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59" r:id="rId6"/>
    <p:sldId id="270" r:id="rId7"/>
    <p:sldId id="271" r:id="rId8"/>
    <p:sldId id="261" r:id="rId9"/>
    <p:sldId id="262" r:id="rId10"/>
    <p:sldId id="264" r:id="rId11"/>
    <p:sldId id="266" r:id="rId12"/>
    <p:sldId id="267" r:id="rId13"/>
    <p:sldId id="273" r:id="rId14"/>
    <p:sldId id="276" r:id="rId15"/>
    <p:sldId id="272" r:id="rId16"/>
    <p:sldId id="278" r:id="rId17"/>
    <p:sldId id="279" r:id="rId18"/>
    <p:sldId id="277" r:id="rId19"/>
    <p:sldId id="280" r:id="rId20"/>
    <p:sldId id="281" r:id="rId21"/>
    <p:sldId id="283" r:id="rId22"/>
    <p:sldId id="284" r:id="rId23"/>
    <p:sldId id="268" r:id="rId24"/>
    <p:sldId id="275" r:id="rId25"/>
    <p:sldId id="282" r:id="rId26"/>
    <p:sldId id="286" r:id="rId27"/>
    <p:sldId id="285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C13"/>
    <a:srgbClr val="EE8012"/>
    <a:srgbClr val="D3FD03"/>
    <a:srgbClr val="E6F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2" autoAdjust="0"/>
    <p:restoredTop sz="94660"/>
  </p:normalViewPr>
  <p:slideViewPr>
    <p:cSldViewPr snapToGrid="0">
      <p:cViewPr>
        <p:scale>
          <a:sx n="75" d="100"/>
          <a:sy n="75" d="100"/>
        </p:scale>
        <p:origin x="504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F9D39-CAD8-410E-8624-1BBFE97387E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3DDDD-1703-4661-ADCC-34FA8EEC6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054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08B0-08BC-4D1B-B304-B829119AB39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203B-39BE-47A6-9A84-8B7A1C71B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08B0-08BC-4D1B-B304-B829119AB39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203B-39BE-47A6-9A84-8B7A1C71B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24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08B0-08BC-4D1B-B304-B829119AB39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203B-39BE-47A6-9A84-8B7A1C71BCD0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9655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08B0-08BC-4D1B-B304-B829119AB39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203B-39BE-47A6-9A84-8B7A1C71B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53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08B0-08BC-4D1B-B304-B829119AB39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203B-39BE-47A6-9A84-8B7A1C71BCD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5193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08B0-08BC-4D1B-B304-B829119AB39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203B-39BE-47A6-9A84-8B7A1C71B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37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08B0-08BC-4D1B-B304-B829119AB39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203B-39BE-47A6-9A84-8B7A1C71B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54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08B0-08BC-4D1B-B304-B829119AB39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203B-39BE-47A6-9A84-8B7A1C71B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18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08B0-08BC-4D1B-B304-B829119AB39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203B-39BE-47A6-9A84-8B7A1C71B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2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08B0-08BC-4D1B-B304-B829119AB39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203B-39BE-47A6-9A84-8B7A1C71B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58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08B0-08BC-4D1B-B304-B829119AB39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203B-39BE-47A6-9A84-8B7A1C71B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29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08B0-08BC-4D1B-B304-B829119AB39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203B-39BE-47A6-9A84-8B7A1C71B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53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08B0-08BC-4D1B-B304-B829119AB39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203B-39BE-47A6-9A84-8B7A1C71B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71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08B0-08BC-4D1B-B304-B829119AB39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203B-39BE-47A6-9A84-8B7A1C71B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65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08B0-08BC-4D1B-B304-B829119AB39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203B-39BE-47A6-9A84-8B7A1C71B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26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08B0-08BC-4D1B-B304-B829119AB39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203B-39BE-47A6-9A84-8B7A1C71B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68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708B0-08BC-4D1B-B304-B829119AB39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92203B-39BE-47A6-9A84-8B7A1C71B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6900" y="1992447"/>
            <a:ext cx="8727903" cy="1165091"/>
          </a:xfrm>
        </p:spPr>
        <p:txBody>
          <a:bodyPr/>
          <a:lstStyle/>
          <a:p>
            <a:pPr algn="ctr"/>
            <a:r>
              <a:rPr lang="pt-BR" sz="3000" dirty="0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Arial" panose="020B0604020202020204" pitchFamily="34" charset="0"/>
              </a:rPr>
              <a:t>Sistema Medidor de Energia e Gerador de Gráficos com ênfase em Circuitos Coletores de </a:t>
            </a:r>
            <a:r>
              <a:rPr lang="pt-BR" sz="3000" dirty="0" smtClean="0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Arial" panose="020B0604020202020204" pitchFamily="34" charset="0"/>
              </a:rPr>
              <a:t>Energia</a:t>
            </a:r>
            <a:endParaRPr lang="pt-BR" sz="3000" dirty="0">
              <a:solidFill>
                <a:schemeClr val="accent2"/>
              </a:solidFill>
              <a:latin typeface="Georgia" panose="02040502050405020303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4734" y="3380281"/>
            <a:ext cx="8869269" cy="3477719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pt-BR" sz="2600" b="1" dirty="0" smtClean="0">
                <a:solidFill>
                  <a:schemeClr val="tx1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Alunos</a:t>
            </a:r>
            <a:r>
              <a:rPr lang="pt-BR" sz="2400" b="1" dirty="0" smtClean="0">
                <a:solidFill>
                  <a:schemeClr val="tx1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pt-BR" sz="2300" dirty="0" smtClean="0">
                <a:solidFill>
                  <a:schemeClr val="tx1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1. Gabriel de Sousa Matsumura</a:t>
            </a:r>
          </a:p>
          <a:p>
            <a:pPr algn="ctr"/>
            <a:r>
              <a:rPr lang="pt-BR" sz="2300" dirty="0">
                <a:solidFill>
                  <a:schemeClr val="tx1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2. </a:t>
            </a:r>
            <a:r>
              <a:rPr lang="pt-BR" sz="2300" dirty="0" smtClean="0">
                <a:solidFill>
                  <a:schemeClr val="tx1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João Alberto Rodrigues Rossi</a:t>
            </a:r>
          </a:p>
          <a:p>
            <a:pPr algn="ctr"/>
            <a:r>
              <a:rPr lang="pt-BR" sz="2300" dirty="0" smtClean="0">
                <a:solidFill>
                  <a:schemeClr val="tx1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pt-BR" sz="2300" dirty="0">
                <a:solidFill>
                  <a:schemeClr val="tx1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 Laura </a:t>
            </a:r>
            <a:r>
              <a:rPr lang="pt-BR" sz="2300" dirty="0" smtClean="0">
                <a:solidFill>
                  <a:schemeClr val="tx1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Carmen Aurélio </a:t>
            </a:r>
            <a:r>
              <a:rPr lang="pt-BR" sz="2300" dirty="0" err="1" smtClean="0">
                <a:solidFill>
                  <a:schemeClr val="tx1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Chiziane</a:t>
            </a:r>
            <a:endParaRPr lang="pt-BR" sz="2300" dirty="0">
              <a:solidFill>
                <a:schemeClr val="tx1"/>
              </a:solidFill>
              <a:latin typeface="Georgia" panose="020405020504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pt-BR" sz="1300" dirty="0" smtClean="0">
              <a:solidFill>
                <a:schemeClr val="tx1"/>
              </a:solidFill>
              <a:latin typeface="Georgia" panose="020405020504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sz="2500" b="1" dirty="0">
                <a:solidFill>
                  <a:schemeClr val="tx1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Professores:</a:t>
            </a:r>
          </a:p>
          <a:p>
            <a:pPr algn="ctr"/>
            <a:r>
              <a:rPr lang="pt-BR" sz="2300" dirty="0">
                <a:solidFill>
                  <a:schemeClr val="tx1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Ederson Rafael Wagner</a:t>
            </a:r>
          </a:p>
          <a:p>
            <a:pPr algn="ctr"/>
            <a:r>
              <a:rPr lang="pt-BR" sz="2300" dirty="0">
                <a:solidFill>
                  <a:schemeClr val="tx1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Eduardo </a:t>
            </a:r>
            <a:r>
              <a:rPr lang="pt-BR" sz="2300" dirty="0" err="1">
                <a:solidFill>
                  <a:schemeClr val="tx1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Noboru</a:t>
            </a:r>
            <a:r>
              <a:rPr lang="pt-BR" sz="2300" dirty="0">
                <a:solidFill>
                  <a:schemeClr val="tx1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sz="2300" dirty="0" err="1">
                <a:solidFill>
                  <a:schemeClr val="tx1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Sasaki</a:t>
            </a:r>
            <a:endParaRPr lang="pt-BR" sz="2300" dirty="0">
              <a:solidFill>
                <a:schemeClr val="tx1"/>
              </a:solidFill>
              <a:latin typeface="Georgia" panose="020405020504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sz="2300" dirty="0">
                <a:solidFill>
                  <a:schemeClr val="tx1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Eduardo Pereira de Souza</a:t>
            </a:r>
          </a:p>
          <a:p>
            <a:pPr algn="ctr"/>
            <a:r>
              <a:rPr lang="pt-BR" sz="2300" dirty="0">
                <a:solidFill>
                  <a:schemeClr val="tx1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Juliana Matheus </a:t>
            </a:r>
            <a:r>
              <a:rPr lang="pt-BR" sz="2300" dirty="0" err="1">
                <a:solidFill>
                  <a:schemeClr val="tx1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Gregio</a:t>
            </a:r>
            <a:r>
              <a:rPr lang="pt-BR" sz="2300" dirty="0">
                <a:solidFill>
                  <a:schemeClr val="tx1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Pereira</a:t>
            </a:r>
          </a:p>
        </p:txBody>
      </p:sp>
      <p:pic>
        <p:nvPicPr>
          <p:cNvPr id="5" name="Imagem 4" descr="http://www.educacaocientifica.com.br/ed2015/caragu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983" y="150124"/>
            <a:ext cx="5184690" cy="175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1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Diagramas UML</a:t>
            </a:r>
          </a:p>
        </p:txBody>
      </p:sp>
    </p:spTree>
    <p:extLst>
      <p:ext uri="{BB962C8B-B14F-4D97-AF65-F5344CB8AC3E}">
        <p14:creationId xmlns:p14="http://schemas.microsoft.com/office/powerpoint/2010/main" val="27239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390" y="2160588"/>
            <a:ext cx="4887257" cy="3881437"/>
          </a:xfrm>
        </p:spPr>
      </p:pic>
    </p:spTree>
    <p:extLst>
      <p:ext uri="{BB962C8B-B14F-4D97-AF65-F5344CB8AC3E}">
        <p14:creationId xmlns:p14="http://schemas.microsoft.com/office/powerpoint/2010/main" val="3972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249" y="2160588"/>
            <a:ext cx="5835539" cy="3881437"/>
          </a:xfrm>
        </p:spPr>
      </p:pic>
    </p:spTree>
    <p:extLst>
      <p:ext uri="{BB962C8B-B14F-4D97-AF65-F5344CB8AC3E}">
        <p14:creationId xmlns:p14="http://schemas.microsoft.com/office/powerpoint/2010/main" val="33715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919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Relação: Energia(</a:t>
            </a:r>
            <a:r>
              <a:rPr lang="pt-BR" dirty="0" err="1"/>
              <a:t>id_energia</a:t>
            </a:r>
            <a:r>
              <a:rPr lang="pt-BR" dirty="0"/>
              <a:t>, voltagem, corrente, potencia, tempo);</a:t>
            </a:r>
          </a:p>
          <a:p>
            <a:pPr marL="0" indent="0">
              <a:buNone/>
            </a:pPr>
            <a:r>
              <a:rPr lang="pt-BR" dirty="0"/>
              <a:t>Dependências Funcionais:</a:t>
            </a:r>
          </a:p>
          <a:p>
            <a:pPr marL="0" indent="0">
              <a:buNone/>
            </a:pPr>
            <a:r>
              <a:rPr lang="pt-BR" dirty="0" err="1"/>
              <a:t>id_energia</a:t>
            </a:r>
            <a:r>
              <a:rPr lang="pt-BR" dirty="0"/>
              <a:t> -&gt; voltagem, corrente, potência;</a:t>
            </a:r>
          </a:p>
          <a:p>
            <a:pPr marL="0" indent="0">
              <a:buNone/>
            </a:pPr>
            <a:r>
              <a:rPr lang="pt-BR" dirty="0"/>
              <a:t>tempo -&gt; </a:t>
            </a:r>
            <a:r>
              <a:rPr lang="pt-BR" dirty="0" err="1"/>
              <a:t>id_energia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smtClean="0"/>
              <a:t>	Está </a:t>
            </a:r>
            <a:r>
              <a:rPr lang="pt-BR" dirty="0"/>
              <a:t>na 2ª Forma normal, pois, além de estar na 1FN, não possui atributos não primos em relação à chave candidata (tempo</a:t>
            </a:r>
            <a:r>
              <a:rPr lang="pt-BR" dirty="0" smtClean="0"/>
              <a:t>).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No </a:t>
            </a:r>
            <a:r>
              <a:rPr lang="pt-BR" dirty="0"/>
              <a:t>entanto, possui atributos transitivamente dependentes, sendo que (voltagem, corrente, potência) dependem transitivamente do (tempo).</a:t>
            </a:r>
          </a:p>
          <a:p>
            <a:pPr marL="0" indent="0">
              <a:buNone/>
            </a:pPr>
            <a:r>
              <a:rPr lang="pt-BR" dirty="0"/>
              <a:t>Utilizando a regra da transitividade para alcançar a 3ª Forma Normal:</a:t>
            </a:r>
          </a:p>
          <a:p>
            <a:pPr marL="0" indent="0">
              <a:buNone/>
            </a:pPr>
            <a:r>
              <a:rPr lang="pt-BR" dirty="0" smtClean="0"/>
              <a:t>	Relações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 smtClean="0"/>
              <a:t>	Energia(</a:t>
            </a:r>
            <a:r>
              <a:rPr lang="pt-BR" dirty="0" err="1" smtClean="0"/>
              <a:t>id_energia</a:t>
            </a:r>
            <a:r>
              <a:rPr lang="pt-BR" dirty="0"/>
              <a:t>, voltagem, corrente, potência, tempo);</a:t>
            </a:r>
          </a:p>
          <a:p>
            <a:pPr marL="0" indent="0">
              <a:buNone/>
            </a:pPr>
            <a:r>
              <a:rPr lang="pt-BR" dirty="0" smtClean="0"/>
              <a:t>	Momento(tempo</a:t>
            </a:r>
            <a:r>
              <a:rPr lang="pt-BR" dirty="0"/>
              <a:t>, </a:t>
            </a:r>
            <a:r>
              <a:rPr lang="pt-BR" dirty="0" err="1"/>
              <a:t>id_energia</a:t>
            </a:r>
            <a:r>
              <a:rPr lang="pt-BR" dirty="0"/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92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</a:t>
            </a:r>
            <a:r>
              <a:rPr lang="pt-BR" dirty="0" smtClean="0"/>
              <a:t>Entidade Relacionamento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44" y="3329781"/>
            <a:ext cx="8515350" cy="1543050"/>
          </a:xfrm>
        </p:spPr>
      </p:pic>
    </p:spTree>
    <p:extLst>
      <p:ext uri="{BB962C8B-B14F-4D97-AF65-F5344CB8AC3E}">
        <p14:creationId xmlns:p14="http://schemas.microsoft.com/office/powerpoint/2010/main" val="3038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Queries </a:t>
            </a:r>
            <a:r>
              <a:rPr lang="pt-BR" b="1" dirty="0"/>
              <a:t>MySQL Iniciais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piezo;</a:t>
            </a:r>
          </a:p>
          <a:p>
            <a:pPr marL="0" indent="0">
              <a:buNone/>
            </a:pPr>
            <a:r>
              <a:rPr lang="pt-BR" dirty="0"/>
              <a:t>use piezo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/>
              <a:t>CREATE TABLE IF NOT EXISTS </a:t>
            </a:r>
            <a:r>
              <a:rPr lang="pt-BR" dirty="0" err="1"/>
              <a:t>energy</a:t>
            </a:r>
            <a:r>
              <a:rPr lang="pt-BR" dirty="0"/>
              <a:t>(</a:t>
            </a:r>
          </a:p>
          <a:p>
            <a:pPr marL="0" indent="0">
              <a:buNone/>
            </a:pPr>
            <a:r>
              <a:rPr lang="pt-BR" dirty="0" err="1"/>
              <a:t>id_energy</a:t>
            </a:r>
            <a:r>
              <a:rPr lang="pt-BR" dirty="0"/>
              <a:t> INT NOT NULL AUTO_INCREMENT,</a:t>
            </a:r>
            <a:br>
              <a:rPr lang="pt-BR" dirty="0"/>
            </a:br>
            <a:r>
              <a:rPr lang="pt-BR" dirty="0" err="1"/>
              <a:t>voltage</a:t>
            </a:r>
            <a:r>
              <a:rPr lang="pt-BR" dirty="0"/>
              <a:t> DECIMAL(10,8) NOT NULL,</a:t>
            </a:r>
            <a:br>
              <a:rPr lang="pt-BR" dirty="0"/>
            </a:br>
            <a:r>
              <a:rPr lang="pt-BR" dirty="0"/>
              <a:t>`</a:t>
            </a:r>
            <a:r>
              <a:rPr lang="pt-BR" dirty="0" err="1"/>
              <a:t>current</a:t>
            </a:r>
            <a:r>
              <a:rPr lang="pt-BR" dirty="0"/>
              <a:t>` DECIMAL(10,8) NOT NULL,</a:t>
            </a:r>
            <a:br>
              <a:rPr lang="pt-BR" dirty="0"/>
            </a:br>
            <a:r>
              <a:rPr lang="pt-BR" dirty="0" err="1"/>
              <a:t>power</a:t>
            </a:r>
            <a:r>
              <a:rPr lang="pt-BR" dirty="0"/>
              <a:t> DECIMAL(10,8) GENERATED ALWAYS AS (</a:t>
            </a:r>
            <a:r>
              <a:rPr lang="pt-BR" dirty="0" err="1"/>
              <a:t>voltage</a:t>
            </a:r>
            <a:r>
              <a:rPr lang="pt-BR" dirty="0"/>
              <a:t>*`</a:t>
            </a:r>
            <a:r>
              <a:rPr lang="pt-BR" dirty="0" err="1"/>
              <a:t>current</a:t>
            </a:r>
            <a:r>
              <a:rPr lang="pt-BR" dirty="0"/>
              <a:t>`),</a:t>
            </a:r>
            <a:br>
              <a:rPr lang="pt-BR" dirty="0"/>
            </a:br>
            <a:r>
              <a:rPr lang="pt-BR" dirty="0"/>
              <a:t>PRIMARY KEY (</a:t>
            </a:r>
            <a:r>
              <a:rPr lang="pt-BR" dirty="0" err="1"/>
              <a:t>id_energy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)ENGINE = </a:t>
            </a:r>
            <a:r>
              <a:rPr lang="pt-BR" dirty="0" err="1"/>
              <a:t>InnoDB</a:t>
            </a:r>
            <a:r>
              <a:rPr lang="pt-BR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9336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Queries </a:t>
            </a:r>
            <a:r>
              <a:rPr lang="pt-BR" b="1" dirty="0"/>
              <a:t>MySQL Iniciais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CREATE </a:t>
            </a:r>
            <a:r>
              <a:rPr lang="pt-BR" dirty="0"/>
              <a:t>TABLE IF NOT EXISTS momentum(</a:t>
            </a:r>
          </a:p>
          <a:p>
            <a:pPr marL="0" indent="0">
              <a:buNone/>
            </a:pPr>
            <a:r>
              <a:rPr lang="pt-BR" dirty="0"/>
              <a:t>`time` TIMESTAMP(4) NOT NULL,</a:t>
            </a:r>
          </a:p>
          <a:p>
            <a:pPr marL="0" indent="0">
              <a:buNone/>
            </a:pPr>
            <a:r>
              <a:rPr lang="pt-BR" dirty="0" err="1"/>
              <a:t>id_energy</a:t>
            </a:r>
            <a:r>
              <a:rPr lang="pt-BR" dirty="0"/>
              <a:t> INT NOT NULL,</a:t>
            </a:r>
          </a:p>
          <a:p>
            <a:pPr marL="0" indent="0">
              <a:buNone/>
            </a:pPr>
            <a:r>
              <a:rPr lang="pt-BR" dirty="0"/>
              <a:t>PRIMARY KEY (`time`),</a:t>
            </a:r>
          </a:p>
          <a:p>
            <a:pPr marL="0" indent="0">
              <a:buNone/>
            </a:pPr>
            <a:r>
              <a:rPr lang="pt-BR" dirty="0"/>
              <a:t>CONSTRAINT </a:t>
            </a:r>
            <a:r>
              <a:rPr lang="pt-BR" dirty="0" err="1"/>
              <a:t>fk_momentum_energy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FOREIGN KEY (</a:t>
            </a:r>
            <a:r>
              <a:rPr lang="pt-BR" dirty="0" err="1"/>
              <a:t>id_energy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REFERENCES </a:t>
            </a:r>
            <a:r>
              <a:rPr lang="pt-BR" dirty="0" err="1"/>
              <a:t>piezo.energy</a:t>
            </a:r>
            <a:r>
              <a:rPr lang="pt-BR" dirty="0"/>
              <a:t> (</a:t>
            </a:r>
            <a:r>
              <a:rPr lang="pt-BR" dirty="0" err="1"/>
              <a:t>id_energy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)ENGINE = </a:t>
            </a:r>
            <a:r>
              <a:rPr lang="pt-BR" dirty="0" err="1"/>
              <a:t>InnoDB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0167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Índices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/>
              <a:t>index </a:t>
            </a:r>
            <a:r>
              <a:rPr lang="pt-BR" dirty="0" err="1"/>
              <a:t>volt_index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energy</a:t>
            </a:r>
            <a:r>
              <a:rPr lang="pt-BR" dirty="0"/>
              <a:t> (</a:t>
            </a:r>
            <a:r>
              <a:rPr lang="pt-BR" dirty="0" err="1"/>
              <a:t>voltage</a:t>
            </a:r>
            <a:r>
              <a:rPr lang="pt-BR" dirty="0" smtClean="0"/>
              <a:t>);</a:t>
            </a:r>
          </a:p>
          <a:p>
            <a:endParaRPr lang="pt-BR" dirty="0"/>
          </a:p>
          <a:p>
            <a:r>
              <a:rPr lang="pt-BR" dirty="0" err="1"/>
              <a:t>create</a:t>
            </a:r>
            <a:r>
              <a:rPr lang="pt-BR" dirty="0"/>
              <a:t> index </a:t>
            </a:r>
            <a:r>
              <a:rPr lang="pt-BR" dirty="0" err="1"/>
              <a:t>amp_index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energy</a:t>
            </a:r>
            <a:r>
              <a:rPr lang="pt-BR" dirty="0"/>
              <a:t> (`</a:t>
            </a:r>
            <a:r>
              <a:rPr lang="pt-BR" dirty="0" err="1"/>
              <a:t>current</a:t>
            </a:r>
            <a:r>
              <a:rPr lang="pt-BR" dirty="0" smtClean="0"/>
              <a:t>`);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6516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CREATE USER </a:t>
            </a:r>
            <a:r>
              <a:rPr lang="pt-BR" dirty="0" err="1"/>
              <a:t>joao@localhost</a:t>
            </a:r>
            <a:r>
              <a:rPr lang="pt-BR" dirty="0"/>
              <a:t> IDENTIFIED BY 'aluno123';</a:t>
            </a:r>
          </a:p>
          <a:p>
            <a:pPr marL="0" indent="0">
              <a:buNone/>
            </a:pPr>
            <a:r>
              <a:rPr lang="pt-BR" dirty="0"/>
              <a:t>CREATE USER </a:t>
            </a:r>
            <a:r>
              <a:rPr lang="pt-BR" dirty="0" err="1"/>
              <a:t>laura</a:t>
            </a:r>
            <a:r>
              <a:rPr lang="pt-BR" dirty="0"/>
              <a:t>@ </a:t>
            </a:r>
            <a:r>
              <a:rPr lang="pt-BR" dirty="0" err="1"/>
              <a:t>localhost</a:t>
            </a:r>
            <a:r>
              <a:rPr lang="pt-BR" dirty="0"/>
              <a:t> IDENTIFIED BY 'aluno123</a:t>
            </a:r>
            <a:r>
              <a:rPr lang="pt-BR" dirty="0" smtClean="0"/>
              <a:t>';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marL="0" indent="0">
              <a:buNone/>
            </a:pPr>
            <a:r>
              <a:rPr lang="pt-BR" dirty="0"/>
              <a:t>GRANT ALL ON piezo.* TO </a:t>
            </a:r>
            <a:r>
              <a:rPr lang="pt-BR" dirty="0" err="1"/>
              <a:t>joao@localhost</a:t>
            </a:r>
            <a:r>
              <a:rPr lang="pt-BR" dirty="0"/>
              <a:t> WITH GRANT OPTION;</a:t>
            </a:r>
          </a:p>
          <a:p>
            <a:pPr marL="0" indent="0">
              <a:buNone/>
            </a:pPr>
            <a:r>
              <a:rPr lang="pt-BR" dirty="0"/>
              <a:t>GRANT ALL ON piezo.* TO </a:t>
            </a:r>
            <a:r>
              <a:rPr lang="pt-BR" dirty="0" err="1"/>
              <a:t>luara</a:t>
            </a:r>
            <a:r>
              <a:rPr lang="pt-BR" dirty="0"/>
              <a:t>@ </a:t>
            </a:r>
            <a:r>
              <a:rPr lang="pt-BR" dirty="0" err="1"/>
              <a:t>localhost</a:t>
            </a:r>
            <a:r>
              <a:rPr lang="pt-BR" dirty="0"/>
              <a:t> WITH GRANT OPTION;</a:t>
            </a:r>
          </a:p>
        </p:txBody>
      </p:sp>
    </p:spTree>
    <p:extLst>
      <p:ext uri="{BB962C8B-B14F-4D97-AF65-F5344CB8AC3E}">
        <p14:creationId xmlns:p14="http://schemas.microsoft.com/office/powerpoint/2010/main" val="356420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 </a:t>
            </a:r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77989"/>
            <a:ext cx="8596668" cy="4786311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Introdução;</a:t>
            </a:r>
          </a:p>
          <a:p>
            <a:r>
              <a:rPr lang="pt-BR" dirty="0" smtClean="0"/>
              <a:t>Histórico</a:t>
            </a:r>
            <a:r>
              <a:rPr lang="pt-BR" dirty="0"/>
              <a:t>;</a:t>
            </a:r>
          </a:p>
          <a:p>
            <a:r>
              <a:rPr lang="pt-BR" dirty="0"/>
              <a:t>Fundamentação;</a:t>
            </a:r>
          </a:p>
          <a:p>
            <a:r>
              <a:rPr lang="pt-BR" dirty="0"/>
              <a:t>Necessidades;</a:t>
            </a:r>
          </a:p>
          <a:p>
            <a:r>
              <a:rPr lang="pt-BR" dirty="0"/>
              <a:t>Solução;</a:t>
            </a:r>
          </a:p>
          <a:p>
            <a:r>
              <a:rPr lang="pt-BR" dirty="0"/>
              <a:t>Contrato de Licença </a:t>
            </a:r>
            <a:r>
              <a:rPr lang="pt-BR" dirty="0" smtClean="0"/>
              <a:t>de Uso </a:t>
            </a:r>
            <a:r>
              <a:rPr lang="pt-BR" dirty="0"/>
              <a:t>de Software;</a:t>
            </a:r>
            <a:endParaRPr lang="pt-BR" dirty="0"/>
          </a:p>
          <a:p>
            <a:r>
              <a:rPr lang="pt-BR" dirty="0" smtClean="0"/>
              <a:t>Diagramas </a:t>
            </a:r>
            <a:r>
              <a:rPr lang="pt-BR" dirty="0"/>
              <a:t>UML</a:t>
            </a:r>
            <a:r>
              <a:rPr lang="pt-BR" dirty="0" smtClean="0"/>
              <a:t>:</a:t>
            </a:r>
            <a:endParaRPr lang="pt-BR" dirty="0"/>
          </a:p>
          <a:p>
            <a:r>
              <a:rPr lang="pt-BR" dirty="0" smtClean="0"/>
              <a:t>Banco de Dados</a:t>
            </a:r>
          </a:p>
          <a:p>
            <a:r>
              <a:rPr lang="pt-BR" dirty="0" smtClean="0"/>
              <a:t>Protótipo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 smtClean="0"/>
              <a:t>Apresentação </a:t>
            </a:r>
            <a:r>
              <a:rPr lang="pt-BR" dirty="0"/>
              <a:t>comercial do projeto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/>
              <a:t>Relação de Entrega de Atividades VS Data das </a:t>
            </a:r>
            <a:r>
              <a:rPr lang="pt-BR" dirty="0" err="1" smtClean="0"/>
              <a:t>Sprints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 smtClean="0"/>
              <a:t>Resultados </a:t>
            </a:r>
            <a:r>
              <a:rPr lang="pt-BR" dirty="0"/>
              <a:t>finais e </a:t>
            </a:r>
            <a:r>
              <a:rPr lang="pt-BR" dirty="0" smtClean="0"/>
              <a:t>Perspectivas de Melhoria no Projeto;</a:t>
            </a:r>
          </a:p>
          <a:p>
            <a:r>
              <a:rPr lang="pt-BR" dirty="0" smtClean="0"/>
              <a:t>Agradecimentos.</a:t>
            </a:r>
          </a:p>
          <a:p>
            <a:r>
              <a:rPr lang="pt-BR" dirty="0" smtClean="0"/>
              <a:t>Referências.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8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Stored</a:t>
            </a:r>
            <a:r>
              <a:rPr lang="pt-BR" dirty="0" smtClean="0"/>
              <a:t> 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DELIMITER $$</a:t>
            </a:r>
          </a:p>
          <a:p>
            <a:pPr marL="0" indent="0">
              <a:buNone/>
            </a:pPr>
            <a:r>
              <a:rPr lang="pt-BR" dirty="0"/>
              <a:t>CREATE PROCEDURE </a:t>
            </a:r>
            <a:r>
              <a:rPr lang="pt-BR" dirty="0" err="1"/>
              <a:t>create_energy</a:t>
            </a:r>
            <a:r>
              <a:rPr lang="pt-BR" dirty="0"/>
              <a:t> (IN volt decimal(10,8),IN </a:t>
            </a:r>
            <a:r>
              <a:rPr lang="pt-BR" dirty="0" err="1"/>
              <a:t>amp</a:t>
            </a:r>
            <a:r>
              <a:rPr lang="pt-BR" dirty="0"/>
              <a:t> decimal(10,8))</a:t>
            </a:r>
          </a:p>
          <a:p>
            <a:pPr marL="0" indent="0">
              <a:buNone/>
            </a:pPr>
            <a:r>
              <a:rPr lang="pt-BR" dirty="0"/>
              <a:t>BEGIN</a:t>
            </a:r>
          </a:p>
          <a:p>
            <a:pPr marL="0" indent="0">
              <a:buNone/>
            </a:pPr>
            <a:r>
              <a:rPr lang="pt-BR" dirty="0"/>
              <a:t>INSERT INTO </a:t>
            </a:r>
            <a:r>
              <a:rPr lang="pt-BR" dirty="0" err="1"/>
              <a:t>energy</a:t>
            </a:r>
            <a:r>
              <a:rPr lang="pt-BR" dirty="0"/>
              <a:t> (</a:t>
            </a:r>
            <a:r>
              <a:rPr lang="pt-BR" dirty="0" err="1"/>
              <a:t>voltage</a:t>
            </a:r>
            <a:r>
              <a:rPr lang="pt-BR" dirty="0"/>
              <a:t>, `</a:t>
            </a:r>
            <a:r>
              <a:rPr lang="pt-BR" dirty="0" err="1"/>
              <a:t>current</a:t>
            </a:r>
            <a:r>
              <a:rPr lang="pt-BR" dirty="0"/>
              <a:t>`) VALUES (volt, </a:t>
            </a:r>
            <a:r>
              <a:rPr lang="pt-BR" dirty="0" err="1"/>
              <a:t>amp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END$$</a:t>
            </a:r>
          </a:p>
          <a:p>
            <a:pPr marL="0" indent="0">
              <a:buNone/>
            </a:pPr>
            <a:r>
              <a:rPr lang="pt-BR" dirty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241621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Stored</a:t>
            </a:r>
            <a:r>
              <a:rPr lang="pt-BR" dirty="0" smtClean="0"/>
              <a:t> 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/>
              <a:t>trigger </a:t>
            </a:r>
            <a:r>
              <a:rPr lang="pt-BR" dirty="0" err="1"/>
              <a:t>tri_momentum</a:t>
            </a:r>
            <a:r>
              <a:rPr lang="pt-BR" dirty="0"/>
              <a:t> </a:t>
            </a:r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insert</a:t>
            </a:r>
            <a:r>
              <a:rPr lang="pt-BR" dirty="0"/>
              <a:t>	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piezo.energy</a:t>
            </a:r>
            <a:r>
              <a:rPr lang="pt-BR" dirty="0"/>
              <a:t> for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row</a:t>
            </a:r>
            <a:r>
              <a:rPr lang="pt-BR" dirty="0"/>
              <a:t>		</a:t>
            </a:r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piezo.momentum</a:t>
            </a:r>
            <a:r>
              <a:rPr lang="pt-BR" dirty="0"/>
              <a:t> (`time`, </a:t>
            </a:r>
            <a:r>
              <a:rPr lang="pt-BR" dirty="0" err="1"/>
              <a:t>id_energy</a:t>
            </a:r>
            <a:r>
              <a:rPr lang="pt-BR" dirty="0"/>
              <a:t>)						</a:t>
            </a:r>
            <a:r>
              <a:rPr lang="pt-BR" dirty="0" err="1"/>
              <a:t>values</a:t>
            </a:r>
            <a:r>
              <a:rPr lang="pt-BR" dirty="0"/>
              <a:t>(</a:t>
            </a:r>
            <a:r>
              <a:rPr lang="pt-BR" dirty="0" err="1"/>
              <a:t>utc_timestamp</a:t>
            </a:r>
            <a:r>
              <a:rPr lang="pt-BR" dirty="0"/>
              <a:t>(4), </a:t>
            </a:r>
            <a:r>
              <a:rPr lang="pt-BR" dirty="0" err="1"/>
              <a:t>new.id_energy</a:t>
            </a:r>
            <a:r>
              <a:rPr lang="pt-BR" dirty="0"/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8106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de Entrega de Atividades VS Data das </a:t>
            </a:r>
            <a:r>
              <a:rPr lang="pt-BR" dirty="0" err="1" smtClean="0"/>
              <a:t>Sprints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7" y="1930400"/>
            <a:ext cx="6265921" cy="4680669"/>
          </a:xfrm>
        </p:spPr>
      </p:pic>
    </p:spTree>
    <p:extLst>
      <p:ext uri="{BB962C8B-B14F-4D97-AF65-F5344CB8AC3E}">
        <p14:creationId xmlns:p14="http://schemas.microsoft.com/office/powerpoint/2010/main" val="3326654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88" y="2160588"/>
            <a:ext cx="8199061" cy="3881437"/>
          </a:xfrm>
        </p:spPr>
      </p:pic>
      <p:sp>
        <p:nvSpPr>
          <p:cNvPr id="5" name="CaixaDeTexto 4"/>
          <p:cNvSpPr txBox="1"/>
          <p:nvPr/>
        </p:nvSpPr>
        <p:spPr>
          <a:xfrm>
            <a:off x="6798196" y="6042025"/>
            <a:ext cx="247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 Autoria Própria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41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Comercial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8" y="2160588"/>
            <a:ext cx="7949182" cy="3881437"/>
          </a:xfrm>
        </p:spPr>
      </p:pic>
    </p:spTree>
    <p:extLst>
      <p:ext uri="{BB962C8B-B14F-4D97-AF65-F5344CB8AC3E}">
        <p14:creationId xmlns:p14="http://schemas.microsoft.com/office/powerpoint/2010/main" val="29222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</a:t>
            </a:r>
            <a:r>
              <a:rPr lang="pt-BR" dirty="0" smtClean="0"/>
              <a:t>finais, Perspectivas de Melhorias no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Retomando os Resultados;</a:t>
            </a:r>
          </a:p>
          <a:p>
            <a:endParaRPr lang="pt-BR" dirty="0" smtClean="0"/>
          </a:p>
          <a:p>
            <a:r>
              <a:rPr lang="pt-BR" dirty="0" smtClean="0"/>
              <a:t>Falhas serem melhoradas:</a:t>
            </a:r>
          </a:p>
          <a:p>
            <a:pPr lvl="1"/>
            <a:r>
              <a:rPr lang="pt-BR" dirty="0" smtClean="0"/>
              <a:t>Medição de pequenas correntes e tensões;</a:t>
            </a:r>
          </a:p>
          <a:p>
            <a:pPr lvl="1"/>
            <a:r>
              <a:rPr lang="pt-BR" dirty="0" smtClean="0"/>
              <a:t>Performance de atualização da janela do gráfico;</a:t>
            </a:r>
          </a:p>
          <a:p>
            <a:pPr lvl="2"/>
            <a:r>
              <a:rPr lang="pt-BR" dirty="0" smtClean="0"/>
              <a:t>Não apagar a lista de objetos;</a:t>
            </a:r>
          </a:p>
          <a:p>
            <a:pPr lvl="2"/>
            <a:r>
              <a:rPr lang="pt-BR" dirty="0" smtClean="0"/>
              <a:t>Fazer SELECT da </a:t>
            </a:r>
            <a:r>
              <a:rPr lang="pt-BR" dirty="0" err="1" smtClean="0"/>
              <a:t>Primary</a:t>
            </a:r>
            <a:r>
              <a:rPr lang="pt-BR" dirty="0" smtClean="0"/>
              <a:t> Key;</a:t>
            </a:r>
          </a:p>
          <a:p>
            <a:pPr lvl="1"/>
            <a:r>
              <a:rPr lang="pt-BR" dirty="0" smtClean="0"/>
              <a:t>Melhorar a visualização do gráfico;</a:t>
            </a:r>
          </a:p>
          <a:p>
            <a:pPr lvl="1"/>
            <a:r>
              <a:rPr lang="pt-BR" dirty="0" smtClean="0"/>
              <a:t>Poucas referências.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1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Agradecimentos!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Dr</a:t>
            </a:r>
            <a:r>
              <a:rPr lang="pt-BR" dirty="0"/>
              <a:t>. Carlos Alberto </a:t>
            </a:r>
            <a:r>
              <a:rPr lang="pt-BR" dirty="0" smtClean="0"/>
              <a:t>Mendonça;</a:t>
            </a:r>
          </a:p>
          <a:p>
            <a:r>
              <a:rPr lang="pt-BR" dirty="0" smtClean="0"/>
              <a:t>Eng</a:t>
            </a:r>
            <a:r>
              <a:rPr lang="pt-BR" dirty="0"/>
              <a:t>. Fagner </a:t>
            </a:r>
            <a:r>
              <a:rPr lang="pt-BR" dirty="0" smtClean="0"/>
              <a:t>Mera;</a:t>
            </a:r>
            <a:endParaRPr lang="pt-BR" dirty="0"/>
          </a:p>
          <a:p>
            <a:r>
              <a:rPr lang="pt-BR" dirty="0" smtClean="0"/>
              <a:t>Ms</a:t>
            </a:r>
            <a:r>
              <a:rPr lang="pt-BR" dirty="0"/>
              <a:t>. </a:t>
            </a:r>
            <a:r>
              <a:rPr lang="pt-BR" dirty="0" err="1"/>
              <a:t>Luis</a:t>
            </a:r>
            <a:r>
              <a:rPr lang="pt-BR" dirty="0"/>
              <a:t> </a:t>
            </a:r>
            <a:r>
              <a:rPr lang="pt-BR" dirty="0" smtClean="0"/>
              <a:t>Fernando;</a:t>
            </a:r>
            <a:endParaRPr lang="pt-BR" dirty="0"/>
          </a:p>
          <a:p>
            <a:r>
              <a:rPr lang="pt-BR" dirty="0" smtClean="0"/>
              <a:t>Ms</a:t>
            </a:r>
            <a:r>
              <a:rPr lang="pt-BR" dirty="0"/>
              <a:t>. Nelson Alves </a:t>
            </a:r>
            <a:r>
              <a:rPr lang="pt-BR" dirty="0" smtClean="0"/>
              <a:t>Pinto;</a:t>
            </a:r>
            <a:endParaRPr lang="pt-BR" dirty="0"/>
          </a:p>
          <a:p>
            <a:r>
              <a:rPr lang="pt-BR" dirty="0" smtClean="0"/>
              <a:t>Dr</a:t>
            </a:r>
            <a:r>
              <a:rPr lang="pt-BR" dirty="0"/>
              <a:t>. Mário </a:t>
            </a:r>
            <a:r>
              <a:rPr lang="pt-BR" dirty="0" err="1"/>
              <a:t>Tadashi</a:t>
            </a:r>
            <a:r>
              <a:rPr lang="pt-BR" dirty="0"/>
              <a:t> </a:t>
            </a:r>
            <a:r>
              <a:rPr lang="pt-BR" dirty="0" err="1" smtClean="0"/>
              <a:t>Shimanuki</a:t>
            </a:r>
            <a:r>
              <a:rPr lang="pt-BR" dirty="0" smtClean="0"/>
              <a:t>;</a:t>
            </a:r>
          </a:p>
          <a:p>
            <a:r>
              <a:rPr lang="pt-BR" dirty="0" smtClean="0"/>
              <a:t>CTI </a:t>
            </a:r>
            <a:r>
              <a:rPr lang="pt-BR" dirty="0"/>
              <a:t>do IFSP campus </a:t>
            </a:r>
            <a:r>
              <a:rPr lang="pt-BR" dirty="0" smtClean="0"/>
              <a:t>Caraguatatuba;</a:t>
            </a:r>
            <a:endParaRPr lang="pt-BR" dirty="0"/>
          </a:p>
          <a:p>
            <a:r>
              <a:rPr lang="pt-BR" dirty="0"/>
              <a:t>Aos nossos </a:t>
            </a:r>
            <a:r>
              <a:rPr lang="pt-BR" dirty="0" smtClean="0"/>
              <a:t>orientadores: </a:t>
            </a:r>
            <a:r>
              <a:rPr lang="pt-BR" dirty="0"/>
              <a:t>Ms. Eduardo </a:t>
            </a:r>
            <a:r>
              <a:rPr lang="pt-BR" dirty="0" err="1"/>
              <a:t>Noboru</a:t>
            </a:r>
            <a:r>
              <a:rPr lang="pt-BR" dirty="0"/>
              <a:t> </a:t>
            </a:r>
            <a:r>
              <a:rPr lang="pt-BR" dirty="0" err="1"/>
              <a:t>Sasaki</a:t>
            </a:r>
            <a:r>
              <a:rPr lang="pt-BR" dirty="0"/>
              <a:t>, Dr. Ederson Rafael Wagner, prof. Eduardo Pereira de Souza, Ms. Juliana Matheus </a:t>
            </a:r>
            <a:r>
              <a:rPr lang="pt-BR" dirty="0" err="1"/>
              <a:t>Gregio</a:t>
            </a:r>
            <a:r>
              <a:rPr lang="pt-BR" dirty="0"/>
              <a:t> </a:t>
            </a:r>
            <a:r>
              <a:rPr lang="pt-BR" dirty="0" smtClean="0"/>
              <a:t>Pereira.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DU, X.; YU, H. </a:t>
            </a:r>
            <a:r>
              <a:rPr lang="pt-BR" b="1" dirty="0" err="1"/>
              <a:t>Piezoelectric</a:t>
            </a:r>
            <a:r>
              <a:rPr lang="pt-BR" b="1" dirty="0"/>
              <a:t> </a:t>
            </a:r>
            <a:r>
              <a:rPr lang="pt-BR" b="1" dirty="0" err="1"/>
              <a:t>Battery</a:t>
            </a:r>
            <a:r>
              <a:rPr lang="pt-BR" b="1" dirty="0"/>
              <a:t> Design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Harvest</a:t>
            </a:r>
            <a:r>
              <a:rPr lang="pt-BR" b="1" dirty="0"/>
              <a:t> </a:t>
            </a:r>
            <a:r>
              <a:rPr lang="pt-BR" b="1" dirty="0" err="1"/>
              <a:t>Ambient</a:t>
            </a:r>
            <a:r>
              <a:rPr lang="pt-BR" b="1" dirty="0"/>
              <a:t> </a:t>
            </a:r>
            <a:r>
              <a:rPr lang="pt-BR" b="1" dirty="0" err="1"/>
              <a:t>Vibration</a:t>
            </a:r>
            <a:r>
              <a:rPr lang="pt-BR" b="1" dirty="0"/>
              <a:t> Energy for Wireless Sensor Nodes.</a:t>
            </a:r>
            <a:r>
              <a:rPr lang="pt-BR" dirty="0"/>
              <a:t> </a:t>
            </a:r>
            <a:r>
              <a:rPr lang="pt-BR" dirty="0" err="1"/>
              <a:t>Applied</a:t>
            </a:r>
            <a:r>
              <a:rPr lang="pt-BR" dirty="0"/>
              <a:t> </a:t>
            </a:r>
            <a:r>
              <a:rPr lang="pt-BR" dirty="0" err="1"/>
              <a:t>Mechanics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Materials</a:t>
            </a:r>
            <a:r>
              <a:rPr lang="pt-BR" dirty="0"/>
              <a:t>, </a:t>
            </a:r>
            <a:r>
              <a:rPr lang="pt-BR" dirty="0" err="1"/>
              <a:t>Trans</a:t>
            </a:r>
            <a:r>
              <a:rPr lang="pt-BR" dirty="0"/>
              <a:t> Tech </a:t>
            </a:r>
            <a:r>
              <a:rPr lang="pt-BR" dirty="0" err="1"/>
              <a:t>Publications</a:t>
            </a:r>
            <a:r>
              <a:rPr lang="pt-BR" dirty="0"/>
              <a:t>. 2010, vol. 26-28 p. 1088-1092. Disponível em: &lt;https://doi.org/10.4028/www.scientific.net/AMM.26-28.1088&gt;. Acesso em: 28 nov. </a:t>
            </a:r>
            <a:r>
              <a:rPr lang="pt-BR" dirty="0" smtClean="0"/>
              <a:t>2018.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 smtClean="0"/>
              <a:t>FERRARI</a:t>
            </a:r>
            <a:r>
              <a:rPr lang="pt-BR" dirty="0"/>
              <a:t>, M. et al. </a:t>
            </a:r>
            <a:r>
              <a:rPr lang="pt-BR" b="1" dirty="0" err="1"/>
              <a:t>An</a:t>
            </a:r>
            <a:r>
              <a:rPr lang="pt-BR" b="1" dirty="0"/>
              <a:t> </a:t>
            </a:r>
            <a:r>
              <a:rPr lang="pt-BR" b="1" dirty="0" err="1"/>
              <a:t>autonomous</a:t>
            </a:r>
            <a:r>
              <a:rPr lang="pt-BR" b="1" dirty="0"/>
              <a:t> </a:t>
            </a:r>
            <a:r>
              <a:rPr lang="pt-BR" b="1" dirty="0" err="1"/>
              <a:t>battery-less</a:t>
            </a:r>
            <a:r>
              <a:rPr lang="pt-BR" b="1" dirty="0"/>
              <a:t> sensor module </a:t>
            </a:r>
            <a:r>
              <a:rPr lang="pt-BR" b="1" dirty="0" err="1"/>
              <a:t>powered</a:t>
            </a:r>
            <a:r>
              <a:rPr lang="pt-BR" b="1" dirty="0"/>
              <a:t> </a:t>
            </a:r>
            <a:r>
              <a:rPr lang="pt-BR" b="1" dirty="0" err="1"/>
              <a:t>by</a:t>
            </a:r>
            <a:r>
              <a:rPr lang="pt-BR" b="1" dirty="0"/>
              <a:t> </a:t>
            </a:r>
            <a:r>
              <a:rPr lang="pt-BR" b="1" dirty="0" err="1"/>
              <a:t>piezoelectric</a:t>
            </a:r>
            <a:r>
              <a:rPr lang="pt-BR" b="1" dirty="0"/>
              <a:t> </a:t>
            </a:r>
            <a:r>
              <a:rPr lang="pt-BR" b="1" dirty="0" err="1"/>
              <a:t>energy</a:t>
            </a:r>
            <a:r>
              <a:rPr lang="pt-BR" b="1" dirty="0"/>
              <a:t> </a:t>
            </a:r>
            <a:r>
              <a:rPr lang="pt-BR" b="1" dirty="0" err="1"/>
              <a:t>harvesting</a:t>
            </a:r>
            <a:r>
              <a:rPr lang="pt-BR" b="1" dirty="0"/>
              <a:t> </a:t>
            </a:r>
            <a:r>
              <a:rPr lang="pt-BR" b="1" dirty="0" err="1"/>
              <a:t>with</a:t>
            </a:r>
            <a:r>
              <a:rPr lang="pt-BR" b="1" dirty="0"/>
              <a:t> RF </a:t>
            </a:r>
            <a:r>
              <a:rPr lang="pt-BR" b="1" dirty="0" err="1"/>
              <a:t>transmission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multiple</a:t>
            </a:r>
            <a:r>
              <a:rPr lang="pt-BR" b="1" dirty="0"/>
              <a:t> </a:t>
            </a:r>
            <a:r>
              <a:rPr lang="pt-BR" b="1" dirty="0" err="1"/>
              <a:t>measurement</a:t>
            </a:r>
            <a:r>
              <a:rPr lang="pt-BR" b="1" dirty="0"/>
              <a:t> </a:t>
            </a:r>
            <a:r>
              <a:rPr lang="pt-BR" b="1" dirty="0" err="1"/>
              <a:t>signals</a:t>
            </a:r>
            <a:r>
              <a:rPr lang="pt-BR" b="1" dirty="0"/>
              <a:t>.</a:t>
            </a:r>
            <a:r>
              <a:rPr lang="pt-BR" dirty="0"/>
              <a:t> </a:t>
            </a:r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Materials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Structures</a:t>
            </a:r>
            <a:r>
              <a:rPr lang="pt-BR" dirty="0"/>
              <a:t>, </a:t>
            </a:r>
            <a:r>
              <a:rPr lang="pt-BR" dirty="0" err="1"/>
              <a:t>IOPScience</a:t>
            </a:r>
            <a:r>
              <a:rPr lang="pt-BR" dirty="0"/>
              <a:t>. 2009, vol. 18 p. 1-9. Disponível em: &lt;https://doi.org/10.1088/0964-1726/18/8/085023&gt;. Acesso em: 28 nov. 2018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MATSUMURA, G. de S; ROSSI, J.A.R.; CHIZIANE, L.C.A. </a:t>
            </a:r>
            <a:r>
              <a:rPr lang="pt-BR" b="1" dirty="0"/>
              <a:t>Códigos Fonte e Itens Relacionados ao Projeto de Sistema Medidor de Energia e Gerador de Gráficos com ênfase em Circuitos Coletores de Energia. </a:t>
            </a:r>
            <a:r>
              <a:rPr lang="pt-BR" dirty="0"/>
              <a:t>Tese de Doutorado. Caraguatatuba: IFSP, 2018. Disponível em: &lt;https://github.com/SousaMatsumura/SystemofEnergyMeasurementandChartGenerationwithemphasisonEnergyHarvesterCircuits&gt;. Acesso em: 29 nov. 2018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MINETO, A.T. </a:t>
            </a:r>
            <a:r>
              <a:rPr lang="pt-BR" b="1" dirty="0"/>
              <a:t>Geração de Energia Através da Vibração estrutural de Dispositivos Piezelétricos Não Lineares. </a:t>
            </a:r>
            <a:r>
              <a:rPr lang="pt-BR" dirty="0"/>
              <a:t>Tese de Doutorado. São Carlos: USP, 2013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RAJ, N. P. M. J. et al. </a:t>
            </a:r>
            <a:r>
              <a:rPr lang="pt-BR" b="1" dirty="0" err="1"/>
              <a:t>Sustainable</a:t>
            </a:r>
            <a:r>
              <a:rPr lang="pt-BR" b="1" dirty="0"/>
              <a:t> </a:t>
            </a:r>
            <a:r>
              <a:rPr lang="pt-BR" b="1" dirty="0" err="1"/>
              <a:t>yarn</a:t>
            </a:r>
            <a:r>
              <a:rPr lang="pt-BR" b="1" dirty="0"/>
              <a:t> </a:t>
            </a:r>
            <a:r>
              <a:rPr lang="pt-BR" b="1" dirty="0" err="1"/>
              <a:t>type-piezoelectric</a:t>
            </a:r>
            <a:r>
              <a:rPr lang="pt-BR" b="1" dirty="0"/>
              <a:t> </a:t>
            </a:r>
            <a:r>
              <a:rPr lang="pt-BR" b="1" dirty="0" err="1"/>
              <a:t>energy</a:t>
            </a:r>
            <a:r>
              <a:rPr lang="pt-BR" b="1" dirty="0"/>
              <a:t> </a:t>
            </a:r>
            <a:r>
              <a:rPr lang="pt-BR" b="1" dirty="0" err="1"/>
              <a:t>harvester</a:t>
            </a:r>
            <a:r>
              <a:rPr lang="pt-BR" b="1" dirty="0"/>
              <a:t> as </a:t>
            </a:r>
            <a:r>
              <a:rPr lang="pt-BR" b="1" dirty="0" err="1"/>
              <a:t>an</a:t>
            </a:r>
            <a:r>
              <a:rPr lang="pt-BR" b="1" dirty="0"/>
              <a:t> </a:t>
            </a:r>
            <a:r>
              <a:rPr lang="pt-BR" b="1" dirty="0" err="1"/>
              <a:t>eco-friendly</a:t>
            </a:r>
            <a:r>
              <a:rPr lang="pt-BR" b="1" dirty="0"/>
              <a:t>, </a:t>
            </a:r>
            <a:r>
              <a:rPr lang="pt-BR" b="1" dirty="0" err="1"/>
              <a:t>costeffective</a:t>
            </a:r>
            <a:r>
              <a:rPr lang="pt-BR" b="1" dirty="0"/>
              <a:t> </a:t>
            </a:r>
            <a:r>
              <a:rPr lang="pt-BR" b="1" dirty="0" err="1"/>
              <a:t>battery-free</a:t>
            </a:r>
            <a:r>
              <a:rPr lang="pt-BR" b="1" dirty="0"/>
              <a:t> </a:t>
            </a:r>
            <a:r>
              <a:rPr lang="pt-BR" b="1" dirty="0" err="1"/>
              <a:t>breath</a:t>
            </a:r>
            <a:r>
              <a:rPr lang="pt-BR" b="1" dirty="0"/>
              <a:t> sensor.</a:t>
            </a:r>
            <a:r>
              <a:rPr lang="pt-BR" dirty="0"/>
              <a:t> </a:t>
            </a:r>
            <a:r>
              <a:rPr lang="pt-BR" dirty="0" err="1"/>
              <a:t>Applied</a:t>
            </a:r>
            <a:r>
              <a:rPr lang="pt-BR" dirty="0"/>
              <a:t> Energy, </a:t>
            </a:r>
            <a:r>
              <a:rPr lang="pt-BR" dirty="0" err="1"/>
              <a:t>Elsevier</a:t>
            </a:r>
            <a:r>
              <a:rPr lang="pt-BR" dirty="0"/>
              <a:t> </a:t>
            </a:r>
            <a:r>
              <a:rPr lang="pt-BR" dirty="0" err="1"/>
              <a:t>Journal</a:t>
            </a:r>
            <a:r>
              <a:rPr lang="pt-BR" dirty="0"/>
              <a:t>. 2018, vol. 228 p. 1767–1776. Disponível em: &lt;https://doi.org/10.1016/j.apenergy.2018.07.016&gt;. Acesso em: 28 nov. 2018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SASAKI, E.N. Aulas: </a:t>
            </a:r>
            <a:r>
              <a:rPr lang="pt-BR" b="1" dirty="0"/>
              <a:t>Projeto de Sistemas.</a:t>
            </a:r>
            <a:r>
              <a:rPr lang="pt-BR" dirty="0"/>
              <a:t> Caraguatatuba: IFSP, 2018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SODANO, H.A. et al. </a:t>
            </a:r>
            <a:r>
              <a:rPr lang="pt-BR" b="1" dirty="0"/>
              <a:t>Use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piezoelectric</a:t>
            </a:r>
            <a:r>
              <a:rPr lang="pt-BR" b="1" dirty="0"/>
              <a:t> </a:t>
            </a:r>
            <a:r>
              <a:rPr lang="pt-BR" b="1" dirty="0" err="1"/>
              <a:t>energy</a:t>
            </a:r>
            <a:r>
              <a:rPr lang="pt-BR" b="1" dirty="0"/>
              <a:t> </a:t>
            </a:r>
            <a:r>
              <a:rPr lang="pt-BR" b="1" dirty="0" err="1"/>
              <a:t>harvesting</a:t>
            </a:r>
            <a:r>
              <a:rPr lang="pt-BR" b="1" dirty="0"/>
              <a:t> </a:t>
            </a:r>
            <a:r>
              <a:rPr lang="pt-BR" b="1" dirty="0" err="1"/>
              <a:t>devices</a:t>
            </a:r>
            <a:r>
              <a:rPr lang="pt-BR" b="1" dirty="0"/>
              <a:t> for </a:t>
            </a:r>
            <a:r>
              <a:rPr lang="pt-BR" b="1" dirty="0" err="1"/>
              <a:t>charging</a:t>
            </a:r>
            <a:r>
              <a:rPr lang="pt-BR" b="1" dirty="0"/>
              <a:t> </a:t>
            </a:r>
            <a:r>
              <a:rPr lang="pt-BR" b="1" dirty="0" err="1"/>
              <a:t>batteries</a:t>
            </a:r>
            <a:r>
              <a:rPr lang="pt-BR" b="1" dirty="0"/>
              <a:t>.</a:t>
            </a:r>
            <a:r>
              <a:rPr lang="pt-BR" dirty="0"/>
              <a:t> </a:t>
            </a:r>
            <a:r>
              <a:rPr lang="pt-BR" dirty="0" err="1"/>
              <a:t>Smart</a:t>
            </a:r>
            <a:r>
              <a:rPr lang="pt-BR" dirty="0"/>
              <a:t> Sensor Technology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Measurement</a:t>
            </a:r>
            <a:r>
              <a:rPr lang="pt-BR" dirty="0"/>
              <a:t> Systems, SPIE. 2003, vol. 5050 p. 1-9. Disponível em: &lt;https://doi.org/10.1117/12.484247&gt;. Acesso em: 28 nov. 2018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SOUZA, E.P., de; PEREIRA, J.M.G. Aulas: </a:t>
            </a:r>
            <a:r>
              <a:rPr lang="pt-BR" b="1" dirty="0"/>
              <a:t>Banco de Dados 2.</a:t>
            </a:r>
            <a:r>
              <a:rPr lang="pt-BR" dirty="0"/>
              <a:t> Caraguatatuba: IFSP, 2018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WAGNER, E.R.; SOUZA, E.P., de. Aulas: </a:t>
            </a:r>
            <a:r>
              <a:rPr lang="pt-BR" b="1" dirty="0"/>
              <a:t>Linguagem de Programação 2.</a:t>
            </a:r>
            <a:r>
              <a:rPr lang="pt-BR" dirty="0"/>
              <a:t> Caraguatatuba: IFSP, 2018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– Alguns 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Energy </a:t>
            </a:r>
            <a:r>
              <a:rPr lang="pt-BR" dirty="0" err="1" smtClean="0"/>
              <a:t>Harvester</a:t>
            </a:r>
            <a:r>
              <a:rPr lang="pt-BR" dirty="0" smtClean="0"/>
              <a:t>;</a:t>
            </a:r>
          </a:p>
          <a:p>
            <a:r>
              <a:rPr lang="pt-BR" dirty="0" smtClean="0"/>
              <a:t>Transdutor;</a:t>
            </a:r>
          </a:p>
          <a:p>
            <a:r>
              <a:rPr lang="pt-BR" dirty="0" smtClean="0"/>
              <a:t>Energia:</a:t>
            </a:r>
          </a:p>
          <a:p>
            <a:pPr lvl="1"/>
            <a:r>
              <a:rPr lang="pt-BR" dirty="0" smtClean="0"/>
              <a:t>Tensão;</a:t>
            </a:r>
          </a:p>
          <a:p>
            <a:pPr lvl="1"/>
            <a:r>
              <a:rPr lang="pt-BR" dirty="0" smtClean="0"/>
              <a:t>Potência;</a:t>
            </a:r>
          </a:p>
          <a:p>
            <a:pPr lvl="1"/>
            <a:r>
              <a:rPr lang="pt-BR" dirty="0" smtClean="0"/>
              <a:t>Corrente;</a:t>
            </a:r>
          </a:p>
          <a:p>
            <a:pPr lvl="1"/>
            <a:r>
              <a:rPr lang="pt-BR" dirty="0" smtClean="0"/>
              <a:t>Resistencia;</a:t>
            </a:r>
          </a:p>
          <a:p>
            <a:pPr lvl="1"/>
            <a:r>
              <a:rPr lang="pt-BR" dirty="0" smtClean="0"/>
              <a:t>Corrente*Tensão = Potência;</a:t>
            </a:r>
          </a:p>
          <a:p>
            <a:pPr lvl="1"/>
            <a:r>
              <a:rPr lang="pt-BR" dirty="0" smtClean="0"/>
              <a:t>Corrente = Tensão/Resistencia</a:t>
            </a:r>
            <a:r>
              <a:rPr lang="pt-BR" dirty="0"/>
              <a:t>.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753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Surgimento da Ideia e Histórico 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71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Necessidades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Controle de gastos energéticos;</a:t>
            </a:r>
          </a:p>
          <a:p>
            <a:endParaRPr lang="pt-BR" dirty="0" smtClean="0"/>
          </a:p>
          <a:p>
            <a:r>
              <a:rPr lang="pt-BR" dirty="0" smtClean="0"/>
              <a:t>Controle de geração de energia;</a:t>
            </a:r>
          </a:p>
          <a:p>
            <a:endParaRPr lang="pt-BR" dirty="0" smtClean="0"/>
          </a:p>
          <a:p>
            <a:r>
              <a:rPr lang="pt-BR" dirty="0" smtClean="0"/>
              <a:t>Geração de energia sustentável e amigável ecologicamente.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01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828255"/>
            <a:ext cx="8596312" cy="2546102"/>
          </a:xfrm>
        </p:spPr>
      </p:pic>
      <p:sp>
        <p:nvSpPr>
          <p:cNvPr id="5" name="CaixaDeTexto 4"/>
          <p:cNvSpPr txBox="1"/>
          <p:nvPr/>
        </p:nvSpPr>
        <p:spPr>
          <a:xfrm>
            <a:off x="6255227" y="5374357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err="1" smtClean="0"/>
              <a:t>Sodano</a:t>
            </a:r>
            <a:r>
              <a:rPr lang="pt-BR" dirty="0" smtClean="0"/>
              <a:t> </a:t>
            </a:r>
            <a:r>
              <a:rPr lang="pt-BR" dirty="0"/>
              <a:t>et al (2003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04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264142" y="59817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Raj</a:t>
            </a:r>
            <a:r>
              <a:rPr lang="pt-BR" dirty="0" smtClean="0"/>
              <a:t> </a:t>
            </a:r>
            <a:r>
              <a:rPr lang="pt-BR" dirty="0"/>
              <a:t>et al (</a:t>
            </a:r>
            <a:r>
              <a:rPr lang="pt-BR" dirty="0" smtClean="0"/>
              <a:t>2018).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45" y="1525588"/>
            <a:ext cx="7702944" cy="4456112"/>
          </a:xfrm>
        </p:spPr>
      </p:pic>
    </p:spTree>
    <p:extLst>
      <p:ext uri="{BB962C8B-B14F-4D97-AF65-F5344CB8AC3E}">
        <p14:creationId xmlns:p14="http://schemas.microsoft.com/office/powerpoint/2010/main" val="1606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Circuito de Coleta de Energia por transdução </a:t>
            </a:r>
            <a:r>
              <a:rPr lang="pt-BR" dirty="0" err="1" smtClean="0"/>
              <a:t>piezoelétrica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Sketch executado pelo Arduino para aferir corrente e tensão;</a:t>
            </a:r>
          </a:p>
          <a:p>
            <a:endParaRPr lang="pt-BR" dirty="0" smtClean="0"/>
          </a:p>
          <a:p>
            <a:r>
              <a:rPr lang="pt-BR" dirty="0" smtClean="0"/>
              <a:t>Aplicação de interface entre microcontrolador e banco de dados MySQL;</a:t>
            </a:r>
          </a:p>
          <a:p>
            <a:endParaRPr lang="pt-BR" dirty="0"/>
          </a:p>
          <a:p>
            <a:r>
              <a:rPr lang="pt-BR" dirty="0" smtClean="0"/>
              <a:t>Banco de dados </a:t>
            </a:r>
            <a:r>
              <a:rPr lang="pt-BR" dirty="0"/>
              <a:t>MySQL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Aplicação de interface entre </a:t>
            </a:r>
            <a:r>
              <a:rPr lang="pt-BR" dirty="0" smtClean="0"/>
              <a:t>banco </a:t>
            </a:r>
            <a:r>
              <a:rPr lang="pt-BR" dirty="0"/>
              <a:t>de dados </a:t>
            </a:r>
            <a:r>
              <a:rPr lang="pt-BR" dirty="0" smtClean="0"/>
              <a:t>MySQL e Usuário.</a:t>
            </a: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2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7236" y="2433106"/>
            <a:ext cx="9716916" cy="1646302"/>
          </a:xfrm>
        </p:spPr>
        <p:txBody>
          <a:bodyPr/>
          <a:lstStyle/>
          <a:p>
            <a:pPr algn="ctr"/>
            <a:r>
              <a:rPr lang="pt-BR" dirty="0" smtClean="0"/>
              <a:t>Contrato de Licença de</a:t>
            </a:r>
            <a:br>
              <a:rPr lang="pt-BR" dirty="0" smtClean="0"/>
            </a:br>
            <a:r>
              <a:rPr lang="pt-BR" dirty="0" smtClean="0"/>
              <a:t>Uso de Software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43825" y="4300538"/>
            <a:ext cx="16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Código Aberto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576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959</TotalTime>
  <Words>734</Words>
  <Application>Microsoft Office PowerPoint</Application>
  <PresentationFormat>Widescreen</PresentationFormat>
  <Paragraphs>150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Calibri</vt:lpstr>
      <vt:lpstr>Georgia</vt:lpstr>
      <vt:lpstr>Times New Roman</vt:lpstr>
      <vt:lpstr>Trebuchet MS</vt:lpstr>
      <vt:lpstr>Verdana</vt:lpstr>
      <vt:lpstr>Wingdings 3</vt:lpstr>
      <vt:lpstr>Facetado</vt:lpstr>
      <vt:lpstr>Sistema Medidor de Energia e Gerador de Gráficos com ênfase em Circuitos Coletores de Energia</vt:lpstr>
      <vt:lpstr>Estrutura da Apresentação</vt:lpstr>
      <vt:lpstr>Introdução – Alguns conceitos</vt:lpstr>
      <vt:lpstr>Histórico</vt:lpstr>
      <vt:lpstr>Necessidades</vt:lpstr>
      <vt:lpstr>Fundamentação</vt:lpstr>
      <vt:lpstr>Fundamentação</vt:lpstr>
      <vt:lpstr>Soluções</vt:lpstr>
      <vt:lpstr>Contrato de Licença de Uso de Software</vt:lpstr>
      <vt:lpstr>Diagramas UML</vt:lpstr>
      <vt:lpstr>Diagrama de Casos de Uso</vt:lpstr>
      <vt:lpstr>Diagrama de Classes</vt:lpstr>
      <vt:lpstr>Banco de Dados</vt:lpstr>
      <vt:lpstr>Formalização</vt:lpstr>
      <vt:lpstr>Diagrama Entidade Relacionamento</vt:lpstr>
      <vt:lpstr>Queries MySQL Iniciais </vt:lpstr>
      <vt:lpstr>Queries MySQL Iniciais </vt:lpstr>
      <vt:lpstr>Índices</vt:lpstr>
      <vt:lpstr>Segurança</vt:lpstr>
      <vt:lpstr>Stored Procedure</vt:lpstr>
      <vt:lpstr>Stored Procedure</vt:lpstr>
      <vt:lpstr>Relação de Entrega de Atividades VS Data das Sprints</vt:lpstr>
      <vt:lpstr>Protótipo</vt:lpstr>
      <vt:lpstr>Apresentação Comercial</vt:lpstr>
      <vt:lpstr>Resultados finais, Perspectivas de Melhorias no Projeto</vt:lpstr>
      <vt:lpstr>Agradecimentos!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LME</dc:title>
  <dc:creator>Art e Web</dc:creator>
  <cp:lastModifiedBy>Gabriel de Sousa Matsumura S.M.</cp:lastModifiedBy>
  <cp:revision>176</cp:revision>
  <dcterms:created xsi:type="dcterms:W3CDTF">2014-08-13T14:09:28Z</dcterms:created>
  <dcterms:modified xsi:type="dcterms:W3CDTF">2018-11-29T20:43:00Z</dcterms:modified>
</cp:coreProperties>
</file>