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58" r:id="rId3"/>
    <p:sldId id="257" r:id="rId4"/>
    <p:sldId id="263" r:id="rId5"/>
    <p:sldId id="264" r:id="rId6"/>
    <p:sldId id="265" r:id="rId7"/>
    <p:sldId id="266" r:id="rId8"/>
    <p:sldId id="262"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88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e0c2d517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e0c2d517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e0c2d517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e0c2d517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e0c2d5179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e0c2d517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developer.foursquare.com/"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38666" y="496711"/>
            <a:ext cx="8365067" cy="1577975"/>
          </a:xfrm>
          <a:prstGeom prst="rect">
            <a:avLst/>
          </a:prstGeom>
        </p:spPr>
        <p:txBody>
          <a:bodyPr spcFirstLastPara="1" wrap="square" lIns="91425" tIns="91425" rIns="91425" bIns="91425" anchor="b" anchorCtr="0">
            <a:noAutofit/>
          </a:bodyPr>
          <a:lstStyle/>
          <a:p>
            <a:pPr lvl="0"/>
            <a:r>
              <a:rPr lang="en-US" sz="3200" dirty="0">
                <a:solidFill>
                  <a:srgbClr val="0070C0"/>
                </a:solidFill>
              </a:rPr>
              <a:t>Title</a:t>
            </a:r>
            <a:r>
              <a:rPr lang="en-US" sz="3200" dirty="0"/>
              <a:t>: Capstone Project - A recommendation system for coworking spaces in Tunisia (week 2)</a:t>
            </a:r>
            <a:endParaRPr sz="3200" dirty="0"/>
          </a:p>
        </p:txBody>
      </p:sp>
      <p:sp>
        <p:nvSpPr>
          <p:cNvPr id="55" name="Google Shape;55;p13"/>
          <p:cNvSpPr txBox="1">
            <a:spLocks noGrp="1"/>
          </p:cNvSpPr>
          <p:nvPr>
            <p:ph type="subTitle" idx="1"/>
          </p:nvPr>
        </p:nvSpPr>
        <p:spPr>
          <a:xfrm>
            <a:off x="300412" y="3432436"/>
            <a:ext cx="8662966"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0070C0"/>
                </a:solidFill>
              </a:rPr>
              <a:t>Date</a:t>
            </a:r>
            <a:r>
              <a:rPr lang="en-US">
                <a:solidFill>
                  <a:schemeClr val="tx1"/>
                </a:solidFill>
              </a:rPr>
              <a:t>: 22/02/2019</a:t>
            </a:r>
            <a:endParaRPr dirty="0">
              <a:solidFill>
                <a:schemeClr val="tx1"/>
              </a:solidFill>
            </a:endParaRPr>
          </a:p>
        </p:txBody>
      </p:sp>
      <p:sp>
        <p:nvSpPr>
          <p:cNvPr id="4" name="Google Shape;55;p13">
            <a:extLst>
              <a:ext uri="{FF2B5EF4-FFF2-40B4-BE49-F238E27FC236}">
                <a16:creationId xmlns:a16="http://schemas.microsoft.com/office/drawing/2014/main" id="{7FEBF57F-F292-4E3A-9A9B-AA0B7D6A4C9C}"/>
              </a:ext>
            </a:extLst>
          </p:cNvPr>
          <p:cNvSpPr txBox="1">
            <a:spLocks/>
          </p:cNvSpPr>
          <p:nvPr/>
        </p:nvSpPr>
        <p:spPr>
          <a:xfrm>
            <a:off x="294767" y="2501104"/>
            <a:ext cx="8662966" cy="79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l"/>
            <a:r>
              <a:rPr lang="en-US" dirty="0">
                <a:solidFill>
                  <a:srgbClr val="0070C0"/>
                </a:solidFill>
              </a:rPr>
              <a:t>Presented by</a:t>
            </a:r>
            <a:r>
              <a:rPr lang="en-US" dirty="0">
                <a:solidFill>
                  <a:schemeClr val="tx1"/>
                </a:solidFill>
              </a:rPr>
              <a:t>: Aymen </a:t>
            </a:r>
            <a:r>
              <a:rPr lang="en-US" dirty="0" err="1">
                <a:solidFill>
                  <a:schemeClr val="tx1"/>
                </a:solidFill>
              </a:rPr>
              <a:t>Soussi</a:t>
            </a:r>
            <a:r>
              <a:rPr lang="en-US" dirty="0">
                <a:solidFill>
                  <a:schemeClr val="tx1"/>
                </a:solidFill>
              </a:rPr>
              <a:t>, Data Scientist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185381"/>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Motivation</a:t>
            </a:r>
            <a:endParaRPr dirty="0"/>
          </a:p>
        </p:txBody>
      </p:sp>
      <p:sp>
        <p:nvSpPr>
          <p:cNvPr id="68" name="Google Shape;68;p15"/>
          <p:cNvSpPr txBox="1">
            <a:spLocks noGrp="1"/>
          </p:cNvSpPr>
          <p:nvPr>
            <p:ph type="body" idx="1"/>
          </p:nvPr>
        </p:nvSpPr>
        <p:spPr>
          <a:xfrm>
            <a:off x="300411" y="700919"/>
            <a:ext cx="8520600" cy="3416400"/>
          </a:xfrm>
          <a:prstGeom prst="rect">
            <a:avLst/>
          </a:prstGeom>
        </p:spPr>
        <p:txBody>
          <a:bodyPr spcFirstLastPara="1" wrap="square" lIns="91425" tIns="91425" rIns="91425" bIns="91425" anchor="t" anchorCtr="0">
            <a:noAutofit/>
          </a:bodyPr>
          <a:lstStyle/>
          <a:p>
            <a:pPr marL="114300" indent="0">
              <a:buNone/>
            </a:pPr>
            <a:r>
              <a:rPr lang="en-US" dirty="0"/>
              <a:t>Coworking spaces is a new concept in Tunisia, those places offer to any new start up the chance to meet other startups in the same place so that they can communicate with each other’s and exchange experiences between each other’s when they need.</a:t>
            </a:r>
          </a:p>
          <a:p>
            <a:pPr marL="114300" indent="0">
              <a:buNone/>
            </a:pPr>
            <a:r>
              <a:rPr lang="en-US" dirty="0"/>
              <a:t>Another important factor is that those places try to provide startups with all what their needs (private desktops, imprints, meetup rooms, cafés, drinks and foods.</a:t>
            </a:r>
          </a:p>
        </p:txBody>
      </p:sp>
      <p:sp>
        <p:nvSpPr>
          <p:cNvPr id="4" name="Google Shape;73;p16">
            <a:extLst>
              <a:ext uri="{FF2B5EF4-FFF2-40B4-BE49-F238E27FC236}">
                <a16:creationId xmlns:a16="http://schemas.microsoft.com/office/drawing/2014/main" id="{0976E041-27BE-41C3-BDB7-5D0D1B099CE3}"/>
              </a:ext>
            </a:extLst>
          </p:cNvPr>
          <p:cNvSpPr txBox="1">
            <a:spLocks/>
          </p:cNvSpPr>
          <p:nvPr/>
        </p:nvSpPr>
        <p:spPr>
          <a:xfrm>
            <a:off x="289122" y="2860847"/>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a:t>Research Question:</a:t>
            </a:r>
            <a:endParaRPr lang="en-US" dirty="0"/>
          </a:p>
        </p:txBody>
      </p:sp>
      <p:sp>
        <p:nvSpPr>
          <p:cNvPr id="5" name="Google Shape;74;p16">
            <a:extLst>
              <a:ext uri="{FF2B5EF4-FFF2-40B4-BE49-F238E27FC236}">
                <a16:creationId xmlns:a16="http://schemas.microsoft.com/office/drawing/2014/main" id="{B8465BFA-166B-4652-8748-BB85E28DC29D}"/>
              </a:ext>
            </a:extLst>
          </p:cNvPr>
          <p:cNvSpPr txBox="1">
            <a:spLocks/>
          </p:cNvSpPr>
          <p:nvPr/>
        </p:nvSpPr>
        <p:spPr>
          <a:xfrm>
            <a:off x="368144" y="3410252"/>
            <a:ext cx="8520600" cy="10149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US" dirty="0"/>
              <a:t>Can we provide a recommendation system to new startups so that they can find the best coworking space for them based on the governorate in which they are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Dataset </a:t>
            </a:r>
            <a:r>
              <a:rPr lang="en-US" dirty="0"/>
              <a:t>details</a:t>
            </a:r>
            <a:r>
              <a:rPr lang="en" dirty="0"/>
              <a:t>:</a:t>
            </a:r>
            <a:endParaRPr dirty="0"/>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endParaRPr lang="en-US" dirty="0"/>
          </a:p>
          <a:p>
            <a:r>
              <a:rPr lang="en-US" dirty="0"/>
              <a:t>We will use Foursquare API to search for venues and make the call to the Foursquare database and in return, We will use K-means clustering to do classification for coworking spaces : </a:t>
            </a:r>
          </a:p>
          <a:p>
            <a:r>
              <a:rPr lang="fr-FR" dirty="0"/>
              <a:t>'https://api.foursquare.com/v2/venues/</a:t>
            </a:r>
            <a:r>
              <a:rPr lang="fr-FR" dirty="0" err="1"/>
              <a:t>search?client_id</a:t>
            </a:r>
            <a:r>
              <a:rPr lang="fr-FR" dirty="0"/>
              <a:t>={}&amp;</a:t>
            </a:r>
            <a:r>
              <a:rPr lang="fr-FR" dirty="0" err="1"/>
              <a:t>client_secret</a:t>
            </a:r>
            <a:r>
              <a:rPr lang="fr-FR" dirty="0"/>
              <a:t>={}&amp;</a:t>
            </a:r>
            <a:r>
              <a:rPr lang="fr-FR" dirty="0" err="1"/>
              <a:t>ll</a:t>
            </a:r>
            <a:r>
              <a:rPr lang="fr-FR" dirty="0"/>
              <a:t>={},{}&amp;v={}&amp;</a:t>
            </a:r>
            <a:r>
              <a:rPr lang="fr-FR" dirty="0" err="1"/>
              <a:t>query</a:t>
            </a:r>
            <a:r>
              <a:rPr lang="fr-FR" dirty="0"/>
              <a:t>={}&amp;radius={}&amp;</a:t>
            </a:r>
            <a:r>
              <a:rPr lang="fr-FR" dirty="0" err="1"/>
              <a:t>limit</a:t>
            </a:r>
            <a:r>
              <a:rPr lang="fr-FR" dirty="0"/>
              <a:t>={}'.format(CLIENT_ID, CLIENT_SECRET, latitude, longitude, VERSION, ***_</a:t>
            </a:r>
            <a:r>
              <a:rPr lang="fr-FR" dirty="0" err="1"/>
              <a:t>query</a:t>
            </a:r>
            <a:r>
              <a:rPr lang="fr-FR" dirty="0"/>
              <a:t>, radius, LIMIT)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57B26-BEFC-4D17-B6E7-3426DD0DE44A}"/>
              </a:ext>
            </a:extLst>
          </p:cNvPr>
          <p:cNvSpPr>
            <a:spLocks noGrp="1"/>
          </p:cNvSpPr>
          <p:nvPr>
            <p:ph type="title"/>
          </p:nvPr>
        </p:nvSpPr>
        <p:spPr>
          <a:xfrm>
            <a:off x="311700" y="219247"/>
            <a:ext cx="8520600" cy="572700"/>
          </a:xfrm>
        </p:spPr>
        <p:txBody>
          <a:bodyPr/>
          <a:lstStyle/>
          <a:p>
            <a:r>
              <a:rPr lang="en-US" dirty="0"/>
              <a:t>Example of Data:</a:t>
            </a:r>
            <a:br>
              <a:rPr lang="en-US" dirty="0"/>
            </a:br>
            <a:endParaRPr lang="en-US" dirty="0"/>
          </a:p>
        </p:txBody>
      </p:sp>
      <p:pic>
        <p:nvPicPr>
          <p:cNvPr id="5" name="Picture 4">
            <a:extLst>
              <a:ext uri="{FF2B5EF4-FFF2-40B4-BE49-F238E27FC236}">
                <a16:creationId xmlns:a16="http://schemas.microsoft.com/office/drawing/2014/main" id="{3B2B9343-7652-48C7-92BF-449651791B36}"/>
              </a:ext>
            </a:extLst>
          </p:cNvPr>
          <p:cNvPicPr>
            <a:picLocks noChangeAspect="1"/>
          </p:cNvPicPr>
          <p:nvPr/>
        </p:nvPicPr>
        <p:blipFill>
          <a:blip r:embed="rId2"/>
          <a:stretch>
            <a:fillRect/>
          </a:stretch>
        </p:blipFill>
        <p:spPr>
          <a:xfrm>
            <a:off x="361245" y="982133"/>
            <a:ext cx="8466666" cy="3852120"/>
          </a:xfrm>
          <a:prstGeom prst="rect">
            <a:avLst/>
          </a:prstGeom>
        </p:spPr>
      </p:pic>
    </p:spTree>
    <p:extLst>
      <p:ext uri="{BB962C8B-B14F-4D97-AF65-F5344CB8AC3E}">
        <p14:creationId xmlns:p14="http://schemas.microsoft.com/office/powerpoint/2010/main" val="1915531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BF7D9-BBDA-48B7-8A3F-5C558551FD13}"/>
              </a:ext>
            </a:extLst>
          </p:cNvPr>
          <p:cNvSpPr>
            <a:spLocks noGrp="1"/>
          </p:cNvSpPr>
          <p:nvPr>
            <p:ph type="title"/>
          </p:nvPr>
        </p:nvSpPr>
        <p:spPr>
          <a:xfrm>
            <a:off x="300411" y="140225"/>
            <a:ext cx="8520600" cy="572700"/>
          </a:xfrm>
        </p:spPr>
        <p:txBody>
          <a:bodyPr/>
          <a:lstStyle/>
          <a:p>
            <a:r>
              <a:rPr lang="fr-FR" sz="2000" dirty="0" err="1"/>
              <a:t>Map</a:t>
            </a:r>
            <a:r>
              <a:rPr lang="fr-FR" sz="2000" dirty="0"/>
              <a:t> </a:t>
            </a:r>
            <a:r>
              <a:rPr lang="fr-FR" sz="2000"/>
              <a:t>of coworking </a:t>
            </a:r>
            <a:r>
              <a:rPr lang="fr-FR" sz="2000" dirty="0" err="1"/>
              <a:t>spaces</a:t>
            </a:r>
            <a:r>
              <a:rPr lang="fr-FR" sz="2000" dirty="0"/>
              <a:t> in </a:t>
            </a:r>
            <a:r>
              <a:rPr lang="fr-FR" sz="2000" dirty="0" err="1"/>
              <a:t>Tunisia</a:t>
            </a:r>
            <a:r>
              <a:rPr lang="fr-FR" sz="2000" dirty="0"/>
              <a:t> </a:t>
            </a:r>
            <a:r>
              <a:rPr lang="fr-FR" sz="2000" dirty="0" err="1"/>
              <a:t>based</a:t>
            </a:r>
            <a:r>
              <a:rPr lang="fr-FR" sz="2000" dirty="0"/>
              <a:t> on the data </a:t>
            </a:r>
            <a:r>
              <a:rPr lang="fr-FR" sz="2000" dirty="0" err="1"/>
              <a:t>we</a:t>
            </a:r>
            <a:r>
              <a:rPr lang="fr-FR" sz="2000" dirty="0"/>
              <a:t> have (</a:t>
            </a:r>
            <a:r>
              <a:rPr lang="fr-FR" sz="2000" dirty="0" err="1"/>
              <a:t>they</a:t>
            </a:r>
            <a:r>
              <a:rPr lang="fr-FR" sz="2000" dirty="0"/>
              <a:t> are </a:t>
            </a:r>
            <a:r>
              <a:rPr lang="fr-FR" sz="2000" dirty="0" err="1"/>
              <a:t>marked</a:t>
            </a:r>
            <a:r>
              <a:rPr lang="fr-FR" sz="2000" dirty="0"/>
              <a:t> </a:t>
            </a:r>
            <a:r>
              <a:rPr lang="fr-FR" sz="2000" dirty="0" err="1"/>
              <a:t>with</a:t>
            </a:r>
            <a:r>
              <a:rPr lang="fr-FR" sz="2000" dirty="0"/>
              <a:t> </a:t>
            </a:r>
            <a:r>
              <a:rPr lang="fr-FR" sz="2000" dirty="0" err="1"/>
              <a:t>blue</a:t>
            </a:r>
            <a:r>
              <a:rPr lang="fr-FR" sz="2000" dirty="0"/>
              <a:t> points)</a:t>
            </a:r>
            <a:endParaRPr lang="en-US" sz="2000" dirty="0"/>
          </a:p>
        </p:txBody>
      </p:sp>
      <p:pic>
        <p:nvPicPr>
          <p:cNvPr id="5" name="Picture 4">
            <a:extLst>
              <a:ext uri="{FF2B5EF4-FFF2-40B4-BE49-F238E27FC236}">
                <a16:creationId xmlns:a16="http://schemas.microsoft.com/office/drawing/2014/main" id="{B6B065F7-3740-4984-8CA5-93E56A135285}"/>
              </a:ext>
            </a:extLst>
          </p:cNvPr>
          <p:cNvPicPr>
            <a:picLocks noChangeAspect="1"/>
          </p:cNvPicPr>
          <p:nvPr/>
        </p:nvPicPr>
        <p:blipFill>
          <a:blip r:embed="rId2"/>
          <a:stretch>
            <a:fillRect/>
          </a:stretch>
        </p:blipFill>
        <p:spPr>
          <a:xfrm>
            <a:off x="372534" y="982133"/>
            <a:ext cx="8410222" cy="3917245"/>
          </a:xfrm>
          <a:prstGeom prst="rect">
            <a:avLst/>
          </a:prstGeom>
        </p:spPr>
      </p:pic>
    </p:spTree>
    <p:extLst>
      <p:ext uri="{BB962C8B-B14F-4D97-AF65-F5344CB8AC3E}">
        <p14:creationId xmlns:p14="http://schemas.microsoft.com/office/powerpoint/2010/main" val="1846344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5078E-519A-446B-B703-63454AA2EC03}"/>
              </a:ext>
            </a:extLst>
          </p:cNvPr>
          <p:cNvSpPr>
            <a:spLocks noGrp="1"/>
          </p:cNvSpPr>
          <p:nvPr>
            <p:ph type="title"/>
          </p:nvPr>
        </p:nvSpPr>
        <p:spPr>
          <a:xfrm>
            <a:off x="311700" y="264403"/>
            <a:ext cx="8520600" cy="572700"/>
          </a:xfrm>
        </p:spPr>
        <p:txBody>
          <a:bodyPr/>
          <a:lstStyle/>
          <a:p>
            <a:r>
              <a:rPr lang="fr-FR" dirty="0"/>
              <a:t>Distribution of data </a:t>
            </a:r>
            <a:r>
              <a:rPr lang="fr-FR" dirty="0" err="1"/>
              <a:t>between</a:t>
            </a:r>
            <a:r>
              <a:rPr lang="fr-FR" dirty="0"/>
              <a:t> gouvernements </a:t>
            </a:r>
            <a:endParaRPr lang="en-US" dirty="0"/>
          </a:p>
        </p:txBody>
      </p:sp>
      <p:sp>
        <p:nvSpPr>
          <p:cNvPr id="3" name="Text Placeholder 2">
            <a:extLst>
              <a:ext uri="{FF2B5EF4-FFF2-40B4-BE49-F238E27FC236}">
                <a16:creationId xmlns:a16="http://schemas.microsoft.com/office/drawing/2014/main" id="{081F6C0C-C112-4790-9C09-D61E8C0950E2}"/>
              </a:ext>
            </a:extLst>
          </p:cNvPr>
          <p:cNvSpPr>
            <a:spLocks noGrp="1"/>
          </p:cNvSpPr>
          <p:nvPr>
            <p:ph type="body" idx="1"/>
          </p:nvPr>
        </p:nvSpPr>
        <p:spPr>
          <a:xfrm>
            <a:off x="0" y="3544711"/>
            <a:ext cx="8832299" cy="1264356"/>
          </a:xfrm>
        </p:spPr>
        <p:txBody>
          <a:bodyPr/>
          <a:lstStyle/>
          <a:p>
            <a:r>
              <a:rPr lang="fr-FR" sz="1400" dirty="0"/>
              <a:t> </a:t>
            </a:r>
            <a:r>
              <a:rPr lang="fr-FR" sz="1400" dirty="0" err="1"/>
              <a:t>We</a:t>
            </a:r>
            <a:r>
              <a:rPr lang="fr-FR" sz="1400" dirty="0"/>
              <a:t> have </a:t>
            </a:r>
            <a:r>
              <a:rPr lang="fr-FR" sz="1400" dirty="0" err="1"/>
              <a:t>found</a:t>
            </a:r>
            <a:r>
              <a:rPr lang="fr-FR" sz="1400" dirty="0"/>
              <a:t> </a:t>
            </a:r>
            <a:r>
              <a:rPr lang="fr-FR" sz="1400" dirty="0" err="1"/>
              <a:t>only</a:t>
            </a:r>
            <a:r>
              <a:rPr lang="fr-FR" sz="1400" dirty="0"/>
              <a:t> 7 coworking </a:t>
            </a:r>
            <a:r>
              <a:rPr lang="fr-FR" sz="1400" dirty="0" err="1"/>
              <a:t>spaces</a:t>
            </a:r>
            <a:r>
              <a:rPr lang="fr-FR" sz="1400" dirty="0"/>
              <a:t> </a:t>
            </a:r>
            <a:r>
              <a:rPr lang="fr-FR" sz="1400" dirty="0" err="1"/>
              <a:t>distributed</a:t>
            </a:r>
            <a:r>
              <a:rPr lang="fr-FR" sz="1400" dirty="0"/>
              <a:t> by 1 (14%) in Ariana, 2 (29%) in Sousse  and 4 (57%) </a:t>
            </a:r>
            <a:r>
              <a:rPr lang="fr-FR" sz="1400" dirty="0" err="1"/>
              <a:t>based</a:t>
            </a:r>
            <a:r>
              <a:rPr lang="fr-FR" sz="1400" dirty="0"/>
              <a:t> in Tunis </a:t>
            </a:r>
            <a:r>
              <a:rPr lang="fr-FR" sz="1400" dirty="0" err="1"/>
              <a:t>gouvernment</a:t>
            </a:r>
            <a:r>
              <a:rPr lang="fr-FR" sz="1400" dirty="0"/>
              <a:t> .</a:t>
            </a:r>
            <a:endParaRPr lang="en-US" sz="1400" dirty="0"/>
          </a:p>
        </p:txBody>
      </p:sp>
      <p:pic>
        <p:nvPicPr>
          <p:cNvPr id="5" name="Picture 4">
            <a:extLst>
              <a:ext uri="{FF2B5EF4-FFF2-40B4-BE49-F238E27FC236}">
                <a16:creationId xmlns:a16="http://schemas.microsoft.com/office/drawing/2014/main" id="{A060E271-5AB2-4728-9DF5-39FBE7CD96C8}"/>
              </a:ext>
            </a:extLst>
          </p:cNvPr>
          <p:cNvPicPr>
            <a:picLocks noChangeAspect="1"/>
          </p:cNvPicPr>
          <p:nvPr/>
        </p:nvPicPr>
        <p:blipFill>
          <a:blip r:embed="rId2"/>
          <a:stretch>
            <a:fillRect/>
          </a:stretch>
        </p:blipFill>
        <p:spPr>
          <a:xfrm>
            <a:off x="112890" y="927976"/>
            <a:ext cx="4275597" cy="2549002"/>
          </a:xfrm>
          <a:prstGeom prst="rect">
            <a:avLst/>
          </a:prstGeom>
        </p:spPr>
      </p:pic>
      <p:pic>
        <p:nvPicPr>
          <p:cNvPr id="9" name="Picture 8">
            <a:extLst>
              <a:ext uri="{FF2B5EF4-FFF2-40B4-BE49-F238E27FC236}">
                <a16:creationId xmlns:a16="http://schemas.microsoft.com/office/drawing/2014/main" id="{1D3655FC-0ED5-4F2F-BC6D-3DB2D3A43549}"/>
              </a:ext>
            </a:extLst>
          </p:cNvPr>
          <p:cNvPicPr>
            <a:picLocks noChangeAspect="1"/>
          </p:cNvPicPr>
          <p:nvPr/>
        </p:nvPicPr>
        <p:blipFill>
          <a:blip r:embed="rId3"/>
          <a:stretch>
            <a:fillRect/>
          </a:stretch>
        </p:blipFill>
        <p:spPr>
          <a:xfrm>
            <a:off x="4350497" y="996508"/>
            <a:ext cx="4439270" cy="1276528"/>
          </a:xfrm>
          <a:prstGeom prst="rect">
            <a:avLst/>
          </a:prstGeom>
        </p:spPr>
      </p:pic>
    </p:spTree>
    <p:extLst>
      <p:ext uri="{BB962C8B-B14F-4D97-AF65-F5344CB8AC3E}">
        <p14:creationId xmlns:p14="http://schemas.microsoft.com/office/powerpoint/2010/main" val="2748590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85E56-9A05-4FE9-94C5-B7BDBA43EDCA}"/>
              </a:ext>
            </a:extLst>
          </p:cNvPr>
          <p:cNvSpPr>
            <a:spLocks noGrp="1"/>
          </p:cNvSpPr>
          <p:nvPr>
            <p:ph type="title"/>
          </p:nvPr>
        </p:nvSpPr>
        <p:spPr/>
        <p:txBody>
          <a:bodyPr/>
          <a:lstStyle/>
          <a:p>
            <a:r>
              <a:rPr lang="fr-FR" dirty="0"/>
              <a:t>Conclusion</a:t>
            </a:r>
            <a:endParaRPr lang="en-US" dirty="0"/>
          </a:p>
        </p:txBody>
      </p:sp>
      <p:sp>
        <p:nvSpPr>
          <p:cNvPr id="3" name="Text Placeholder 2">
            <a:extLst>
              <a:ext uri="{FF2B5EF4-FFF2-40B4-BE49-F238E27FC236}">
                <a16:creationId xmlns:a16="http://schemas.microsoft.com/office/drawing/2014/main" id="{62D508F4-27D8-48F2-B642-FF41471DA0EC}"/>
              </a:ext>
            </a:extLst>
          </p:cNvPr>
          <p:cNvSpPr>
            <a:spLocks noGrp="1"/>
          </p:cNvSpPr>
          <p:nvPr>
            <p:ph type="body" idx="1"/>
          </p:nvPr>
        </p:nvSpPr>
        <p:spPr/>
        <p:txBody>
          <a:bodyPr/>
          <a:lstStyle/>
          <a:p>
            <a:pPr lvl="0"/>
            <a:r>
              <a:rPr lang="en-US" dirty="0"/>
              <a:t>For those who’s are in Tunis government they have more chances to get to a coworking space.</a:t>
            </a:r>
          </a:p>
          <a:p>
            <a:pPr lvl="0"/>
            <a:r>
              <a:rPr lang="en-US" dirty="0"/>
              <a:t>The data was very limited and we need more data so that we can make better analyses about coworking spaces because in origin we have more than 70 coworking spaces based in this country but we have found only 7 coworking (less than 10%)</a:t>
            </a:r>
          </a:p>
        </p:txBody>
      </p:sp>
    </p:spTree>
    <p:extLst>
      <p:ext uri="{BB962C8B-B14F-4D97-AF65-F5344CB8AC3E}">
        <p14:creationId xmlns:p14="http://schemas.microsoft.com/office/powerpoint/2010/main" val="1569503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92" name="Google Shape;9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spcAft>
                <a:spcPts val="1600"/>
              </a:spcAft>
            </a:pPr>
            <a:r>
              <a:rPr lang="en-US" dirty="0"/>
              <a:t>Foursquare API for developers: </a:t>
            </a:r>
            <a:r>
              <a:rPr lang="en-US" dirty="0">
                <a:hlinkClick r:id="rId3"/>
              </a:rPr>
              <a:t>https://developer.foursquare.com/</a:t>
            </a:r>
            <a:endParaRPr lang="en-US" dirty="0"/>
          </a:p>
          <a:p>
            <a:pPr marL="285750" indent="-285750">
              <a:spcAft>
                <a:spcPts val="1600"/>
              </a:spcAft>
            </a:pPr>
            <a:r>
              <a:rPr lang="fr-FR" dirty="0"/>
              <a:t>M</a:t>
            </a:r>
            <a:r>
              <a:rPr lang="en-US" dirty="0" err="1"/>
              <a:t>atplotlib</a:t>
            </a:r>
            <a:r>
              <a:rPr lang="en-US" dirty="0"/>
              <a:t> documentation: https://matplotlib.org/</a:t>
            </a:r>
            <a:endParaRPr lang="fr-F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3550</TotalTime>
  <Words>379</Words>
  <Application>Microsoft Office PowerPoint</Application>
  <PresentationFormat>On-screen Show (16:9)</PresentationFormat>
  <Paragraphs>22</Paragraphs>
  <Slides>8</Slides>
  <Notes>4</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8</vt:i4>
      </vt:variant>
    </vt:vector>
  </HeadingPairs>
  <TitlesOfParts>
    <vt:vector size="10" baseType="lpstr">
      <vt:lpstr>Arial</vt:lpstr>
      <vt:lpstr>Simple Light</vt:lpstr>
      <vt:lpstr>Title: Capstone Project - A recommendation system for coworking spaces in Tunisia (week 2)</vt:lpstr>
      <vt:lpstr>Motivation</vt:lpstr>
      <vt:lpstr>Dataset details:</vt:lpstr>
      <vt:lpstr>Example of Data: </vt:lpstr>
      <vt:lpstr>Map of coworking spaces in Tunisia based on the data we have (they are marked with blue points)</vt:lpstr>
      <vt:lpstr>Distribution of data between gouvernements </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&lt;Your Project Title&gt;</dc:title>
  <cp:lastModifiedBy>Aymen</cp:lastModifiedBy>
  <cp:revision>55</cp:revision>
  <dcterms:modified xsi:type="dcterms:W3CDTF">2019-02-27T16:43:00Z</dcterms:modified>
</cp:coreProperties>
</file>