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9" r:id="rId4"/>
    <p:sldId id="257" r:id="rId6"/>
    <p:sldId id="260" r:id="rId7"/>
    <p:sldId id="261" r:id="rId8"/>
    <p:sldId id="258" r:id="rId9"/>
    <p:sldId id="259" r:id="rId10"/>
    <p:sldId id="267" r:id="rId11"/>
    <p:sldId id="266" r:id="rId12"/>
    <p:sldId id="263" r:id="rId13"/>
    <p:sldId id="262" r:id="rId14"/>
    <p:sldId id="268" r:id="rId15"/>
    <p:sldId id="28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1" Type="http://schemas.openxmlformats.org/officeDocument/2006/relationships/notesSlide" Target="../notesSlides/notesSlide2.xml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0.wmf"/><Relationship Id="rId11" Type="http://schemas.openxmlformats.org/officeDocument/2006/relationships/oleObject" Target="../embeddings/oleObject10.bin"/><Relationship Id="rId10" Type="http://schemas.openxmlformats.org/officeDocument/2006/relationships/image" Target="../media/image9.w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396490"/>
            <a:ext cx="9144000" cy="1113790"/>
          </a:xfrm>
        </p:spPr>
        <p:txBody>
          <a:bodyPr>
            <a:normAutofit fontScale="90000"/>
          </a:bodyPr>
          <a:p>
            <a:pPr algn="just"/>
            <a:r>
              <a:rPr lang="zh-CN" altLang="en-US" sz="4000"/>
              <a:t>AttCRISPR : an interpretable </a:t>
            </a:r>
            <a:r>
              <a:rPr lang="en-US" altLang="zh-CN" sz="4000"/>
              <a:t>a</a:t>
            </a:r>
            <a:r>
              <a:rPr lang="zh-CN" altLang="en-US" sz="4000"/>
              <a:t>ttention-</a:t>
            </a:r>
            <a:r>
              <a:rPr lang="en-US" altLang="zh-CN" sz="4000"/>
              <a:t>m</a:t>
            </a:r>
            <a:r>
              <a:rPr lang="zh-CN" altLang="en-US" sz="4000"/>
              <a:t>odel for sgRNA efficiency prediction</a:t>
            </a:r>
            <a:endParaRPr lang="zh-CN" altLang="en-US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模型性能</a:t>
            </a:r>
            <a:r>
              <a:rPr lang="en-US" altLang="zh-CN"/>
              <a:t>——</a:t>
            </a:r>
            <a:r>
              <a:rPr lang="zh-CN" altLang="en-US"/>
              <a:t>太复杂，还在调参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73975" y="3290570"/>
            <a:ext cx="35363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与</a:t>
            </a:r>
            <a:r>
              <a:rPr lang="en-US" altLang="zh-CN"/>
              <a:t>nc</a:t>
            </a:r>
            <a:r>
              <a:rPr lang="zh-CN" altLang="en-US"/>
              <a:t>测试方法一致，按</a:t>
            </a:r>
            <a:r>
              <a:rPr lang="en-US" altLang="zh-CN"/>
              <a:t>0.765</a:t>
            </a:r>
            <a:r>
              <a:rPr lang="zh-CN" altLang="en-US"/>
              <a:t>，</a:t>
            </a:r>
            <a:r>
              <a:rPr lang="en-US" altLang="zh-CN"/>
              <a:t>0.085</a:t>
            </a:r>
            <a:r>
              <a:rPr lang="zh-CN" altLang="en-US"/>
              <a:t>，</a:t>
            </a:r>
            <a:r>
              <a:rPr lang="en-US" altLang="zh-CN"/>
              <a:t>0.15</a:t>
            </a:r>
            <a:r>
              <a:rPr lang="zh-CN" altLang="en-US"/>
              <a:t>分割训练，验证，测试集（只是没有进行</a:t>
            </a:r>
            <a:r>
              <a:rPr lang="en-US" altLang="zh-CN"/>
              <a:t>10</a:t>
            </a:r>
            <a:r>
              <a:rPr lang="zh-CN" altLang="en-US"/>
              <a:t>次</a:t>
            </a:r>
            <a:r>
              <a:rPr lang="zh-CN" altLang="en-US"/>
              <a:t>），目前相关系数为</a:t>
            </a:r>
            <a:r>
              <a:rPr lang="en-US" altLang="zh-CN"/>
              <a:t>0.850</a:t>
            </a:r>
            <a:r>
              <a:rPr lang="zh-CN" altLang="en-US"/>
              <a:t>，还在训练。下个星期才能仿照</a:t>
            </a:r>
            <a:r>
              <a:rPr lang="en-US" altLang="zh-CN"/>
              <a:t>nc</a:t>
            </a:r>
            <a:r>
              <a:rPr lang="zh-CN" altLang="en-US"/>
              <a:t>进行</a:t>
            </a:r>
            <a:r>
              <a:rPr lang="en-US" altLang="zh-CN"/>
              <a:t>10</a:t>
            </a:r>
            <a:r>
              <a:rPr lang="zh-CN" altLang="en-US"/>
              <a:t>折洗牌验证</a:t>
            </a:r>
            <a:r>
              <a:rPr lang="zh-CN" altLang="en-US"/>
              <a:t>（可能做不完</a:t>
            </a:r>
            <a:r>
              <a:rPr lang="en-US" altLang="zh-CN"/>
              <a:t>3</a:t>
            </a:r>
            <a:r>
              <a:rPr lang="zh-CN" altLang="en-US"/>
              <a:t>个数据集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165" y="1691005"/>
            <a:ext cx="6363970" cy="48031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超参数设置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38200" y="1911350"/>
            <a:ext cx="10515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基于贝叶斯优化方法，使用hyperopt对超参数空间进行搜索，修改网络结构后模型包含</a:t>
            </a:r>
            <a:r>
              <a:rPr lang="en-US" altLang="zh-CN" sz="2400"/>
              <a:t>1</a:t>
            </a:r>
            <a:r>
              <a:rPr lang="zh-CN" altLang="en-US" sz="2400"/>
              <a:t>个</a:t>
            </a:r>
            <a:r>
              <a:rPr lang="en-US" altLang="zh-CN" sz="2400"/>
              <a:t>cnn</a:t>
            </a:r>
            <a:r>
              <a:rPr lang="zh-CN" altLang="en-US" sz="2400"/>
              <a:t>、</a:t>
            </a:r>
            <a:r>
              <a:rPr lang="en-US" altLang="zh-CN" sz="2400"/>
              <a:t>1</a:t>
            </a:r>
            <a:r>
              <a:rPr lang="zh-CN" altLang="en-US" sz="2400"/>
              <a:t>个</a:t>
            </a:r>
            <a:r>
              <a:rPr lang="en-US" altLang="zh-CN" sz="2400"/>
              <a:t>lstm</a:t>
            </a:r>
            <a:r>
              <a:rPr lang="zh-CN" altLang="en-US" sz="2400"/>
              <a:t>、</a:t>
            </a:r>
            <a:r>
              <a:rPr lang="en-US" altLang="zh-CN" sz="2400"/>
              <a:t>23</a:t>
            </a:r>
            <a:r>
              <a:rPr lang="zh-CN" altLang="en-US" sz="2400"/>
              <a:t>个</a:t>
            </a:r>
            <a:r>
              <a:rPr lang="en-US" altLang="zh-CN" sz="2400"/>
              <a:t>mlp</a:t>
            </a:r>
            <a:r>
              <a:rPr lang="zh-CN" altLang="en-US" sz="2400"/>
              <a:t>（</a:t>
            </a:r>
            <a:r>
              <a:rPr lang="en-US" altLang="zh-CN" sz="2400"/>
              <a:t>21</a:t>
            </a:r>
            <a:r>
              <a:rPr lang="zh-CN" altLang="en-US" sz="2400"/>
              <a:t>个用于向量空间变换，</a:t>
            </a:r>
            <a:r>
              <a:rPr lang="en-US" altLang="zh-CN" sz="2400"/>
              <a:t>1</a:t>
            </a:r>
            <a:r>
              <a:rPr lang="zh-CN" altLang="en-US" sz="2400"/>
              <a:t>个作为</a:t>
            </a:r>
            <a:r>
              <a:rPr lang="en-US" altLang="zh-CN" sz="2400"/>
              <a:t>cnn</a:t>
            </a:r>
            <a:r>
              <a:rPr lang="zh-CN" altLang="en-US" sz="2400"/>
              <a:t>输出，</a:t>
            </a:r>
            <a:r>
              <a:rPr lang="en-US" altLang="zh-CN" sz="2400"/>
              <a:t>1</a:t>
            </a:r>
            <a:r>
              <a:rPr lang="zh-CN" altLang="en-US" sz="2400"/>
              <a:t>个作为最终输出），一次超参搜索花费应该超过</a:t>
            </a:r>
            <a:r>
              <a:rPr lang="en-US" altLang="zh-CN" sz="2400"/>
              <a:t>72</a:t>
            </a:r>
            <a:r>
              <a:rPr lang="zh-CN" altLang="en-US" sz="2400"/>
              <a:t>h（估算），理论上越长时间效果会越好，应该只能跑在</a:t>
            </a:r>
            <a:r>
              <a:rPr lang="en-US" altLang="zh-CN" sz="2400"/>
              <a:t>heliang</a:t>
            </a:r>
            <a:r>
              <a:rPr lang="zh-CN" altLang="en-US" sz="2400"/>
              <a:t>老师集群上了（需要大量卡一次算多组），而且现阶段也没有调参需求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明确方针（应该是一个半</a:t>
            </a:r>
            <a:r>
              <a:rPr lang="zh-CN" altLang="en-US"/>
              <a:t>月工作量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4025" y="1461770"/>
            <a:ext cx="1128331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一、模型性能方面（</a:t>
            </a:r>
            <a:r>
              <a:rPr lang="en-US" altLang="zh-CN" sz="2400"/>
              <a:t>c,d</a:t>
            </a:r>
            <a:r>
              <a:rPr lang="zh-CN" altLang="en-US" sz="2400"/>
              <a:t>部分可以分给师妹负责，必要的话</a:t>
            </a:r>
            <a:r>
              <a:rPr lang="zh-CN" altLang="en-US" sz="2400"/>
              <a:t>）</a:t>
            </a:r>
            <a:endParaRPr lang="en-US" altLang="zh-CN" sz="2400"/>
          </a:p>
          <a:p>
            <a:pPr algn="l"/>
            <a:r>
              <a:rPr lang="en-US" altLang="zh-CN" sz="2400"/>
              <a:t>a)</a:t>
            </a:r>
            <a:r>
              <a:rPr lang="zh-CN" altLang="en-US" sz="2400"/>
              <a:t>基于超参空间搜索确定合适的网格结构</a:t>
            </a:r>
            <a:endParaRPr lang="zh-CN" altLang="en-US" sz="2400"/>
          </a:p>
          <a:p>
            <a:pPr algn="l"/>
            <a:r>
              <a:rPr lang="en-US" altLang="zh-CN" sz="2400"/>
              <a:t>b)</a:t>
            </a:r>
            <a:r>
              <a:rPr lang="zh-CN" altLang="en-US" sz="2400"/>
              <a:t>在多个数据集上测试</a:t>
            </a:r>
            <a:r>
              <a:rPr lang="zh-CN" altLang="en-US" sz="2400">
                <a:sym typeface="+mn-ea"/>
              </a:rPr>
              <a:t>AttCRISPR的性能</a:t>
            </a:r>
            <a:endParaRPr lang="zh-CN" altLang="en-US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c)</a:t>
            </a:r>
            <a:r>
              <a:rPr lang="zh-CN" altLang="en-US" sz="2400">
                <a:sym typeface="+mn-ea"/>
              </a:rPr>
              <a:t>重新实现前述数据集上的算法作为</a:t>
            </a:r>
            <a:r>
              <a:rPr lang="en-US" altLang="zh-CN" sz="2400">
                <a:sym typeface="+mn-ea"/>
              </a:rPr>
              <a:t>baseline</a:t>
            </a:r>
            <a:endParaRPr lang="zh-CN" altLang="en-US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d)</a:t>
            </a:r>
            <a:r>
              <a:rPr lang="zh-CN" altLang="en-US" sz="2400">
                <a:sym typeface="+mn-ea"/>
              </a:rPr>
              <a:t>在多个数据集上测试</a:t>
            </a:r>
            <a:r>
              <a:rPr lang="en-US" altLang="zh-CN" sz="2400">
                <a:sym typeface="+mn-ea"/>
              </a:rPr>
              <a:t>c)</a:t>
            </a:r>
            <a:r>
              <a:rPr lang="zh-CN" altLang="en-US" sz="2400">
                <a:sym typeface="+mn-ea"/>
              </a:rPr>
              <a:t>中实现算法的性能</a:t>
            </a:r>
            <a:endParaRPr lang="zh-CN" altLang="en-US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e)</a:t>
            </a:r>
            <a:r>
              <a:rPr lang="zh-CN" altLang="en-US" sz="2400">
                <a:sym typeface="+mn-ea"/>
              </a:rPr>
              <a:t>证明AttCRISPR具有更优秀的泛化能力（超过传统机器学习，持平深度学习</a:t>
            </a:r>
            <a:r>
              <a:rPr lang="zh-CN" altLang="en-US" sz="2400">
                <a:sym typeface="+mn-ea"/>
              </a:rPr>
              <a:t>）</a:t>
            </a:r>
            <a:endParaRPr lang="zh-CN" altLang="en-US" sz="2400">
              <a:sym typeface="+mn-ea"/>
            </a:endParaRPr>
          </a:p>
          <a:p>
            <a:pPr algn="l"/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二、可解释性印证方面</a:t>
            </a:r>
            <a:endParaRPr lang="zh-CN" altLang="en-US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a)</a:t>
            </a:r>
            <a:r>
              <a:rPr lang="zh-CN" altLang="en-US" sz="2400">
                <a:sym typeface="+mn-ea"/>
              </a:rPr>
              <a:t>基于训练好的AttCRISPR计算时域与空间域上的可解释性</a:t>
            </a:r>
            <a:endParaRPr lang="zh-CN" altLang="en-US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b)</a:t>
            </a:r>
            <a:r>
              <a:rPr lang="zh-CN" altLang="en-US" sz="2400">
                <a:sym typeface="+mn-ea"/>
              </a:rPr>
              <a:t>在多个数据集上与对应论文的可解释性对照</a:t>
            </a:r>
            <a:endParaRPr lang="zh-CN" altLang="en-US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c)</a:t>
            </a:r>
            <a:r>
              <a:rPr lang="zh-CN" altLang="en-US" sz="2400">
                <a:sym typeface="+mn-ea"/>
              </a:rPr>
              <a:t>证明AttCRISPR具有不输给机器学习算法的可解释性</a:t>
            </a:r>
            <a:endParaRPr lang="zh-CN" altLang="en-US" sz="2400">
              <a:sym typeface="+mn-ea"/>
            </a:endParaRPr>
          </a:p>
          <a:p>
            <a:pPr algn="l"/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结论：AttCRISPR既有深度学习算法的性能（泛化能力优于其余算法），又有传统机器学习算法的可解释性（由对应论文数据证明</a:t>
            </a:r>
            <a:r>
              <a:rPr lang="zh-CN" altLang="en-US" sz="2400">
                <a:sym typeface="+mn-ea"/>
              </a:rPr>
              <a:t>）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</a:t>
            </a:r>
            <a:r>
              <a:rPr lang="zh-CN" altLang="en-US"/>
              <a:t>周工作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38200" y="1911350"/>
            <a:ext cx="105156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/>
              <a:t>a)</a:t>
            </a:r>
            <a:r>
              <a:rPr lang="zh-CN" altLang="en-US" sz="2400"/>
              <a:t>整理模型结构（</a:t>
            </a:r>
            <a:r>
              <a:rPr lang="en-US" altLang="zh-CN" sz="2400"/>
              <a:t>space-AttCRISPR</a:t>
            </a:r>
            <a:r>
              <a:rPr lang="zh-CN" altLang="en-US" sz="2400"/>
              <a:t>与</a:t>
            </a:r>
            <a:r>
              <a:rPr lang="en-US" altLang="zh-CN" sz="2400"/>
              <a:t>time-AttCRISPR</a:t>
            </a:r>
            <a:r>
              <a:rPr lang="zh-CN" altLang="en-US" sz="2400"/>
              <a:t>）</a:t>
            </a:r>
            <a:endParaRPr lang="zh-CN" altLang="en-US" sz="2400"/>
          </a:p>
          <a:p>
            <a:pPr algn="l"/>
            <a:r>
              <a:rPr lang="en-US" altLang="zh-CN" sz="2400"/>
              <a:t>b)</a:t>
            </a:r>
            <a:r>
              <a:rPr lang="zh-CN" altLang="en-US" sz="2400"/>
              <a:t>完成计算可解释性的脚本</a:t>
            </a:r>
            <a:endParaRPr lang="zh-CN" altLang="en-US" sz="2400"/>
          </a:p>
          <a:p>
            <a:pPr algn="l"/>
            <a:r>
              <a:rPr lang="en-US" altLang="zh-CN" sz="2400"/>
              <a:t>c</a:t>
            </a:r>
            <a:r>
              <a:rPr lang="en-US" altLang="zh-CN" sz="2400"/>
              <a:t>)</a:t>
            </a:r>
            <a:r>
              <a:rPr lang="zh-CN" altLang="en-US" sz="2400"/>
              <a:t>提交超参空间搜索任务</a:t>
            </a:r>
            <a:endParaRPr lang="zh-CN" altLang="en-US" sz="2400"/>
          </a:p>
          <a:p>
            <a:pPr algn="l"/>
            <a:r>
              <a:rPr lang="en-US" altLang="zh-CN" sz="2400"/>
              <a:t>d)</a:t>
            </a:r>
            <a:r>
              <a:rPr lang="zh-CN" altLang="en-US" sz="2400"/>
              <a:t>确定模型</a:t>
            </a:r>
            <a:r>
              <a:rPr lang="en-US" altLang="zh-CN" sz="2400"/>
              <a:t>baseline</a:t>
            </a:r>
            <a:endParaRPr lang="en-US" altLang="zh-CN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AttCRISPR的创新点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AttCRISPR</a:t>
            </a:r>
            <a:r>
              <a:rPr lang="zh-CN" altLang="en-US"/>
              <a:t>具有持平深度算法的性能，也具有传统机器学习算法的可解释性，其可解释性可以与传统机器学习算法获得的可解释性相互印证（</a:t>
            </a:r>
            <a:r>
              <a:rPr lang="en-US" altLang="zh-CN"/>
              <a:t>*</a:t>
            </a:r>
            <a:r>
              <a:rPr lang="zh-CN" altLang="en-US"/>
              <a:t>所有工作为该论点服务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与目前普遍流行的</a:t>
            </a:r>
            <a:r>
              <a:rPr lang="en-US" altLang="zh-CN">
                <a:sym typeface="+mn-ea"/>
              </a:rPr>
              <a:t>off-target</a:t>
            </a:r>
            <a:r>
              <a:rPr lang="zh-CN" altLang="en-US">
                <a:sym typeface="+mn-ea"/>
              </a:rPr>
              <a:t>预测从空间域学习序列特征（</a:t>
            </a:r>
            <a:r>
              <a:rPr lang="en-US" altLang="zh-CN">
                <a:sym typeface="+mn-ea"/>
              </a:rPr>
              <a:t>CNN</a:t>
            </a:r>
            <a:r>
              <a:rPr lang="zh-CN" altLang="en-US">
                <a:sym typeface="+mn-ea"/>
              </a:rPr>
              <a:t>），</a:t>
            </a:r>
            <a:r>
              <a:rPr lang="en-US" altLang="zh-CN">
                <a:sym typeface="+mn-ea"/>
              </a:rPr>
              <a:t>on-target</a:t>
            </a:r>
            <a:r>
              <a:rPr lang="zh-CN" altLang="en-US">
                <a:sym typeface="+mn-ea"/>
              </a:rPr>
              <a:t>预测从时间域学习序列特征（</a:t>
            </a:r>
            <a:r>
              <a:rPr lang="en-US" altLang="zh-CN">
                <a:sym typeface="+mn-ea"/>
              </a:rPr>
              <a:t>RNN</a:t>
            </a:r>
            <a:r>
              <a:rPr lang="zh-CN" altLang="en-US">
                <a:sym typeface="+mn-ea"/>
              </a:rPr>
              <a:t>）不同，AttCRISPR拥有多层输入</a:t>
            </a:r>
            <a:r>
              <a:rPr lang="zh-CN" altLang="en-US"/>
              <a:t>可以在时间域与空间域上同时学习序列特征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AttCRISPR的</a:t>
            </a:r>
            <a:r>
              <a:rPr lang="en-US" altLang="zh-CN">
                <a:sym typeface="+mn-ea"/>
              </a:rPr>
              <a:t>CNN</a:t>
            </a:r>
            <a:r>
              <a:rPr lang="zh-CN" altLang="en-US">
                <a:sym typeface="+mn-ea"/>
              </a:rPr>
              <a:t>层</a:t>
            </a:r>
            <a:r>
              <a:rPr lang="zh-CN" altLang="en-US">
                <a:sym typeface="+mn-ea"/>
              </a:rPr>
              <a:t>理论上可以使用在目前所有的</a:t>
            </a:r>
            <a:r>
              <a:rPr lang="en-US" altLang="zh-CN">
                <a:sym typeface="+mn-ea"/>
              </a:rPr>
              <a:t>on-target</a:t>
            </a:r>
            <a:r>
              <a:rPr lang="zh-CN" altLang="en-US">
                <a:sym typeface="+mn-ea"/>
              </a:rPr>
              <a:t>网络中，作为增强序列特征学习的组件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40840" y="5532120"/>
            <a:ext cx="9096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计算正确的话，以后在</a:t>
            </a:r>
            <a:r>
              <a:rPr lang="en-US" altLang="zh-CN"/>
              <a:t>on-target</a:t>
            </a:r>
            <a:r>
              <a:rPr lang="zh-CN" altLang="en-US"/>
              <a:t>任务中使用基于传统机器学习算法的</a:t>
            </a:r>
            <a:r>
              <a:rPr lang="en-US" altLang="zh-CN"/>
              <a:t>paper</a:t>
            </a:r>
            <a:r>
              <a:rPr lang="zh-CN" altLang="en-US"/>
              <a:t>都要以我们的模型作为</a:t>
            </a:r>
            <a:r>
              <a:rPr lang="en-US" altLang="zh-CN"/>
              <a:t>baseline</a:t>
            </a:r>
            <a:r>
              <a:rPr lang="zh-CN" altLang="en-US"/>
              <a:t>（性能要高于我们模型，否则方法没意义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网络结构</a:t>
            </a:r>
            <a:r>
              <a:rPr lang="en-US" altLang="zh-CN"/>
              <a:t>——RNN</a:t>
            </a:r>
            <a:r>
              <a:rPr lang="zh-CN" altLang="en-US"/>
              <a:t>层（序列时间特征</a:t>
            </a:r>
            <a:r>
              <a:rPr lang="zh-CN" altLang="en-US"/>
              <a:t>）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480435" y="1478280"/>
            <a:ext cx="5231130" cy="859155"/>
            <a:chOff x="5804" y="3690"/>
            <a:chExt cx="8238" cy="1353"/>
          </a:xfrm>
        </p:grpSpPr>
        <p:sp>
          <p:nvSpPr>
            <p:cNvPr id="5" name="文本框 4"/>
            <p:cNvSpPr txBox="1"/>
            <p:nvPr/>
          </p:nvSpPr>
          <p:spPr>
            <a:xfrm>
              <a:off x="5804" y="3690"/>
              <a:ext cx="823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400">
                  <a:sym typeface="+mn-ea"/>
                </a:rPr>
                <a:t>AAGCCTGTGAATCTTCACCGTGGCAGTCGG</a:t>
              </a:r>
              <a:endParaRPr lang="en-US" altLang="zh-CN" sz="2400">
                <a:sym typeface="+mn-ea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378" y="4415"/>
              <a:ext cx="3089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/>
                <a:t>sgRNA_sequence</a:t>
              </a:r>
              <a:endParaRPr lang="en-US" altLang="zh-CN" sz="2000"/>
            </a:p>
          </p:txBody>
        </p:sp>
      </p:grpSp>
      <p:cxnSp>
        <p:nvCxnSpPr>
          <p:cNvPr id="8" name="直接箭头连接符 7"/>
          <p:cNvCxnSpPr>
            <a:stCxn id="6" idx="2"/>
          </p:cNvCxnSpPr>
          <p:nvPr/>
        </p:nvCxnSpPr>
        <p:spPr>
          <a:xfrm flipH="1">
            <a:off x="6095365" y="2337435"/>
            <a:ext cx="635" cy="744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174240" y="3300730"/>
            <a:ext cx="2382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word2vec </a:t>
            </a:r>
            <a:r>
              <a:rPr lang="zh-CN" altLang="en-US"/>
              <a:t>词向量编码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60045" y="2100580"/>
            <a:ext cx="19862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参考</a:t>
            </a:r>
            <a:r>
              <a:rPr lang="en-US" altLang="zh-CN" sz="2400"/>
              <a:t>nc</a:t>
            </a:r>
            <a:r>
              <a:rPr lang="zh-CN" altLang="en-US" sz="2400"/>
              <a:t>网络（其实现在</a:t>
            </a:r>
            <a:r>
              <a:rPr lang="zh-CN" altLang="en-US" sz="2400"/>
              <a:t>相似度我感觉也蛮低的</a:t>
            </a:r>
            <a:r>
              <a:rPr lang="zh-CN" altLang="en-US" sz="2400"/>
              <a:t>）</a:t>
            </a:r>
            <a:endParaRPr lang="en-US" altLang="zh-CN" sz="2400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29580" y="3101975"/>
          <a:ext cx="113284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30200" imgH="190500" progId="Equation.KSEE3">
                  <p:embed/>
                </p:oleObj>
              </mc:Choice>
              <mc:Fallback>
                <p:oleObj name="" r:id="rId1" imgW="330200" imgH="190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29580" y="3101975"/>
                        <a:ext cx="1132840" cy="6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/>
          <p:cNvCxnSpPr/>
          <p:nvPr/>
        </p:nvCxnSpPr>
        <p:spPr>
          <a:xfrm flipH="1">
            <a:off x="6096000" y="3556000"/>
            <a:ext cx="635" cy="744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4989830" y="4300220"/>
            <a:ext cx="2211070" cy="736600"/>
            <a:chOff x="7860" y="7087"/>
            <a:chExt cx="3482" cy="1160"/>
          </a:xfrm>
        </p:grpSpPr>
        <p:sp>
          <p:nvSpPr>
            <p:cNvPr id="13" name="矩形 12"/>
            <p:cNvSpPr/>
            <p:nvPr/>
          </p:nvSpPr>
          <p:spPr>
            <a:xfrm>
              <a:off x="7860" y="7087"/>
              <a:ext cx="3482" cy="1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837" y="7257"/>
              <a:ext cx="152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800"/>
                <a:t>LSTM</a:t>
              </a:r>
              <a:endParaRPr lang="en-US" altLang="zh-CN" sz="2800"/>
            </a:p>
          </p:txBody>
        </p:sp>
      </p:grpSp>
      <p:cxnSp>
        <p:nvCxnSpPr>
          <p:cNvPr id="16" name="直接箭头连接符 15"/>
          <p:cNvCxnSpPr/>
          <p:nvPr/>
        </p:nvCxnSpPr>
        <p:spPr>
          <a:xfrm flipH="1">
            <a:off x="6094730" y="5037455"/>
            <a:ext cx="635" cy="744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60328" y="5759768"/>
          <a:ext cx="1872615" cy="697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45465" imgH="203200" progId="Equation.KSEE3">
                  <p:embed/>
                </p:oleObj>
              </mc:Choice>
              <mc:Fallback>
                <p:oleObj name="" r:id="rId3" imgW="5454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60328" y="5759768"/>
                        <a:ext cx="1872615" cy="697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049020" y="5760085"/>
            <a:ext cx="3839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800"/>
              <a:t>时间特征向量</a:t>
            </a:r>
            <a:r>
              <a:rPr lang="zh-CN" altLang="en-US" sz="1800"/>
              <a:t>，</a:t>
            </a:r>
            <a:r>
              <a:rPr lang="en-US" altLang="zh-CN" sz="1800"/>
              <a:t>E</a:t>
            </a:r>
            <a:r>
              <a:rPr lang="zh-CN" altLang="en-US" sz="1800"/>
              <a:t>的维度取决于我们选择多复杂的方法描述嵌入</a:t>
            </a:r>
            <a:endParaRPr lang="zh-CN" altLang="en-US" sz="1800"/>
          </a:p>
        </p:txBody>
      </p:sp>
      <p:cxnSp>
        <p:nvCxnSpPr>
          <p:cNvPr id="4" name="直接箭头连接符 3"/>
          <p:cNvCxnSpPr>
            <a:stCxn id="17" idx="3"/>
          </p:cNvCxnSpPr>
          <p:nvPr/>
        </p:nvCxnSpPr>
        <p:spPr>
          <a:xfrm flipV="1">
            <a:off x="7033260" y="6102350"/>
            <a:ext cx="107632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68665" y="5640070"/>
          <a:ext cx="2331085" cy="938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7" imgW="787400" imgH="316865" progId="Equation.KSEE3">
                  <p:embed/>
                </p:oleObj>
              </mc:Choice>
              <mc:Fallback>
                <p:oleObj name="" r:id="rId7" imgW="787400" imgH="3168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68665" y="5640070"/>
                        <a:ext cx="2331085" cy="938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957185" y="4582795"/>
            <a:ext cx="38392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800"/>
              <a:t>其中</a:t>
            </a:r>
            <a:r>
              <a:rPr lang="en-US" altLang="zh-CN" sz="1800"/>
              <a:t>ti</a:t>
            </a:r>
            <a:r>
              <a:rPr lang="zh-CN" altLang="en-US" sz="1800"/>
              <a:t>是</a:t>
            </a:r>
            <a:r>
              <a:rPr lang="en-US" altLang="zh-CN" sz="1800"/>
              <a:t>t</a:t>
            </a:r>
            <a:r>
              <a:rPr lang="zh-CN" altLang="en-US" sz="1800"/>
              <a:t>的第</a:t>
            </a:r>
            <a:r>
              <a:rPr lang="en-US" altLang="zh-CN" sz="1800"/>
              <a:t>i</a:t>
            </a:r>
            <a:r>
              <a:rPr lang="zh-CN" altLang="en-US" sz="1800"/>
              <a:t>个行向量，这一步是把时间特征变换到与空间特征同一个向量空间中，保证后续的</a:t>
            </a:r>
            <a:r>
              <a:rPr lang="en-US" altLang="zh-CN" sz="1800"/>
              <a:t>dot</a:t>
            </a:r>
            <a:r>
              <a:rPr lang="zh-CN" altLang="en-US" sz="1800"/>
              <a:t>操作成立</a:t>
            </a:r>
            <a:endParaRPr lang="zh-CN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网络结构</a:t>
            </a:r>
            <a:r>
              <a:rPr lang="en-US" altLang="zh-CN"/>
              <a:t>——CNN</a:t>
            </a:r>
            <a:r>
              <a:rPr lang="zh-CN" altLang="en-US"/>
              <a:t>层（序列空间特征</a:t>
            </a:r>
            <a:r>
              <a:rPr lang="en-US" altLang="zh-CN"/>
              <a:t>&amp;</a:t>
            </a:r>
            <a:r>
              <a:rPr lang="zh-CN" altLang="en-US"/>
              <a:t>空间域可解释性</a:t>
            </a:r>
            <a:r>
              <a:rPr lang="zh-CN" altLang="en-US"/>
              <a:t>）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438910" y="1691005"/>
            <a:ext cx="5231130" cy="859155"/>
            <a:chOff x="5804" y="3690"/>
            <a:chExt cx="8238" cy="1353"/>
          </a:xfrm>
        </p:grpSpPr>
        <p:sp>
          <p:nvSpPr>
            <p:cNvPr id="5" name="文本框 4"/>
            <p:cNvSpPr txBox="1"/>
            <p:nvPr/>
          </p:nvSpPr>
          <p:spPr>
            <a:xfrm>
              <a:off x="5804" y="3690"/>
              <a:ext cx="823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400">
                  <a:sym typeface="+mn-ea"/>
                </a:rPr>
                <a:t>AAGCCTGTGAATCTTCACCGTGGCAGTCGG</a:t>
              </a:r>
              <a:endParaRPr lang="en-US" altLang="zh-CN" sz="2400">
                <a:sym typeface="+mn-ea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378" y="4415"/>
              <a:ext cx="3089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/>
                <a:t>sgRNA_sequence</a:t>
              </a:r>
              <a:endParaRPr lang="en-US" altLang="zh-CN" sz="2000"/>
            </a:p>
          </p:txBody>
        </p:sp>
      </p:grpSp>
      <p:cxnSp>
        <p:nvCxnSpPr>
          <p:cNvPr id="4" name="直接箭头连接符 3"/>
          <p:cNvCxnSpPr/>
          <p:nvPr/>
        </p:nvCxnSpPr>
        <p:spPr>
          <a:xfrm flipV="1">
            <a:off x="6670040" y="2148840"/>
            <a:ext cx="686435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296025" y="2400935"/>
            <a:ext cx="1434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One-Hot</a:t>
            </a:r>
            <a:r>
              <a:rPr lang="zh-CN" altLang="en-US"/>
              <a:t>编码</a:t>
            </a:r>
            <a:endParaRPr lang="zh-CN" altLang="en-US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78738" y="1884680"/>
          <a:ext cx="1892300" cy="51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698500" imgH="190500" progId="Equation.KSEE3">
                  <p:embed/>
                </p:oleObj>
              </mc:Choice>
              <mc:Fallback>
                <p:oleObj name="" r:id="rId1" imgW="698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78738" y="1884680"/>
                        <a:ext cx="1892300" cy="516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/>
          <p:cNvCxnSpPr/>
          <p:nvPr/>
        </p:nvCxnSpPr>
        <p:spPr>
          <a:xfrm flipH="1">
            <a:off x="1771015" y="2429510"/>
            <a:ext cx="7754620" cy="1360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777490" y="2889885"/>
            <a:ext cx="2615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单通道难以使用，拼接</a:t>
            </a:r>
            <a:r>
              <a:rPr lang="en-US" altLang="zh-CN"/>
              <a:t>n</a:t>
            </a:r>
            <a:r>
              <a:rPr lang="zh-CN" altLang="en-US"/>
              <a:t>个</a:t>
            </a:r>
            <a:r>
              <a:rPr lang="en-US" altLang="zh-CN"/>
              <a:t>Conv</a:t>
            </a:r>
            <a:r>
              <a:rPr lang="zh-CN" altLang="en-US"/>
              <a:t>层拓展通道</a:t>
            </a:r>
            <a:endParaRPr lang="zh-CN" altLang="en-US"/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7565" y="3772853"/>
          <a:ext cx="1858645" cy="551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685800" imgH="203200" progId="Equation.KSEE3">
                  <p:embed/>
                </p:oleObj>
              </mc:Choice>
              <mc:Fallback>
                <p:oleObj name="" r:id="rId3" imgW="6858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7565" y="3772853"/>
                        <a:ext cx="1858645" cy="551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箭头连接符 16"/>
          <p:cNvCxnSpPr/>
          <p:nvPr/>
        </p:nvCxnSpPr>
        <p:spPr>
          <a:xfrm flipV="1">
            <a:off x="2730500" y="4047490"/>
            <a:ext cx="686435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321560" y="4307205"/>
            <a:ext cx="1504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Pool</a:t>
            </a:r>
            <a:r>
              <a:rPr lang="zh-CN" altLang="en-US"/>
              <a:t>坍塌维度</a:t>
            </a:r>
            <a:endParaRPr lang="zh-CN" altLang="en-US"/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71888" y="3790950"/>
          <a:ext cx="1583690" cy="51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5" imgW="584200" imgH="190500" progId="Equation.KSEE3">
                  <p:embed/>
                </p:oleObj>
              </mc:Choice>
              <mc:Fallback>
                <p:oleObj name="" r:id="rId5" imgW="584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71888" y="3790950"/>
                        <a:ext cx="1583690" cy="516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箭头连接符 20"/>
          <p:cNvCxnSpPr/>
          <p:nvPr/>
        </p:nvCxnSpPr>
        <p:spPr>
          <a:xfrm flipV="1">
            <a:off x="5393055" y="4050030"/>
            <a:ext cx="686435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109335" y="3535045"/>
            <a:ext cx="6010910" cy="324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520180" y="4927600"/>
            <a:ext cx="4572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OR</a:t>
            </a:r>
            <a:r>
              <a:rPr lang="zh-CN" altLang="en-US"/>
              <a:t>（还在看效果，不过基本确定是后者了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4124325" y="5604510"/>
            <a:ext cx="194246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343400" y="576707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输出权重向量</a:t>
            </a:r>
            <a:endParaRPr lang="zh-CN" altLang="en-US"/>
          </a:p>
        </p:txBody>
      </p:sp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19668" y="5336223"/>
          <a:ext cx="1308100" cy="551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7" imgW="482600" imgH="203200" progId="Equation.KSEE3">
                  <p:embed/>
                </p:oleObj>
              </mc:Choice>
              <mc:Fallback>
                <p:oleObj name="" r:id="rId7" imgW="4826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19668" y="5336223"/>
                        <a:ext cx="1308100" cy="551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63473" y="3588385"/>
          <a:ext cx="1824990" cy="1204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9" imgW="673100" imgH="444500" progId="Equation.KSEE3">
                  <p:embed/>
                </p:oleObj>
              </mc:Choice>
              <mc:Fallback>
                <p:oleObj name="" r:id="rId9" imgW="673100" imgH="444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63473" y="3588385"/>
                        <a:ext cx="1824990" cy="1204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63791" y="5295901"/>
          <a:ext cx="2685415" cy="1310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11" imgW="990600" imgH="482600" progId="Equation.KSEE3">
                  <p:embed/>
                </p:oleObj>
              </mc:Choice>
              <mc:Fallback>
                <p:oleObj name="" r:id="rId11" imgW="990600" imgH="482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63791" y="5295901"/>
                        <a:ext cx="2685415" cy="1310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10346690" y="5490210"/>
            <a:ext cx="1575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逐行展开成一维向量，过一个多层感知机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网络结构</a:t>
            </a:r>
            <a:r>
              <a:rPr lang="en-US" altLang="zh-CN"/>
              <a:t>——</a:t>
            </a:r>
            <a:r>
              <a:rPr lang="zh-CN" altLang="en-US"/>
              <a:t>聚合</a:t>
            </a:r>
            <a:r>
              <a:rPr lang="zh-CN" altLang="en-US"/>
              <a:t>层（生物特征增强学习）</a:t>
            </a:r>
            <a:endParaRPr lang="zh-CN" altLang="en-US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55328" y="1479868"/>
          <a:ext cx="4794250" cy="957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587500" imgH="316865" progId="Equation.KSEE3">
                  <p:embed/>
                </p:oleObj>
              </mc:Choice>
              <mc:Fallback>
                <p:oleObj name="" r:id="rId1" imgW="1587500" imgH="31686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55328" y="1479868"/>
                        <a:ext cx="4794250" cy="957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103880" y="2543810"/>
            <a:ext cx="50958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/>
              <a:t>其中</a:t>
            </a:r>
            <a:r>
              <a:rPr lang="en-US" altLang="zh-CN"/>
              <a:t>b</a:t>
            </a:r>
            <a:r>
              <a:rPr lang="zh-CN" altLang="en-US"/>
              <a:t>为</a:t>
            </a:r>
            <a:r>
              <a:rPr lang="en-US" altLang="zh-CN"/>
              <a:t>sgRNA</a:t>
            </a:r>
            <a:r>
              <a:rPr lang="zh-CN" altLang="en-US"/>
              <a:t>的生物特征向量，全连接层输入由空间特征与时间特征每个分量上的点积（也是之前向量空间转换的目的</a:t>
            </a:r>
            <a:r>
              <a:rPr lang="zh-CN" altLang="en-US"/>
              <a:t>）拼接上生物特征得到</a:t>
            </a:r>
            <a:endParaRPr lang="zh-CN" altLang="en-US"/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43413" y="3848418"/>
          <a:ext cx="2416810" cy="61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800100" imgH="203200" progId="Equation.KSEE3">
                  <p:embed/>
                </p:oleObj>
              </mc:Choice>
              <mc:Fallback>
                <p:oleObj name="" r:id="rId3" imgW="8001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43413" y="3848418"/>
                        <a:ext cx="2416810" cy="614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3104515" y="4463415"/>
            <a:ext cx="5095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/>
              <a:t>F</a:t>
            </a:r>
            <a:r>
              <a:rPr lang="zh-CN" altLang="en-US"/>
              <a:t>过一个多层感知机得到最终预测效率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可解释性</a:t>
            </a:r>
            <a:r>
              <a:rPr lang="en-US" altLang="zh-CN"/>
              <a:t>——sgRNA</a:t>
            </a:r>
            <a:r>
              <a:rPr lang="zh-CN" altLang="en-US"/>
              <a:t>级别（空间域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3236595"/>
            <a:ext cx="92329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2400"/>
              <a:t>空间域上的可解释性可以理解为权重向量</a:t>
            </a:r>
            <a:r>
              <a:rPr lang="en-US" altLang="zh-CN" sz="2400"/>
              <a:t>w</a:t>
            </a:r>
            <a:r>
              <a:rPr lang="zh-CN" altLang="en-US" sz="2400"/>
              <a:t>，由于最终的</a:t>
            </a:r>
            <a:r>
              <a:rPr lang="en-US" altLang="zh-CN" sz="2400"/>
              <a:t>sgRNA</a:t>
            </a:r>
            <a:r>
              <a:rPr lang="zh-CN" altLang="en-US" sz="2400"/>
              <a:t>部分输出由权重向量</a:t>
            </a:r>
            <a:r>
              <a:rPr lang="en-US" altLang="zh-CN" sz="2400"/>
              <a:t>w</a:t>
            </a:r>
            <a:r>
              <a:rPr lang="zh-CN" altLang="en-US" sz="2400"/>
              <a:t>与时间域特征对应分量点积得出，因此可以认为权重向量</a:t>
            </a:r>
            <a:r>
              <a:rPr lang="en-US" altLang="zh-CN" sz="2400"/>
              <a:t>w</a:t>
            </a:r>
            <a:r>
              <a:rPr lang="zh-CN" altLang="en-US" sz="2400"/>
              <a:t>代表了</a:t>
            </a:r>
            <a:r>
              <a:rPr lang="en-US" altLang="zh-CN" sz="2400"/>
              <a:t>sgRNA</a:t>
            </a:r>
            <a:r>
              <a:rPr lang="zh-CN" altLang="en-US" sz="2400"/>
              <a:t>中每个位置上的影响力，与效率值之积表示该位置对效率的贡献，设计</a:t>
            </a:r>
            <a:r>
              <a:rPr lang="en-US" altLang="zh-CN" sz="2400"/>
              <a:t>sgRNA</a:t>
            </a:r>
            <a:r>
              <a:rPr lang="zh-CN" altLang="en-US" sz="2400"/>
              <a:t>时可以优先考虑更具有影响力的位置（即</a:t>
            </a:r>
            <a:r>
              <a:rPr lang="en-US" altLang="zh-CN" sz="2400"/>
              <a:t>wi</a:t>
            </a:r>
            <a:r>
              <a:rPr lang="zh-CN" altLang="en-US" sz="2400"/>
              <a:t>数值上</a:t>
            </a:r>
            <a:r>
              <a:rPr lang="zh-CN" altLang="en-US" sz="2400"/>
              <a:t>更大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54233" y="2039938"/>
          <a:ext cx="1600200" cy="553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660400" imgH="228600" progId="Equation.KSEE3">
                  <p:embed/>
                </p:oleObj>
              </mc:Choice>
              <mc:Fallback>
                <p:oleObj name="" r:id="rId1" imgW="6604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54233" y="2039938"/>
                        <a:ext cx="1600200" cy="553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可解释性</a:t>
            </a:r>
            <a:r>
              <a:rPr lang="en-US" altLang="zh-CN"/>
              <a:t>——</a:t>
            </a:r>
            <a:r>
              <a:rPr lang="zh-CN" altLang="en-US"/>
              <a:t>碱基位置</a:t>
            </a:r>
            <a:r>
              <a:rPr lang="zh-CN" altLang="en-US"/>
              <a:t>级别（时间</a:t>
            </a:r>
            <a:r>
              <a:rPr lang="zh-CN" altLang="en-US"/>
              <a:t>域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38200" y="1911350"/>
            <a:ext cx="10127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在数据集</a:t>
            </a:r>
            <a:r>
              <a:rPr lang="en-US" altLang="zh-CN" sz="2400"/>
              <a:t>D</a:t>
            </a:r>
            <a:r>
              <a:rPr lang="zh-CN" altLang="en-US" sz="2400"/>
              <a:t>中，位置</a:t>
            </a:r>
            <a:r>
              <a:rPr lang="en-US" altLang="zh-CN" sz="2400"/>
              <a:t>i</a:t>
            </a:r>
            <a:r>
              <a:rPr lang="zh-CN" altLang="en-US" sz="2400"/>
              <a:t>上，编码为</a:t>
            </a:r>
            <a:r>
              <a:rPr lang="en-US" altLang="zh-CN" sz="2400"/>
              <a:t>j</a:t>
            </a:r>
            <a:r>
              <a:rPr lang="zh-CN" altLang="en-US" sz="2400"/>
              <a:t>的碱基，其对活性的</a:t>
            </a:r>
            <a:r>
              <a:rPr lang="zh-CN" altLang="en-US" sz="2400"/>
              <a:t>贡献为：</a:t>
            </a: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56648" y="2823846"/>
          <a:ext cx="4000500" cy="166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1651000" imgH="685800" progId="Equation.KSEE3">
                  <p:embed/>
                </p:oleObj>
              </mc:Choice>
              <mc:Fallback>
                <p:oleObj name="" r:id="rId1" imgW="1651000" imgH="6858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56648" y="2823846"/>
                        <a:ext cx="4000500" cy="1661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38200" y="4712335"/>
            <a:ext cx="101282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其中</a:t>
            </a:r>
            <a:r>
              <a:rPr lang="en-US" altLang="zh-CN" sz="2400"/>
              <a:t>G</a:t>
            </a:r>
            <a:r>
              <a:rPr lang="zh-CN" altLang="en-US" sz="2400"/>
              <a:t>为门函数，当</a:t>
            </a:r>
            <a:r>
              <a:rPr lang="en-US" altLang="zh-CN" sz="2400"/>
              <a:t>d</a:t>
            </a:r>
            <a:r>
              <a:rPr lang="zh-CN" altLang="en-US" sz="2400"/>
              <a:t>的第</a:t>
            </a:r>
            <a:r>
              <a:rPr lang="en-US" altLang="zh-CN" sz="2400"/>
              <a:t>i</a:t>
            </a:r>
            <a:r>
              <a:rPr lang="zh-CN" altLang="en-US" sz="2400"/>
              <a:t>个位置碱基为</a:t>
            </a:r>
            <a:r>
              <a:rPr lang="en-US" altLang="zh-CN" sz="2400"/>
              <a:t>j</a:t>
            </a:r>
            <a:r>
              <a:rPr lang="zh-CN" altLang="en-US" sz="2400"/>
              <a:t>时为</a:t>
            </a:r>
            <a:r>
              <a:rPr lang="en-US" altLang="zh-CN" sz="2400"/>
              <a:t>1</a:t>
            </a:r>
            <a:r>
              <a:rPr lang="zh-CN" altLang="en-US" sz="2400"/>
              <a:t>，否则为</a:t>
            </a:r>
            <a:r>
              <a:rPr lang="en-US" altLang="zh-CN" sz="2400"/>
              <a:t>0</a:t>
            </a:r>
            <a:r>
              <a:rPr lang="zh-CN" altLang="en-US" sz="2400"/>
              <a:t>，用当前数据</a:t>
            </a:r>
            <a:r>
              <a:rPr lang="en-US" altLang="zh-CN" sz="2400"/>
              <a:t>d</a:t>
            </a:r>
            <a:r>
              <a:rPr lang="zh-CN" altLang="en-US" sz="2400"/>
              <a:t>在</a:t>
            </a:r>
            <a:r>
              <a:rPr lang="en-US" altLang="zh-CN" sz="2400"/>
              <a:t>i</a:t>
            </a:r>
            <a:r>
              <a:rPr lang="zh-CN" altLang="en-US" sz="2400"/>
              <a:t>上的时间特征与权重相乘得到这个时间上（碱基位置上）</a:t>
            </a:r>
            <a:r>
              <a:rPr lang="en-US" altLang="zh-CN" sz="2400"/>
              <a:t>d</a:t>
            </a:r>
            <a:r>
              <a:rPr lang="zh-CN" altLang="en-US" sz="2400"/>
              <a:t>对其效率的影响，由于需要精确到碱基级别，故用门函数控制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可解释性</a:t>
            </a:r>
            <a:r>
              <a:rPr lang="en-US" altLang="zh-CN"/>
              <a:t>——</a:t>
            </a:r>
            <a:r>
              <a:rPr lang="zh-CN" altLang="en-US"/>
              <a:t>与非深度学习的可解释性相互印证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38200" y="1549400"/>
            <a:ext cx="101276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/>
              <a:t>Cell,NC,NB</a:t>
            </a:r>
            <a:r>
              <a:rPr lang="zh-CN" altLang="en-US" sz="2400"/>
              <a:t>上的算法都获取过机器学习算法（非深度学习）的可解释性（</a:t>
            </a:r>
            <a:r>
              <a:rPr lang="en-US" altLang="zh-CN" sz="2400"/>
              <a:t>Cell</a:t>
            </a:r>
            <a:r>
              <a:rPr lang="zh-CN" altLang="en-US" sz="2400"/>
              <a:t>：</a:t>
            </a:r>
            <a:r>
              <a:rPr lang="en-US" altLang="zh-CN" sz="2400"/>
              <a:t>GBRT,NC</a:t>
            </a:r>
            <a:r>
              <a:rPr lang="zh-CN" altLang="en-US" sz="2400"/>
              <a:t>：</a:t>
            </a:r>
            <a:r>
              <a:rPr lang="en-US" altLang="zh-CN" sz="2400"/>
              <a:t>XGBoost+tree SHAP,NB</a:t>
            </a:r>
            <a:r>
              <a:rPr lang="zh-CN" altLang="en-US" sz="2400"/>
              <a:t>：GTB）非深度学习算法在可解释性上具有先天优势（为什么</a:t>
            </a:r>
            <a:r>
              <a:rPr lang="en-US" altLang="zh-CN" sz="2400"/>
              <a:t>Cell</a:t>
            </a:r>
            <a:r>
              <a:rPr lang="zh-CN" altLang="en-US" sz="2400"/>
              <a:t>和</a:t>
            </a:r>
            <a:r>
              <a:rPr lang="en-US" altLang="zh-CN" sz="2400"/>
              <a:t>NC</a:t>
            </a:r>
            <a:r>
              <a:rPr lang="zh-CN" altLang="en-US" sz="2400"/>
              <a:t>还要使用深度学习？因为深度学习性能好！）但是</a:t>
            </a:r>
            <a:r>
              <a:rPr lang="zh-CN" altLang="en-US" sz="2400">
                <a:sym typeface="+mn-ea"/>
              </a:rPr>
              <a:t>AttCRISPR 可以基于注意力机制获取可解释性，将其与上述可解释性对比，在理想状况下可以相互印证，证明AttCRISPR 既有深度学习的性能，又具有非深度学习算法的可解释性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9825" y="3961765"/>
            <a:ext cx="4819650" cy="2105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030" y="3837940"/>
            <a:ext cx="4733925" cy="23526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19375" y="6190615"/>
            <a:ext cx="8065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基于可解释性作图，</a:t>
            </a:r>
            <a:r>
              <a:rPr lang="en-US" altLang="zh-CN"/>
              <a:t>nb</a:t>
            </a:r>
            <a:r>
              <a:rPr lang="zh-CN" altLang="en-US"/>
              <a:t>里的图片，其可解释性来源于</a:t>
            </a:r>
            <a:r>
              <a:rPr lang="en-US" altLang="zh-CN"/>
              <a:t>XGBoost</a:t>
            </a:r>
            <a:r>
              <a:rPr lang="zh-CN" altLang="en-US"/>
              <a:t>（传统机器学习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模型性能</a:t>
            </a:r>
            <a:r>
              <a:rPr lang="en-US" altLang="zh-CN"/>
              <a:t>——</a:t>
            </a:r>
            <a:r>
              <a:rPr lang="zh-CN" altLang="en-US"/>
              <a:t>基于创新点比较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435735" y="3281680"/>
          <a:ext cx="8862060" cy="2176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565"/>
                <a:gridCol w="1227455"/>
                <a:gridCol w="1477010"/>
                <a:gridCol w="1477010"/>
                <a:gridCol w="1477010"/>
                <a:gridCol w="1477010"/>
              </a:tblGrid>
              <a:tr h="6438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             </a:t>
                      </a:r>
                      <a:r>
                        <a:rPr lang="zh-CN" altLang="en-US"/>
                        <a:t>算法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数据集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AttCRISPR </a:t>
                      </a:r>
                      <a:endParaRPr lang="zh-C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816100" y="1691005"/>
            <a:ext cx="83800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/>
              <a:t>我们主要的创新点在于模型既有深度学习模型的性能，又有传统机器学习的可解释性，</a:t>
            </a:r>
            <a:r>
              <a:rPr lang="en-US" altLang="zh-CN"/>
              <a:t>baseline</a:t>
            </a:r>
            <a:r>
              <a:rPr lang="zh-CN" altLang="en-US"/>
              <a:t>的比较上只需要保证超过所有传统机器学习算法，能与深度学习算法性能持平即可（</a:t>
            </a:r>
            <a:r>
              <a:rPr lang="en-US" altLang="zh-CN"/>
              <a:t>0.85</a:t>
            </a:r>
            <a:r>
              <a:rPr lang="zh-CN" altLang="en-US"/>
              <a:t>和</a:t>
            </a:r>
            <a:r>
              <a:rPr lang="en-US" altLang="zh-CN"/>
              <a:t>0.86</a:t>
            </a:r>
            <a:r>
              <a:rPr lang="zh-CN" altLang="en-US"/>
              <a:t>的差别我认为没有意义），除此之外，即使在本数据集上性能有所不如，如果在不同的数据集上，其他深度算法的效果没有我们的好，也可以说明我们网络结构具有更好泛化能力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816100" y="5717540"/>
            <a:ext cx="8380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/>
              <a:t>图中数字为性能排名，</a:t>
            </a:r>
            <a:r>
              <a:rPr lang="zh-CN" altLang="en-US"/>
              <a:t>即使在这个最差情况下，也可以说明我们模型的泛化能力</a:t>
            </a:r>
            <a:r>
              <a:rPr lang="zh-CN" altLang="en-US"/>
              <a:t>更好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52d05096-9545-4ab0-ab6c-f0460d8a0db9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2364</Words>
  <Application>WPS 演示</Application>
  <PresentationFormat>宽屏</PresentationFormat>
  <Paragraphs>141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13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AttCRISPR : an interpretable attention-model for sgRNA efficiency prediction</vt:lpstr>
      <vt:lpstr>AttCRISPR的创新点</vt:lpstr>
      <vt:lpstr>网络结构——RNN层（序列时间特征）</vt:lpstr>
      <vt:lpstr>网络结构——CNN层（序列空间特征&amp;空间域可解释性）</vt:lpstr>
      <vt:lpstr>网络结构——聚合层（生物特征增强学习）</vt:lpstr>
      <vt:lpstr>可解释性——sgRNA级别（空间域）</vt:lpstr>
      <vt:lpstr>可解释性——碱基位置级别（时间域）</vt:lpstr>
      <vt:lpstr>可解释性——与非深度学习的可解释性相互印证</vt:lpstr>
      <vt:lpstr>模型性能——基于创新点比较</vt:lpstr>
      <vt:lpstr>模型性能——太复杂，还在调参</vt:lpstr>
      <vt:lpstr>超参数设置</vt:lpstr>
      <vt:lpstr>明确方针（应该是一个半月工作量）</vt:lpstr>
      <vt:lpstr>超参数设置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50683</cp:lastModifiedBy>
  <cp:revision>42</cp:revision>
  <dcterms:created xsi:type="dcterms:W3CDTF">2020-07-23T13:43:00Z</dcterms:created>
  <dcterms:modified xsi:type="dcterms:W3CDTF">2020-07-27T01:52:15Z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