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57" r:id="rId6"/>
    <p:sldId id="260" r:id="rId7"/>
    <p:sldId id="261" r:id="rId8"/>
    <p:sldId id="258" r:id="rId9"/>
    <p:sldId id="259" r:id="rId10"/>
    <p:sldId id="267" r:id="rId11"/>
    <p:sldId id="266" r:id="rId12"/>
    <p:sldId id="263" r:id="rId13"/>
    <p:sldId id="262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396490"/>
            <a:ext cx="9144000" cy="1113790"/>
          </a:xfrm>
        </p:spPr>
        <p:txBody>
          <a:bodyPr>
            <a:normAutofit fontScale="90000"/>
          </a:bodyPr>
          <a:p>
            <a:pPr algn="just"/>
            <a:r>
              <a:rPr lang="zh-CN" altLang="en-US" sz="4000"/>
              <a:t>AttCRISPR : an interpretable </a:t>
            </a:r>
            <a:r>
              <a:rPr lang="en-US" altLang="zh-CN" sz="4000"/>
              <a:t>a</a:t>
            </a:r>
            <a:r>
              <a:rPr lang="zh-CN" altLang="en-US" sz="4000"/>
              <a:t>ttention-</a:t>
            </a:r>
            <a:r>
              <a:rPr lang="en-US" altLang="zh-CN" sz="4000"/>
              <a:t>m</a:t>
            </a:r>
            <a:r>
              <a:rPr lang="zh-CN" altLang="en-US" sz="4000"/>
              <a:t>odel for sgRNA efficiency prediction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模型性能</a:t>
            </a:r>
            <a:r>
              <a:rPr lang="en-US" altLang="zh-CN"/>
              <a:t>——</a:t>
            </a:r>
            <a:r>
              <a:rPr lang="zh-CN" altLang="en-US"/>
              <a:t>太复杂，还在调参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3975" y="3290570"/>
            <a:ext cx="3536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nc</a:t>
            </a:r>
            <a:r>
              <a:rPr lang="zh-CN" altLang="en-US"/>
              <a:t>测试方法一致，按</a:t>
            </a:r>
            <a:r>
              <a:rPr lang="en-US" altLang="zh-CN"/>
              <a:t>0.765</a:t>
            </a:r>
            <a:r>
              <a:rPr lang="zh-CN" altLang="en-US"/>
              <a:t>，</a:t>
            </a:r>
            <a:r>
              <a:rPr lang="en-US" altLang="zh-CN"/>
              <a:t>0.085</a:t>
            </a:r>
            <a:r>
              <a:rPr lang="zh-CN" altLang="en-US"/>
              <a:t>，</a:t>
            </a:r>
            <a:r>
              <a:rPr lang="en-US" altLang="zh-CN"/>
              <a:t>0.15</a:t>
            </a:r>
            <a:r>
              <a:rPr lang="zh-CN" altLang="en-US"/>
              <a:t>分割训练，验证，测试集（只是没有进行</a:t>
            </a:r>
            <a:r>
              <a:rPr lang="en-US" altLang="zh-CN"/>
              <a:t>10</a:t>
            </a:r>
            <a:r>
              <a:rPr lang="zh-CN" altLang="en-US"/>
              <a:t>次</a:t>
            </a:r>
            <a:r>
              <a:rPr lang="zh-CN" altLang="en-US"/>
              <a:t>），目前相关系数为</a:t>
            </a:r>
            <a:r>
              <a:rPr lang="en-US" altLang="zh-CN"/>
              <a:t>0.850</a:t>
            </a:r>
            <a:r>
              <a:rPr lang="zh-CN" altLang="en-US"/>
              <a:t>，还在训练。下个星期才能仿照</a:t>
            </a:r>
            <a:r>
              <a:rPr lang="en-US" altLang="zh-CN"/>
              <a:t>nc</a:t>
            </a:r>
            <a:r>
              <a:rPr lang="zh-CN" altLang="en-US"/>
              <a:t>进行</a:t>
            </a:r>
            <a:r>
              <a:rPr lang="en-US" altLang="zh-CN"/>
              <a:t>10</a:t>
            </a:r>
            <a:r>
              <a:rPr lang="zh-CN" altLang="en-US"/>
              <a:t>折洗牌验证</a:t>
            </a:r>
            <a:r>
              <a:rPr lang="zh-CN" altLang="en-US"/>
              <a:t>（可能做不完</a:t>
            </a:r>
            <a:r>
              <a:rPr lang="en-US" altLang="zh-CN"/>
              <a:t>3</a:t>
            </a:r>
            <a:r>
              <a:rPr lang="zh-CN" altLang="en-US"/>
              <a:t>个数据集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691005"/>
            <a:ext cx="636397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超参数设置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515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基于贝叶斯优化方法，使用hyperopt对超参数空间进行搜索，修改网络结构后模型包含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cnn</a:t>
            </a:r>
            <a:r>
              <a:rPr lang="zh-CN" altLang="en-US" sz="2400"/>
              <a:t>、</a:t>
            </a:r>
            <a:r>
              <a:rPr lang="en-US" altLang="zh-CN" sz="2400"/>
              <a:t>1</a:t>
            </a:r>
            <a:r>
              <a:rPr lang="zh-CN" altLang="en-US" sz="2400"/>
              <a:t>个</a:t>
            </a:r>
            <a:r>
              <a:rPr lang="en-US" altLang="zh-CN" sz="2400"/>
              <a:t>lstm</a:t>
            </a:r>
            <a:r>
              <a:rPr lang="zh-CN" altLang="en-US" sz="2400"/>
              <a:t>、</a:t>
            </a:r>
            <a:r>
              <a:rPr lang="en-US" altLang="zh-CN" sz="2400"/>
              <a:t>23</a:t>
            </a:r>
            <a:r>
              <a:rPr lang="zh-CN" altLang="en-US" sz="2400"/>
              <a:t>个</a:t>
            </a:r>
            <a:r>
              <a:rPr lang="en-US" altLang="zh-CN" sz="2400"/>
              <a:t>mlp</a:t>
            </a:r>
            <a:r>
              <a:rPr lang="zh-CN" altLang="en-US" sz="2400"/>
              <a:t>（</a:t>
            </a:r>
            <a:r>
              <a:rPr lang="en-US" altLang="zh-CN" sz="2400"/>
              <a:t>21</a:t>
            </a:r>
            <a:r>
              <a:rPr lang="zh-CN" altLang="en-US" sz="2400"/>
              <a:t>个用于向量空间变换，</a:t>
            </a:r>
            <a:r>
              <a:rPr lang="en-US" altLang="zh-CN" sz="2400"/>
              <a:t>1</a:t>
            </a:r>
            <a:r>
              <a:rPr lang="zh-CN" altLang="en-US" sz="2400"/>
              <a:t>个作为</a:t>
            </a:r>
            <a:r>
              <a:rPr lang="en-US" altLang="zh-CN" sz="2400"/>
              <a:t>cnn</a:t>
            </a:r>
            <a:r>
              <a:rPr lang="zh-CN" altLang="en-US" sz="2400"/>
              <a:t>输出，</a:t>
            </a:r>
            <a:r>
              <a:rPr lang="en-US" altLang="zh-CN" sz="2400"/>
              <a:t>1</a:t>
            </a:r>
            <a:r>
              <a:rPr lang="zh-CN" altLang="en-US" sz="2400"/>
              <a:t>个作为最终输出），一次超参搜索花费应该超过</a:t>
            </a:r>
            <a:r>
              <a:rPr lang="en-US" altLang="zh-CN" sz="2400"/>
              <a:t>72</a:t>
            </a:r>
            <a:r>
              <a:rPr lang="zh-CN" altLang="en-US" sz="2400"/>
              <a:t>h（估算），理论上越长时间效果会越好，应该只能跑在</a:t>
            </a:r>
            <a:r>
              <a:rPr lang="en-US" altLang="zh-CN" sz="2400"/>
              <a:t>heliang</a:t>
            </a:r>
            <a:r>
              <a:rPr lang="zh-CN" altLang="en-US" sz="2400"/>
              <a:t>老师集群上了（需要大量卡一次算多组），而且现阶段也没有调参需求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明确方针（应该是一个半</a:t>
            </a:r>
            <a:r>
              <a:rPr lang="zh-CN" altLang="en-US"/>
              <a:t>月工作量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025" y="1461770"/>
            <a:ext cx="112833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一、模型性能方面（</a:t>
            </a:r>
            <a:r>
              <a:rPr lang="en-US" altLang="zh-CN" sz="2400"/>
              <a:t>c,d</a:t>
            </a:r>
            <a:r>
              <a:rPr lang="zh-CN" altLang="en-US" sz="2400"/>
              <a:t>部分可以分给师妹负责，必要的话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/>
            <a:r>
              <a:rPr lang="en-US" altLang="zh-CN" sz="2400"/>
              <a:t>a)</a:t>
            </a:r>
            <a:r>
              <a:rPr lang="zh-CN" altLang="en-US" sz="2400"/>
              <a:t>基于超参空间搜索确定合适的网格结构</a:t>
            </a:r>
            <a:endParaRPr lang="zh-CN" altLang="en-US" sz="2400"/>
          </a:p>
          <a:p>
            <a:pPr algn="l"/>
            <a:r>
              <a:rPr lang="en-US" altLang="zh-CN" sz="2400"/>
              <a:t>b)</a:t>
            </a:r>
            <a:r>
              <a:rPr lang="zh-CN" altLang="en-US" sz="2400"/>
              <a:t>在多个数据集上测试</a:t>
            </a:r>
            <a:r>
              <a:rPr lang="zh-CN" altLang="en-US" sz="2400">
                <a:sym typeface="+mn-ea"/>
              </a:rPr>
              <a:t>AttCRISPR的性能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重新实现前述数据集上的算法作为</a:t>
            </a:r>
            <a:r>
              <a:rPr lang="en-US" altLang="zh-CN" sz="2400">
                <a:sym typeface="+mn-ea"/>
              </a:rPr>
              <a:t>baseline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d)</a:t>
            </a:r>
            <a:r>
              <a:rPr lang="zh-CN" altLang="en-US" sz="2400">
                <a:sym typeface="+mn-ea"/>
              </a:rPr>
              <a:t>在多个数据集上测试</a:t>
            </a:r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中实现算法的性能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e)</a:t>
            </a:r>
            <a:r>
              <a:rPr lang="zh-CN" altLang="en-US" sz="2400">
                <a:sym typeface="+mn-ea"/>
              </a:rPr>
              <a:t>证明AttCRISPR具有更优秀的泛化能力（超过传统机器学习，持平深度学习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二、可解释性印证方面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a)</a:t>
            </a:r>
            <a:r>
              <a:rPr lang="zh-CN" altLang="en-US" sz="2400">
                <a:sym typeface="+mn-ea"/>
              </a:rPr>
              <a:t>基于训练好的AttCRISPR计算时域与空间域上的可解释性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b)</a:t>
            </a:r>
            <a:r>
              <a:rPr lang="zh-CN" altLang="en-US" sz="2400">
                <a:sym typeface="+mn-ea"/>
              </a:rPr>
              <a:t>在多个数据集上与对应论文的可解释性对照</a:t>
            </a:r>
            <a:endParaRPr lang="zh-CN" altLang="en-US" sz="24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c)</a:t>
            </a:r>
            <a:r>
              <a:rPr lang="zh-CN" altLang="en-US" sz="2400">
                <a:sym typeface="+mn-ea"/>
              </a:rPr>
              <a:t>证明AttCRISPR具有不输给机器学习算法的可解释性</a:t>
            </a:r>
            <a:endParaRPr lang="zh-CN" altLang="en-US" sz="2400">
              <a:sym typeface="+mn-ea"/>
            </a:endParaRPr>
          </a:p>
          <a:p>
            <a:pPr algn="l"/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结论：AttCRISPR既有深度学习算法的性能（泛化能力优于其余算法），又有传统机器学习算法的可解释性（由对应论文数据证明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AttCRISPR的创新点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AttCRISPR</a:t>
            </a:r>
            <a:r>
              <a:rPr lang="zh-CN" altLang="en-US"/>
              <a:t>具有持平深度算法的性能，也具有传统机器学习算法的可解释性，其可解释性可以与传统机器学习算法获得的可解释性相互印证（</a:t>
            </a:r>
            <a:r>
              <a:rPr lang="en-US" altLang="zh-CN"/>
              <a:t>*</a:t>
            </a:r>
            <a:r>
              <a:rPr lang="zh-CN" altLang="en-US"/>
              <a:t>所有工作为该论点服务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与目前普遍流行的</a:t>
            </a:r>
            <a:r>
              <a:rPr lang="en-US" altLang="zh-CN">
                <a:sym typeface="+mn-ea"/>
              </a:rPr>
              <a:t>off-target</a:t>
            </a:r>
            <a:r>
              <a:rPr lang="zh-CN" altLang="en-US">
                <a:sym typeface="+mn-ea"/>
              </a:rPr>
              <a:t>预测从空间域学习序列特征，</a:t>
            </a:r>
            <a:r>
              <a:rPr lang="en-US" altLang="zh-CN">
                <a:sym typeface="+mn-ea"/>
              </a:rPr>
              <a:t>on-target</a:t>
            </a:r>
            <a:r>
              <a:rPr lang="zh-CN" altLang="en-US">
                <a:sym typeface="+mn-ea"/>
              </a:rPr>
              <a:t>预测从时间域学习序列特征不同，AttCRISPR拥有多层输入</a:t>
            </a:r>
            <a:r>
              <a:rPr lang="zh-CN" altLang="en-US"/>
              <a:t>可以在时间域与空间域上同时学习序列特征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AttCRISPR的</a:t>
            </a:r>
            <a:r>
              <a:rPr lang="en-US" altLang="zh-CN">
                <a:sym typeface="+mn-ea"/>
              </a:rPr>
              <a:t>CNN</a:t>
            </a:r>
            <a:r>
              <a:rPr lang="zh-CN" altLang="en-US">
                <a:sym typeface="+mn-ea"/>
              </a:rPr>
              <a:t>层</a:t>
            </a:r>
            <a:r>
              <a:rPr lang="zh-CN" altLang="en-US">
                <a:sym typeface="+mn-ea"/>
              </a:rPr>
              <a:t>理论上可以使用在目前所有的</a:t>
            </a:r>
            <a:r>
              <a:rPr lang="en-US" altLang="zh-CN">
                <a:sym typeface="+mn-ea"/>
              </a:rPr>
              <a:t>on-target</a:t>
            </a:r>
            <a:r>
              <a:rPr lang="zh-CN" altLang="en-US">
                <a:sym typeface="+mn-ea"/>
              </a:rPr>
              <a:t>网络中，作为增强序列特征学习的组件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0840" y="5532120"/>
            <a:ext cx="909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计算正确的话，以后在</a:t>
            </a:r>
            <a:r>
              <a:rPr lang="en-US" altLang="zh-CN"/>
              <a:t>on-target</a:t>
            </a:r>
            <a:r>
              <a:rPr lang="zh-CN" altLang="en-US"/>
              <a:t>任务中使用基于传统机器学习算法的</a:t>
            </a:r>
            <a:r>
              <a:rPr lang="en-US" altLang="zh-CN"/>
              <a:t>paper</a:t>
            </a:r>
            <a:r>
              <a:rPr lang="zh-CN" altLang="en-US"/>
              <a:t>都要以我们的模型作为</a:t>
            </a:r>
            <a:r>
              <a:rPr lang="en-US" altLang="zh-CN"/>
              <a:t>baseline</a:t>
            </a:r>
            <a:r>
              <a:rPr lang="zh-CN" altLang="en-US"/>
              <a:t>（性能要高于我们模型，否则方法没意义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网络结构</a:t>
            </a:r>
            <a:r>
              <a:rPr lang="en-US" altLang="zh-CN"/>
              <a:t>——RNN</a:t>
            </a:r>
            <a:r>
              <a:rPr lang="zh-CN" altLang="en-US"/>
              <a:t>层（序列时间特征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80435" y="1478280"/>
            <a:ext cx="5231130" cy="859155"/>
            <a:chOff x="5804" y="3690"/>
            <a:chExt cx="8238" cy="1353"/>
          </a:xfrm>
        </p:grpSpPr>
        <p:sp>
          <p:nvSpPr>
            <p:cNvPr id="5" name="文本框 4"/>
            <p:cNvSpPr txBox="1"/>
            <p:nvPr/>
          </p:nvSpPr>
          <p:spPr>
            <a:xfrm>
              <a:off x="5804" y="3690"/>
              <a:ext cx="823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>
                  <a:sym typeface="+mn-ea"/>
                </a:rPr>
                <a:t>AAGCCTGTGAATCTTCACCGTGGCAGTCGG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78" y="4415"/>
              <a:ext cx="308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/>
                <a:t>sgRNA_sequence</a:t>
              </a:r>
              <a:endParaRPr lang="en-US" altLang="zh-CN" sz="2000"/>
            </a:p>
          </p:txBody>
        </p:sp>
      </p:grp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095365" y="2337435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74240" y="330073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word2vec </a:t>
            </a:r>
            <a:r>
              <a:rPr lang="zh-CN" altLang="en-US"/>
              <a:t>词向量编码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0045" y="2100580"/>
            <a:ext cx="19862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参考</a:t>
            </a:r>
            <a:r>
              <a:rPr lang="en-US" altLang="zh-CN" sz="2400"/>
              <a:t>nc</a:t>
            </a:r>
            <a:r>
              <a:rPr lang="zh-CN" altLang="en-US" sz="2400"/>
              <a:t>网络（其实现在</a:t>
            </a:r>
            <a:r>
              <a:rPr lang="zh-CN" altLang="en-US" sz="2400"/>
              <a:t>相似度我感觉也蛮低的</a:t>
            </a:r>
            <a:r>
              <a:rPr lang="zh-CN" altLang="en-US" sz="2400"/>
              <a:t>）</a:t>
            </a:r>
            <a:endParaRPr lang="en-US" altLang="zh-CN" sz="24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9580" y="3101975"/>
          <a:ext cx="113284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0200" imgH="190500" progId="Equation.KSEE3">
                  <p:embed/>
                </p:oleObj>
              </mc:Choice>
              <mc:Fallback>
                <p:oleObj name="" r:id="rId1" imgW="330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9580" y="3101975"/>
                        <a:ext cx="113284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6096000" y="3556000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989830" y="4300220"/>
            <a:ext cx="2211070" cy="736600"/>
            <a:chOff x="7860" y="7087"/>
            <a:chExt cx="3482" cy="1160"/>
          </a:xfrm>
        </p:grpSpPr>
        <p:sp>
          <p:nvSpPr>
            <p:cNvPr id="13" name="矩形 12"/>
            <p:cNvSpPr/>
            <p:nvPr/>
          </p:nvSpPr>
          <p:spPr>
            <a:xfrm>
              <a:off x="7860" y="7087"/>
              <a:ext cx="3482" cy="1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837" y="7257"/>
              <a:ext cx="15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/>
                <a:t>LSTM</a:t>
              </a:r>
              <a:endParaRPr lang="en-US" altLang="zh-CN" sz="2800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H="1">
            <a:off x="6094730" y="5037455"/>
            <a:ext cx="63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0328" y="5759768"/>
          <a:ext cx="187261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45465" imgH="203200" progId="Equation.KSEE3">
                  <p:embed/>
                </p:oleObj>
              </mc:Choice>
              <mc:Fallback>
                <p:oleObj name="" r:id="rId3" imgW="5454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0328" y="5759768"/>
                        <a:ext cx="1872615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049020" y="5760085"/>
            <a:ext cx="383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800"/>
              <a:t>时间特征向量</a:t>
            </a:r>
            <a:r>
              <a:rPr lang="zh-CN" altLang="en-US" sz="1800"/>
              <a:t>，</a:t>
            </a:r>
            <a:r>
              <a:rPr lang="en-US" altLang="zh-CN" sz="1800"/>
              <a:t>E</a:t>
            </a:r>
            <a:r>
              <a:rPr lang="zh-CN" altLang="en-US" sz="1800"/>
              <a:t>的维度取决于我们选择多复杂的方法描述嵌入</a:t>
            </a:r>
            <a:endParaRPr lang="zh-CN" altLang="en-US" sz="1800"/>
          </a:p>
        </p:txBody>
      </p:sp>
      <p:cxnSp>
        <p:nvCxnSpPr>
          <p:cNvPr id="4" name="直接箭头连接符 3"/>
          <p:cNvCxnSpPr>
            <a:stCxn id="17" idx="3"/>
          </p:cNvCxnSpPr>
          <p:nvPr/>
        </p:nvCxnSpPr>
        <p:spPr>
          <a:xfrm flipV="1">
            <a:off x="7033260" y="6102350"/>
            <a:ext cx="107632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8665" y="5640070"/>
          <a:ext cx="233108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787400" imgH="316865" progId="Equation.KSEE3">
                  <p:embed/>
                </p:oleObj>
              </mc:Choice>
              <mc:Fallback>
                <p:oleObj name="" r:id="rId7" imgW="787400" imgH="316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68665" y="5640070"/>
                        <a:ext cx="2331085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957185" y="4582795"/>
            <a:ext cx="3839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800"/>
              <a:t>其中</a:t>
            </a:r>
            <a:r>
              <a:rPr lang="en-US" altLang="zh-CN" sz="1800"/>
              <a:t>ti</a:t>
            </a:r>
            <a:r>
              <a:rPr lang="zh-CN" altLang="en-US" sz="1800"/>
              <a:t>是</a:t>
            </a:r>
            <a:r>
              <a:rPr lang="en-US" altLang="zh-CN" sz="1800"/>
              <a:t>t</a:t>
            </a:r>
            <a:r>
              <a:rPr lang="zh-CN" altLang="en-US" sz="1800"/>
              <a:t>的第</a:t>
            </a:r>
            <a:r>
              <a:rPr lang="en-US" altLang="zh-CN" sz="1800"/>
              <a:t>i</a:t>
            </a:r>
            <a:r>
              <a:rPr lang="zh-CN" altLang="en-US" sz="1800"/>
              <a:t>个行向量，这一步是把时间特征变换到与空间特征同一个向量空间中，保证后续的</a:t>
            </a:r>
            <a:r>
              <a:rPr lang="en-US" altLang="zh-CN" sz="1800"/>
              <a:t>dot</a:t>
            </a:r>
            <a:r>
              <a:rPr lang="zh-CN" altLang="en-US" sz="1800"/>
              <a:t>操作成立</a:t>
            </a:r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网络结构</a:t>
            </a:r>
            <a:r>
              <a:rPr lang="en-US" altLang="zh-CN"/>
              <a:t>——CNN</a:t>
            </a:r>
            <a:r>
              <a:rPr lang="zh-CN" altLang="en-US"/>
              <a:t>层（序列空间特征</a:t>
            </a:r>
            <a:r>
              <a:rPr lang="en-US" altLang="zh-CN"/>
              <a:t>&amp;</a:t>
            </a:r>
            <a:r>
              <a:rPr lang="zh-CN" altLang="en-US"/>
              <a:t>空间域可解释性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38910" y="1691005"/>
            <a:ext cx="5231130" cy="859155"/>
            <a:chOff x="5804" y="3690"/>
            <a:chExt cx="8238" cy="1353"/>
          </a:xfrm>
        </p:grpSpPr>
        <p:sp>
          <p:nvSpPr>
            <p:cNvPr id="5" name="文本框 4"/>
            <p:cNvSpPr txBox="1"/>
            <p:nvPr/>
          </p:nvSpPr>
          <p:spPr>
            <a:xfrm>
              <a:off x="5804" y="3690"/>
              <a:ext cx="823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400">
                  <a:sym typeface="+mn-ea"/>
                </a:rPr>
                <a:t>AAGCCTGTGAATCTTCACCGTGGCAGTCGG</a:t>
              </a:r>
              <a:endParaRPr lang="en-US" altLang="zh-CN" sz="2400"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378" y="4415"/>
              <a:ext cx="308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2000"/>
                <a:t>sgRNA_sequence</a:t>
              </a:r>
              <a:endParaRPr lang="en-US" altLang="zh-CN" sz="2000"/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V="1">
            <a:off x="6670040" y="214884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96025" y="2400935"/>
            <a:ext cx="1434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One-Hot</a:t>
            </a:r>
            <a:r>
              <a:rPr lang="zh-CN" altLang="en-US"/>
              <a:t>编码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8738" y="1884680"/>
          <a:ext cx="189230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698500" imgH="190500" progId="Equation.KSEE3">
                  <p:embed/>
                </p:oleObj>
              </mc:Choice>
              <mc:Fallback>
                <p:oleObj name="" r:id="rId1" imgW="698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8738" y="1884680"/>
                        <a:ext cx="189230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1771015" y="2429510"/>
            <a:ext cx="7754620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77490" y="2889885"/>
            <a:ext cx="2615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单通道难以使用，拼接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Conv</a:t>
            </a:r>
            <a:r>
              <a:rPr lang="zh-CN" altLang="en-US"/>
              <a:t>层拓展通道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565" y="3772853"/>
          <a:ext cx="185864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85800" imgH="203200" progId="Equation.KSEE3">
                  <p:embed/>
                </p:oleObj>
              </mc:Choice>
              <mc:Fallback>
                <p:oleObj name="" r:id="rId3" imgW="685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7565" y="3772853"/>
                        <a:ext cx="1858645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2730500" y="404749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21560" y="4307205"/>
            <a:ext cx="150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Pool</a:t>
            </a:r>
            <a:r>
              <a:rPr lang="zh-CN" altLang="en-US"/>
              <a:t>坍塌维度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1888" y="3790950"/>
          <a:ext cx="15836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584200" imgH="190500" progId="Equation.KSEE3">
                  <p:embed/>
                </p:oleObj>
              </mc:Choice>
              <mc:Fallback>
                <p:oleObj name="" r:id="rId5" imgW="584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1888" y="3790950"/>
                        <a:ext cx="15836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5393055" y="4050030"/>
            <a:ext cx="68643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109335" y="3535045"/>
            <a:ext cx="601091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520180" y="4927600"/>
            <a:ext cx="457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OR</a:t>
            </a:r>
            <a:r>
              <a:rPr lang="zh-CN" altLang="en-US"/>
              <a:t>（还在看效果，不过基本确定是后者了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4124325" y="5604510"/>
            <a:ext cx="194246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343400" y="57670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输出权重向量</a:t>
            </a:r>
            <a:endParaRPr lang="zh-CN" altLang="en-US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9668" y="5336223"/>
          <a:ext cx="130810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482600" imgH="203200" progId="Equation.KSEE3">
                  <p:embed/>
                </p:oleObj>
              </mc:Choice>
              <mc:Fallback>
                <p:oleObj name="" r:id="rId7" imgW="482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9668" y="5336223"/>
                        <a:ext cx="1308100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3473" y="3588385"/>
          <a:ext cx="182499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9" imgW="673100" imgH="444500" progId="Equation.KSEE3">
                  <p:embed/>
                </p:oleObj>
              </mc:Choice>
              <mc:Fallback>
                <p:oleObj name="" r:id="rId9" imgW="673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3473" y="3588385"/>
                        <a:ext cx="182499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3791" y="5295901"/>
          <a:ext cx="2685415" cy="131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990600" imgH="482600" progId="Equation.KSEE3">
                  <p:embed/>
                </p:oleObj>
              </mc:Choice>
              <mc:Fallback>
                <p:oleObj name="" r:id="rId11" imgW="9906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3791" y="5295901"/>
                        <a:ext cx="2685415" cy="131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0346690" y="5490210"/>
            <a:ext cx="1575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逐行展开成一维向量，过一个多层感知机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网络结构</a:t>
            </a:r>
            <a:r>
              <a:rPr lang="en-US" altLang="zh-CN"/>
              <a:t>——</a:t>
            </a:r>
            <a:r>
              <a:rPr lang="zh-CN" altLang="en-US"/>
              <a:t>聚合</a:t>
            </a:r>
            <a:r>
              <a:rPr lang="zh-CN" altLang="en-US"/>
              <a:t>层（生物特征增强学习）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5328" y="1479868"/>
          <a:ext cx="4794250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87500" imgH="316865" progId="Equation.KSEE3">
                  <p:embed/>
                </p:oleObj>
              </mc:Choice>
              <mc:Fallback>
                <p:oleObj name="" r:id="rId1" imgW="1587500" imgH="3168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5328" y="1479868"/>
                        <a:ext cx="4794250" cy="95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03880" y="2543810"/>
            <a:ext cx="5095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其中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sgRNA</a:t>
            </a:r>
            <a:r>
              <a:rPr lang="zh-CN" altLang="en-US"/>
              <a:t>的生物特征向量，全连接层输入由空间特征与时间特征每个分量上的点积（也是之前向量空间转换的目的</a:t>
            </a:r>
            <a:r>
              <a:rPr lang="zh-CN" altLang="en-US"/>
              <a:t>）拼接上生物特征得到</a:t>
            </a:r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3413" y="3848418"/>
          <a:ext cx="241681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3413" y="3848418"/>
                        <a:ext cx="2416810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104515" y="4463415"/>
            <a:ext cx="5095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F</a:t>
            </a:r>
            <a:r>
              <a:rPr lang="zh-CN" altLang="en-US"/>
              <a:t>过一个多层感知机得到最终预测效率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可解释性</a:t>
            </a:r>
            <a:r>
              <a:rPr lang="en-US" altLang="zh-CN"/>
              <a:t>——sgRNA</a:t>
            </a:r>
            <a:r>
              <a:rPr lang="zh-CN" altLang="en-US"/>
              <a:t>级别（空间域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3236595"/>
            <a:ext cx="9232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/>
              <a:t>空间域上的可解释性可以理解为权重向量</a:t>
            </a:r>
            <a:r>
              <a:rPr lang="en-US" altLang="zh-CN" sz="2400"/>
              <a:t>w</a:t>
            </a:r>
            <a:r>
              <a:rPr lang="zh-CN" altLang="en-US" sz="2400"/>
              <a:t>，由于最终的</a:t>
            </a:r>
            <a:r>
              <a:rPr lang="en-US" altLang="zh-CN" sz="2400"/>
              <a:t>sgRNA</a:t>
            </a:r>
            <a:r>
              <a:rPr lang="zh-CN" altLang="en-US" sz="2400"/>
              <a:t>部分输出由权重向量</a:t>
            </a:r>
            <a:r>
              <a:rPr lang="en-US" altLang="zh-CN" sz="2400"/>
              <a:t>w</a:t>
            </a:r>
            <a:r>
              <a:rPr lang="zh-CN" altLang="en-US" sz="2400"/>
              <a:t>与时间域特征对应分量点积得出，因此可以认为权重向量</a:t>
            </a:r>
            <a:r>
              <a:rPr lang="en-US" altLang="zh-CN" sz="2400"/>
              <a:t>w</a:t>
            </a:r>
            <a:r>
              <a:rPr lang="zh-CN" altLang="en-US" sz="2400"/>
              <a:t>代表了</a:t>
            </a:r>
            <a:r>
              <a:rPr lang="en-US" altLang="zh-CN" sz="2400"/>
              <a:t>sgRNA</a:t>
            </a:r>
            <a:r>
              <a:rPr lang="zh-CN" altLang="en-US" sz="2400"/>
              <a:t>中每个位置上的影响力，与效率值之积表示该位置对效率的贡献，设计</a:t>
            </a:r>
            <a:r>
              <a:rPr lang="en-US" altLang="zh-CN" sz="2400"/>
              <a:t>sgRNA</a:t>
            </a:r>
            <a:r>
              <a:rPr lang="zh-CN" altLang="en-US" sz="2400"/>
              <a:t>时可以优先考虑更具有影响力的位置（即</a:t>
            </a:r>
            <a:r>
              <a:rPr lang="en-US" altLang="zh-CN" sz="2400"/>
              <a:t>wi</a:t>
            </a:r>
            <a:r>
              <a:rPr lang="zh-CN" altLang="en-US" sz="2400"/>
              <a:t>数值上</a:t>
            </a:r>
            <a:r>
              <a:rPr lang="zh-CN" altLang="en-US" sz="2400"/>
              <a:t>更大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4233" y="2039938"/>
          <a:ext cx="160020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660400" imgH="228600" progId="Equation.KSEE3">
                  <p:embed/>
                </p:oleObj>
              </mc:Choice>
              <mc:Fallback>
                <p:oleObj name="" r:id="rId1" imgW="6604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4233" y="2039938"/>
                        <a:ext cx="1600200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可解释性</a:t>
            </a:r>
            <a:r>
              <a:rPr lang="en-US" altLang="zh-CN"/>
              <a:t>——</a:t>
            </a:r>
            <a:r>
              <a:rPr lang="zh-CN" altLang="en-US"/>
              <a:t>碱基位置</a:t>
            </a:r>
            <a:r>
              <a:rPr lang="zh-CN" altLang="en-US"/>
              <a:t>级别（时间</a:t>
            </a:r>
            <a:r>
              <a:rPr lang="zh-CN" altLang="en-US"/>
              <a:t>域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911350"/>
            <a:ext cx="10127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在数据集</a:t>
            </a:r>
            <a:r>
              <a:rPr lang="en-US" altLang="zh-CN" sz="2400"/>
              <a:t>D</a:t>
            </a:r>
            <a:r>
              <a:rPr lang="zh-CN" altLang="en-US" sz="2400"/>
              <a:t>中，位置</a:t>
            </a:r>
            <a:r>
              <a:rPr lang="en-US" altLang="zh-CN" sz="2400"/>
              <a:t>i</a:t>
            </a:r>
            <a:r>
              <a:rPr lang="zh-CN" altLang="en-US" sz="2400"/>
              <a:t>上，编码为</a:t>
            </a:r>
            <a:r>
              <a:rPr lang="en-US" altLang="zh-CN" sz="2400"/>
              <a:t>j</a:t>
            </a:r>
            <a:r>
              <a:rPr lang="zh-CN" altLang="en-US" sz="2400"/>
              <a:t>的碱基，其对活性的</a:t>
            </a:r>
            <a:r>
              <a:rPr lang="zh-CN" altLang="en-US" sz="2400"/>
              <a:t>贡献为：</a:t>
            </a:r>
            <a:endParaRPr lang="zh-CN" altLang="en-US" sz="24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6648" y="2823846"/>
          <a:ext cx="4000500" cy="166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651000" imgH="685800" progId="Equation.KSEE3">
                  <p:embed/>
                </p:oleObj>
              </mc:Choice>
              <mc:Fallback>
                <p:oleObj name="" r:id="rId1" imgW="1651000" imgH="685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6648" y="2823846"/>
                        <a:ext cx="4000500" cy="166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4712335"/>
            <a:ext cx="10128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其中</a:t>
            </a:r>
            <a:r>
              <a:rPr lang="en-US" altLang="zh-CN" sz="2400"/>
              <a:t>G</a:t>
            </a:r>
            <a:r>
              <a:rPr lang="zh-CN" altLang="en-US" sz="2400"/>
              <a:t>为门函数，当</a:t>
            </a:r>
            <a:r>
              <a:rPr lang="en-US" altLang="zh-CN" sz="2400"/>
              <a:t>d</a:t>
            </a:r>
            <a:r>
              <a:rPr lang="zh-CN" altLang="en-US" sz="2400"/>
              <a:t>的第</a:t>
            </a:r>
            <a:r>
              <a:rPr lang="en-US" altLang="zh-CN" sz="2400"/>
              <a:t>i</a:t>
            </a:r>
            <a:r>
              <a:rPr lang="zh-CN" altLang="en-US" sz="2400"/>
              <a:t>个位置碱基为</a:t>
            </a:r>
            <a:r>
              <a:rPr lang="en-US" altLang="zh-CN" sz="2400"/>
              <a:t>j</a:t>
            </a:r>
            <a:r>
              <a:rPr lang="zh-CN" altLang="en-US" sz="2400"/>
              <a:t>时为</a:t>
            </a:r>
            <a:r>
              <a:rPr lang="en-US" altLang="zh-CN" sz="2400"/>
              <a:t>1</a:t>
            </a:r>
            <a:r>
              <a:rPr lang="zh-CN" altLang="en-US" sz="2400"/>
              <a:t>，否则为</a:t>
            </a:r>
            <a:r>
              <a:rPr lang="en-US" altLang="zh-CN" sz="2400"/>
              <a:t>0</a:t>
            </a:r>
            <a:r>
              <a:rPr lang="zh-CN" altLang="en-US" sz="2400"/>
              <a:t>，用当前数据</a:t>
            </a:r>
            <a:r>
              <a:rPr lang="en-US" altLang="zh-CN" sz="2400"/>
              <a:t>d</a:t>
            </a:r>
            <a:r>
              <a:rPr lang="zh-CN" altLang="en-US" sz="2400"/>
              <a:t>在</a:t>
            </a:r>
            <a:r>
              <a:rPr lang="en-US" altLang="zh-CN" sz="2400"/>
              <a:t>i</a:t>
            </a:r>
            <a:r>
              <a:rPr lang="zh-CN" altLang="en-US" sz="2400"/>
              <a:t>上的时间特征与权重相乘得到这个时间上（碱基位置上）</a:t>
            </a:r>
            <a:r>
              <a:rPr lang="en-US" altLang="zh-CN" sz="2400"/>
              <a:t>d</a:t>
            </a:r>
            <a:r>
              <a:rPr lang="zh-CN" altLang="en-US" sz="2400"/>
              <a:t>对其效率的影响，由于需要精确到碱基级别，故用门函数控制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可解释性</a:t>
            </a:r>
            <a:r>
              <a:rPr lang="en-US" altLang="zh-CN"/>
              <a:t>——</a:t>
            </a:r>
            <a:r>
              <a:rPr lang="zh-CN" altLang="en-US"/>
              <a:t>与非深度学习的可解释性相互印证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1549400"/>
            <a:ext cx="10127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400"/>
              <a:t>Cell,NC,NB</a:t>
            </a:r>
            <a:r>
              <a:rPr lang="zh-CN" altLang="en-US" sz="2400"/>
              <a:t>上的算法都获取过机器学习算法（非深度学习）的可解释性（</a:t>
            </a:r>
            <a:r>
              <a:rPr lang="en-US" altLang="zh-CN" sz="2400"/>
              <a:t>Cell</a:t>
            </a:r>
            <a:r>
              <a:rPr lang="zh-CN" altLang="en-US" sz="2400"/>
              <a:t>：</a:t>
            </a:r>
            <a:r>
              <a:rPr lang="en-US" altLang="zh-CN" sz="2400"/>
              <a:t>GBRT,NC</a:t>
            </a:r>
            <a:r>
              <a:rPr lang="zh-CN" altLang="en-US" sz="2400"/>
              <a:t>：</a:t>
            </a:r>
            <a:r>
              <a:rPr lang="en-US" altLang="zh-CN" sz="2400"/>
              <a:t>XGBoost+tree SHAP,NB</a:t>
            </a:r>
            <a:r>
              <a:rPr lang="zh-CN" altLang="en-US" sz="2400"/>
              <a:t>：GTB）非深度学习算法在可解释性上具有先天优势（为什么</a:t>
            </a:r>
            <a:r>
              <a:rPr lang="en-US" altLang="zh-CN" sz="2400"/>
              <a:t>Cell</a:t>
            </a:r>
            <a:r>
              <a:rPr lang="zh-CN" altLang="en-US" sz="2400"/>
              <a:t>和</a:t>
            </a:r>
            <a:r>
              <a:rPr lang="en-US" altLang="zh-CN" sz="2400"/>
              <a:t>NC</a:t>
            </a:r>
            <a:r>
              <a:rPr lang="zh-CN" altLang="en-US" sz="2400"/>
              <a:t>还要使用深度学习？因为深度学习性能好！）但是</a:t>
            </a:r>
            <a:r>
              <a:rPr lang="zh-CN" altLang="en-US" sz="2400">
                <a:sym typeface="+mn-ea"/>
              </a:rPr>
              <a:t>AttCRISPR 可以基于注意力机制获取可解释性，将其与上述可解释性对比，在理想状况下可以相互印证，证明AttCRISPR 既有深度学习的性能，又具有非深度学习算法的可解释性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3961765"/>
            <a:ext cx="4819650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030" y="3837940"/>
            <a:ext cx="4733925" cy="23526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9375" y="6190615"/>
            <a:ext cx="8041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基于可解释性作图，</a:t>
            </a:r>
            <a:r>
              <a:rPr lang="en-US" altLang="zh-CN"/>
              <a:t>nc</a:t>
            </a:r>
            <a:r>
              <a:rPr lang="zh-CN" altLang="en-US"/>
              <a:t>里的图片，其可解释性来源于</a:t>
            </a:r>
            <a:r>
              <a:rPr lang="en-US" altLang="zh-CN"/>
              <a:t>XGBoost</a:t>
            </a:r>
            <a:r>
              <a:rPr lang="zh-CN" altLang="en-US"/>
              <a:t>（传统机器学习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模型性能</a:t>
            </a:r>
            <a:r>
              <a:rPr lang="en-US" altLang="zh-CN"/>
              <a:t>——</a:t>
            </a:r>
            <a:r>
              <a:rPr lang="zh-CN" altLang="en-US"/>
              <a:t>基于创新点比较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35735" y="3281680"/>
          <a:ext cx="8862060" cy="217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65"/>
                <a:gridCol w="1227455"/>
                <a:gridCol w="1477010"/>
                <a:gridCol w="1477010"/>
                <a:gridCol w="1477010"/>
                <a:gridCol w="1477010"/>
              </a:tblGrid>
              <a:tr h="643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             </a:t>
                      </a:r>
                      <a:r>
                        <a:rPr lang="zh-CN" altLang="en-US"/>
                        <a:t>算法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数据集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AttCRISPR 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16100" y="1691005"/>
            <a:ext cx="83800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我们主要的创新点在于模型既有深度学习模型的性能，又有传统机器学习的可解释性，</a:t>
            </a:r>
            <a:r>
              <a:rPr lang="en-US" altLang="zh-CN"/>
              <a:t>baseline</a:t>
            </a:r>
            <a:r>
              <a:rPr lang="zh-CN" altLang="en-US"/>
              <a:t>的比较上只需要保证超过所有传统机器学习算法，能与深度学习算法性能持平即可（</a:t>
            </a:r>
            <a:r>
              <a:rPr lang="en-US" altLang="zh-CN"/>
              <a:t>0.85</a:t>
            </a:r>
            <a:r>
              <a:rPr lang="zh-CN" altLang="en-US"/>
              <a:t>和</a:t>
            </a:r>
            <a:r>
              <a:rPr lang="en-US" altLang="zh-CN"/>
              <a:t>0.86</a:t>
            </a:r>
            <a:r>
              <a:rPr lang="zh-CN" altLang="en-US"/>
              <a:t>的差别我认为没有意义），除此之外，即使在本数据集上性能有所不如，如果在不同的数据集上，其他深度算法的效果没有我们的好，也可以说明我们网络结构具有更好泛化能力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6100" y="5717540"/>
            <a:ext cx="838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图中数字为性能排名，</a:t>
            </a:r>
            <a:r>
              <a:rPr lang="zh-CN" altLang="en-US"/>
              <a:t>即使在这个最差情况下，也可以说明我们模型的泛化能力</a:t>
            </a:r>
            <a:r>
              <a:rPr lang="zh-CN" altLang="en-US"/>
              <a:t>更好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2d05096-9545-4ab0-ab6c-f0460d8a0db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2271</Words>
  <Application>WPS 演示</Application>
  <PresentationFormat>宽屏</PresentationFormat>
  <Paragraphs>134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AttCRISPR : an interpretable attention-model for sgRNA efficiency prediction</vt:lpstr>
      <vt:lpstr>AttCRISPR的创新点</vt:lpstr>
      <vt:lpstr>网络结构——RNN层（序列时间特征）</vt:lpstr>
      <vt:lpstr>网络结构——CNN层（序列空间特征&amp;空间域可解释性）</vt:lpstr>
      <vt:lpstr>网络结构——聚合层（生物特征增强学习）</vt:lpstr>
      <vt:lpstr>可解释性——sgRNA级别（空间域）</vt:lpstr>
      <vt:lpstr>可解释性——碱基位置级别（时间域）</vt:lpstr>
      <vt:lpstr>可解释性——与非深度学习的可解释性相互印证</vt:lpstr>
      <vt:lpstr>模型性能——基于创新点比较</vt:lpstr>
      <vt:lpstr>模型性能——太复杂，还在调参</vt:lpstr>
      <vt:lpstr>超参数设置</vt:lpstr>
      <vt:lpstr>明确方针（应该是一个半月工作量）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50683</cp:lastModifiedBy>
  <cp:revision>37</cp:revision>
  <dcterms:created xsi:type="dcterms:W3CDTF">2020-07-23T13:43:00Z</dcterms:created>
  <dcterms:modified xsi:type="dcterms:W3CDTF">2020-07-26T10:41:27Z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