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50683\Desktop\&#21487;&#35299;&#37322;&#2461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时间域可解释性（</a:t>
            </a:r>
            <a:r>
              <a:rPr lang="en-US" altLang="zh-CN"/>
              <a:t>WT-SpCas9</a:t>
            </a:r>
            <a:r>
              <a:rPr altLang="en-US"/>
              <a:t>）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可解释性.xlsx!$A$3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可解释性.xlsx!$B$3:$V$3</c:f>
              <c:numCache>
                <c:formatCode>General</c:formatCode>
                <c:ptCount val="21"/>
                <c:pt idx="0">
                  <c:v>-0.000592721126258903</c:v>
                </c:pt>
                <c:pt idx="1">
                  <c:v>-0.00256540784083879</c:v>
                </c:pt>
                <c:pt idx="2">
                  <c:v>-0.00185736106338758</c:v>
                </c:pt>
                <c:pt idx="3">
                  <c:v>0.000378136092948525</c:v>
                </c:pt>
                <c:pt idx="4">
                  <c:v>-0.000456161584829799</c:v>
                </c:pt>
                <c:pt idx="5">
                  <c:v>-0.0010478223026091</c:v>
                </c:pt>
                <c:pt idx="6">
                  <c:v>-0.000926629514009024</c:v>
                </c:pt>
                <c:pt idx="7">
                  <c:v>-0.000929142088344592</c:v>
                </c:pt>
                <c:pt idx="8">
                  <c:v>-0.000677194134562048</c:v>
                </c:pt>
                <c:pt idx="9">
                  <c:v>-0.000465692914019204</c:v>
                </c:pt>
                <c:pt idx="10">
                  <c:v>-0.000168487461361555</c:v>
                </c:pt>
                <c:pt idx="11">
                  <c:v>-0.000256729166780572</c:v>
                </c:pt>
                <c:pt idx="12">
                  <c:v>0.000295359071149883</c:v>
                </c:pt>
                <c:pt idx="13">
                  <c:v>-0.00012761707485645</c:v>
                </c:pt>
                <c:pt idx="14">
                  <c:v>0.000834172681537587</c:v>
                </c:pt>
                <c:pt idx="15">
                  <c:v>-0.000697786823755736</c:v>
                </c:pt>
                <c:pt idx="16">
                  <c:v>-0.00076706898874531</c:v>
                </c:pt>
                <c:pt idx="17">
                  <c:v>-0.00210891861321027</c:v>
                </c:pt>
                <c:pt idx="18">
                  <c:v>-0.000922838429723141</c:v>
                </c:pt>
                <c:pt idx="19">
                  <c:v>-0.00064472224796107</c:v>
                </c:pt>
                <c:pt idx="20">
                  <c:v>-0.00103453684152968</c:v>
                </c:pt>
              </c:numCache>
            </c:numRef>
          </c:val>
        </c:ser>
        <c:ser>
          <c:idx val="1"/>
          <c:order val="1"/>
          <c:tx>
            <c:strRef>
              <c:f>可解释性.xlsx!$A$4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可解释性.xlsx!$B$4:$V$4</c:f>
              <c:numCache>
                <c:formatCode>General</c:formatCode>
                <c:ptCount val="21"/>
                <c:pt idx="0">
                  <c:v>0</c:v>
                </c:pt>
                <c:pt idx="1">
                  <c:v>-0.000377315720988057</c:v>
                </c:pt>
                <c:pt idx="2">
                  <c:v>0.00143613881868778</c:v>
                </c:pt>
                <c:pt idx="3">
                  <c:v>-0.000527237618719471</c:v>
                </c:pt>
                <c:pt idx="4" c:formatCode="0.00E+00">
                  <c:v>9.52235554587226e-5</c:v>
                </c:pt>
                <c:pt idx="5" c:formatCode="0.00E+00">
                  <c:v>9.49997400420156e-5</c:v>
                </c:pt>
                <c:pt idx="6">
                  <c:v>0.00166169814849327</c:v>
                </c:pt>
                <c:pt idx="7" c:formatCode="0.00E+00">
                  <c:v>4.56793405924776e-5</c:v>
                </c:pt>
                <c:pt idx="8">
                  <c:v>0.000116870629677901</c:v>
                </c:pt>
                <c:pt idx="9">
                  <c:v>0.000177184768745432</c:v>
                </c:pt>
                <c:pt idx="10">
                  <c:v>-0.000162137313838402</c:v>
                </c:pt>
                <c:pt idx="11">
                  <c:v>-0.00014569844173742</c:v>
                </c:pt>
                <c:pt idx="12">
                  <c:v>0.000948845520252452</c:v>
                </c:pt>
                <c:pt idx="13">
                  <c:v>0.000931073290250512</c:v>
                </c:pt>
                <c:pt idx="14">
                  <c:v>0.000334796898625752</c:v>
                </c:pt>
                <c:pt idx="15">
                  <c:v>0.00296940119815115</c:v>
                </c:pt>
                <c:pt idx="16" c:formatCode="0.00E+00">
                  <c:v>-5.66552770802433e-5</c:v>
                </c:pt>
                <c:pt idx="17">
                  <c:v>0.00330402832321854</c:v>
                </c:pt>
                <c:pt idx="18">
                  <c:v>0.00383628730904878</c:v>
                </c:pt>
                <c:pt idx="19">
                  <c:v>-0.00179726687046786</c:v>
                </c:pt>
                <c:pt idx="20">
                  <c:v>0.00146274548264311</c:v>
                </c:pt>
              </c:numCache>
            </c:numRef>
          </c:val>
        </c:ser>
        <c:ser>
          <c:idx val="2"/>
          <c:order val="2"/>
          <c:tx>
            <c:strRef>
              <c:f>可解释性.xlsx!$A$5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可解释性.xlsx!$B$5:$V$5</c:f>
              <c:numCache>
                <c:formatCode>General</c:formatCode>
                <c:ptCount val="21"/>
                <c:pt idx="0">
                  <c:v>0.000592721126258903</c:v>
                </c:pt>
                <c:pt idx="1">
                  <c:v>0.0031857584886623</c:v>
                </c:pt>
                <c:pt idx="2">
                  <c:v>0.00387038908078894</c:v>
                </c:pt>
                <c:pt idx="3">
                  <c:v>0.000456865645830785</c:v>
                </c:pt>
                <c:pt idx="4">
                  <c:v>0.000841566468195626</c:v>
                </c:pt>
                <c:pt idx="5">
                  <c:v>0.00184684536582268</c:v>
                </c:pt>
                <c:pt idx="6">
                  <c:v>0.00134170071476104</c:v>
                </c:pt>
                <c:pt idx="7">
                  <c:v>0.00126731604086493</c:v>
                </c:pt>
                <c:pt idx="8">
                  <c:v>0.00164759353944162</c:v>
                </c:pt>
                <c:pt idx="9">
                  <c:v>0.00145433250819733</c:v>
                </c:pt>
                <c:pt idx="10">
                  <c:v>0.00139812027941443</c:v>
                </c:pt>
                <c:pt idx="11">
                  <c:v>0.00111357074294039</c:v>
                </c:pt>
                <c:pt idx="12">
                  <c:v>0.000491786190728298</c:v>
                </c:pt>
                <c:pt idx="13">
                  <c:v>-0.00100796289637962</c:v>
                </c:pt>
                <c:pt idx="14">
                  <c:v>-0.000902574532504609</c:v>
                </c:pt>
                <c:pt idx="15">
                  <c:v>0.000533202375491155</c:v>
                </c:pt>
                <c:pt idx="16">
                  <c:v>0.00241010129596556</c:v>
                </c:pt>
                <c:pt idx="17">
                  <c:v>0.00206816440167289</c:v>
                </c:pt>
                <c:pt idx="18">
                  <c:v>0.000538821209248086</c:v>
                </c:pt>
                <c:pt idx="19">
                  <c:v>0.00453899096146893</c:v>
                </c:pt>
                <c:pt idx="20">
                  <c:v>0.00129023027514518</c:v>
                </c:pt>
              </c:numCache>
            </c:numRef>
          </c:val>
        </c:ser>
        <c:ser>
          <c:idx val="3"/>
          <c:order val="3"/>
          <c:tx>
            <c:strRef>
              <c:f>可解释性.xlsx!$A$6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可解释性.xlsx!$B$6:$V$6</c:f>
              <c:numCache>
                <c:formatCode>General</c:formatCode>
                <c:ptCount val="21"/>
                <c:pt idx="0">
                  <c:v>0</c:v>
                </c:pt>
                <c:pt idx="1">
                  <c:v>-0.000243034926835451</c:v>
                </c:pt>
                <c:pt idx="2">
                  <c:v>-0.00344916683608914</c:v>
                </c:pt>
                <c:pt idx="3">
                  <c:v>-0.000307764120059832</c:v>
                </c:pt>
                <c:pt idx="4">
                  <c:v>-0.000480628438824549</c:v>
                </c:pt>
                <c:pt idx="5">
                  <c:v>-0.000894022803255602</c:v>
                </c:pt>
                <c:pt idx="6">
                  <c:v>-0.00207676934924529</c:v>
                </c:pt>
                <c:pt idx="7">
                  <c:v>-0.000383853293112815</c:v>
                </c:pt>
                <c:pt idx="8">
                  <c:v>-0.00108727003455746</c:v>
                </c:pt>
                <c:pt idx="9">
                  <c:v>-0.00116582436292355</c:v>
                </c:pt>
                <c:pt idx="10">
                  <c:v>-0.00106749550421447</c:v>
                </c:pt>
                <c:pt idx="11">
                  <c:v>-0.00071114313442239</c:v>
                </c:pt>
                <c:pt idx="12">
                  <c:v>-0.00173599078213062</c:v>
                </c:pt>
                <c:pt idx="13">
                  <c:v>0.000204506680985559</c:v>
                </c:pt>
                <c:pt idx="14">
                  <c:v>-0.000266395047658726</c:v>
                </c:pt>
                <c:pt idx="15">
                  <c:v>-0.00280481674988657</c:v>
                </c:pt>
                <c:pt idx="16">
                  <c:v>-0.00158637703014</c:v>
                </c:pt>
                <c:pt idx="17">
                  <c:v>-0.00326327411168115</c:v>
                </c:pt>
                <c:pt idx="18">
                  <c:v>-0.00345227008857373</c:v>
                </c:pt>
                <c:pt idx="19">
                  <c:v>-0.00209700184304</c:v>
                </c:pt>
                <c:pt idx="20">
                  <c:v>-0.00171843891625861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990865"/>
        <c:axId val="255029743"/>
      </c:barChart>
      <c:catAx>
        <c:axId val="12399086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5029743"/>
        <c:crosses val="autoZero"/>
        <c:auto val="1"/>
        <c:lblAlgn val="ctr"/>
        <c:lblOffset val="100"/>
        <c:noMultiLvlLbl val="0"/>
      </c:catAx>
      <c:valAx>
        <c:axId val="25502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399086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图表 4"/>
          <p:cNvGraphicFramePr/>
          <p:nvPr/>
        </p:nvGraphicFramePr>
        <p:xfrm>
          <a:off x="646430" y="171450"/>
          <a:ext cx="10899140" cy="235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3084830"/>
            <a:ext cx="11744960" cy="3440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lot3D_hig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710" y="192405"/>
            <a:ext cx="8095615" cy="6072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355" y="1508125"/>
            <a:ext cx="10058400" cy="3147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16905" y="862965"/>
            <a:ext cx="4593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rgbClr val="FF0000"/>
                </a:solidFill>
              </a:rPr>
              <a:t>这里除了</a:t>
            </a:r>
            <a:r>
              <a:rPr lang="en-US" altLang="zh-CN">
                <a:solidFill>
                  <a:srgbClr val="FF0000"/>
                </a:solidFill>
              </a:rPr>
              <a:t>Avgpooling,Maxpooling</a:t>
            </a:r>
            <a:r>
              <a:rPr lang="zh-CN" altLang="en-US">
                <a:solidFill>
                  <a:srgbClr val="FF0000"/>
                </a:solidFill>
              </a:rPr>
              <a:t>外还连接了一个输入（参考</a:t>
            </a:r>
            <a:r>
              <a:rPr lang="en-US" altLang="zh-CN">
                <a:solidFill>
                  <a:srgbClr val="FF0000"/>
                </a:solidFill>
              </a:rPr>
              <a:t>CV</a:t>
            </a:r>
            <a:r>
              <a:rPr lang="zh-CN" altLang="en-US">
                <a:solidFill>
                  <a:srgbClr val="FF0000"/>
                </a:solidFill>
              </a:rPr>
              <a:t>里</a:t>
            </a:r>
            <a:r>
              <a:rPr lang="en-US" altLang="zh-CN">
                <a:solidFill>
                  <a:srgbClr val="FF0000"/>
                </a:solidFill>
              </a:rPr>
              <a:t>ResNet</a:t>
            </a:r>
            <a:r>
              <a:rPr lang="zh-CN" altLang="en-US">
                <a:solidFill>
                  <a:srgbClr val="FF0000"/>
                </a:solidFill>
              </a:rPr>
              <a:t>的思路）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R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880110"/>
            <a:ext cx="10058400" cy="4843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84490" y="2797175"/>
            <a:ext cx="3879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应该是</a:t>
            </a:r>
            <a:r>
              <a:rPr lang="en-US" altLang="zh-CN">
                <a:solidFill>
                  <a:srgbClr val="FF0000"/>
                </a:solidFill>
              </a:rPr>
              <a:t>BGRU</a:t>
            </a:r>
            <a:r>
              <a:rPr lang="zh-CN" altLang="en-US">
                <a:solidFill>
                  <a:srgbClr val="FF0000"/>
                </a:solidFill>
              </a:rPr>
              <a:t>，少了一个后向的</a:t>
            </a:r>
            <a:r>
              <a:rPr lang="en-US" altLang="zh-CN">
                <a:solidFill>
                  <a:srgbClr val="FF0000"/>
                </a:solidFill>
              </a:rPr>
              <a:t>GRU</a:t>
            </a:r>
            <a:r>
              <a:rPr lang="zh-CN" altLang="en-US">
                <a:solidFill>
                  <a:srgbClr val="FF0000"/>
                </a:solidFill>
              </a:rPr>
              <a:t>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n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49375"/>
            <a:ext cx="10058400" cy="4159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BaseLine</a:t>
            </a:r>
            <a:r>
              <a:rPr lang="zh-CN" altLang="en-US"/>
              <a:t>选取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3877945" y="1841500"/>
          <a:ext cx="4315460" cy="320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730"/>
                <a:gridCol w="2157730"/>
              </a:tblGrid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SOA</a:t>
                      </a:r>
                      <a:endParaRPr lang="en-US" altLang="zh-CN"/>
                    </a:p>
                  </a:txBody>
                  <a:tcPr/>
                </a:tc>
              </a:tr>
              <a:tr h="721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DeepHF</a:t>
                      </a:r>
                      <a:r>
                        <a:rPr lang="zh-CN" altLang="en-US"/>
                        <a:t>（大</a:t>
                      </a:r>
                      <a:r>
                        <a:rPr lang="en-US" altLang="zh-CN"/>
                        <a:t>,</a:t>
                      </a:r>
                      <a:r>
                        <a:rPr lang="en-US" altLang="zh-CN"/>
                        <a:t>5</a:t>
                      </a:r>
                      <a:r>
                        <a:rPr lang="en-US" altLang="zh-CN"/>
                        <a:t>0000*3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0.86</a:t>
                      </a:r>
                      <a:r>
                        <a:rPr lang="en-US" altLang="zh-CN" sz="1800">
                          <a:sym typeface="+mn-ea"/>
                        </a:rPr>
                        <a:t>(spearman)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DeepCrispr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zh-CN" altLang="en-US"/>
                        <a:t>小</a:t>
                      </a:r>
                      <a:r>
                        <a:rPr lang="en-US" altLang="zh-CN"/>
                        <a:t>,5000*4,</a:t>
                      </a:r>
                      <a:r>
                        <a:rPr lang="zh-CN" altLang="en-US"/>
                        <a:t>二分类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0.88(spearman),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0.976(AUROC)</a:t>
                      </a:r>
                      <a:endParaRPr lang="en-US" altLang="zh-CN"/>
                    </a:p>
                  </a:txBody>
                  <a:tcPr/>
                </a:tc>
              </a:tr>
              <a:tr h="683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BE-Hive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zh-CN" altLang="en-US"/>
                        <a:t>中</a:t>
                      </a:r>
                      <a:r>
                        <a:rPr lang="en-US" altLang="zh-CN"/>
                        <a:t>,</a:t>
                      </a:r>
                      <a:r>
                        <a:rPr lang="en-US" altLang="zh-CN"/>
                        <a:t>10000*n)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0.69-0.74</a:t>
                      </a:r>
                      <a:r>
                        <a:rPr lang="en-US" altLang="zh-CN" sz="1800">
                          <a:sym typeface="+mn-ea"/>
                        </a:rPr>
                        <a:t>(r^2)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83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DeepCpf1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（中</a:t>
                      </a:r>
                      <a:r>
                        <a:rPr lang="en-US" altLang="zh-CN"/>
                        <a:t>,15000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0.915(spearman)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缺陷与优化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1911350"/>
            <a:ext cx="10515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/>
              <a:t>在大数据集上测试的现有网络结构，当迁移到小数据集上时（数据量为</a:t>
            </a:r>
            <a:r>
              <a:rPr lang="en-US" altLang="zh-CN" sz="2400"/>
              <a:t>10%</a:t>
            </a:r>
            <a:r>
              <a:rPr lang="zh-CN" altLang="en-US" sz="2400"/>
              <a:t>）会有严重的过拟合，改良网络结构后在大数据集上又会出现欠拟合，且小数据集（</a:t>
            </a:r>
            <a:r>
              <a:rPr lang="en-US" altLang="zh-CN" sz="2400"/>
              <a:t>DeepCrispr</a:t>
            </a:r>
            <a:r>
              <a:rPr lang="zh-CN" altLang="en-US" sz="2400"/>
              <a:t>上标签值是二分类的，与大数据集上回归的标签不同），再加上我们模型与现有</a:t>
            </a:r>
            <a:r>
              <a:rPr lang="en-US" altLang="zh-CN" sz="2400"/>
              <a:t>DeepCrispr</a:t>
            </a:r>
            <a:r>
              <a:rPr lang="zh-CN" altLang="en-US" sz="2400"/>
              <a:t>模型区别较大，超参调整没有参考值。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838200" y="4295140"/>
            <a:ext cx="10515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/>
              <a:t>a)</a:t>
            </a:r>
            <a:r>
              <a:rPr lang="zh-CN" altLang="en-US" sz="2400"/>
              <a:t>先做减法，修改一部分组件的输出，减少参数。</a:t>
            </a:r>
            <a:endParaRPr lang="zh-CN" altLang="en-US" sz="2400"/>
          </a:p>
          <a:p>
            <a:pPr algn="just"/>
            <a:r>
              <a:rPr lang="en-US" altLang="zh-CN" sz="2400"/>
              <a:t>b)</a:t>
            </a:r>
            <a:r>
              <a:rPr lang="zh-CN" altLang="en-US" sz="2400"/>
              <a:t>参考前人做法，用迁移学习的思路分部件训练网络（基于无监督学习的思路允许我们使用构造的方法增加训练数据</a:t>
            </a:r>
            <a:r>
              <a:rPr lang="zh-CN" altLang="en-US" sz="2400"/>
              <a:t>）</a:t>
            </a:r>
            <a:endParaRPr lang="zh-CN" altLang="en-US" sz="2400"/>
          </a:p>
          <a:p>
            <a:pPr algn="just"/>
            <a:r>
              <a:rPr lang="en-US" altLang="zh-CN" sz="2400"/>
              <a:t>c)</a:t>
            </a:r>
            <a:r>
              <a:rPr lang="zh-CN" altLang="en-US" sz="2400"/>
              <a:t>如果网络实在没法同时适应</a:t>
            </a:r>
            <a:r>
              <a:rPr lang="en-US" altLang="zh-CN" sz="2400"/>
              <a:t>DeepCrispr</a:t>
            </a:r>
            <a:r>
              <a:rPr lang="zh-CN" altLang="en-US" sz="2400"/>
              <a:t>与</a:t>
            </a:r>
            <a:r>
              <a:rPr lang="en-US" altLang="zh-CN" sz="2400"/>
              <a:t>DeepHF</a:t>
            </a:r>
            <a:r>
              <a:rPr lang="zh-CN" altLang="en-US" sz="2400"/>
              <a:t>的数据，考虑不比较这个</a:t>
            </a:r>
            <a:r>
              <a:rPr lang="en-US" altLang="zh-CN" sz="2400"/>
              <a:t>baseline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超参数设置</vt:lpstr>
      <vt:lpstr>超参数设置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50683</dc:creator>
  <cp:lastModifiedBy>50683</cp:lastModifiedBy>
  <cp:revision>5</cp:revision>
  <dcterms:created xsi:type="dcterms:W3CDTF">2020-08-08T01:55:00Z</dcterms:created>
  <dcterms:modified xsi:type="dcterms:W3CDTF">2020-08-08T03:12:57Z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