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9"/>
  </p:handoutMasterIdLst>
  <p:sldIdLst>
    <p:sldId id="342" r:id="rId3"/>
    <p:sldId id="325" r:id="rId5"/>
    <p:sldId id="326" r:id="rId6"/>
    <p:sldId id="323" r:id="rId7"/>
    <p:sldId id="372" r:id="rId8"/>
    <p:sldId id="375" r:id="rId9"/>
    <p:sldId id="376" r:id="rId10"/>
    <p:sldId id="402" r:id="rId11"/>
    <p:sldId id="404" r:id="rId12"/>
    <p:sldId id="405" r:id="rId13"/>
    <p:sldId id="403" r:id="rId14"/>
    <p:sldId id="341" r:id="rId15"/>
    <p:sldId id="432" r:id="rId16"/>
    <p:sldId id="452" r:id="rId17"/>
    <p:sldId id="456" r:id="rId18"/>
    <p:sldId id="455" r:id="rId19"/>
    <p:sldId id="292" r:id="rId20"/>
    <p:sldId id="306" r:id="rId21"/>
    <p:sldId id="462" r:id="rId22"/>
    <p:sldId id="463" r:id="rId23"/>
    <p:sldId id="457" r:id="rId24"/>
    <p:sldId id="321" r:id="rId25"/>
    <p:sldId id="465" r:id="rId26"/>
    <p:sldId id="458" r:id="rId27"/>
    <p:sldId id="338" r:id="rId28"/>
  </p:sldIdLst>
  <p:sldSz cx="12192000" cy="6858000"/>
  <p:notesSz cx="6858000" cy="9144000"/>
  <p:embeddedFontLst>
    <p:embeddedFont>
      <p:font typeface="方正正黑简体" panose="02000000000000000000" pitchFamily="2" charset="-122"/>
      <p:regular r:id="rId33"/>
    </p:embeddedFont>
    <p:embeddedFont>
      <p:font typeface="微软雅黑" panose="020B0503020204020204" pitchFamily="34" charset="-122"/>
      <p:regular r:id="rId34"/>
    </p:embeddedFont>
    <p:embeddedFont>
      <p:font typeface="Calibri" panose="020F0502020204030204" pitchFamily="34" charset="0"/>
      <p:regular r:id="rId35"/>
      <p:bold r:id="rId36"/>
      <p:italic r:id="rId37"/>
      <p:boldItalic r:id="rId38"/>
    </p:embeddedFont>
  </p:embeddedFont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5pPr>
    <a:lvl6pPr marL="22860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6pPr>
    <a:lvl7pPr marL="27432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7pPr>
    <a:lvl8pPr marL="32004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8pPr>
    <a:lvl9pPr marL="36576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3" d="100"/>
          <a:sy n="153" d="100"/>
        </p:scale>
        <p:origin x="366" y="126"/>
      </p:cViewPr>
      <p:guideLst>
        <p:guide orient="horz" pos="2160"/>
        <p:guide pos="3821"/>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D2B3528-981D-4363-A587-D683C98CDFB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8D436607-AAFE-4D20-8825-19A84ACD65B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7B6836A-435F-4ED1-8E02-8752A145F1A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F080903-15C4-4F40-900B-AE36E2F08991}"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1AB00DAE-86AD-4D87-A3DE-564EB62E27B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9A17FA0-49C6-4871-9994-725F6A6C2BDA}"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761C7F9-7277-4737-8DFD-3F6F99CEA26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72605E8A-3431-499C-A587-B24BCCB3E13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01A68723-F270-4361-B3D1-4D3B0CA8A8BE}"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7F0C4B3-C764-4593-8C9B-19D18649863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CEA464E3-F32E-418A-B1FA-37ABFB9588C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23C7A9D-1BC5-4B1E-86C0-FC7D8DC0121B}"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1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41315E1B-B345-4B8B-882E-264E3BBD6C58}"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932FA15-0E4B-4DA3-81EA-A0412778641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9"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97A7F46E-DF77-43B7-B9D6-BB3739091B45}" type="datetimeFigureOut">
              <a:rPr lang="zh-CN" altLang="en-US"/>
            </a:fld>
            <a:endParaRPr lang="zh-CN" altLang="en-US" dirty="0"/>
          </a:p>
        </p:txBody>
      </p:sp>
      <p:sp>
        <p:nvSpPr>
          <p:cNvPr id="8" name="Footer Placeholder 7"/>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AA53F22-8BFA-4145-AB55-47DB99FFFD9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75F34B3-CF30-49FF-8230-2D2307F14466}" type="datetimeFigureOut">
              <a:rPr lang="zh-CN" altLang="en-US"/>
            </a:fld>
            <a:endParaRPr lang="zh-CN" altLang="en-US" dirty="0"/>
          </a:p>
        </p:txBody>
      </p:sp>
      <p:sp>
        <p:nvSpPr>
          <p:cNvPr id="4" name="Footer Placeholder 3"/>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ECEF3C3-C0CF-4DF7-88A6-4CD39231D55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188571A-3F6C-48B0-80F3-73AF143655C3}" type="datetimeFigureOut">
              <a:rPr lang="zh-CN" altLang="en-US"/>
            </a:fld>
            <a:endParaRPr lang="zh-CN" altLang="en-US" dirty="0"/>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1CE9C92-15CF-4316-8562-DA1A8E38D54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vl2pPr>
              <a:defRPr sz="2800">
                <a:latin typeface="微软雅黑" panose="020B0503020204020204" pitchFamily="34" charset="-122"/>
                <a:ea typeface="微软雅黑" panose="020B0503020204020204" pitchFamily="34" charset="-122"/>
                <a:cs typeface="微软雅黑" panose="020B0503020204020204" pitchFamily="34" charset="-122"/>
              </a:defRPr>
            </a:lvl2pPr>
            <a:lvl3pPr>
              <a:defRPr sz="2400">
                <a:latin typeface="微软雅黑" panose="020B0503020204020204" pitchFamily="34" charset="-122"/>
                <a:ea typeface="微软雅黑" panose="020B0503020204020204" pitchFamily="34" charset="-122"/>
                <a:cs typeface="微软雅黑" panose="020B0503020204020204" pitchFamily="34" charset="-122"/>
              </a:defRPr>
            </a:lvl3pPr>
            <a:lvl4pPr>
              <a:defRPr sz="2000">
                <a:latin typeface="微软雅黑" panose="020B0503020204020204" pitchFamily="34" charset="-122"/>
                <a:ea typeface="微软雅黑" panose="020B0503020204020204" pitchFamily="34" charset="-122"/>
                <a:cs typeface="微软雅黑" panose="020B0503020204020204" pitchFamily="34" charset="-122"/>
              </a:defRPr>
            </a:lvl4pPr>
            <a:lvl5pPr>
              <a:defRPr sz="2000">
                <a:latin typeface="微软雅黑" panose="020B0503020204020204" pitchFamily="34" charset="-122"/>
                <a:ea typeface="微软雅黑" panose="020B0503020204020204" pitchFamily="34" charset="-122"/>
                <a:cs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C1A223E1-63B1-4E0D-92EA-CA9F05877906}"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48D263A-ED8E-4C7D-B5B5-2C4AAE332A0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D76B5FFC-A4A9-4F0C-B04C-FD978C26AE25}"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B3A72456-D0DF-49FA-9C4C-FBEC85E60E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CDE7D54-1A34-4789-BBE5-D56E065BD225}"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D30895E-7897-4B72-A4D5-4A086836685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2CF99E48-8F3D-4358-B110-7EA48AB7155A}"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2B610F1B-4F20-4C96-92AC-6394C948067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fontAlgn="base">
        <a:lnSpc>
          <a:spcPct val="90000"/>
        </a:lnSpc>
        <a:spcBef>
          <a:spcPct val="0"/>
        </a:spcBef>
        <a:spcAft>
          <a:spcPct val="0"/>
        </a:spcAft>
        <a:defRPr sz="44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228600" indent="-228600" algn="l" defTabSz="91440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2.bin"/><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a:spLocks noChangeArrowheads="1"/>
          </p:cNvSpPr>
          <p:nvPr/>
        </p:nvSpPr>
        <p:spPr bwMode="auto">
          <a:xfrm>
            <a:off x="1784985" y="2668905"/>
            <a:ext cx="84550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化合物发育毒性预测模型构建</a:t>
            </a:r>
            <a:endPar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 name="文本框 214"/>
          <p:cNvSpPr txBox="1"/>
          <p:nvPr/>
        </p:nvSpPr>
        <p:spPr>
          <a:xfrm>
            <a:off x="3831167" y="3926417"/>
            <a:ext cx="4550833" cy="706755"/>
          </a:xfrm>
          <a:prstGeom prst="rect">
            <a:avLst/>
          </a:prstGeom>
          <a:noFill/>
        </p:spPr>
        <p:txBody>
          <a:bodyPr>
            <a:spAutoFit/>
          </a:bodyPr>
          <a:lstStyle/>
          <a:p>
            <a:pPr algn="ctr" eaLnBrk="1" fontAlgn="auto" hangingPunct="1">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基于神经网络算法与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平台构建的发育</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毒性预测模型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6" name="文本框 215"/>
          <p:cNvSpPr txBox="1"/>
          <p:nvPr/>
        </p:nvSpPr>
        <p:spPr>
          <a:xfrm>
            <a:off x="2863851" y="5020733"/>
            <a:ext cx="3160183"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答辩学生：肖力铭</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7" name="文本框 216"/>
          <p:cNvSpPr txBox="1"/>
          <p:nvPr/>
        </p:nvSpPr>
        <p:spPr>
          <a:xfrm>
            <a:off x="6208184" y="5020733"/>
            <a:ext cx="3162300"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指导老师：唐赟老师</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8" name="矩形 217"/>
          <p:cNvSpPr/>
          <p:nvPr/>
        </p:nvSpPr>
        <p:spPr>
          <a:xfrm>
            <a:off x="3636433" y="371686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9" name="矩形 218"/>
          <p:cNvSpPr/>
          <p:nvPr/>
        </p:nvSpPr>
        <p:spPr>
          <a:xfrm>
            <a:off x="4832351" y="3716867"/>
            <a:ext cx="1195916" cy="1100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0" name="矩形 219"/>
          <p:cNvSpPr/>
          <p:nvPr/>
        </p:nvSpPr>
        <p:spPr>
          <a:xfrm>
            <a:off x="6028267" y="372321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1" name="矩形 220"/>
          <p:cNvSpPr/>
          <p:nvPr/>
        </p:nvSpPr>
        <p:spPr>
          <a:xfrm>
            <a:off x="7224184" y="3725333"/>
            <a:ext cx="1195916" cy="112184"/>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22" name="组合 221"/>
          <p:cNvGrpSpPr/>
          <p:nvPr/>
        </p:nvGrpSpPr>
        <p:grpSpPr bwMode="auto">
          <a:xfrm>
            <a:off x="5272617" y="944033"/>
            <a:ext cx="1504949" cy="1507067"/>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00"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00"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00"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00"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p:stCondLst>
                              <p:cond delay="2099"/>
                            </p:stCondLst>
                            <p:childTnLst>
                              <p:par>
                                <p:cTn id="38" presetID="22" presetClass="entr" presetSubtype="8" fill="hold" grpId="0" nodeType="after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wipe(left)">
                                      <p:cBhvr>
                                        <p:cTn id="40" dur="500"/>
                                        <p:tgtEl>
                                          <p:spTgt spid="215"/>
                                        </p:tgtEl>
                                      </p:cBhvr>
                                    </p:animEffect>
                                  </p:childTnLst>
                                </p:cTn>
                              </p:par>
                            </p:childTnLst>
                          </p:cTn>
                        </p:par>
                        <p:par>
                          <p:cTn id="41" fill="hold">
                            <p:stCondLst>
                              <p:cond delay="2599"/>
                            </p:stCondLst>
                            <p:childTnLst>
                              <p:par>
                                <p:cTn id="42" presetID="2" presetClass="entr" presetSubtype="4" decel="100000" fill="hold" grpId="0" nodeType="afterEffect">
                                  <p:stCondLst>
                                    <p:cond delay="0"/>
                                  </p:stCondLst>
                                  <p:childTnLst>
                                    <p:set>
                                      <p:cBhvr>
                                        <p:cTn id="43" dur="1" fill="hold">
                                          <p:stCondLst>
                                            <p:cond delay="0"/>
                                          </p:stCondLst>
                                        </p:cTn>
                                        <p:tgtEl>
                                          <p:spTgt spid="216"/>
                                        </p:tgtEl>
                                        <p:attrNameLst>
                                          <p:attrName>style.visibility</p:attrName>
                                        </p:attrNameLst>
                                      </p:cBhvr>
                                      <p:to>
                                        <p:strVal val="visible"/>
                                      </p:to>
                                    </p:set>
                                    <p:anim calcmode="lin" valueType="num">
                                      <p:cBhvr additive="base">
                                        <p:cTn id="44" dur="500" fill="hold"/>
                                        <p:tgtEl>
                                          <p:spTgt spid="216"/>
                                        </p:tgtEl>
                                        <p:attrNameLst>
                                          <p:attrName>ppt_x</p:attrName>
                                        </p:attrNameLst>
                                      </p:cBhvr>
                                      <p:tavLst>
                                        <p:tav tm="0">
                                          <p:val>
                                            <p:strVal val="#ppt_x"/>
                                          </p:val>
                                        </p:tav>
                                        <p:tav tm="100000">
                                          <p:val>
                                            <p:strVal val="#ppt_x"/>
                                          </p:val>
                                        </p:tav>
                                      </p:tavLst>
                                    </p:anim>
                                    <p:anim calcmode="lin" valueType="num">
                                      <p:cBhvr additive="base">
                                        <p:cTn id="45" dur="500" fill="hold"/>
                                        <p:tgtEl>
                                          <p:spTgt spid="216"/>
                                        </p:tgtEl>
                                        <p:attrNameLst>
                                          <p:attrName>ppt_y</p:attrName>
                                        </p:attrNameLst>
                                      </p:cBhvr>
                                      <p:tavLst>
                                        <p:tav tm="0">
                                          <p:val>
                                            <p:strVal val="1+#ppt_h/2"/>
                                          </p:val>
                                        </p:tav>
                                        <p:tav tm="100000">
                                          <p:val>
                                            <p:strVal val="#ppt_y"/>
                                          </p:val>
                                        </p:tav>
                                      </p:tavLst>
                                    </p:anim>
                                  </p:childTnLst>
                                </p:cTn>
                              </p:par>
                            </p:childTnLst>
                          </p:cTn>
                        </p:par>
                        <p:par>
                          <p:cTn id="46" fill="hold">
                            <p:stCondLst>
                              <p:cond delay="3099"/>
                            </p:stCondLst>
                            <p:childTnLst>
                              <p:par>
                                <p:cTn id="47" presetID="2" presetClass="entr" presetSubtype="4" decel="100000" fill="hold" grpId="0" nodeType="afterEffect">
                                  <p:stCondLst>
                                    <p:cond delay="0"/>
                                  </p:stCondLst>
                                  <p:childTnLst>
                                    <p:set>
                                      <p:cBhvr>
                                        <p:cTn id="48" dur="1" fill="hold">
                                          <p:stCondLst>
                                            <p:cond delay="0"/>
                                          </p:stCondLst>
                                        </p:cTn>
                                        <p:tgtEl>
                                          <p:spTgt spid="217"/>
                                        </p:tgtEl>
                                        <p:attrNameLst>
                                          <p:attrName>style.visibility</p:attrName>
                                        </p:attrNameLst>
                                      </p:cBhvr>
                                      <p:to>
                                        <p:strVal val="visible"/>
                                      </p:to>
                                    </p:set>
                                    <p:anim calcmode="lin" valueType="num">
                                      <p:cBhvr additive="base">
                                        <p:cTn id="49" dur="500" fill="hold"/>
                                        <p:tgtEl>
                                          <p:spTgt spid="217"/>
                                        </p:tgtEl>
                                        <p:attrNameLst>
                                          <p:attrName>ppt_x</p:attrName>
                                        </p:attrNameLst>
                                      </p:cBhvr>
                                      <p:tavLst>
                                        <p:tav tm="0">
                                          <p:val>
                                            <p:strVal val="#ppt_x"/>
                                          </p:val>
                                        </p:tav>
                                        <p:tav tm="100000">
                                          <p:val>
                                            <p:strVal val="#ppt_x"/>
                                          </p:val>
                                        </p:tav>
                                      </p:tavLst>
                                    </p:anim>
                                    <p:anim calcmode="lin" valueType="num">
                                      <p:cBhvr additive="base">
                                        <p:cTn id="50"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P spid="217" grpId="0"/>
      <p:bldP spid="218" grpId="0" bldLvl="0" animBg="1"/>
      <p:bldP spid="219" grpId="0" bldLvl="0" animBg="1"/>
      <p:bldP spid="220" grpId="0" bldLvl="0" animBg="1"/>
      <p:bldP spid="2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选取合适的</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分子指纹</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bwMode="auto">
          <a:xfrm>
            <a:off x="6539865" y="650240"/>
            <a:ext cx="5198110" cy="5784215"/>
            <a:chOff x="839089" y="1029608"/>
            <a:chExt cx="4688114" cy="4863748"/>
          </a:xfrm>
        </p:grpSpPr>
        <p:grpSp>
          <p:nvGrpSpPr>
            <p:cNvPr id="44046" name="组合 4"/>
            <p:cNvGrpSpPr/>
            <p:nvPr/>
          </p:nvGrpSpPr>
          <p:grpSpPr bwMode="auto">
            <a:xfrm rot="-297887">
              <a:off x="2312863" y="1029608"/>
              <a:ext cx="1483173" cy="1464587"/>
              <a:chOff x="3129243" y="1159190"/>
              <a:chExt cx="1736421" cy="1714663"/>
            </a:xfrm>
          </p:grpSpPr>
          <p:cxnSp>
            <p:nvCxnSpPr>
              <p:cNvPr id="7" name="直接连接符 6"/>
              <p:cNvCxnSpPr>
                <a:endCxn id="44050" idx="3"/>
              </p:cNvCxnSpPr>
              <p:nvPr/>
            </p:nvCxnSpPr>
            <p:spPr>
              <a:xfrm rot="297887" flipV="1">
                <a:off x="3129243" y="2220633"/>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44050" idx="5"/>
              </p:cNvCxnSpPr>
              <p:nvPr/>
            </p:nvCxnSpPr>
            <p:spPr>
              <a:xfrm rot="297887">
                <a:off x="4142111" y="2286715"/>
                <a:ext cx="723553" cy="587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4050" name="椭圆 8"/>
              <p:cNvSpPr>
                <a:spLocks noChangeArrowheads="1"/>
              </p:cNvSpPr>
              <p:nvPr/>
            </p:nvSpPr>
            <p:spPr bwMode="auto">
              <a:xfrm>
                <a:off x="3920179" y="1159190"/>
                <a:ext cx="290506" cy="1285145"/>
              </a:xfrm>
              <a:prstGeom prst="ellipse">
                <a:avLst/>
              </a:prstGeom>
              <a:noFill/>
              <a:ln w="12700">
                <a:solidFill>
                  <a:schemeClr val="bg1"/>
                </a:solidFill>
                <a:rou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endParaRPr lang="zh-CN" altLang="en-US" sz="4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839089" y="2463214"/>
              <a:ext cx="4688114" cy="3430142"/>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矩形 9"/>
          <p:cNvSpPr>
            <a:spLocks noChangeArrowheads="1"/>
          </p:cNvSpPr>
          <p:nvPr/>
        </p:nvSpPr>
        <p:spPr bwMode="auto">
          <a:xfrm>
            <a:off x="6798310" y="2452370"/>
            <a:ext cx="4486275" cy="126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对分子指纹的选取是基于本人科研训练期间的课题内容的，当时使用了表中的五种分子指纹来预测化合物的水生生物毒性，左图为不同的分子指纹在基于不同的机器学习算法建立的模型中的表现</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6797675" y="3717925"/>
            <a:ext cx="448691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从左图中，可以观察得出在所有预测模型中，基于神经网络与随机森林算法构建的模型在性能上都有显著优势，期待进一步评估决定。</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表格 8"/>
          <p:cNvGraphicFramePr/>
          <p:nvPr/>
        </p:nvGraphicFramePr>
        <p:xfrm>
          <a:off x="857250" y="1176020"/>
          <a:ext cx="5308600" cy="2225040"/>
        </p:xfrm>
        <a:graphic>
          <a:graphicData uri="http://schemas.openxmlformats.org/drawingml/2006/table">
            <a:tbl>
              <a:tblPr firstRow="1" bandRow="1">
                <a:tableStyleId>{8FD4443E-F989-4FC4-A0C8-D5A2AF1F390B}</a:tableStyleId>
              </a:tblPr>
              <a:tblGrid>
                <a:gridCol w="3831590"/>
                <a:gridCol w="1477010"/>
              </a:tblGrid>
              <a:tr h="396240">
                <a:tc gridSpan="2">
                  <a:txBody>
                    <a:bodyPr/>
                    <a:p>
                      <a:pPr algn="ctr">
                        <a:buNone/>
                      </a:pPr>
                      <a:r>
                        <a:rPr lang="zh-CN" altLang="en-US" sz="2000">
                          <a:ln>
                            <a:noFill/>
                          </a:ln>
                          <a:latin typeface="微软雅黑" panose="020B0503020204020204" pitchFamily="34" charset="-122"/>
                          <a:ea typeface="微软雅黑" panose="020B0503020204020204" pitchFamily="34" charset="-122"/>
                        </a:rPr>
                        <a:t>不同分子指纹所包含的数据分量数目</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tc>
              </a:tr>
              <a:tr h="365760">
                <a:tc>
                  <a:txBody>
                    <a:bodyPr/>
                    <a:p>
                      <a:pPr algn="ctr">
                        <a:buNone/>
                      </a:pPr>
                      <a:r>
                        <a:rPr lang="en-US" altLang="zh-CN">
                          <a:ln>
                            <a:noFill/>
                          </a:ln>
                          <a:latin typeface="Times New Roman" panose="02020603050405020304" charset="0"/>
                          <a:cs typeface="Times New Roman" panose="02020603050405020304" charset="0"/>
                        </a:rPr>
                        <a:t>MACCSFingerprinter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cs typeface="Times New Roman" panose="02020603050405020304" charset="0"/>
                        </a:rPr>
                        <a:t>166</a:t>
                      </a:r>
                      <a:endParaRPr lang="en-US" altLang="zh-CN">
                        <a:ln>
                          <a:noFill/>
                        </a:ln>
                        <a:solidFill>
                          <a:schemeClr val="bg1"/>
                        </a:solidFill>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1024</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ExtendedFingerprinter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1024</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PubchemFingerprinter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881</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SubstructureFingerprinter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307</a:t>
                      </a:r>
                      <a:endParaRPr lang="en-US" altLang="zh-CN">
                        <a:ln>
                          <a:noFill/>
                        </a:ln>
                        <a:latin typeface="Times New Roman" panose="02020603050405020304" charset="0"/>
                        <a:cs typeface="Times New Roman" panose="02020603050405020304" charset="0"/>
                      </a:endParaRPr>
                    </a:p>
                  </a:txBody>
                  <a:tcPr anchor="ctr" anchorCtr="0">
                    <a:noFill/>
                  </a:tcPr>
                </a:tc>
              </a:tr>
            </a:tbl>
          </a:graphicData>
        </a:graphic>
      </p:graphicFrame>
      <p:pic>
        <p:nvPicPr>
          <p:cNvPr id="17" name="图片 16" descr="ppt预评估"/>
          <p:cNvPicPr>
            <a:picLocks noChangeAspect="1"/>
          </p:cNvPicPr>
          <p:nvPr/>
        </p:nvPicPr>
        <p:blipFill>
          <a:blip r:embed="rId2"/>
          <a:stretch>
            <a:fillRect/>
          </a:stretch>
        </p:blipFill>
        <p:spPr>
          <a:xfrm>
            <a:off x="915035" y="3502025"/>
            <a:ext cx="5193030" cy="2932430"/>
          </a:xfrm>
          <a:prstGeom prst="rect">
            <a:avLst/>
          </a:prstGeom>
        </p:spPr>
      </p:pic>
      <p:sp>
        <p:nvSpPr>
          <p:cNvPr id="3" name="矩形 2"/>
          <p:cNvSpPr>
            <a:spLocks noChangeArrowheads="1"/>
          </p:cNvSpPr>
          <p:nvPr/>
        </p:nvSpPr>
        <p:spPr bwMode="auto">
          <a:xfrm>
            <a:off x="6797675" y="4767580"/>
            <a:ext cx="4486910" cy="155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而在所有的分子指纹中，</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指纹具有更好的表现，然而由于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指纹包含的数据分量较少，使用其建模时很容易出现过拟合问题，难以优化。故选取</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指纹描述数据。</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60955" y="2592705"/>
            <a:ext cx="1504950" cy="1504950"/>
            <a:chOff x="4033" y="4083"/>
            <a:chExt cx="2370" cy="2370"/>
          </a:xfrm>
        </p:grpSpPr>
        <p:sp>
          <p:nvSpPr>
            <p:cNvPr id="67" name="Freeform 20"/>
            <p:cNvSpPr>
              <a:spLocks noEditPoints="1"/>
            </p:cNvSpPr>
            <p:nvPr/>
          </p:nvSpPr>
          <p:spPr bwMode="auto">
            <a:xfrm>
              <a:off x="4491" y="4495"/>
              <a:ext cx="1454" cy="1507"/>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FOUR</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16"/>
          <p:cNvGrpSpPr/>
          <p:nvPr/>
        </p:nvGrpSpPr>
        <p:grpSpPr bwMode="auto">
          <a:xfrm>
            <a:off x="8229600" y="1758951"/>
            <a:ext cx="3818467" cy="1879760"/>
            <a:chOff x="544923" y="2418093"/>
            <a:chExt cx="3820097" cy="1878801"/>
          </a:xfrm>
        </p:grpSpPr>
        <p:sp>
          <p:nvSpPr>
            <p:cNvPr id="27664" name="矩形 17"/>
            <p:cNvSpPr>
              <a:spLocks noChangeArrowheads="1"/>
            </p:cNvSpPr>
            <p:nvPr/>
          </p:nvSpPr>
          <p:spPr bwMode="auto">
            <a:xfrm>
              <a:off x="544923" y="2729244"/>
              <a:ext cx="3820097" cy="156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在模型构建的第一步，要先确定模型使用的算法，选取方案是分别对基于多种机器学习方法构建的模型，用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软件进行性能预评估。</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5"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300" fill="hold"/>
                                        <p:tgtEl>
                                          <p:spTgt spid="15"/>
                                        </p:tgtEl>
                                        <p:attrNameLst>
                                          <p:attrName>ppt_w</p:attrName>
                                        </p:attrNameLst>
                                      </p:cBhvr>
                                      <p:tavLst>
                                        <p:tav tm="0">
                                          <p:val>
                                            <p:fltVal val="0"/>
                                          </p:val>
                                        </p:tav>
                                        <p:tav tm="100000">
                                          <p:val>
                                            <p:strVal val="#ppt_w"/>
                                          </p:val>
                                        </p:tav>
                                      </p:tavLst>
                                    </p:anim>
                                    <p:anim calcmode="lin" valueType="num">
                                      <p:cBhvr>
                                        <p:cTn id="14" dur="300" fill="hold"/>
                                        <p:tgtEl>
                                          <p:spTgt spid="15"/>
                                        </p:tgtEl>
                                        <p:attrNameLst>
                                          <p:attrName>ppt_h</p:attrName>
                                        </p:attrNameLst>
                                      </p:cBhvr>
                                      <p:tavLst>
                                        <p:tav tm="0">
                                          <p:val>
                                            <p:fltVal val="0"/>
                                          </p:val>
                                        </p:tav>
                                        <p:tav tm="100000">
                                          <p:val>
                                            <p:strVal val="#ppt_h"/>
                                          </p:val>
                                        </p:tav>
                                      </p:tavLst>
                                    </p:anim>
                                    <p:animEffect transition="in" filter="fade">
                                      <p:cBhvr>
                                        <p:cTn id="15" dur="300"/>
                                        <p:tgtEl>
                                          <p:spTgt spid="1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300" fill="hold"/>
                                        <p:tgtEl>
                                          <p:spTgt spid="16"/>
                                        </p:tgtEl>
                                        <p:attrNameLst>
                                          <p:attrName>ppt_w</p:attrName>
                                        </p:attrNameLst>
                                      </p:cBhvr>
                                      <p:tavLst>
                                        <p:tav tm="0">
                                          <p:val>
                                            <p:fltVal val="0"/>
                                          </p:val>
                                        </p:tav>
                                        <p:tav tm="100000">
                                          <p:val>
                                            <p:strVal val="#ppt_w"/>
                                          </p:val>
                                        </p:tav>
                                      </p:tavLst>
                                    </p:anim>
                                    <p:anim calcmode="lin" valueType="num">
                                      <p:cBhvr>
                                        <p:cTn id="20" dur="300" fill="hold"/>
                                        <p:tgtEl>
                                          <p:spTgt spid="16"/>
                                        </p:tgtEl>
                                        <p:attrNameLst>
                                          <p:attrName>ppt_h</p:attrName>
                                        </p:attrNameLst>
                                      </p:cBhvr>
                                      <p:tavLst>
                                        <p:tav tm="0">
                                          <p:val>
                                            <p:fltVal val="0"/>
                                          </p:val>
                                        </p:tav>
                                        <p:tav tm="100000">
                                          <p:val>
                                            <p:strVal val="#ppt_h"/>
                                          </p:val>
                                        </p:tav>
                                      </p:tavLst>
                                    </p:anim>
                                    <p:animEffect transition="in" filter="fade">
                                      <p:cBhvr>
                                        <p:cTn id="21" dur="300"/>
                                        <p:tgtEl>
                                          <p:spTgt spid="16"/>
                                        </p:tgtEl>
                                      </p:cBhvr>
                                    </p:animEffect>
                                  </p:childTnLst>
                                </p:cTn>
                              </p:par>
                            </p:childTnLst>
                          </p:cTn>
                        </p:par>
                        <p:par>
                          <p:cTn id="22" fill="hold">
                            <p:stCondLst>
                              <p:cond delay="1500"/>
                            </p:stCondLst>
                            <p:childTnLst>
                              <p:par>
                                <p:cTn id="23" presetID="2" presetClass="entr" presetSubtype="3"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6" presetClass="emph" presetSubtype="0" fill="hold" nodeType="withEffect">
                                  <p:stCondLst>
                                    <p:cond delay="0"/>
                                  </p:stCondLst>
                                  <p:childTnLst>
                                    <p:animEffect transition="out" filter="fade">
                                      <p:cBhvr>
                                        <p:cTn id="28" dur="500" tmFilter="0, 0; .2, .5; .8, .5; 1, 0"/>
                                        <p:tgtEl>
                                          <p:spTgt spid="29"/>
                                        </p:tgtEl>
                                      </p:cBhvr>
                                    </p:animEffect>
                                    <p:animScale>
                                      <p:cBhvr>
                                        <p:cTn id="29" dur="250" autoRev="1" fill="hold"/>
                                        <p:tgtEl>
                                          <p:spTgt spid="29"/>
                                        </p:tgtEl>
                                      </p:cBhvr>
                                      <p:by x="105000" y="105000"/>
                                    </p:animScale>
                                  </p:childTnLst>
                                </p:cTn>
                              </p:par>
                              <p:par>
                                <p:cTn id="30" presetID="2" presetClass="entr" presetSubtype="2"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选取机器学习算法</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69875" y="4275455"/>
            <a:ext cx="4895850" cy="117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根据上表所示的评估结果，可以看出，在数据使用</a:t>
            </a:r>
            <a:r>
              <a:rPr lang="en-US" altLang="zh-CN"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FingerPrinter</a:t>
            </a: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分子指纹描述的前提下，基于神经网络算法建立的模型具有较好的性能。</a:t>
            </a: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9" name="表格 8"/>
          <p:cNvGraphicFramePr/>
          <p:nvPr/>
        </p:nvGraphicFramePr>
        <p:xfrm>
          <a:off x="269875" y="1049020"/>
          <a:ext cx="4979035" cy="2716530"/>
        </p:xfrm>
        <a:graphic>
          <a:graphicData uri="http://schemas.openxmlformats.org/drawingml/2006/table">
            <a:tbl>
              <a:tblPr firstRow="1" bandRow="1">
                <a:tableStyleId>{8FD4443E-F989-4FC4-A0C8-D5A2AF1F390B}</a:tableStyleId>
              </a:tblPr>
              <a:tblGrid>
                <a:gridCol w="2520000"/>
                <a:gridCol w="1188000"/>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算法</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Neural Network</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0.744</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ea typeface="微软雅黑" panose="020B0503020204020204" pitchFamily="34" charset="-122"/>
                          <a:cs typeface="Times New Roman" panose="02020603050405020304" charset="0"/>
                        </a:rPr>
                        <a:t>0.673</a:t>
                      </a:r>
                      <a:endParaRPr lang="en-US" altLang="zh-CN">
                        <a:ln>
                          <a:noFill/>
                        </a:ln>
                        <a:solidFill>
                          <a:schemeClr val="bg1"/>
                        </a:solidFill>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Random Forest</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0.737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0.667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kNN</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0.728</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0.675</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Naive Bayes</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0.647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0.622</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SVM</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0.399</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0.411</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bl>
          </a:graphicData>
        </a:graphic>
      </p:graphicFrame>
      <p:pic>
        <p:nvPicPr>
          <p:cNvPr id="3" name="图片 2" descr="OrangeExample3"/>
          <p:cNvPicPr>
            <a:picLocks noChangeAspect="1"/>
          </p:cNvPicPr>
          <p:nvPr/>
        </p:nvPicPr>
        <p:blipFill>
          <a:blip r:embed="rId2"/>
          <a:stretch>
            <a:fillRect/>
          </a:stretch>
        </p:blipFill>
        <p:spPr>
          <a:xfrm>
            <a:off x="5499735" y="1049020"/>
            <a:ext cx="6560185" cy="464185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1879760"/>
            <a:chOff x="544923" y="2418093"/>
            <a:chExt cx="3820097" cy="1878801"/>
          </a:xfrm>
        </p:grpSpPr>
        <p:sp>
          <p:nvSpPr>
            <p:cNvPr id="11" name="矩形 17"/>
            <p:cNvSpPr>
              <a:spLocks noChangeArrowheads="1"/>
            </p:cNvSpPr>
            <p:nvPr/>
          </p:nvSpPr>
          <p:spPr bwMode="auto">
            <a:xfrm>
              <a:off x="544923" y="2729244"/>
              <a:ext cx="3820097" cy="156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在模型构建的第一步，要先确定模型使用的算法，选取方案是分别对基于多种机器学习方法构建的模型，用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软件进行性能预评估。</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基于预评估决定的分子指纹与机器学习算法，初步构建化合物发育毒性预测模型，并评估其性能。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34"/>
                                        </p:tgtEl>
                                      </p:cBhvr>
                                    </p:animEffect>
                                    <p:animScale>
                                      <p:cBhvr>
                                        <p:cTn id="11" dur="250" autoRev="1" fill="hold"/>
                                        <p:tgtEl>
                                          <p:spTgt spid="34"/>
                                        </p:tgtEl>
                                      </p:cBhvr>
                                      <p:by x="105000" y="105000"/>
                                    </p:animScale>
                                  </p:childTnLst>
                                </p:cTn>
                              </p:par>
                              <p:par>
                                <p:cTn id="12" presetID="2" presetClass="entr" presetSubtype="8"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50761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根据预评估结果初步建模</a:t>
            </a:r>
            <a:endPar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nnbefore"/>
          <p:cNvPicPr>
            <a:picLocks noChangeAspect="1"/>
          </p:cNvPicPr>
          <p:nvPr/>
        </p:nvPicPr>
        <p:blipFill>
          <a:blip r:embed="rId2"/>
          <a:stretch>
            <a:fillRect/>
          </a:stretch>
        </p:blipFill>
        <p:spPr>
          <a:xfrm>
            <a:off x="857250" y="1191260"/>
            <a:ext cx="3477895" cy="5300980"/>
          </a:xfrm>
          <a:prstGeom prst="rect">
            <a:avLst/>
          </a:prstGeom>
        </p:spPr>
      </p:pic>
      <p:grpSp>
        <p:nvGrpSpPr>
          <p:cNvPr id="21" name="组合 20"/>
          <p:cNvGrpSpPr/>
          <p:nvPr/>
        </p:nvGrpSpPr>
        <p:grpSpPr bwMode="auto">
          <a:xfrm>
            <a:off x="5127625" y="1191260"/>
            <a:ext cx="6113780" cy="1869395"/>
            <a:chOff x="449775" y="2428625"/>
            <a:chExt cx="3820096" cy="1868097"/>
          </a:xfrm>
        </p:grpSpPr>
        <p:sp>
          <p:nvSpPr>
            <p:cNvPr id="27662" name="矩形 21"/>
            <p:cNvSpPr>
              <a:spLocks noChangeArrowheads="1"/>
            </p:cNvSpPr>
            <p:nvPr/>
          </p:nvSpPr>
          <p:spPr bwMode="auto">
            <a:xfrm>
              <a:off x="449775" y="2729361"/>
              <a:ext cx="3820096" cy="15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基于预评估决定使用的</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FingerPrinter</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分子指纹与神经网络算法，在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平台上使用自制的脚本初步构建了化合物发育毒性预测模型（左图），并初步评估其性能（下图），发现该模型有严重的过拟合趋势，以至于在迭代末期测试集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Loss</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值甚至不收敛。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449775" y="2428625"/>
              <a:ext cx="1765624" cy="39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模型的初步构建与评估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原始神经网络初评估（过拟合）"/>
          <p:cNvPicPr>
            <a:picLocks noChangeAspect="1"/>
          </p:cNvPicPr>
          <p:nvPr/>
        </p:nvPicPr>
        <p:blipFill>
          <a:blip r:embed="rId3"/>
          <a:stretch>
            <a:fillRect/>
          </a:stretch>
        </p:blipFill>
        <p:spPr>
          <a:xfrm>
            <a:off x="5127625" y="3201035"/>
            <a:ext cx="6113780" cy="329120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1879760"/>
            <a:chOff x="544923" y="2418093"/>
            <a:chExt cx="3820097" cy="1878801"/>
          </a:xfrm>
        </p:grpSpPr>
        <p:sp>
          <p:nvSpPr>
            <p:cNvPr id="11" name="矩形 17"/>
            <p:cNvSpPr>
              <a:spLocks noChangeArrowheads="1"/>
            </p:cNvSpPr>
            <p:nvPr/>
          </p:nvSpPr>
          <p:spPr bwMode="auto">
            <a:xfrm>
              <a:off x="544923" y="2729244"/>
              <a:ext cx="3820097" cy="156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在模型构建的第一步，要先确定模型使用的算法，选取方案是分别对基于多种机器学习方法构建的模型，用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软件进行</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性能预评估。</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基于预评估决定的分子指纹与机器学习算法，初步构建化合物发育毒性预测模型，并评估其性能。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bwMode="auto">
          <a:xfrm>
            <a:off x="7769860" y="4662806"/>
            <a:ext cx="3818467" cy="1510190"/>
            <a:chOff x="544923" y="2418093"/>
            <a:chExt cx="3820097" cy="1509420"/>
          </a:xfrm>
        </p:grpSpPr>
        <p:sp>
          <p:nvSpPr>
            <p:cNvPr id="3" name="矩形 17"/>
            <p:cNvSpPr>
              <a:spLocks noChangeArrowheads="1"/>
            </p:cNvSpPr>
            <p:nvPr/>
          </p:nvSpPr>
          <p:spPr bwMode="auto">
            <a:xfrm>
              <a:off x="544923" y="2729244"/>
              <a:ext cx="3820097" cy="119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基于初步建模步骤的评估结果，尝试修改模型结构，并使用多种辅助算法优化模型，以求增强模型性能。</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17"/>
            <p:cNvSpPr txBox="1">
              <a:spLocks noChangeArrowheads="1"/>
            </p:cNvSpPr>
            <p:nvPr/>
          </p:nvSpPr>
          <p:spPr bwMode="auto">
            <a:xfrm>
              <a:off x="544923" y="2418093"/>
              <a:ext cx="1199392"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模型优化</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组合 4"/>
          <p:cNvGrpSpPr/>
          <p:nvPr/>
        </p:nvGrpSpPr>
        <p:grpSpPr>
          <a:xfrm>
            <a:off x="6879484" y="4198542"/>
            <a:ext cx="892228" cy="792090"/>
            <a:chOff x="7107003" y="1260865"/>
            <a:chExt cx="892228" cy="792088"/>
          </a:xfrm>
          <a:solidFill>
            <a:schemeClr val="accent6">
              <a:lumMod val="75000"/>
            </a:schemeClr>
          </a:solidFill>
        </p:grpSpPr>
        <p:grpSp>
          <p:nvGrpSpPr>
            <p:cNvPr id="6" name="组合 5"/>
            <p:cNvGrpSpPr/>
            <p:nvPr/>
          </p:nvGrpSpPr>
          <p:grpSpPr>
            <a:xfrm rot="1291582">
              <a:off x="7107003" y="1260865"/>
              <a:ext cx="892228" cy="792088"/>
              <a:chOff x="6647628" y="909293"/>
              <a:chExt cx="892228" cy="792088"/>
            </a:xfrm>
            <a:grpFill/>
          </p:grpSpPr>
          <p:sp>
            <p:nvSpPr>
              <p:cNvPr id="7" name="流程图: 联系 6"/>
              <p:cNvSpPr/>
              <p:nvPr/>
            </p:nvSpPr>
            <p:spPr>
              <a:xfrm>
                <a:off x="6747768" y="90929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等腰三角形 7"/>
              <p:cNvSpPr/>
              <p:nvPr/>
            </p:nvSpPr>
            <p:spPr>
              <a:xfrm rot="17356713">
                <a:off x="6623538" y="1022469"/>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9" name="文本框 28"/>
            <p:cNvSpPr txBox="1"/>
            <p:nvPr/>
          </p:nvSpPr>
          <p:spPr>
            <a:xfrm>
              <a:off x="7423168" y="1475477"/>
              <a:ext cx="353060"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par>
                                <p:cTn id="12" presetID="2" presetClass="entr" presetSubtype="2"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p:nvPr/>
        </p:nvGrpSpPr>
        <p:grpSpPr bwMode="auto">
          <a:xfrm>
            <a:off x="664845" y="2494280"/>
            <a:ext cx="2900680" cy="3697605"/>
            <a:chOff x="928083" y="1857377"/>
            <a:chExt cx="1744093" cy="2524125"/>
          </a:xfrm>
        </p:grpSpPr>
        <p:sp>
          <p:nvSpPr>
            <p:cNvPr id="34" name="任意多边形 33"/>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lstStyle/>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提高模型</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准确度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任意多边形 34"/>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lstStyle/>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模型准确度不高可能是由于样本信息采集的太少，对此可以在输入层补充化合物的分子描述符信息，提高输入的信息含量。</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5" name="TextBox 29"/>
          <p:cNvSpPr txBox="1"/>
          <p:nvPr/>
        </p:nvSpPr>
        <p:spPr>
          <a:xfrm>
            <a:off x="664633" y="1314451"/>
            <a:ext cx="11023600" cy="82994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初步构建的预测模型在实际运行中暴露出了很多问题，主要体现在准确度不高、过拟合问题严重，损失函数难以收敛三个方面，因此使用以下三套方案来优化模型。</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25"/>
          <p:cNvSpPr txBox="1"/>
          <p:nvPr/>
        </p:nvSpPr>
        <p:spPr>
          <a:xfrm>
            <a:off x="548005" y="478155"/>
            <a:ext cx="4930775" cy="420370"/>
          </a:xfrm>
          <a:prstGeom prst="rect">
            <a:avLst/>
          </a:prstGeom>
          <a:noFill/>
        </p:spPr>
        <p:txBody>
          <a:bodyPr wrap="square">
            <a:spAutoFit/>
          </a:bodyPr>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优化初步构建的模型</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 name="组合 10"/>
          <p:cNvGrpSpPr/>
          <p:nvPr/>
        </p:nvGrpSpPr>
        <p:grpSpPr bwMode="auto">
          <a:xfrm>
            <a:off x="4726305" y="2494280"/>
            <a:ext cx="2900680" cy="3697605"/>
            <a:chOff x="928083" y="1857377"/>
            <a:chExt cx="1744093" cy="2524125"/>
          </a:xfrm>
        </p:grpSpPr>
        <p:sp>
          <p:nvSpPr>
            <p:cNvPr id="12" name="任意多边形 11"/>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减低过拟合程度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任意多边形 12"/>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可以通过在损失函数中加入对复杂模型的惩罚的形式来降低模型的泛化误差，具体的方案是使用正则化约束，从而防止模型拟合过于复杂的函数。</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bwMode="auto">
          <a:xfrm>
            <a:off x="8787765" y="2494280"/>
            <a:ext cx="2900680" cy="3697605"/>
            <a:chOff x="928083" y="1857377"/>
            <a:chExt cx="1744093" cy="2524125"/>
          </a:xfrm>
        </p:grpSpPr>
        <p:sp>
          <p:nvSpPr>
            <p:cNvPr id="15" name="任意多边形 14"/>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保证损失值收敛</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任意多边形 15"/>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使用了随机失活算法，在训练过程中随机的删除节点，从而保证模型的输出不会过于被某个节点的值或其训练的结果所影响，防止损失函数波动太过剧烈，从而保证损失值收敛。</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par>
                          <p:cTn id="8" fill="hold">
                            <p:stCondLst>
                              <p:cond delay="500"/>
                            </p:stCondLst>
                            <p:childTnLst>
                              <p:par>
                                <p:cTn id="9" presetID="2" presetClass="entr" presetSubtype="4" decel="6660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decel="6660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decel="6660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9" name="矩形 54"/>
          <p:cNvSpPr>
            <a:spLocks noChangeArrowheads="1"/>
          </p:cNvSpPr>
          <p:nvPr/>
        </p:nvSpPr>
        <p:spPr bwMode="auto">
          <a:xfrm>
            <a:off x="3956685" y="1684655"/>
            <a:ext cx="405701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在初步建立的模型的基础上加入化合物分子描述符信息的方法有很多，其中非常典型的有两种。</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椭圆 2"/>
          <p:cNvSpPr/>
          <p:nvPr/>
        </p:nvSpPr>
        <p:spPr>
          <a:xfrm>
            <a:off x="5728547" y="5604933"/>
            <a:ext cx="941917" cy="94191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VS</a:t>
            </a:r>
            <a:endParaRPr lang="zh-CN" altLang="en-US"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087" name="图片 2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548005" y="487045"/>
            <a:ext cx="4785360" cy="74930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提高模型准确度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spcBef>
                <a:spcPts val="0"/>
              </a:spcBef>
              <a:spcAft>
                <a:spcPts val="0"/>
              </a:spcAft>
              <a:defRPr/>
            </a:pP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1" name="组合 30"/>
          <p:cNvGrpSpPr/>
          <p:nvPr/>
        </p:nvGrpSpPr>
        <p:grpSpPr>
          <a:xfrm>
            <a:off x="715645" y="922655"/>
            <a:ext cx="2763520" cy="5624195"/>
            <a:chOff x="1127" y="1453"/>
            <a:chExt cx="4352" cy="8857"/>
          </a:xfrm>
        </p:grpSpPr>
        <p:pic>
          <p:nvPicPr>
            <p:cNvPr id="2" name="图片 1" descr="半新"/>
            <p:cNvPicPr>
              <a:picLocks noChangeAspect="1"/>
            </p:cNvPicPr>
            <p:nvPr/>
          </p:nvPicPr>
          <p:blipFill>
            <a:blip r:embed="rId2"/>
            <a:stretch>
              <a:fillRect/>
            </a:stretch>
          </p:blipFill>
          <p:spPr>
            <a:xfrm>
              <a:off x="1127" y="1453"/>
              <a:ext cx="4353" cy="8006"/>
            </a:xfrm>
            <a:prstGeom prst="rect">
              <a:avLst/>
            </a:prstGeom>
          </p:spPr>
        </p:pic>
        <p:sp>
          <p:nvSpPr>
            <p:cNvPr id="8" name="矩形 55"/>
            <p:cNvSpPr>
              <a:spLocks noChangeArrowheads="1"/>
            </p:cNvSpPr>
            <p:nvPr/>
          </p:nvSpPr>
          <p:spPr bwMode="auto">
            <a:xfrm>
              <a:off x="2518"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方案一</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2" name="组合 31"/>
          <p:cNvGrpSpPr/>
          <p:nvPr/>
        </p:nvGrpSpPr>
        <p:grpSpPr>
          <a:xfrm>
            <a:off x="8879205" y="1235710"/>
            <a:ext cx="2840990" cy="5311140"/>
            <a:chOff x="13983" y="1946"/>
            <a:chExt cx="4474" cy="8364"/>
          </a:xfrm>
        </p:grpSpPr>
        <p:pic>
          <p:nvPicPr>
            <p:cNvPr id="6" name="图片 5" descr="nnnow"/>
            <p:cNvPicPr>
              <a:picLocks noChangeAspect="1"/>
            </p:cNvPicPr>
            <p:nvPr/>
          </p:nvPicPr>
          <p:blipFill>
            <a:blip r:embed="rId3"/>
            <a:stretch>
              <a:fillRect/>
            </a:stretch>
          </p:blipFill>
          <p:spPr>
            <a:xfrm>
              <a:off x="13983" y="1946"/>
              <a:ext cx="4475" cy="7019"/>
            </a:xfrm>
            <a:prstGeom prst="rect">
              <a:avLst/>
            </a:prstGeom>
          </p:spPr>
        </p:pic>
        <p:sp>
          <p:nvSpPr>
            <p:cNvPr id="28" name="矩形 55"/>
            <p:cNvSpPr>
              <a:spLocks noChangeArrowheads="1"/>
            </p:cNvSpPr>
            <p:nvPr/>
          </p:nvSpPr>
          <p:spPr bwMode="auto">
            <a:xfrm>
              <a:off x="15434"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方案二</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0" name="矩形 54"/>
          <p:cNvSpPr>
            <a:spLocks noChangeArrowheads="1"/>
          </p:cNvSpPr>
          <p:nvPr/>
        </p:nvSpPr>
        <p:spPr bwMode="auto">
          <a:xfrm>
            <a:off x="3956685" y="3183890"/>
            <a:ext cx="4057015" cy="201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二者之间性能差异很小，考虑到分子指纹与描述符是两套不同的规则，将二者拆分在两个层级可以先进行同一规则内部的特征分析，再进行交叉分析。且分子描述符是经过筛选的，离散程度较小的分量已被提前筛除，其特征应该较分子指纹明显，故选择了方案二。</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 calcmode="lin" valueType="num">
                                      <p:cBhvr additive="base">
                                        <p:cTn id="7" dur="500" fill="hold"/>
                                        <p:tgtEl>
                                          <p:spTgt spid="21519"/>
                                        </p:tgtEl>
                                        <p:attrNameLst>
                                          <p:attrName>ppt_x</p:attrName>
                                        </p:attrNameLst>
                                      </p:cBhvr>
                                      <p:tavLst>
                                        <p:tav tm="0">
                                          <p:val>
                                            <p:strVal val="#ppt_x"/>
                                          </p:val>
                                        </p:tav>
                                        <p:tav tm="100000">
                                          <p:val>
                                            <p:strVal val="#ppt_x"/>
                                          </p:val>
                                        </p:tav>
                                      </p:tavLst>
                                    </p:anim>
                                    <p:anim calcmode="lin" valueType="num">
                                      <p:cBhvr additive="base">
                                        <p:cTn id="8"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checkerboard(across)">
                                      <p:cBhvr>
                                        <p:cTn id="13" dur="500"/>
                                        <p:tgtEl>
                                          <p:spTgt spid="31"/>
                                        </p:tgtEl>
                                      </p:cBhvr>
                                    </p:animEffect>
                                  </p:childTnLst>
                                </p:cTn>
                              </p:par>
                              <p:par>
                                <p:cTn id="14" presetID="5"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250" fill="hold"/>
                                        <p:tgtEl>
                                          <p:spTgt spid="3"/>
                                        </p:tgtEl>
                                        <p:attrNameLst>
                                          <p:attrName>ppt_w</p:attrName>
                                        </p:attrNameLst>
                                      </p:cBhvr>
                                      <p:tavLst>
                                        <p:tav tm="0">
                                          <p:val>
                                            <p:fltVal val="0"/>
                                          </p:val>
                                        </p:tav>
                                        <p:tav tm="100000">
                                          <p:val>
                                            <p:strVal val="#ppt_w"/>
                                          </p:val>
                                        </p:tav>
                                      </p:tavLst>
                                    </p:anim>
                                    <p:anim calcmode="lin" valueType="num">
                                      <p:cBhvr>
                                        <p:cTn id="21" dur="250" fill="hold"/>
                                        <p:tgtEl>
                                          <p:spTgt spid="3"/>
                                        </p:tgtEl>
                                        <p:attrNameLst>
                                          <p:attrName>ppt_h</p:attrName>
                                        </p:attrNameLst>
                                      </p:cBhvr>
                                      <p:tavLst>
                                        <p:tav tm="0">
                                          <p:val>
                                            <p:fltVal val="0"/>
                                          </p:val>
                                        </p:tav>
                                        <p:tav tm="100000">
                                          <p:val>
                                            <p:strVal val="#ppt_h"/>
                                          </p:val>
                                        </p:tav>
                                      </p:tavLst>
                                    </p:anim>
                                    <p:animEffect transition="in" filter="fade">
                                      <p:cBhvr>
                                        <p:cTn id="22" dur="250"/>
                                        <p:tgtEl>
                                          <p:spTgt spid="3"/>
                                        </p:tgtEl>
                                      </p:cBhvr>
                                    </p:animEffect>
                                  </p:childTnLst>
                                </p:cTn>
                              </p:par>
                              <p:par>
                                <p:cTn id="23" presetID="6" presetClass="emph" presetSubtype="0" decel="100000" fill="hold" grpId="1" nodeType="withEffect">
                                  <p:stCondLst>
                                    <p:cond delay="200"/>
                                  </p:stCondLst>
                                  <p:childTnLst>
                                    <p:animScale>
                                      <p:cBhvr>
                                        <p:cTn id="24" dur="250" fill="hold"/>
                                        <p:tgtEl>
                                          <p:spTgt spid="3"/>
                                        </p:tgtEl>
                                      </p:cBhvr>
                                      <p:by x="110000" y="110000"/>
                                    </p:animScale>
                                  </p:childTnLst>
                                </p:cTn>
                              </p:par>
                              <p:par>
                                <p:cTn id="25" presetID="6" presetClass="emph" presetSubtype="0" decel="100000" fill="hold" grpId="2" nodeType="withEffect">
                                  <p:stCondLst>
                                    <p:cond delay="300"/>
                                  </p:stCondLst>
                                  <p:childTnLst>
                                    <p:animScale>
                                      <p:cBhvr>
                                        <p:cTn id="26" dur="250" fill="hold"/>
                                        <p:tgtEl>
                                          <p:spTgt spid="3"/>
                                        </p:tgtEl>
                                      </p:cBhvr>
                                      <p:by x="91000" y="91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3" grpId="2" bldLvl="0" animBg="1"/>
      <p:bldP spid="2151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降低过拟合程度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a:spLocks noChangeArrowheads="1"/>
          </p:cNvSpPr>
          <p:nvPr/>
        </p:nvSpPr>
        <p:spPr bwMode="auto">
          <a:xfrm>
            <a:off x="269875" y="1173480"/>
            <a:ext cx="4469765" cy="214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正则化</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约束的</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基本</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思想</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是对过于复杂的拟合模型在计算损失函数时给予惩罚，</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其假设</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更复杂的模型</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有更大的权重值</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。本模型在描述数据时对数据进行了归一化处理，导致对模型具有相似程度描述能力的节点权重大小相似，</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具体到计算上，本实验使用的是如下的</a:t>
            </a:r>
            <a:r>
              <a:rPr lang="en-US" alt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L2</a:t>
            </a:r>
            <a:r>
              <a:rPr lang="zh-CN" altLang="en-US"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正则化公式，计算得到的值算入损失函数内</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70510" y="4360545"/>
            <a:ext cx="4470400"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使用正则化约束前后的模型表现如右图，可以看出使用正则化约束后模型的过拟合程度显著降低。</a:t>
            </a:r>
            <a:endParaRPr lang="zh-CN" altLang="en-US"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对象 54"/>
          <p:cNvGraphicFramePr>
            <a:graphicFrameLocks noChangeAspect="1"/>
          </p:cNvGraphicFramePr>
          <p:nvPr/>
        </p:nvGraphicFramePr>
        <p:xfrm>
          <a:off x="1396048" y="3613468"/>
          <a:ext cx="2218055" cy="493395"/>
        </p:xfrm>
        <a:graphic>
          <a:graphicData uri="http://schemas.openxmlformats.org/presentationml/2006/ole">
            <mc:AlternateContent xmlns:mc="http://schemas.openxmlformats.org/markup-compatibility/2006">
              <mc:Choice xmlns:v="urn:schemas-microsoft-com:vml" Requires="v">
                <p:oleObj spid="_x0000_s3076" name="" r:id="rId2" imgW="1612900" imgH="355600" progId="Equation.KSEE3">
                  <p:embed/>
                </p:oleObj>
              </mc:Choice>
              <mc:Fallback>
                <p:oleObj name="" r:id="rId2" imgW="1612900" imgH="355600" progId="Equation.KSEE3">
                  <p:embed/>
                  <p:pic>
                    <p:nvPicPr>
                      <p:cNvPr id="0" name="图片 3075"/>
                      <p:cNvPicPr/>
                      <p:nvPr/>
                    </p:nvPicPr>
                    <p:blipFill>
                      <a:blip r:embed="rId3"/>
                      <a:stretch>
                        <a:fillRect/>
                      </a:stretch>
                    </p:blipFill>
                    <p:spPr>
                      <a:xfrm>
                        <a:off x="1396048" y="3613468"/>
                        <a:ext cx="2218055" cy="493395"/>
                      </a:xfrm>
                      <a:prstGeom prst="rect">
                        <a:avLst/>
                      </a:prstGeom>
                      <a:solidFill>
                        <a:schemeClr val="bg1"/>
                      </a:solidFill>
                      <a:ln w="38100">
                        <a:solidFill>
                          <a:schemeClr val="accent1"/>
                        </a:solid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4" imgW="914400" imgH="215900" progId="Equation.KSEE3">
                  <p:embed/>
                </p:oleObj>
              </mc:Choice>
              <mc:Fallback>
                <p:oleObj name="" r:id="rId4"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6" name="组合 5"/>
          <p:cNvGrpSpPr/>
          <p:nvPr/>
        </p:nvGrpSpPr>
        <p:grpSpPr>
          <a:xfrm>
            <a:off x="4887595" y="1173480"/>
            <a:ext cx="6888480" cy="4158615"/>
            <a:chOff x="7697" y="1848"/>
            <a:chExt cx="10848" cy="6549"/>
          </a:xfrm>
        </p:grpSpPr>
        <p:pic>
          <p:nvPicPr>
            <p:cNvPr id="3" name="图片 60" descr="C:\Users\lenovo\Desktop\Thesis\img\L2new.jpgL2new"/>
            <p:cNvPicPr>
              <a:picLocks noChangeAspect="1"/>
            </p:cNvPicPr>
            <p:nvPr/>
          </p:nvPicPr>
          <p:blipFill>
            <a:blip r:embed="rId6"/>
            <a:stretch>
              <a:fillRect/>
            </a:stretch>
          </p:blipFill>
          <p:spPr>
            <a:xfrm>
              <a:off x="7697" y="1848"/>
              <a:ext cx="10848" cy="5986"/>
            </a:xfrm>
            <a:prstGeom prst="rect">
              <a:avLst/>
            </a:prstGeom>
            <a:noFill/>
            <a:ln w="9525">
              <a:noFill/>
            </a:ln>
          </p:spPr>
        </p:pic>
        <p:sp>
          <p:nvSpPr>
            <p:cNvPr id="27663" name="文本框 24"/>
            <p:cNvSpPr txBox="1">
              <a:spLocks noChangeArrowheads="1"/>
            </p:cNvSpPr>
            <p:nvPr/>
          </p:nvSpPr>
          <p:spPr bwMode="auto">
            <a:xfrm>
              <a:off x="8250" y="7915"/>
              <a:ext cx="949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使用正则化优化前后模型的学习表现(右图因数据跨度过大，做了对数处理)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bwMode="auto">
          <a:xfrm>
            <a:off x="376767" y="2328333"/>
            <a:ext cx="3654961" cy="1253589"/>
            <a:chOff x="219753" y="1976522"/>
            <a:chExt cx="2741158" cy="940574"/>
          </a:xfrm>
        </p:grpSpPr>
        <p:sp>
          <p:nvSpPr>
            <p:cNvPr id="13340" name="文本框 38"/>
            <p:cNvSpPr txBox="1">
              <a:spLocks noChangeArrowheads="1"/>
            </p:cNvSpPr>
            <p:nvPr/>
          </p:nvSpPr>
          <p:spPr bwMode="auto">
            <a:xfrm>
              <a:off x="219753" y="2417307"/>
              <a:ext cx="2741158" cy="49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CONTENTS</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41" name="文本框 11"/>
            <p:cNvSpPr txBox="1">
              <a:spLocks noChangeArrowheads="1"/>
            </p:cNvSpPr>
            <p:nvPr/>
          </p:nvSpPr>
          <p:spPr bwMode="auto">
            <a:xfrm>
              <a:off x="1979712" y="1976522"/>
              <a:ext cx="950573" cy="56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71" name="文本框 18"/>
          <p:cNvSpPr txBox="1">
            <a:spLocks noChangeArrowheads="1"/>
          </p:cNvSpPr>
          <p:nvPr/>
        </p:nvSpPr>
        <p:spPr bwMode="auto">
          <a:xfrm>
            <a:off x="5403851" y="25209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2" name="组合 71"/>
          <p:cNvGrpSpPr/>
          <p:nvPr/>
        </p:nvGrpSpPr>
        <p:grpSpPr bwMode="auto">
          <a:xfrm>
            <a:off x="4803488" y="2423584"/>
            <a:ext cx="589779" cy="666116"/>
            <a:chOff x="3541152" y="2047768"/>
            <a:chExt cx="441935" cy="498962"/>
          </a:xfrm>
        </p:grpSpPr>
        <p:sp>
          <p:nvSpPr>
            <p:cNvPr id="13338" name="文本框 16"/>
            <p:cNvSpPr txBox="1">
              <a:spLocks noChangeArrowheads="1"/>
            </p:cNvSpPr>
            <p:nvPr/>
          </p:nvSpPr>
          <p:spPr bwMode="auto">
            <a:xfrm>
              <a:off x="3541152" y="2047768"/>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8851900" y="2554817"/>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6" name="组合 75"/>
          <p:cNvGrpSpPr/>
          <p:nvPr/>
        </p:nvGrpSpPr>
        <p:grpSpPr bwMode="auto">
          <a:xfrm>
            <a:off x="8212804" y="2436284"/>
            <a:ext cx="630630" cy="666116"/>
            <a:chOff x="6097038" y="2057986"/>
            <a:chExt cx="473688" cy="498962"/>
          </a:xfrm>
        </p:grpSpPr>
        <p:sp>
          <p:nvSpPr>
            <p:cNvPr id="13336" name="文本框 20"/>
            <p:cNvSpPr txBox="1">
              <a:spLocks noChangeArrowheads="1"/>
            </p:cNvSpPr>
            <p:nvPr/>
          </p:nvSpPr>
          <p:spPr bwMode="auto">
            <a:xfrm>
              <a:off x="6097038" y="2057986"/>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5403851" y="329353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0" name="组合 79"/>
          <p:cNvGrpSpPr/>
          <p:nvPr/>
        </p:nvGrpSpPr>
        <p:grpSpPr bwMode="auto">
          <a:xfrm>
            <a:off x="4803488" y="3196167"/>
            <a:ext cx="589779" cy="666116"/>
            <a:chOff x="3541152" y="2627150"/>
            <a:chExt cx="441935" cy="498962"/>
          </a:xfrm>
        </p:grpSpPr>
        <p:sp>
          <p:nvSpPr>
            <p:cNvPr id="13334" name="文本框 23"/>
            <p:cNvSpPr txBox="1">
              <a:spLocks noChangeArrowheads="1"/>
            </p:cNvSpPr>
            <p:nvPr/>
          </p:nvSpPr>
          <p:spPr bwMode="auto">
            <a:xfrm>
              <a:off x="3541152" y="2627150"/>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8851900" y="332528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4" name="组合 83"/>
          <p:cNvGrpSpPr/>
          <p:nvPr/>
        </p:nvGrpSpPr>
        <p:grpSpPr bwMode="auto">
          <a:xfrm>
            <a:off x="8212804" y="3208867"/>
            <a:ext cx="630630" cy="666116"/>
            <a:chOff x="6097038" y="2637368"/>
            <a:chExt cx="473688" cy="498962"/>
          </a:xfrm>
        </p:grpSpPr>
        <p:sp>
          <p:nvSpPr>
            <p:cNvPr id="13332" name="文本框 26"/>
            <p:cNvSpPr txBox="1">
              <a:spLocks noChangeArrowheads="1"/>
            </p:cNvSpPr>
            <p:nvPr/>
          </p:nvSpPr>
          <p:spPr bwMode="auto">
            <a:xfrm>
              <a:off x="6097038" y="2637368"/>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5403851" y="40576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8" name="组合 87"/>
          <p:cNvGrpSpPr/>
          <p:nvPr/>
        </p:nvGrpSpPr>
        <p:grpSpPr bwMode="auto">
          <a:xfrm>
            <a:off x="4803488" y="3960284"/>
            <a:ext cx="589779" cy="666116"/>
            <a:chOff x="3541152" y="3200893"/>
            <a:chExt cx="441935" cy="498962"/>
          </a:xfrm>
        </p:grpSpPr>
        <p:sp>
          <p:nvSpPr>
            <p:cNvPr id="13330" name="文本框 29"/>
            <p:cNvSpPr txBox="1">
              <a:spLocks noChangeArrowheads="1"/>
            </p:cNvSpPr>
            <p:nvPr/>
          </p:nvSpPr>
          <p:spPr bwMode="auto">
            <a:xfrm>
              <a:off x="3541152" y="3200893"/>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8851900" y="4091517"/>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2" name="组合 91"/>
          <p:cNvGrpSpPr/>
          <p:nvPr/>
        </p:nvGrpSpPr>
        <p:grpSpPr bwMode="auto">
          <a:xfrm>
            <a:off x="8212804" y="3975100"/>
            <a:ext cx="630630" cy="666115"/>
            <a:chOff x="6097038" y="3211111"/>
            <a:chExt cx="473688" cy="500478"/>
          </a:xfrm>
        </p:grpSpPr>
        <p:sp>
          <p:nvSpPr>
            <p:cNvPr id="13328" name="文本框 32"/>
            <p:cNvSpPr txBox="1">
              <a:spLocks noChangeArrowheads="1"/>
            </p:cNvSpPr>
            <p:nvPr/>
          </p:nvSpPr>
          <p:spPr bwMode="auto">
            <a:xfrm>
              <a:off x="6097038" y="3211111"/>
              <a:ext cx="346758" cy="50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4453467" y="2546351"/>
            <a:ext cx="0" cy="2061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6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87595" y="1173480"/>
            <a:ext cx="6888480" cy="4124325"/>
            <a:chOff x="7697" y="1848"/>
            <a:chExt cx="10848" cy="6495"/>
          </a:xfrm>
        </p:grpSpPr>
        <p:pic>
          <p:nvPicPr>
            <p:cNvPr id="2" name="图片 65" descr="C:\Users\lenovo\Desktop\Thesis\img\dropoutnew.jpgdropoutnew"/>
            <p:cNvPicPr>
              <a:picLocks noChangeAspect="1"/>
            </p:cNvPicPr>
            <p:nvPr/>
          </p:nvPicPr>
          <p:blipFill>
            <a:blip r:embed="rId1"/>
            <a:stretch>
              <a:fillRect/>
            </a:stretch>
          </p:blipFill>
          <p:spPr>
            <a:xfrm>
              <a:off x="7697" y="1848"/>
              <a:ext cx="10849" cy="6013"/>
            </a:xfrm>
            <a:prstGeom prst="rect">
              <a:avLst/>
            </a:prstGeom>
            <a:noFill/>
            <a:ln w="9525">
              <a:noFill/>
            </a:ln>
          </p:spPr>
        </p:pic>
        <p:sp>
          <p:nvSpPr>
            <p:cNvPr id="8" name="文本框 24"/>
            <p:cNvSpPr txBox="1">
              <a:spLocks noChangeArrowheads="1"/>
            </p:cNvSpPr>
            <p:nvPr/>
          </p:nvSpPr>
          <p:spPr bwMode="auto">
            <a:xfrm>
              <a:off x="8514" y="7861"/>
              <a:ext cx="92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使用随机失活优化前后模型的表现(左图因数据跨度过大，做了对数处理)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4034"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保证损失函数收敛</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a:spLocks noChangeArrowheads="1"/>
          </p:cNvSpPr>
          <p:nvPr/>
        </p:nvSpPr>
        <p:spPr bwMode="auto">
          <a:xfrm>
            <a:off x="269875" y="1173480"/>
            <a:ext cx="4469765" cy="214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随机失活算法是指先指定一个保持率（Keep Rate），每个节点保存的概率为保持率</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，否则</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节点被视为删除，本次迭代先删除该节点与所有与其相连的边后再进行训练。</a:t>
            </a:r>
            <a:endPar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30000"/>
              </a:lnSpc>
            </a:pP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在本</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模型</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中只对最后一层隐含层使用了随机失活算法，保持率为0.75。实际算法使用前后模型的具体表现如</a:t>
            </a:r>
            <a:r>
              <a:rPr lang="zh-CN"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右</a:t>
            </a:r>
            <a:r>
              <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endParaRPr sz="147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a:spLocks noChangeArrowheads="1"/>
          </p:cNvSpPr>
          <p:nvPr/>
        </p:nvSpPr>
        <p:spPr bwMode="auto">
          <a:xfrm>
            <a:off x="269240" y="3613785"/>
            <a:ext cx="4470400" cy="155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lang="zh-CN" altLang="en-US" sz="146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随机失活算法对本模型有一定程度的优化，模型在AUC值与稳健度上都得到了提升，在模型迭代训练的后期，使用随机失活算法的模型测试集的Loss值具有更小幅度的波动，且使用随机失活后模型的收敛速度得到了明显提升。</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bwMode="auto">
          <a:xfrm>
            <a:off x="2571751" y="2592917"/>
            <a:ext cx="1507067" cy="1504949"/>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FIVE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300"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ppt_x"/>
                                          </p:val>
                                        </p:tav>
                                        <p:tav tm="100000">
                                          <p:val>
                                            <p:strVal val="#ppt_x"/>
                                          </p:val>
                                        </p:tav>
                                      </p:tavLst>
                                    </p:anim>
                                    <p:anim calcmode="lin" valueType="num">
                                      <p:cBhvr additive="base">
                                        <p:cTn id="8" dur="3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78367"/>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 name="组合 26"/>
          <p:cNvGrpSpPr/>
          <p:nvPr/>
        </p:nvGrpSpPr>
        <p:grpSpPr bwMode="auto">
          <a:xfrm>
            <a:off x="4468284" y="3666067"/>
            <a:ext cx="2611967" cy="2495551"/>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528" name="组合 46"/>
            <p:cNvGrpSpPr/>
            <p:nvPr/>
          </p:nvGrpSpPr>
          <p:grpSpPr bwMode="auto">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54" name="组合 53"/>
          <p:cNvGrpSpPr/>
          <p:nvPr/>
        </p:nvGrpSpPr>
        <p:grpSpPr bwMode="auto">
          <a:xfrm>
            <a:off x="1153584" y="1485900"/>
            <a:ext cx="9992783" cy="1219470"/>
            <a:chOff x="2954339" y="1349947"/>
            <a:chExt cx="7162269" cy="860726"/>
          </a:xfrm>
        </p:grpSpPr>
        <p:sp>
          <p:nvSpPr>
            <p:cNvPr id="21519" name="矩形 54"/>
            <p:cNvSpPr>
              <a:spLocks noChangeArrowheads="1"/>
            </p:cNvSpPr>
            <p:nvPr/>
          </p:nvSpPr>
          <p:spPr bwMode="auto">
            <a:xfrm>
              <a:off x="2954339" y="1694800"/>
              <a:ext cx="7162269" cy="51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在建立了本实验所求的预测模型后，本实验将考虑使用分类准确性CA值（C</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lassification</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Accuracy）与Roc曲线下方面积大小A</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值（Area Under Curve）对其进行评估。</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20" name="矩形 55"/>
            <p:cNvSpPr>
              <a:spLocks noChangeArrowheads="1"/>
            </p:cNvSpPr>
            <p:nvPr/>
          </p:nvSpPr>
          <p:spPr bwMode="auto">
            <a:xfrm>
              <a:off x="2963100" y="1349947"/>
              <a:ext cx="910265" cy="29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评价指标</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7" name="组合 56"/>
          <p:cNvGrpSpPr/>
          <p:nvPr/>
        </p:nvGrpSpPr>
        <p:grpSpPr bwMode="auto">
          <a:xfrm>
            <a:off x="5111751" y="4252384"/>
            <a:ext cx="1305983" cy="1325033"/>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8" name="矩形 58"/>
            <p:cNvSpPr>
              <a:spLocks noChangeArrowheads="1"/>
            </p:cNvSpPr>
            <p:nvPr/>
          </p:nvSpPr>
          <p:spPr bwMode="auto">
            <a:xfrm>
              <a:off x="3476137" y="3094216"/>
              <a:ext cx="495210" cy="49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指标</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1516" name="矩形 61"/>
          <p:cNvSpPr>
            <a:spLocks noChangeArrowheads="1"/>
          </p:cNvSpPr>
          <p:nvPr/>
        </p:nvSpPr>
        <p:spPr bwMode="auto">
          <a:xfrm>
            <a:off x="7138670" y="3756025"/>
            <a:ext cx="3324225" cy="197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ts val="21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的评估性能不会受到样本数据的阴阳比值影响，因此可以使用AUC值来辅助评估模型的性能。在TensorFlow平台中，针对给定模型计算其AUC值可以通过几条简单的语句实现，这也是</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平台的优势所在。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951230" y="3665855"/>
            <a:ext cx="3396615" cy="23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CA值是正确分类的样本数量在样本总量中所占的比例，本实验将通过自制的脚本语句计算预测模型的CA值。然而</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由于输入数据阴性与阳性分布的比值往往不是严格的1比</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，完全使用CA值来衡量模型表现优劣有时会出现偏差，</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27"/>
                                        </p:tgtEl>
                                        <p:attrNameLst>
                                          <p:attrName>style.visibility</p:attrName>
                                        </p:attrNameLst>
                                      </p:cBhvr>
                                      <p:to>
                                        <p:strVal val="visible"/>
                                      </p:to>
                                    </p:set>
                                    <p:anim calcmode="lin" valueType="num">
                                      <p:cBhvr>
                                        <p:cTn id="10" dur="1000" fill="hold"/>
                                        <p:tgtEl>
                                          <p:spTgt spid="27"/>
                                        </p:tgtEl>
                                        <p:attrNameLst>
                                          <p:attrName>ppt_w</p:attrName>
                                        </p:attrNameLst>
                                      </p:cBhvr>
                                      <p:tavLst>
                                        <p:tav tm="0">
                                          <p:val>
                                            <p:fltVal val="0"/>
                                          </p:val>
                                        </p:tav>
                                        <p:tav tm="100000">
                                          <p:val>
                                            <p:strVal val="#ppt_w"/>
                                          </p:val>
                                        </p:tav>
                                      </p:tavLst>
                                    </p:anim>
                                    <p:anim calcmode="lin" valueType="num">
                                      <p:cBhvr>
                                        <p:cTn id="11" dur="1000" fill="hold"/>
                                        <p:tgtEl>
                                          <p:spTgt spid="27"/>
                                        </p:tgtEl>
                                        <p:attrNameLst>
                                          <p:attrName>ppt_h</p:attrName>
                                        </p:attrNameLst>
                                      </p:cBhvr>
                                      <p:tavLst>
                                        <p:tav tm="0">
                                          <p:val>
                                            <p:fltVal val="0"/>
                                          </p:val>
                                        </p:tav>
                                        <p:tav tm="100000">
                                          <p:val>
                                            <p:strVal val="#ppt_h"/>
                                          </p:val>
                                        </p:tav>
                                      </p:tavLst>
                                    </p:anim>
                                    <p:anim calcmode="lin" valueType="num">
                                      <p:cBhvr>
                                        <p:cTn id="12" dur="1000" fill="hold"/>
                                        <p:tgtEl>
                                          <p:spTgt spid="27"/>
                                        </p:tgtEl>
                                        <p:attrNameLst>
                                          <p:attrName>style.rotation</p:attrName>
                                        </p:attrNameLst>
                                      </p:cBhvr>
                                      <p:tavLst>
                                        <p:tav tm="0">
                                          <p:val>
                                            <p:fltVal val="360"/>
                                          </p:val>
                                        </p:tav>
                                        <p:tav tm="100000">
                                          <p:val>
                                            <p:fltVal val="0"/>
                                          </p:val>
                                        </p:tav>
                                      </p:tavLst>
                                    </p:anim>
                                    <p:animEffect transition="in" filter="fade">
                                      <p:cBhvr>
                                        <p:cTn id="13" dur="1000"/>
                                        <p:tgtEl>
                                          <p:spTgt spid="27"/>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57"/>
                                        </p:tgtEl>
                                        <p:attrNameLst>
                                          <p:attrName>style.visibility</p:attrName>
                                        </p:attrNameLst>
                                      </p:cBhvr>
                                      <p:to>
                                        <p:strVal val="visible"/>
                                      </p:to>
                                    </p:set>
                                    <p:anim calcmode="lin" valueType="num">
                                      <p:cBhvr>
                                        <p:cTn id="16" dur="1000" fill="hold"/>
                                        <p:tgtEl>
                                          <p:spTgt spid="57"/>
                                        </p:tgtEl>
                                        <p:attrNameLst>
                                          <p:attrName>ppt_w</p:attrName>
                                        </p:attrNameLst>
                                      </p:cBhvr>
                                      <p:tavLst>
                                        <p:tav tm="0">
                                          <p:val>
                                            <p:fltVal val="0"/>
                                          </p:val>
                                        </p:tav>
                                        <p:tav tm="100000">
                                          <p:val>
                                            <p:strVal val="#ppt_w"/>
                                          </p:val>
                                        </p:tav>
                                      </p:tavLst>
                                    </p:anim>
                                    <p:anim calcmode="lin" valueType="num">
                                      <p:cBhvr>
                                        <p:cTn id="17" dur="1000" fill="hold"/>
                                        <p:tgtEl>
                                          <p:spTgt spid="57"/>
                                        </p:tgtEl>
                                        <p:attrNameLst>
                                          <p:attrName>ppt_h</p:attrName>
                                        </p:attrNameLst>
                                      </p:cBhvr>
                                      <p:tavLst>
                                        <p:tav tm="0">
                                          <p:val>
                                            <p:fltVal val="0"/>
                                          </p:val>
                                        </p:tav>
                                        <p:tav tm="100000">
                                          <p:val>
                                            <p:strVal val="#ppt_h"/>
                                          </p:val>
                                        </p:tav>
                                      </p:tavLst>
                                    </p:anim>
                                    <p:anim calcmode="lin" valueType="num">
                                      <p:cBhvr>
                                        <p:cTn id="18" dur="1000" fill="hold"/>
                                        <p:tgtEl>
                                          <p:spTgt spid="57"/>
                                        </p:tgtEl>
                                        <p:attrNameLst>
                                          <p:attrName>style.rotation</p:attrName>
                                        </p:attrNameLst>
                                      </p:cBhvr>
                                      <p:tavLst>
                                        <p:tav tm="0">
                                          <p:val>
                                            <p:fltVal val="360"/>
                                          </p:val>
                                        </p:tav>
                                        <p:tav tm="100000">
                                          <p:val>
                                            <p:fltVal val="0"/>
                                          </p:val>
                                        </p:tav>
                                      </p:tavLst>
                                    </p:anim>
                                    <p:animEffect transition="in" filter="fade">
                                      <p:cBhvr>
                                        <p:cTn id="19" dur="1000"/>
                                        <p:tgtEl>
                                          <p:spTgt spid="57"/>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1514"/>
                                        </p:tgtEl>
                                        <p:attrNameLst>
                                          <p:attrName>style.visibility</p:attrName>
                                        </p:attrNameLst>
                                      </p:cBhvr>
                                      <p:to>
                                        <p:strVal val="visible"/>
                                      </p:to>
                                    </p:set>
                                    <p:anim calcmode="lin" valueType="num">
                                      <p:cBhvr additive="base">
                                        <p:cTn id="22" dur="500" fill="hold"/>
                                        <p:tgtEl>
                                          <p:spTgt spid="21514"/>
                                        </p:tgtEl>
                                        <p:attrNameLst>
                                          <p:attrName>ppt_x</p:attrName>
                                        </p:attrNameLst>
                                      </p:cBhvr>
                                      <p:tavLst>
                                        <p:tav tm="0">
                                          <p:val>
                                            <p:strVal val="#ppt_x"/>
                                          </p:val>
                                        </p:tav>
                                        <p:tav tm="100000">
                                          <p:val>
                                            <p:strVal val="#ppt_x"/>
                                          </p:val>
                                        </p:tav>
                                      </p:tavLst>
                                    </p:anim>
                                    <p:anim calcmode="lin" valueType="num">
                                      <p:cBhvr additive="base">
                                        <p:cTn id="23" dur="500" fill="hold"/>
                                        <p:tgtEl>
                                          <p:spTgt spid="215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 calcmode="lin" valueType="num">
                                      <p:cBhvr additive="base">
                                        <p:cTn id="26" dur="500" fill="hold"/>
                                        <p:tgtEl>
                                          <p:spTgt spid="21516"/>
                                        </p:tgtEl>
                                        <p:attrNameLst>
                                          <p:attrName>ppt_x</p:attrName>
                                        </p:attrNameLst>
                                      </p:cBhvr>
                                      <p:tavLst>
                                        <p:tav tm="0">
                                          <p:val>
                                            <p:strVal val="#ppt_x"/>
                                          </p:val>
                                        </p:tav>
                                        <p:tav tm="100000">
                                          <p:val>
                                            <p:strVal val="#ppt_x"/>
                                          </p:val>
                                        </p:tav>
                                      </p:tavLst>
                                    </p:anim>
                                    <p:anim calcmode="lin" valueType="num">
                                      <p:cBhvr additive="base">
                                        <p:cTn id="27"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p:bldP spid="21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6" name="组合 15"/>
          <p:cNvGrpSpPr/>
          <p:nvPr/>
        </p:nvGrpSpPr>
        <p:grpSpPr>
          <a:xfrm>
            <a:off x="548005" y="1403985"/>
            <a:ext cx="4894580" cy="1790700"/>
            <a:chOff x="863" y="2211"/>
            <a:chExt cx="7708" cy="2820"/>
          </a:xfrm>
        </p:grpSpPr>
        <p:sp>
          <p:nvSpPr>
            <p:cNvPr id="21520" name="矩形 55"/>
            <p:cNvSpPr>
              <a:spLocks noChangeArrowheads="1"/>
            </p:cNvSpPr>
            <p:nvPr/>
          </p:nvSpPr>
          <p:spPr bwMode="auto">
            <a:xfrm>
              <a:off x="863" y="2211"/>
              <a:ext cx="2000"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评价方法</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863" y="2873"/>
              <a:ext cx="7709" cy="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本次模型的评价方法使用留出法，每次训练前随机留出</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的样本作为测试集，只使用另外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的样本训练模型。累计进行</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次随机划分，取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次评估结果的均值作为结果。具体结果如下</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aphicFrame>
        <p:nvGraphicFramePr>
          <p:cNvPr id="7" name="表格 6"/>
          <p:cNvGraphicFramePr/>
          <p:nvPr/>
        </p:nvGraphicFramePr>
        <p:xfrm>
          <a:off x="548005" y="4142105"/>
          <a:ext cx="4979035" cy="2716530"/>
        </p:xfrm>
        <a:graphic>
          <a:graphicData uri="http://schemas.openxmlformats.org/drawingml/2006/table">
            <a:tbl>
              <a:tblPr firstRow="1" bandRow="1">
                <a:tableStyleId>{8FD4443E-F989-4FC4-A0C8-D5A2AF1F390B}</a:tableStyleId>
              </a:tblPr>
              <a:tblGrid>
                <a:gridCol w="2520315"/>
                <a:gridCol w="1187685"/>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模型</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zh-CN" altLang="en-US">
                          <a:ln>
                            <a:noFill/>
                          </a:ln>
                          <a:latin typeface="微软雅黑" panose="020B0503020204020204" pitchFamily="34" charset="-122"/>
                          <a:ea typeface="微软雅黑" panose="020B0503020204020204" pitchFamily="34" charset="-122"/>
                        </a:rPr>
                        <a:t>最佳实践</a:t>
                      </a:r>
                      <a:endParaRPr lang="zh-CN" altLang="en-US">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0.678</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cs typeface="Times New Roman" panose="02020603050405020304" charset="0"/>
                        </a:rPr>
                        <a:t>0.689</a:t>
                      </a:r>
                      <a:endParaRPr lang="en-US" altLang="zh-CN">
                        <a:ln>
                          <a:noFill/>
                        </a:ln>
                        <a:solidFill>
                          <a:schemeClr val="bg1"/>
                        </a:solidFill>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微软雅黑" panose="020B0503020204020204" pitchFamily="34" charset="-122"/>
                          <a:ea typeface="微软雅黑" panose="020B0503020204020204" pitchFamily="34" charset="-122"/>
                        </a:rPr>
                        <a:t>不使用正则化约束</a:t>
                      </a:r>
                      <a:endParaRPr lang="en-US" altLang="zh-CN">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0.665</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0.682</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微软雅黑" panose="020B0503020204020204" pitchFamily="34" charset="-122"/>
                          <a:ea typeface="微软雅黑" panose="020B0503020204020204" pitchFamily="34" charset="-122"/>
                        </a:rPr>
                        <a:t>不使用</a:t>
                      </a:r>
                      <a:r>
                        <a:rPr lang="zh-CN" altLang="en-US">
                          <a:ln>
                            <a:noFill/>
                          </a:ln>
                          <a:latin typeface="微软雅黑" panose="020B0503020204020204" pitchFamily="34" charset="-122"/>
                          <a:ea typeface="微软雅黑" panose="020B0503020204020204" pitchFamily="34" charset="-122"/>
                        </a:rPr>
                        <a:t>随机失活</a:t>
                      </a:r>
                      <a:endParaRPr lang="zh-CN" altLang="en-US">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0.666</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0.683</a:t>
                      </a:r>
                      <a:endParaRPr lang="en-US" altLang="zh-CN">
                        <a:ln>
                          <a:noFill/>
                        </a:ln>
                        <a:latin typeface="Times New Roman" panose="02020603050405020304" charset="0"/>
                        <a:cs typeface="Times New Roman" panose="02020603050405020304" charset="0"/>
                      </a:endParaRPr>
                    </a:p>
                  </a:txBody>
                  <a:tcPr anchor="ctr" anchorCtr="0">
                    <a:noFill/>
                  </a:tcPr>
                </a:tc>
              </a:tr>
            </a:tbl>
          </a:graphicData>
        </a:graphic>
      </p:graphicFrame>
      <p:sp>
        <p:nvSpPr>
          <p:cNvPr id="10" name="文本框 24"/>
          <p:cNvSpPr txBox="1">
            <a:spLocks noChangeArrowheads="1"/>
          </p:cNvSpPr>
          <p:nvPr/>
        </p:nvSpPr>
        <p:spPr bwMode="auto">
          <a:xfrm>
            <a:off x="1601470" y="3835400"/>
            <a:ext cx="278892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不同的神经网络模型的评价结果</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64"/>
          <p:cNvSpPr>
            <a:spLocks noChangeArrowheads="1"/>
          </p:cNvSpPr>
          <p:nvPr/>
        </p:nvSpPr>
        <p:spPr bwMode="auto">
          <a:xfrm>
            <a:off x="5884545" y="4436110"/>
            <a:ext cx="5923915" cy="1370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通过上图可以看出本实验建立的预测模型具有一定程度的学习性能，基于最佳实践算法建立的模型在收敛速度与收敛效果上都有较好表现，过拟合问题得到明显改善，可以在一定程度上预测化合物的发育毒性潜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4" name="组合 13"/>
          <p:cNvGrpSpPr/>
          <p:nvPr/>
        </p:nvGrpSpPr>
        <p:grpSpPr>
          <a:xfrm>
            <a:off x="5884545" y="1105535"/>
            <a:ext cx="5924550" cy="3107055"/>
            <a:chOff x="9163" y="767"/>
            <a:chExt cx="9330" cy="4893"/>
          </a:xfrm>
        </p:grpSpPr>
        <p:pic>
          <p:nvPicPr>
            <p:cNvPr id="2" name="图片 72" descr="C:\Users\lenovo\Desktop\Thesis\img\最佳实践Auc-Loss.jpg最佳实践Auc-Loss"/>
            <p:cNvPicPr>
              <a:picLocks noChangeAspect="1"/>
            </p:cNvPicPr>
            <p:nvPr/>
          </p:nvPicPr>
          <p:blipFill>
            <a:blip r:embed="rId2"/>
            <a:stretch>
              <a:fillRect/>
            </a:stretch>
          </p:blipFill>
          <p:spPr>
            <a:xfrm>
              <a:off x="9163" y="767"/>
              <a:ext cx="9329" cy="4411"/>
            </a:xfrm>
            <a:prstGeom prst="rect">
              <a:avLst/>
            </a:prstGeom>
            <a:noFill/>
            <a:ln w="9525">
              <a:noFill/>
            </a:ln>
          </p:spPr>
        </p:pic>
        <p:sp>
          <p:nvSpPr>
            <p:cNvPr id="13" name="文本框 24"/>
            <p:cNvSpPr txBox="1">
              <a:spLocks noChangeArrowheads="1"/>
            </p:cNvSpPr>
            <p:nvPr/>
          </p:nvSpPr>
          <p:spPr bwMode="auto">
            <a:xfrm>
              <a:off x="9163" y="5178"/>
              <a:ext cx="933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最佳实践的预测模型AUC值和训练集Loss值与迭代训练次数的关系图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SIX</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bwMode="auto">
          <a:xfrm>
            <a:off x="2571751" y="2592917"/>
            <a:ext cx="1507067" cy="150494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a:spLocks noChangeArrowheads="1"/>
          </p:cNvSpPr>
          <p:nvPr/>
        </p:nvSpPr>
        <p:spPr bwMode="auto">
          <a:xfrm>
            <a:off x="3647017" y="1155700"/>
            <a:ext cx="5276849"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THANKS!</a:t>
            </a:r>
            <a:endParaRPr lang="zh-CN" altLang="en-US"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775884" y="2512484"/>
            <a:ext cx="8580967" cy="2680335"/>
          </a:xfrm>
          <a:prstGeom prst="rect">
            <a:avLst/>
          </a:prstGeom>
        </p:spPr>
        <p:txBody>
          <a:bodyPr>
            <a:spAutoFit/>
          </a:bodyPr>
          <a:lstStyle/>
          <a:p>
            <a:pPr eaLnBrk="1" fontAlgn="auto" hangingPunct="1">
              <a:lnSpc>
                <a:spcPct val="15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大学生活即将结束，在此，我要感谢所有教导我的老师和陪伴我一齐成长的同学，他们在我的大学生涯给予了很大的帮助。本论文能够顺利完成，要特别感谢我的导师唐赟老师，</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唐赟</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老师对该论文从选题，构思到最后定稿的各个环节给予细心指引与教导</a:t>
            </a: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使我得以最终完成毕业论文设计！</a:t>
            </a:r>
            <a:endPar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lnSpc>
                <a:spcPct val="150000"/>
              </a:lnSpc>
              <a:spcBef>
                <a:spcPts val="0"/>
              </a:spcBef>
              <a:spcAft>
                <a:spcPts val="0"/>
              </a:spcAft>
              <a:defRPr/>
            </a:pP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最后，我要向百忙之中抽时间对本文进行审阅，评议和参与本人论文答辩的各位老师表示感谢！</a:t>
            </a:r>
            <a:endPar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a:spLocks noChangeArrowheads="1"/>
          </p:cNvSpPr>
          <p:nvPr/>
        </p:nvSpPr>
        <p:spPr bwMode="auto">
          <a:xfrm>
            <a:off x="4093633" y="5302251"/>
            <a:ext cx="40640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恳请各位老师批评指正！</a:t>
            </a:r>
            <a:endPar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iterate type="lt">
                                    <p:tmPct val="30000"/>
                                  </p:iterate>
                                  <p:childTnLst>
                                    <p:set>
                                      <p:cBhvr>
                                        <p:cTn id="14" dur="500"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30000"/>
                                  </p:iterate>
                                  <p:childTnLst>
                                    <p:set>
                                      <p:cBhvr>
                                        <p:cTn id="19" dur="500" fill="hold">
                                          <p:stCondLst>
                                            <p:cond delay="0"/>
                                          </p:stCondLst>
                                        </p:cTn>
                                        <p:tgtEl>
                                          <p:spTgt spid="5">
                                            <p:txEl>
                                              <p:pRg st="1" end="1"/>
                                            </p:txEl>
                                          </p:spTgt>
                                        </p:tgtEl>
                                        <p:attrNameLst>
                                          <p:attrName>style.visibility</p:attrName>
                                        </p:attrNameLst>
                                      </p:cBhvr>
                                      <p:to>
                                        <p:strVal val="visible"/>
                                      </p:to>
                                    </p:set>
                                    <p:animEffect transition="in" filter="wipe(left)">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500"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uiExpan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7500" y="395605"/>
            <a:ext cx="1955165" cy="632460"/>
            <a:chOff x="500" y="623"/>
            <a:chExt cx="3079" cy="996"/>
          </a:xfrm>
        </p:grpSpPr>
        <p:pic>
          <p:nvPicPr>
            <p:cNvPr id="19465"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247" y="790"/>
              <a:ext cx="2332" cy="72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连接符 4"/>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bwMode="auto">
          <a:xfrm>
            <a:off x="2561167" y="2592706"/>
            <a:ext cx="1504951" cy="1504949"/>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ONE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2"/>
          <p:cNvSpPr/>
          <p:nvPr/>
        </p:nvSpPr>
        <p:spPr bwMode="auto">
          <a:xfrm>
            <a:off x="1255184" y="2512484"/>
            <a:ext cx="9681633" cy="149013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Freeform 3"/>
          <p:cNvSpPr/>
          <p:nvPr/>
        </p:nvSpPr>
        <p:spPr bwMode="auto">
          <a:xfrm>
            <a:off x="1255184" y="4059767"/>
            <a:ext cx="9681633" cy="1490133"/>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Freeform 4"/>
          <p:cNvSpPr/>
          <p:nvPr/>
        </p:nvSpPr>
        <p:spPr bwMode="auto">
          <a:xfrm>
            <a:off x="1255184" y="2137833"/>
            <a:ext cx="8219016" cy="374651"/>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Freeform 5"/>
          <p:cNvSpPr/>
          <p:nvPr/>
        </p:nvSpPr>
        <p:spPr bwMode="auto">
          <a:xfrm>
            <a:off x="1255184" y="5549900"/>
            <a:ext cx="8219016" cy="372533"/>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5" name="组合 14"/>
          <p:cNvGrpSpPr/>
          <p:nvPr/>
        </p:nvGrpSpPr>
        <p:grpSpPr>
          <a:xfrm>
            <a:off x="8585200" y="2922270"/>
            <a:ext cx="1778000" cy="932180"/>
            <a:chOff x="13520" y="4602"/>
            <a:chExt cx="2800" cy="1468"/>
          </a:xfrm>
        </p:grpSpPr>
        <p:sp>
          <p:nvSpPr>
            <p:cNvPr id="2" name="Freeform 5"/>
            <p:cNvSpPr>
              <a:spLocks noEditPoints="1"/>
            </p:cNvSpPr>
            <p:nvPr/>
          </p:nvSpPr>
          <p:spPr bwMode="auto">
            <a:xfrm>
              <a:off x="14566" y="5274"/>
              <a:ext cx="708" cy="79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10"/>
            <p:cNvSpPr>
              <a:spLocks noChangeArrowheads="1"/>
            </p:cNvSpPr>
            <p:nvPr/>
          </p:nvSpPr>
          <p:spPr bwMode="auto">
            <a:xfrm>
              <a:off x="13520" y="4602"/>
              <a:ext cx="28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什么是发育毒性</a:t>
              </a:r>
              <a:endPar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a:xfrm>
            <a:off x="8211185" y="4359275"/>
            <a:ext cx="2540000" cy="1013460"/>
            <a:chOff x="12931" y="6865"/>
            <a:chExt cx="4000" cy="1596"/>
          </a:xfrm>
        </p:grpSpPr>
        <p:sp>
          <p:nvSpPr>
            <p:cNvPr id="3" name="Freeform 14"/>
            <p:cNvSpPr>
              <a:spLocks noEditPoints="1"/>
            </p:cNvSpPr>
            <p:nvPr/>
          </p:nvSpPr>
          <p:spPr bwMode="auto">
            <a:xfrm>
              <a:off x="14545" y="7525"/>
              <a:ext cx="772" cy="936"/>
            </a:xfrm>
            <a:custGeom>
              <a:avLst/>
              <a:gdLst>
                <a:gd name="T0" fmla="*/ 193 w 399"/>
                <a:gd name="T1" fmla="*/ 238 h 507"/>
                <a:gd name="T2" fmla="*/ 184 w 399"/>
                <a:gd name="T3" fmla="*/ 275 h 507"/>
                <a:gd name="T4" fmla="*/ 149 w 399"/>
                <a:gd name="T5" fmla="*/ 284 h 507"/>
                <a:gd name="T6" fmla="*/ 198 w 399"/>
                <a:gd name="T7" fmla="*/ 223 h 507"/>
                <a:gd name="T8" fmla="*/ 250 w 399"/>
                <a:gd name="T9" fmla="*/ 344 h 507"/>
                <a:gd name="T10" fmla="*/ 252 w 399"/>
                <a:gd name="T11" fmla="*/ 349 h 507"/>
                <a:gd name="T12" fmla="*/ 276 w 399"/>
                <a:gd name="T13" fmla="*/ 331 h 507"/>
                <a:gd name="T14" fmla="*/ 287 w 399"/>
                <a:gd name="T15" fmla="*/ 303 h 507"/>
                <a:gd name="T16" fmla="*/ 284 w 399"/>
                <a:gd name="T17" fmla="*/ 300 h 507"/>
                <a:gd name="T18" fmla="*/ 256 w 399"/>
                <a:gd name="T19" fmla="*/ 330 h 507"/>
                <a:gd name="T20" fmla="*/ 348 w 399"/>
                <a:gd name="T21" fmla="*/ 507 h 507"/>
                <a:gd name="T22" fmla="*/ 0 w 399"/>
                <a:gd name="T23" fmla="*/ 457 h 507"/>
                <a:gd name="T24" fmla="*/ 58 w 399"/>
                <a:gd name="T25" fmla="*/ 0 h 507"/>
                <a:gd name="T26" fmla="*/ 392 w 399"/>
                <a:gd name="T27" fmla="*/ 13 h 507"/>
                <a:gd name="T28" fmla="*/ 56 w 399"/>
                <a:gd name="T29" fmla="*/ 26 h 507"/>
                <a:gd name="T30" fmla="*/ 53 w 399"/>
                <a:gd name="T31" fmla="*/ 83 h 507"/>
                <a:gd name="T32" fmla="*/ 399 w 399"/>
                <a:gd name="T33" fmla="*/ 106 h 507"/>
                <a:gd name="T34" fmla="*/ 204 w 399"/>
                <a:gd name="T35" fmla="*/ 271 h 507"/>
                <a:gd name="T36" fmla="*/ 219 w 399"/>
                <a:gd name="T37" fmla="*/ 215 h 507"/>
                <a:gd name="T38" fmla="*/ 219 w 399"/>
                <a:gd name="T39" fmla="*/ 194 h 507"/>
                <a:gd name="T40" fmla="*/ 195 w 399"/>
                <a:gd name="T41" fmla="*/ 202 h 507"/>
                <a:gd name="T42" fmla="*/ 136 w 399"/>
                <a:gd name="T43" fmla="*/ 272 h 507"/>
                <a:gd name="T44" fmla="*/ 108 w 399"/>
                <a:gd name="T45" fmla="*/ 297 h 507"/>
                <a:gd name="T46" fmla="*/ 86 w 399"/>
                <a:gd name="T47" fmla="*/ 313 h 507"/>
                <a:gd name="T48" fmla="*/ 94 w 399"/>
                <a:gd name="T49" fmla="*/ 320 h 507"/>
                <a:gd name="T50" fmla="*/ 109 w 399"/>
                <a:gd name="T51" fmla="*/ 315 h 507"/>
                <a:gd name="T52" fmla="*/ 91 w 399"/>
                <a:gd name="T53" fmla="*/ 348 h 507"/>
                <a:gd name="T54" fmla="*/ 84 w 399"/>
                <a:gd name="T55" fmla="*/ 375 h 507"/>
                <a:gd name="T56" fmla="*/ 100 w 399"/>
                <a:gd name="T57" fmla="*/ 369 h 507"/>
                <a:gd name="T58" fmla="*/ 111 w 399"/>
                <a:gd name="T59" fmla="*/ 348 h 507"/>
                <a:gd name="T60" fmla="*/ 180 w 399"/>
                <a:gd name="T61" fmla="*/ 293 h 507"/>
                <a:gd name="T62" fmla="*/ 173 w 399"/>
                <a:gd name="T63" fmla="*/ 363 h 507"/>
                <a:gd name="T64" fmla="*/ 185 w 399"/>
                <a:gd name="T65" fmla="*/ 378 h 507"/>
                <a:gd name="T66" fmla="*/ 192 w 399"/>
                <a:gd name="T67" fmla="*/ 366 h 507"/>
                <a:gd name="T68" fmla="*/ 200 w 399"/>
                <a:gd name="T69" fmla="*/ 290 h 507"/>
                <a:gd name="T70" fmla="*/ 215 w 399"/>
                <a:gd name="T71" fmla="*/ 289 h 507"/>
                <a:gd name="T72" fmla="*/ 221 w 399"/>
                <a:gd name="T73" fmla="*/ 279 h 507"/>
                <a:gd name="T74" fmla="*/ 205 w 399"/>
                <a:gd name="T75" fmla="*/ 271 h 507"/>
                <a:gd name="T76" fmla="*/ 312 w 399"/>
                <a:gd name="T77" fmla="*/ 213 h 507"/>
                <a:gd name="T78" fmla="*/ 303 w 399"/>
                <a:gd name="T79" fmla="*/ 204 h 507"/>
                <a:gd name="T80" fmla="*/ 284 w 399"/>
                <a:gd name="T81" fmla="*/ 231 h 507"/>
                <a:gd name="T82" fmla="*/ 227 w 399"/>
                <a:gd name="T83" fmla="*/ 362 h 507"/>
                <a:gd name="T84" fmla="*/ 236 w 399"/>
                <a:gd name="T85" fmla="*/ 370 h 507"/>
                <a:gd name="T86" fmla="*/ 243 w 399"/>
                <a:gd name="T87" fmla="*/ 362 h 507"/>
                <a:gd name="T88" fmla="*/ 255 w 399"/>
                <a:gd name="T89" fmla="*/ 367 h 507"/>
                <a:gd name="T90" fmla="*/ 299 w 399"/>
                <a:gd name="T91" fmla="*/ 324 h 507"/>
                <a:gd name="T92" fmla="*/ 300 w 399"/>
                <a:gd name="T93" fmla="*/ 288 h 507"/>
                <a:gd name="T94" fmla="*/ 274 w 399"/>
                <a:gd name="T95" fmla="*/ 288 h 507"/>
                <a:gd name="T96" fmla="*/ 310 w 399"/>
                <a:gd name="T97" fmla="*/ 221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9" h="507">
                  <a:moveTo>
                    <a:pt x="198" y="223"/>
                  </a:moveTo>
                  <a:cubicBezTo>
                    <a:pt x="193" y="238"/>
                    <a:pt x="193" y="238"/>
                    <a:pt x="193" y="238"/>
                  </a:cubicBezTo>
                  <a:cubicBezTo>
                    <a:pt x="191" y="247"/>
                    <a:pt x="189" y="253"/>
                    <a:pt x="188" y="256"/>
                  </a:cubicBezTo>
                  <a:cubicBezTo>
                    <a:pt x="186" y="265"/>
                    <a:pt x="184" y="271"/>
                    <a:pt x="184" y="275"/>
                  </a:cubicBezTo>
                  <a:cubicBezTo>
                    <a:pt x="174" y="277"/>
                    <a:pt x="168" y="278"/>
                    <a:pt x="165" y="279"/>
                  </a:cubicBezTo>
                  <a:cubicBezTo>
                    <a:pt x="158" y="281"/>
                    <a:pt x="153" y="283"/>
                    <a:pt x="149" y="284"/>
                  </a:cubicBezTo>
                  <a:cubicBezTo>
                    <a:pt x="157" y="270"/>
                    <a:pt x="170" y="254"/>
                    <a:pt x="187" y="234"/>
                  </a:cubicBezTo>
                  <a:cubicBezTo>
                    <a:pt x="191" y="230"/>
                    <a:pt x="194" y="226"/>
                    <a:pt x="198" y="223"/>
                  </a:cubicBezTo>
                  <a:close/>
                  <a:moveTo>
                    <a:pt x="256" y="330"/>
                  </a:moveTo>
                  <a:cubicBezTo>
                    <a:pt x="254" y="335"/>
                    <a:pt x="252" y="340"/>
                    <a:pt x="250" y="344"/>
                  </a:cubicBezTo>
                  <a:cubicBezTo>
                    <a:pt x="249" y="346"/>
                    <a:pt x="249" y="346"/>
                    <a:pt x="249" y="346"/>
                  </a:cubicBezTo>
                  <a:cubicBezTo>
                    <a:pt x="250" y="347"/>
                    <a:pt x="251" y="348"/>
                    <a:pt x="252" y="349"/>
                  </a:cubicBezTo>
                  <a:cubicBezTo>
                    <a:pt x="253" y="350"/>
                    <a:pt x="254" y="350"/>
                    <a:pt x="255" y="350"/>
                  </a:cubicBezTo>
                  <a:cubicBezTo>
                    <a:pt x="262" y="350"/>
                    <a:pt x="269" y="344"/>
                    <a:pt x="276" y="331"/>
                  </a:cubicBezTo>
                  <a:cubicBezTo>
                    <a:pt x="280" y="325"/>
                    <a:pt x="282" y="320"/>
                    <a:pt x="284" y="314"/>
                  </a:cubicBezTo>
                  <a:cubicBezTo>
                    <a:pt x="286" y="309"/>
                    <a:pt x="287" y="305"/>
                    <a:pt x="287" y="303"/>
                  </a:cubicBezTo>
                  <a:cubicBezTo>
                    <a:pt x="287" y="302"/>
                    <a:pt x="286" y="301"/>
                    <a:pt x="286" y="300"/>
                  </a:cubicBezTo>
                  <a:cubicBezTo>
                    <a:pt x="285" y="300"/>
                    <a:pt x="284" y="300"/>
                    <a:pt x="284" y="300"/>
                  </a:cubicBezTo>
                  <a:cubicBezTo>
                    <a:pt x="280" y="300"/>
                    <a:pt x="276" y="302"/>
                    <a:pt x="271" y="307"/>
                  </a:cubicBezTo>
                  <a:cubicBezTo>
                    <a:pt x="266" y="313"/>
                    <a:pt x="261" y="320"/>
                    <a:pt x="256" y="330"/>
                  </a:cubicBezTo>
                  <a:close/>
                  <a:moveTo>
                    <a:pt x="398" y="457"/>
                  </a:moveTo>
                  <a:cubicBezTo>
                    <a:pt x="398" y="484"/>
                    <a:pt x="375" y="507"/>
                    <a:pt x="348" y="507"/>
                  </a:cubicBezTo>
                  <a:cubicBezTo>
                    <a:pt x="50" y="507"/>
                    <a:pt x="50" y="507"/>
                    <a:pt x="50" y="507"/>
                  </a:cubicBezTo>
                  <a:cubicBezTo>
                    <a:pt x="22" y="507"/>
                    <a:pt x="0" y="484"/>
                    <a:pt x="0" y="457"/>
                  </a:cubicBezTo>
                  <a:cubicBezTo>
                    <a:pt x="0" y="48"/>
                    <a:pt x="0" y="48"/>
                    <a:pt x="0" y="48"/>
                  </a:cubicBezTo>
                  <a:cubicBezTo>
                    <a:pt x="0" y="21"/>
                    <a:pt x="22" y="0"/>
                    <a:pt x="58" y="0"/>
                  </a:cubicBezTo>
                  <a:cubicBezTo>
                    <a:pt x="378" y="0"/>
                    <a:pt x="378" y="0"/>
                    <a:pt x="378" y="0"/>
                  </a:cubicBezTo>
                  <a:cubicBezTo>
                    <a:pt x="385" y="0"/>
                    <a:pt x="392" y="6"/>
                    <a:pt x="392" y="13"/>
                  </a:cubicBezTo>
                  <a:cubicBezTo>
                    <a:pt x="392" y="20"/>
                    <a:pt x="385" y="26"/>
                    <a:pt x="378" y="26"/>
                  </a:cubicBezTo>
                  <a:cubicBezTo>
                    <a:pt x="378" y="26"/>
                    <a:pt x="56" y="26"/>
                    <a:pt x="56" y="26"/>
                  </a:cubicBezTo>
                  <a:cubicBezTo>
                    <a:pt x="36" y="26"/>
                    <a:pt x="26" y="40"/>
                    <a:pt x="26" y="53"/>
                  </a:cubicBezTo>
                  <a:cubicBezTo>
                    <a:pt x="26" y="67"/>
                    <a:pt x="36" y="83"/>
                    <a:pt x="53" y="83"/>
                  </a:cubicBezTo>
                  <a:cubicBezTo>
                    <a:pt x="53" y="83"/>
                    <a:pt x="376" y="83"/>
                    <a:pt x="376" y="83"/>
                  </a:cubicBezTo>
                  <a:cubicBezTo>
                    <a:pt x="388" y="84"/>
                    <a:pt x="399" y="94"/>
                    <a:pt x="399" y="106"/>
                  </a:cubicBezTo>
                  <a:cubicBezTo>
                    <a:pt x="399" y="106"/>
                    <a:pt x="398" y="457"/>
                    <a:pt x="398" y="457"/>
                  </a:cubicBezTo>
                  <a:close/>
                  <a:moveTo>
                    <a:pt x="204" y="271"/>
                  </a:moveTo>
                  <a:cubicBezTo>
                    <a:pt x="205" y="266"/>
                    <a:pt x="207" y="258"/>
                    <a:pt x="209" y="249"/>
                  </a:cubicBezTo>
                  <a:cubicBezTo>
                    <a:pt x="212" y="237"/>
                    <a:pt x="215" y="225"/>
                    <a:pt x="219" y="215"/>
                  </a:cubicBezTo>
                  <a:cubicBezTo>
                    <a:pt x="221" y="208"/>
                    <a:pt x="222" y="204"/>
                    <a:pt x="222" y="201"/>
                  </a:cubicBezTo>
                  <a:cubicBezTo>
                    <a:pt x="222" y="199"/>
                    <a:pt x="221" y="196"/>
                    <a:pt x="219" y="194"/>
                  </a:cubicBezTo>
                  <a:cubicBezTo>
                    <a:pt x="217" y="192"/>
                    <a:pt x="214" y="191"/>
                    <a:pt x="212" y="191"/>
                  </a:cubicBezTo>
                  <a:cubicBezTo>
                    <a:pt x="207" y="191"/>
                    <a:pt x="202" y="194"/>
                    <a:pt x="195" y="202"/>
                  </a:cubicBezTo>
                  <a:cubicBezTo>
                    <a:pt x="184" y="213"/>
                    <a:pt x="173" y="225"/>
                    <a:pt x="162" y="238"/>
                  </a:cubicBezTo>
                  <a:cubicBezTo>
                    <a:pt x="148" y="256"/>
                    <a:pt x="139" y="267"/>
                    <a:pt x="136" y="272"/>
                  </a:cubicBezTo>
                  <a:cubicBezTo>
                    <a:pt x="128" y="285"/>
                    <a:pt x="124" y="290"/>
                    <a:pt x="123" y="292"/>
                  </a:cubicBezTo>
                  <a:cubicBezTo>
                    <a:pt x="119" y="293"/>
                    <a:pt x="115" y="295"/>
                    <a:pt x="108" y="297"/>
                  </a:cubicBezTo>
                  <a:cubicBezTo>
                    <a:pt x="100" y="300"/>
                    <a:pt x="94" y="302"/>
                    <a:pt x="90" y="305"/>
                  </a:cubicBezTo>
                  <a:cubicBezTo>
                    <a:pt x="88" y="306"/>
                    <a:pt x="86" y="308"/>
                    <a:pt x="86" y="313"/>
                  </a:cubicBezTo>
                  <a:cubicBezTo>
                    <a:pt x="87" y="315"/>
                    <a:pt x="87" y="316"/>
                    <a:pt x="88" y="317"/>
                  </a:cubicBezTo>
                  <a:cubicBezTo>
                    <a:pt x="89" y="319"/>
                    <a:pt x="91" y="320"/>
                    <a:pt x="94" y="320"/>
                  </a:cubicBezTo>
                  <a:cubicBezTo>
                    <a:pt x="96" y="320"/>
                    <a:pt x="98" y="320"/>
                    <a:pt x="100" y="319"/>
                  </a:cubicBezTo>
                  <a:cubicBezTo>
                    <a:pt x="103" y="318"/>
                    <a:pt x="106" y="316"/>
                    <a:pt x="109" y="315"/>
                  </a:cubicBezTo>
                  <a:cubicBezTo>
                    <a:pt x="108" y="317"/>
                    <a:pt x="107" y="319"/>
                    <a:pt x="105" y="322"/>
                  </a:cubicBezTo>
                  <a:cubicBezTo>
                    <a:pt x="99" y="333"/>
                    <a:pt x="94" y="342"/>
                    <a:pt x="91" y="348"/>
                  </a:cubicBezTo>
                  <a:cubicBezTo>
                    <a:pt x="82" y="364"/>
                    <a:pt x="82" y="368"/>
                    <a:pt x="82" y="370"/>
                  </a:cubicBezTo>
                  <a:cubicBezTo>
                    <a:pt x="82" y="372"/>
                    <a:pt x="83" y="373"/>
                    <a:pt x="84" y="375"/>
                  </a:cubicBezTo>
                  <a:cubicBezTo>
                    <a:pt x="86" y="377"/>
                    <a:pt x="88" y="377"/>
                    <a:pt x="90" y="377"/>
                  </a:cubicBezTo>
                  <a:cubicBezTo>
                    <a:pt x="94" y="377"/>
                    <a:pt x="97" y="375"/>
                    <a:pt x="100" y="369"/>
                  </a:cubicBezTo>
                  <a:cubicBezTo>
                    <a:pt x="102" y="365"/>
                    <a:pt x="104" y="362"/>
                    <a:pt x="105" y="360"/>
                  </a:cubicBezTo>
                  <a:cubicBezTo>
                    <a:pt x="111" y="348"/>
                    <a:pt x="111" y="348"/>
                    <a:pt x="111" y="348"/>
                  </a:cubicBezTo>
                  <a:cubicBezTo>
                    <a:pt x="120" y="331"/>
                    <a:pt x="128" y="317"/>
                    <a:pt x="135" y="306"/>
                  </a:cubicBezTo>
                  <a:cubicBezTo>
                    <a:pt x="147" y="301"/>
                    <a:pt x="162" y="297"/>
                    <a:pt x="180" y="293"/>
                  </a:cubicBezTo>
                  <a:cubicBezTo>
                    <a:pt x="179" y="298"/>
                    <a:pt x="178" y="305"/>
                    <a:pt x="177" y="314"/>
                  </a:cubicBezTo>
                  <a:cubicBezTo>
                    <a:pt x="174" y="334"/>
                    <a:pt x="173" y="351"/>
                    <a:pt x="173" y="363"/>
                  </a:cubicBezTo>
                  <a:cubicBezTo>
                    <a:pt x="174" y="367"/>
                    <a:pt x="174" y="370"/>
                    <a:pt x="176" y="372"/>
                  </a:cubicBezTo>
                  <a:cubicBezTo>
                    <a:pt x="179" y="377"/>
                    <a:pt x="182" y="378"/>
                    <a:pt x="185" y="378"/>
                  </a:cubicBezTo>
                  <a:cubicBezTo>
                    <a:pt x="187" y="378"/>
                    <a:pt x="188" y="377"/>
                    <a:pt x="190" y="376"/>
                  </a:cubicBezTo>
                  <a:cubicBezTo>
                    <a:pt x="191" y="374"/>
                    <a:pt x="192" y="371"/>
                    <a:pt x="192" y="366"/>
                  </a:cubicBezTo>
                  <a:cubicBezTo>
                    <a:pt x="192" y="364"/>
                    <a:pt x="192" y="356"/>
                    <a:pt x="194" y="335"/>
                  </a:cubicBezTo>
                  <a:cubicBezTo>
                    <a:pt x="197" y="311"/>
                    <a:pt x="199" y="296"/>
                    <a:pt x="200" y="290"/>
                  </a:cubicBezTo>
                  <a:cubicBezTo>
                    <a:pt x="203" y="289"/>
                    <a:pt x="206" y="289"/>
                    <a:pt x="210" y="289"/>
                  </a:cubicBezTo>
                  <a:cubicBezTo>
                    <a:pt x="213" y="289"/>
                    <a:pt x="214" y="289"/>
                    <a:pt x="215" y="289"/>
                  </a:cubicBezTo>
                  <a:cubicBezTo>
                    <a:pt x="217" y="288"/>
                    <a:pt x="218" y="287"/>
                    <a:pt x="219" y="285"/>
                  </a:cubicBezTo>
                  <a:cubicBezTo>
                    <a:pt x="221" y="283"/>
                    <a:pt x="221" y="281"/>
                    <a:pt x="221" y="279"/>
                  </a:cubicBezTo>
                  <a:cubicBezTo>
                    <a:pt x="221" y="276"/>
                    <a:pt x="219" y="271"/>
                    <a:pt x="211" y="271"/>
                  </a:cubicBezTo>
                  <a:cubicBezTo>
                    <a:pt x="210" y="271"/>
                    <a:pt x="207" y="271"/>
                    <a:pt x="205" y="271"/>
                  </a:cubicBezTo>
                  <a:cubicBezTo>
                    <a:pt x="205" y="271"/>
                    <a:pt x="204" y="271"/>
                    <a:pt x="204" y="271"/>
                  </a:cubicBezTo>
                  <a:close/>
                  <a:moveTo>
                    <a:pt x="312" y="213"/>
                  </a:moveTo>
                  <a:cubicBezTo>
                    <a:pt x="312" y="211"/>
                    <a:pt x="311" y="209"/>
                    <a:pt x="310" y="208"/>
                  </a:cubicBezTo>
                  <a:cubicBezTo>
                    <a:pt x="308" y="205"/>
                    <a:pt x="306" y="204"/>
                    <a:pt x="303" y="204"/>
                  </a:cubicBezTo>
                  <a:cubicBezTo>
                    <a:pt x="301" y="204"/>
                    <a:pt x="299" y="206"/>
                    <a:pt x="297" y="209"/>
                  </a:cubicBezTo>
                  <a:cubicBezTo>
                    <a:pt x="295" y="211"/>
                    <a:pt x="291" y="218"/>
                    <a:pt x="284" y="231"/>
                  </a:cubicBezTo>
                  <a:cubicBezTo>
                    <a:pt x="267" y="262"/>
                    <a:pt x="253" y="293"/>
                    <a:pt x="241" y="324"/>
                  </a:cubicBezTo>
                  <a:cubicBezTo>
                    <a:pt x="227" y="358"/>
                    <a:pt x="227" y="360"/>
                    <a:pt x="227" y="362"/>
                  </a:cubicBezTo>
                  <a:cubicBezTo>
                    <a:pt x="228" y="363"/>
                    <a:pt x="228" y="365"/>
                    <a:pt x="230" y="367"/>
                  </a:cubicBezTo>
                  <a:cubicBezTo>
                    <a:pt x="231" y="369"/>
                    <a:pt x="234" y="370"/>
                    <a:pt x="236" y="370"/>
                  </a:cubicBezTo>
                  <a:cubicBezTo>
                    <a:pt x="238" y="370"/>
                    <a:pt x="239" y="369"/>
                    <a:pt x="240" y="368"/>
                  </a:cubicBezTo>
                  <a:cubicBezTo>
                    <a:pt x="240" y="368"/>
                    <a:pt x="241" y="367"/>
                    <a:pt x="243" y="362"/>
                  </a:cubicBezTo>
                  <a:cubicBezTo>
                    <a:pt x="244" y="363"/>
                    <a:pt x="246" y="364"/>
                    <a:pt x="247" y="365"/>
                  </a:cubicBezTo>
                  <a:cubicBezTo>
                    <a:pt x="250" y="366"/>
                    <a:pt x="252" y="367"/>
                    <a:pt x="255" y="367"/>
                  </a:cubicBezTo>
                  <a:cubicBezTo>
                    <a:pt x="263" y="367"/>
                    <a:pt x="271" y="363"/>
                    <a:pt x="278" y="355"/>
                  </a:cubicBezTo>
                  <a:cubicBezTo>
                    <a:pt x="287" y="345"/>
                    <a:pt x="294" y="335"/>
                    <a:pt x="299" y="324"/>
                  </a:cubicBezTo>
                  <a:cubicBezTo>
                    <a:pt x="303" y="314"/>
                    <a:pt x="305" y="305"/>
                    <a:pt x="304" y="298"/>
                  </a:cubicBezTo>
                  <a:cubicBezTo>
                    <a:pt x="304" y="294"/>
                    <a:pt x="302" y="291"/>
                    <a:pt x="300" y="288"/>
                  </a:cubicBezTo>
                  <a:cubicBezTo>
                    <a:pt x="297" y="284"/>
                    <a:pt x="293" y="283"/>
                    <a:pt x="289" y="283"/>
                  </a:cubicBezTo>
                  <a:cubicBezTo>
                    <a:pt x="284" y="283"/>
                    <a:pt x="280" y="284"/>
                    <a:pt x="274" y="288"/>
                  </a:cubicBezTo>
                  <a:cubicBezTo>
                    <a:pt x="281" y="273"/>
                    <a:pt x="290" y="255"/>
                    <a:pt x="302" y="235"/>
                  </a:cubicBezTo>
                  <a:cubicBezTo>
                    <a:pt x="307" y="226"/>
                    <a:pt x="310" y="222"/>
                    <a:pt x="310" y="221"/>
                  </a:cubicBezTo>
                  <a:cubicBezTo>
                    <a:pt x="312" y="218"/>
                    <a:pt x="312" y="215"/>
                    <a:pt x="312" y="213"/>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1"/>
            <p:cNvSpPr>
              <a:spLocks noChangeArrowheads="1"/>
            </p:cNvSpPr>
            <p:nvPr/>
          </p:nvSpPr>
          <p:spPr bwMode="auto">
            <a:xfrm>
              <a:off x="12931" y="6865"/>
              <a:ext cx="40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为什么要预测发育毒性</a:t>
              </a:r>
              <a:endParaRPr 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65"/>
          <p:cNvSpPr txBox="1">
            <a:spLocks noChangeArrowheads="1"/>
          </p:cNvSpPr>
          <p:nvPr/>
        </p:nvSpPr>
        <p:spPr bwMode="auto">
          <a:xfrm>
            <a:off x="1170305" y="2334895"/>
            <a:ext cx="6858635"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发育毒性</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具有发育毒性的化合物能够影响生物的发育过程，并且在生物发育过程中会表现出不良特性。</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ext Box 65"/>
          <p:cNvSpPr txBox="1">
            <a:spLocks noChangeArrowheads="1"/>
          </p:cNvSpPr>
          <p:nvPr/>
        </p:nvSpPr>
        <p:spPr bwMode="auto">
          <a:xfrm>
            <a:off x="1170305" y="4540250"/>
            <a:ext cx="6858000"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预测发育毒性的理由</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我们要探索对化合物发育毒性的虚拟预测方案的原因是，传统的对药物发育毒性的评估方案主要是动物实验，而动物实验普遍具有开销大、耗材多、时间久的缺点。</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2" presetClass="entr" presetSubtype="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par>
                                <p:cTn id="13" presetID="2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53" presetClass="entr" presetSubtype="16"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2"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60955" y="2592705"/>
            <a:ext cx="1504950" cy="1504950"/>
            <a:chOff x="4033" y="4083"/>
            <a:chExt cx="2370" cy="2370"/>
          </a:xfrm>
        </p:grpSpPr>
        <p:grpSp>
          <p:nvGrpSpPr>
            <p:cNvPr id="2" name="组合 1"/>
            <p:cNvGrpSpPr/>
            <p:nvPr/>
          </p:nvGrpSpPr>
          <p:grpSpPr>
            <a:xfrm>
              <a:off x="4415" y="4676"/>
              <a:ext cx="1777" cy="1213"/>
              <a:chOff x="10133" y="8280"/>
              <a:chExt cx="1302" cy="813"/>
            </a:xfrm>
          </p:grpSpPr>
          <p:sp>
            <p:nvSpPr>
              <p:cNvPr id="340" name="Freeform 29"/>
              <p:cNvSpPr>
                <a:spLocks noEditPoints="1"/>
              </p:cNvSpPr>
              <p:nvPr/>
            </p:nvSpPr>
            <p:spPr bwMode="auto">
              <a:xfrm>
                <a:off x="10133" y="8943"/>
                <a:ext cx="1040" cy="150"/>
              </a:xfrm>
              <a:custGeom>
                <a:avLst/>
                <a:gdLst>
                  <a:gd name="T0" fmla="*/ 232 w 250"/>
                  <a:gd name="T1" fmla="*/ 0 h 36"/>
                  <a:gd name="T2" fmla="*/ 18 w 250"/>
                  <a:gd name="T3" fmla="*/ 0 h 36"/>
                  <a:gd name="T4" fmla="*/ 0 w 250"/>
                  <a:gd name="T5" fmla="*/ 18 h 36"/>
                  <a:gd name="T6" fmla="*/ 18 w 250"/>
                  <a:gd name="T7" fmla="*/ 36 h 36"/>
                  <a:gd name="T8" fmla="*/ 232 w 250"/>
                  <a:gd name="T9" fmla="*/ 36 h 36"/>
                  <a:gd name="T10" fmla="*/ 250 w 250"/>
                  <a:gd name="T11" fmla="*/ 18 h 36"/>
                  <a:gd name="T12" fmla="*/ 232 w 250"/>
                  <a:gd name="T13" fmla="*/ 0 h 36"/>
                  <a:gd name="T14" fmla="*/ 65 w 250"/>
                  <a:gd name="T15" fmla="*/ 21 h 36"/>
                  <a:gd name="T16" fmla="*/ 18 w 250"/>
                  <a:gd name="T17" fmla="*/ 21 h 36"/>
                  <a:gd name="T18" fmla="*/ 15 w 250"/>
                  <a:gd name="T19" fmla="*/ 18 h 36"/>
                  <a:gd name="T20" fmla="*/ 18 w 250"/>
                  <a:gd name="T21" fmla="*/ 15 h 36"/>
                  <a:gd name="T22" fmla="*/ 65 w 250"/>
                  <a:gd name="T23" fmla="*/ 15 h 36"/>
                  <a:gd name="T24" fmla="*/ 65 w 250"/>
                  <a:gd name="T25" fmla="*/ 21 h 36"/>
                  <a:gd name="T26" fmla="*/ 100 w 250"/>
                  <a:gd name="T27" fmla="*/ 21 h 36"/>
                  <a:gd name="T28" fmla="*/ 78 w 250"/>
                  <a:gd name="T29" fmla="*/ 21 h 36"/>
                  <a:gd name="T30" fmla="*/ 78 w 250"/>
                  <a:gd name="T31" fmla="*/ 15 h 36"/>
                  <a:gd name="T32" fmla="*/ 100 w 250"/>
                  <a:gd name="T33" fmla="*/ 15 h 36"/>
                  <a:gd name="T34" fmla="*/ 100 w 250"/>
                  <a:gd name="T35" fmla="*/ 21 h 36"/>
                  <a:gd name="T36" fmla="*/ 232 w 250"/>
                  <a:gd name="T37" fmla="*/ 21 h 36"/>
                  <a:gd name="T38" fmla="*/ 209 w 250"/>
                  <a:gd name="T39" fmla="*/ 21 h 36"/>
                  <a:gd name="T40" fmla="*/ 209 w 250"/>
                  <a:gd name="T41" fmla="*/ 15 h 36"/>
                  <a:gd name="T42" fmla="*/ 232 w 250"/>
                  <a:gd name="T43" fmla="*/ 15 h 36"/>
                  <a:gd name="T44" fmla="*/ 235 w 250"/>
                  <a:gd name="T45" fmla="*/ 18 h 36"/>
                  <a:gd name="T46" fmla="*/ 232 w 250"/>
                  <a:gd name="T4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36">
                    <a:moveTo>
                      <a:pt x="232" y="0"/>
                    </a:moveTo>
                    <a:cubicBezTo>
                      <a:pt x="18" y="0"/>
                      <a:pt x="18" y="0"/>
                      <a:pt x="18" y="0"/>
                    </a:cubicBezTo>
                    <a:cubicBezTo>
                      <a:pt x="8" y="0"/>
                      <a:pt x="0" y="8"/>
                      <a:pt x="0" y="18"/>
                    </a:cubicBezTo>
                    <a:cubicBezTo>
                      <a:pt x="0" y="28"/>
                      <a:pt x="8" y="36"/>
                      <a:pt x="18" y="36"/>
                    </a:cubicBezTo>
                    <a:cubicBezTo>
                      <a:pt x="232" y="36"/>
                      <a:pt x="232" y="36"/>
                      <a:pt x="232" y="36"/>
                    </a:cubicBezTo>
                    <a:cubicBezTo>
                      <a:pt x="242" y="36"/>
                      <a:pt x="250" y="28"/>
                      <a:pt x="250" y="18"/>
                    </a:cubicBezTo>
                    <a:cubicBezTo>
                      <a:pt x="250" y="8"/>
                      <a:pt x="242" y="0"/>
                      <a:pt x="232" y="0"/>
                    </a:cubicBezTo>
                    <a:close/>
                    <a:moveTo>
                      <a:pt x="65" y="21"/>
                    </a:moveTo>
                    <a:cubicBezTo>
                      <a:pt x="18" y="21"/>
                      <a:pt x="18" y="21"/>
                      <a:pt x="18" y="21"/>
                    </a:cubicBezTo>
                    <a:cubicBezTo>
                      <a:pt x="17" y="21"/>
                      <a:pt x="15" y="20"/>
                      <a:pt x="15" y="18"/>
                    </a:cubicBezTo>
                    <a:cubicBezTo>
                      <a:pt x="15" y="17"/>
                      <a:pt x="17" y="15"/>
                      <a:pt x="18" y="15"/>
                    </a:cubicBezTo>
                    <a:cubicBezTo>
                      <a:pt x="65" y="15"/>
                      <a:pt x="65" y="15"/>
                      <a:pt x="65" y="15"/>
                    </a:cubicBezTo>
                    <a:lnTo>
                      <a:pt x="65" y="21"/>
                    </a:lnTo>
                    <a:close/>
                    <a:moveTo>
                      <a:pt x="100" y="21"/>
                    </a:moveTo>
                    <a:cubicBezTo>
                      <a:pt x="78" y="21"/>
                      <a:pt x="78" y="21"/>
                      <a:pt x="78" y="21"/>
                    </a:cubicBezTo>
                    <a:cubicBezTo>
                      <a:pt x="78" y="15"/>
                      <a:pt x="78" y="15"/>
                      <a:pt x="78" y="15"/>
                    </a:cubicBezTo>
                    <a:cubicBezTo>
                      <a:pt x="100" y="15"/>
                      <a:pt x="100" y="15"/>
                      <a:pt x="100" y="15"/>
                    </a:cubicBezTo>
                    <a:lnTo>
                      <a:pt x="100" y="21"/>
                    </a:lnTo>
                    <a:close/>
                    <a:moveTo>
                      <a:pt x="232" y="21"/>
                    </a:moveTo>
                    <a:cubicBezTo>
                      <a:pt x="209" y="21"/>
                      <a:pt x="209" y="21"/>
                      <a:pt x="209" y="21"/>
                    </a:cubicBezTo>
                    <a:cubicBezTo>
                      <a:pt x="209" y="15"/>
                      <a:pt x="209" y="15"/>
                      <a:pt x="209" y="15"/>
                    </a:cubicBezTo>
                    <a:cubicBezTo>
                      <a:pt x="232" y="15"/>
                      <a:pt x="232" y="15"/>
                      <a:pt x="232" y="15"/>
                    </a:cubicBezTo>
                    <a:cubicBezTo>
                      <a:pt x="234" y="15"/>
                      <a:pt x="235" y="17"/>
                      <a:pt x="235" y="18"/>
                    </a:cubicBezTo>
                    <a:cubicBezTo>
                      <a:pt x="235" y="20"/>
                      <a:pt x="234" y="21"/>
                      <a:pt x="232" y="2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1" name="Freeform 30"/>
              <p:cNvSpPr/>
              <p:nvPr/>
            </p:nvSpPr>
            <p:spPr bwMode="auto">
              <a:xfrm>
                <a:off x="10243" y="8280"/>
                <a:ext cx="813" cy="647"/>
              </a:xfrm>
              <a:custGeom>
                <a:avLst/>
                <a:gdLst>
                  <a:gd name="T0" fmla="*/ 194 w 195"/>
                  <a:gd name="T1" fmla="*/ 154 h 154"/>
                  <a:gd name="T2" fmla="*/ 195 w 195"/>
                  <a:gd name="T3" fmla="*/ 151 h 154"/>
                  <a:gd name="T4" fmla="*/ 195 w 195"/>
                  <a:gd name="T5" fmla="*/ 138 h 154"/>
                  <a:gd name="T6" fmla="*/ 191 w 195"/>
                  <a:gd name="T7" fmla="*/ 140 h 154"/>
                  <a:gd name="T8" fmla="*/ 163 w 195"/>
                  <a:gd name="T9" fmla="*/ 146 h 154"/>
                  <a:gd name="T10" fmla="*/ 142 w 195"/>
                  <a:gd name="T11" fmla="*/ 143 h 154"/>
                  <a:gd name="T12" fmla="*/ 16 w 195"/>
                  <a:gd name="T13" fmla="*/ 143 h 154"/>
                  <a:gd name="T14" fmla="*/ 16 w 195"/>
                  <a:gd name="T15" fmla="*/ 16 h 154"/>
                  <a:gd name="T16" fmla="*/ 151 w 195"/>
                  <a:gd name="T17" fmla="*/ 16 h 154"/>
                  <a:gd name="T18" fmla="*/ 160 w 195"/>
                  <a:gd name="T19" fmla="*/ 15 h 154"/>
                  <a:gd name="T20" fmla="*/ 169 w 195"/>
                  <a:gd name="T21" fmla="*/ 16 h 154"/>
                  <a:gd name="T22" fmla="*/ 178 w 195"/>
                  <a:gd name="T23" fmla="*/ 16 h 154"/>
                  <a:gd name="T24" fmla="*/ 178 w 195"/>
                  <a:gd name="T25" fmla="*/ 18 h 154"/>
                  <a:gd name="T26" fmla="*/ 195 w 195"/>
                  <a:gd name="T27" fmla="*/ 26 h 154"/>
                  <a:gd name="T28" fmla="*/ 195 w 195"/>
                  <a:gd name="T29" fmla="*/ 15 h 154"/>
                  <a:gd name="T30" fmla="*/ 180 w 195"/>
                  <a:gd name="T31" fmla="*/ 0 h 154"/>
                  <a:gd name="T32" fmla="*/ 15 w 195"/>
                  <a:gd name="T33" fmla="*/ 0 h 154"/>
                  <a:gd name="T34" fmla="*/ 0 w 195"/>
                  <a:gd name="T35" fmla="*/ 15 h 154"/>
                  <a:gd name="T36" fmla="*/ 0 w 195"/>
                  <a:gd name="T37" fmla="*/ 151 h 154"/>
                  <a:gd name="T38" fmla="*/ 1 w 195"/>
                  <a:gd name="T39" fmla="*/ 154 h 154"/>
                  <a:gd name="T40" fmla="*/ 194 w 195"/>
                  <a:gd name="T4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154">
                    <a:moveTo>
                      <a:pt x="194" y="154"/>
                    </a:moveTo>
                    <a:cubicBezTo>
                      <a:pt x="195" y="153"/>
                      <a:pt x="195" y="152"/>
                      <a:pt x="195" y="151"/>
                    </a:cubicBezTo>
                    <a:cubicBezTo>
                      <a:pt x="195" y="138"/>
                      <a:pt x="195" y="138"/>
                      <a:pt x="195" y="138"/>
                    </a:cubicBezTo>
                    <a:cubicBezTo>
                      <a:pt x="193" y="138"/>
                      <a:pt x="192" y="139"/>
                      <a:pt x="191" y="140"/>
                    </a:cubicBezTo>
                    <a:cubicBezTo>
                      <a:pt x="182" y="144"/>
                      <a:pt x="172" y="146"/>
                      <a:pt x="163" y="146"/>
                    </a:cubicBezTo>
                    <a:cubicBezTo>
                      <a:pt x="156" y="146"/>
                      <a:pt x="149" y="145"/>
                      <a:pt x="142" y="143"/>
                    </a:cubicBezTo>
                    <a:cubicBezTo>
                      <a:pt x="16" y="143"/>
                      <a:pt x="16" y="143"/>
                      <a:pt x="16" y="143"/>
                    </a:cubicBezTo>
                    <a:cubicBezTo>
                      <a:pt x="16" y="16"/>
                      <a:pt x="16" y="16"/>
                      <a:pt x="16" y="16"/>
                    </a:cubicBezTo>
                    <a:cubicBezTo>
                      <a:pt x="151" y="16"/>
                      <a:pt x="151" y="16"/>
                      <a:pt x="151" y="16"/>
                    </a:cubicBezTo>
                    <a:cubicBezTo>
                      <a:pt x="154" y="15"/>
                      <a:pt x="157" y="15"/>
                      <a:pt x="160" y="15"/>
                    </a:cubicBezTo>
                    <a:cubicBezTo>
                      <a:pt x="163" y="15"/>
                      <a:pt x="166" y="15"/>
                      <a:pt x="169" y="16"/>
                    </a:cubicBezTo>
                    <a:cubicBezTo>
                      <a:pt x="178" y="16"/>
                      <a:pt x="178" y="16"/>
                      <a:pt x="178" y="16"/>
                    </a:cubicBezTo>
                    <a:cubicBezTo>
                      <a:pt x="178" y="18"/>
                      <a:pt x="178" y="18"/>
                      <a:pt x="178" y="18"/>
                    </a:cubicBezTo>
                    <a:cubicBezTo>
                      <a:pt x="184" y="20"/>
                      <a:pt x="189" y="22"/>
                      <a:pt x="195" y="26"/>
                    </a:cubicBezTo>
                    <a:cubicBezTo>
                      <a:pt x="195" y="15"/>
                      <a:pt x="195" y="15"/>
                      <a:pt x="195" y="15"/>
                    </a:cubicBezTo>
                    <a:cubicBezTo>
                      <a:pt x="195" y="7"/>
                      <a:pt x="188" y="0"/>
                      <a:pt x="180" y="0"/>
                    </a:cubicBezTo>
                    <a:cubicBezTo>
                      <a:pt x="15" y="0"/>
                      <a:pt x="15" y="0"/>
                      <a:pt x="15" y="0"/>
                    </a:cubicBezTo>
                    <a:cubicBezTo>
                      <a:pt x="7" y="0"/>
                      <a:pt x="0" y="7"/>
                      <a:pt x="0" y="15"/>
                    </a:cubicBezTo>
                    <a:cubicBezTo>
                      <a:pt x="0" y="151"/>
                      <a:pt x="0" y="151"/>
                      <a:pt x="0" y="151"/>
                    </a:cubicBezTo>
                    <a:cubicBezTo>
                      <a:pt x="0" y="152"/>
                      <a:pt x="0" y="153"/>
                      <a:pt x="1" y="154"/>
                    </a:cubicBezTo>
                    <a:lnTo>
                      <a:pt x="194" y="154"/>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2" name="Freeform 31"/>
              <p:cNvSpPr/>
              <p:nvPr/>
            </p:nvSpPr>
            <p:spPr bwMode="auto">
              <a:xfrm>
                <a:off x="10419" y="8426"/>
                <a:ext cx="300" cy="47"/>
              </a:xfrm>
              <a:custGeom>
                <a:avLst/>
                <a:gdLst>
                  <a:gd name="T0" fmla="*/ 72 w 72"/>
                  <a:gd name="T1" fmla="*/ 0 h 11"/>
                  <a:gd name="T2" fmla="*/ 0 w 72"/>
                  <a:gd name="T3" fmla="*/ 0 h 11"/>
                  <a:gd name="T4" fmla="*/ 0 w 72"/>
                  <a:gd name="T5" fmla="*/ 11 h 11"/>
                  <a:gd name="T6" fmla="*/ 64 w 72"/>
                  <a:gd name="T7" fmla="*/ 11 h 11"/>
                  <a:gd name="T8" fmla="*/ 72 w 72"/>
                  <a:gd name="T9" fmla="*/ 0 h 11"/>
                </a:gdLst>
                <a:ahLst/>
                <a:cxnLst>
                  <a:cxn ang="0">
                    <a:pos x="T0" y="T1"/>
                  </a:cxn>
                  <a:cxn ang="0">
                    <a:pos x="T2" y="T3"/>
                  </a:cxn>
                  <a:cxn ang="0">
                    <a:pos x="T4" y="T5"/>
                  </a:cxn>
                  <a:cxn ang="0">
                    <a:pos x="T6" y="T7"/>
                  </a:cxn>
                  <a:cxn ang="0">
                    <a:pos x="T8" y="T9"/>
                  </a:cxn>
                </a:cxnLst>
                <a:rect l="0" t="0" r="r" b="b"/>
                <a:pathLst>
                  <a:path w="72" h="11">
                    <a:moveTo>
                      <a:pt x="72" y="0"/>
                    </a:moveTo>
                    <a:cubicBezTo>
                      <a:pt x="0" y="0"/>
                      <a:pt x="0" y="0"/>
                      <a:pt x="0" y="0"/>
                    </a:cubicBezTo>
                    <a:cubicBezTo>
                      <a:pt x="0" y="11"/>
                      <a:pt x="0" y="11"/>
                      <a:pt x="0" y="11"/>
                    </a:cubicBezTo>
                    <a:cubicBezTo>
                      <a:pt x="64" y="11"/>
                      <a:pt x="64" y="11"/>
                      <a:pt x="64" y="11"/>
                    </a:cubicBezTo>
                    <a:cubicBezTo>
                      <a:pt x="66" y="7"/>
                      <a:pt x="69" y="3"/>
                      <a:pt x="72" y="0"/>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3" name="Freeform 32"/>
              <p:cNvSpPr/>
              <p:nvPr/>
            </p:nvSpPr>
            <p:spPr bwMode="auto">
              <a:xfrm>
                <a:off x="10416" y="8530"/>
                <a:ext cx="240" cy="50"/>
              </a:xfrm>
              <a:custGeom>
                <a:avLst/>
                <a:gdLst>
                  <a:gd name="T0" fmla="*/ 0 w 58"/>
                  <a:gd name="T1" fmla="*/ 11 h 11"/>
                  <a:gd name="T2" fmla="*/ 56 w 58"/>
                  <a:gd name="T3" fmla="*/ 11 h 11"/>
                  <a:gd name="T4" fmla="*/ 58 w 58"/>
                  <a:gd name="T5" fmla="*/ 0 h 11"/>
                  <a:gd name="T6" fmla="*/ 0 w 58"/>
                  <a:gd name="T7" fmla="*/ 0 h 11"/>
                  <a:gd name="T8" fmla="*/ 0 w 58"/>
                  <a:gd name="T9" fmla="*/ 11 h 11"/>
                </a:gdLst>
                <a:ahLst/>
                <a:cxnLst>
                  <a:cxn ang="0">
                    <a:pos x="T0" y="T1"/>
                  </a:cxn>
                  <a:cxn ang="0">
                    <a:pos x="T2" y="T3"/>
                  </a:cxn>
                  <a:cxn ang="0">
                    <a:pos x="T4" y="T5"/>
                  </a:cxn>
                  <a:cxn ang="0">
                    <a:pos x="T6" y="T7"/>
                  </a:cxn>
                  <a:cxn ang="0">
                    <a:pos x="T8" y="T9"/>
                  </a:cxn>
                </a:cxnLst>
                <a:rect l="0" t="0" r="r" b="b"/>
                <a:pathLst>
                  <a:path w="58" h="11">
                    <a:moveTo>
                      <a:pt x="0" y="11"/>
                    </a:moveTo>
                    <a:cubicBezTo>
                      <a:pt x="56" y="11"/>
                      <a:pt x="56" y="11"/>
                      <a:pt x="56" y="11"/>
                    </a:cubicBezTo>
                    <a:cubicBezTo>
                      <a:pt x="57" y="7"/>
                      <a:pt x="57" y="4"/>
                      <a:pt x="58"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4" name="Freeform 33"/>
              <p:cNvSpPr/>
              <p:nvPr/>
            </p:nvSpPr>
            <p:spPr bwMode="auto">
              <a:xfrm>
                <a:off x="10416" y="8640"/>
                <a:ext cx="240" cy="47"/>
              </a:xfrm>
              <a:custGeom>
                <a:avLst/>
                <a:gdLst>
                  <a:gd name="T0" fmla="*/ 0 w 58"/>
                  <a:gd name="T1" fmla="*/ 0 h 11"/>
                  <a:gd name="T2" fmla="*/ 0 w 58"/>
                  <a:gd name="T3" fmla="*/ 11 h 11"/>
                  <a:gd name="T4" fmla="*/ 58 w 58"/>
                  <a:gd name="T5" fmla="*/ 11 h 11"/>
                  <a:gd name="T6" fmla="*/ 56 w 58"/>
                  <a:gd name="T7" fmla="*/ 0 h 11"/>
                  <a:gd name="T8" fmla="*/ 0 w 58"/>
                  <a:gd name="T9" fmla="*/ 0 h 11"/>
                </a:gdLst>
                <a:ahLst/>
                <a:cxnLst>
                  <a:cxn ang="0">
                    <a:pos x="T0" y="T1"/>
                  </a:cxn>
                  <a:cxn ang="0">
                    <a:pos x="T2" y="T3"/>
                  </a:cxn>
                  <a:cxn ang="0">
                    <a:pos x="T4" y="T5"/>
                  </a:cxn>
                  <a:cxn ang="0">
                    <a:pos x="T6" y="T7"/>
                  </a:cxn>
                  <a:cxn ang="0">
                    <a:pos x="T8" y="T9"/>
                  </a:cxn>
                </a:cxnLst>
                <a:rect l="0" t="0" r="r" b="b"/>
                <a:pathLst>
                  <a:path w="58" h="11">
                    <a:moveTo>
                      <a:pt x="0" y="0"/>
                    </a:moveTo>
                    <a:cubicBezTo>
                      <a:pt x="0" y="11"/>
                      <a:pt x="0" y="11"/>
                      <a:pt x="0" y="11"/>
                    </a:cubicBezTo>
                    <a:cubicBezTo>
                      <a:pt x="58" y="11"/>
                      <a:pt x="58" y="11"/>
                      <a:pt x="58" y="11"/>
                    </a:cubicBezTo>
                    <a:cubicBezTo>
                      <a:pt x="57" y="8"/>
                      <a:pt x="56" y="4"/>
                      <a:pt x="56" y="0"/>
                    </a:cubicBezTo>
                    <a:lnTo>
                      <a:pt x="0" y="0"/>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5" name="Freeform 34"/>
              <p:cNvSpPr/>
              <p:nvPr/>
            </p:nvSpPr>
            <p:spPr bwMode="auto">
              <a:xfrm>
                <a:off x="10409" y="8750"/>
                <a:ext cx="303" cy="47"/>
              </a:xfrm>
              <a:custGeom>
                <a:avLst/>
                <a:gdLst>
                  <a:gd name="T0" fmla="*/ 0 w 73"/>
                  <a:gd name="T1" fmla="*/ 11 h 11"/>
                  <a:gd name="T2" fmla="*/ 73 w 73"/>
                  <a:gd name="T3" fmla="*/ 11 h 11"/>
                  <a:gd name="T4" fmla="*/ 65 w 73"/>
                  <a:gd name="T5" fmla="*/ 0 h 11"/>
                  <a:gd name="T6" fmla="*/ 0 w 73"/>
                  <a:gd name="T7" fmla="*/ 0 h 11"/>
                  <a:gd name="T8" fmla="*/ 0 w 73"/>
                  <a:gd name="T9" fmla="*/ 11 h 11"/>
                </a:gdLst>
                <a:ahLst/>
                <a:cxnLst>
                  <a:cxn ang="0">
                    <a:pos x="T0" y="T1"/>
                  </a:cxn>
                  <a:cxn ang="0">
                    <a:pos x="T2" y="T3"/>
                  </a:cxn>
                  <a:cxn ang="0">
                    <a:pos x="T4" y="T5"/>
                  </a:cxn>
                  <a:cxn ang="0">
                    <a:pos x="T6" y="T7"/>
                  </a:cxn>
                  <a:cxn ang="0">
                    <a:pos x="T8" y="T9"/>
                  </a:cxn>
                </a:cxnLst>
                <a:rect l="0" t="0" r="r" b="b"/>
                <a:pathLst>
                  <a:path w="73" h="11">
                    <a:moveTo>
                      <a:pt x="0" y="11"/>
                    </a:moveTo>
                    <a:cubicBezTo>
                      <a:pt x="73" y="11"/>
                      <a:pt x="73" y="11"/>
                      <a:pt x="73" y="11"/>
                    </a:cubicBezTo>
                    <a:cubicBezTo>
                      <a:pt x="70" y="8"/>
                      <a:pt x="67" y="4"/>
                      <a:pt x="65"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6" name="Freeform 35"/>
              <p:cNvSpPr>
                <a:spLocks noEditPoints="1"/>
              </p:cNvSpPr>
              <p:nvPr/>
            </p:nvSpPr>
            <p:spPr bwMode="auto">
              <a:xfrm>
                <a:off x="10633" y="8330"/>
                <a:ext cx="803" cy="693"/>
              </a:xfrm>
              <a:custGeom>
                <a:avLst/>
                <a:gdLst>
                  <a:gd name="T0" fmla="*/ 184 w 193"/>
                  <a:gd name="T1" fmla="*/ 131 h 165"/>
                  <a:gd name="T2" fmla="*/ 129 w 193"/>
                  <a:gd name="T3" fmla="*/ 91 h 165"/>
                  <a:gd name="T4" fmla="*/ 125 w 193"/>
                  <a:gd name="T5" fmla="*/ 89 h 165"/>
                  <a:gd name="T6" fmla="*/ 121 w 193"/>
                  <a:gd name="T7" fmla="*/ 42 h 165"/>
                  <a:gd name="T8" fmla="*/ 41 w 193"/>
                  <a:gd name="T9" fmla="*/ 14 h 165"/>
                  <a:gd name="T10" fmla="*/ 15 w 193"/>
                  <a:gd name="T11" fmla="*/ 95 h 165"/>
                  <a:gd name="T12" fmla="*/ 95 w 193"/>
                  <a:gd name="T13" fmla="*/ 123 h 165"/>
                  <a:gd name="T14" fmla="*/ 105 w 193"/>
                  <a:gd name="T15" fmla="*/ 117 h 165"/>
                  <a:gd name="T16" fmla="*/ 108 w 193"/>
                  <a:gd name="T17" fmla="*/ 120 h 165"/>
                  <a:gd name="T18" fmla="*/ 163 w 193"/>
                  <a:gd name="T19" fmla="*/ 160 h 165"/>
                  <a:gd name="T20" fmla="*/ 184 w 193"/>
                  <a:gd name="T21" fmla="*/ 157 h 165"/>
                  <a:gd name="T22" fmla="*/ 188 w 193"/>
                  <a:gd name="T23" fmla="*/ 152 h 165"/>
                  <a:gd name="T24" fmla="*/ 184 w 193"/>
                  <a:gd name="T25" fmla="*/ 131 h 165"/>
                  <a:gd name="T26" fmla="*/ 87 w 193"/>
                  <a:gd name="T27" fmla="*/ 106 h 165"/>
                  <a:gd name="T28" fmla="*/ 32 w 193"/>
                  <a:gd name="T29" fmla="*/ 87 h 165"/>
                  <a:gd name="T30" fmla="*/ 49 w 193"/>
                  <a:gd name="T31" fmla="*/ 31 h 165"/>
                  <a:gd name="T32" fmla="*/ 104 w 193"/>
                  <a:gd name="T33" fmla="*/ 51 h 165"/>
                  <a:gd name="T34" fmla="*/ 87 w 193"/>
                  <a:gd name="T35" fmla="*/ 10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65">
                    <a:moveTo>
                      <a:pt x="184" y="131"/>
                    </a:moveTo>
                    <a:cubicBezTo>
                      <a:pt x="129" y="91"/>
                      <a:pt x="129" y="91"/>
                      <a:pt x="129" y="91"/>
                    </a:cubicBezTo>
                    <a:cubicBezTo>
                      <a:pt x="128" y="90"/>
                      <a:pt x="126" y="89"/>
                      <a:pt x="125" y="89"/>
                    </a:cubicBezTo>
                    <a:cubicBezTo>
                      <a:pt x="130" y="74"/>
                      <a:pt x="129" y="57"/>
                      <a:pt x="121" y="42"/>
                    </a:cubicBezTo>
                    <a:cubicBezTo>
                      <a:pt x="106" y="12"/>
                      <a:pt x="70" y="0"/>
                      <a:pt x="41" y="14"/>
                    </a:cubicBezTo>
                    <a:cubicBezTo>
                      <a:pt x="12" y="29"/>
                      <a:pt x="0" y="65"/>
                      <a:pt x="15" y="95"/>
                    </a:cubicBezTo>
                    <a:cubicBezTo>
                      <a:pt x="30" y="125"/>
                      <a:pt x="66" y="138"/>
                      <a:pt x="95" y="123"/>
                    </a:cubicBezTo>
                    <a:cubicBezTo>
                      <a:pt x="99" y="122"/>
                      <a:pt x="102" y="120"/>
                      <a:pt x="105" y="117"/>
                    </a:cubicBezTo>
                    <a:cubicBezTo>
                      <a:pt x="106" y="118"/>
                      <a:pt x="107" y="119"/>
                      <a:pt x="108" y="120"/>
                    </a:cubicBezTo>
                    <a:cubicBezTo>
                      <a:pt x="163" y="160"/>
                      <a:pt x="163" y="160"/>
                      <a:pt x="163" y="160"/>
                    </a:cubicBezTo>
                    <a:cubicBezTo>
                      <a:pt x="170" y="165"/>
                      <a:pt x="180" y="163"/>
                      <a:pt x="184" y="157"/>
                    </a:cubicBezTo>
                    <a:cubicBezTo>
                      <a:pt x="188" y="152"/>
                      <a:pt x="188" y="152"/>
                      <a:pt x="188" y="152"/>
                    </a:cubicBezTo>
                    <a:cubicBezTo>
                      <a:pt x="193" y="145"/>
                      <a:pt x="191" y="136"/>
                      <a:pt x="184" y="131"/>
                    </a:cubicBezTo>
                    <a:close/>
                    <a:moveTo>
                      <a:pt x="87" y="106"/>
                    </a:moveTo>
                    <a:cubicBezTo>
                      <a:pt x="67" y="116"/>
                      <a:pt x="42" y="108"/>
                      <a:pt x="32" y="87"/>
                    </a:cubicBezTo>
                    <a:cubicBezTo>
                      <a:pt x="22" y="66"/>
                      <a:pt x="29" y="41"/>
                      <a:pt x="49" y="31"/>
                    </a:cubicBezTo>
                    <a:cubicBezTo>
                      <a:pt x="69" y="21"/>
                      <a:pt x="94" y="30"/>
                      <a:pt x="104" y="51"/>
                    </a:cubicBezTo>
                    <a:cubicBezTo>
                      <a:pt x="115" y="72"/>
                      <a:pt x="107" y="97"/>
                      <a:pt x="87" y="10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TWO</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2460"/>
            <a:chOff x="500" y="623"/>
            <a:chExt cx="3079" cy="996"/>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9"/>
                                        </p:tgtEl>
                                        <p:attrNameLst>
                                          <p:attrName>style.visibility</p:attrName>
                                        </p:attrNameLst>
                                      </p:cBhvr>
                                      <p:to>
                                        <p:strVal val="visible"/>
                                      </p:to>
                                    </p:set>
                                    <p:anim calcmode="lin" valueType="num">
                                      <p:cBhvr>
                                        <p:cTn id="12" dur="300" fill="hold"/>
                                        <p:tgtEl>
                                          <p:spTgt spid="9"/>
                                        </p:tgtEl>
                                        <p:attrNameLst>
                                          <p:attrName>ppt_w</p:attrName>
                                        </p:attrNameLst>
                                      </p:cBhvr>
                                      <p:tavLst>
                                        <p:tav tm="0">
                                          <p:val>
                                            <p:fltVal val="0"/>
                                          </p:val>
                                        </p:tav>
                                        <p:tav tm="100000">
                                          <p:val>
                                            <p:strVal val="#ppt_w"/>
                                          </p:val>
                                        </p:tav>
                                      </p:tavLst>
                                    </p:anim>
                                    <p:anim calcmode="lin" valueType="num">
                                      <p:cBhvr>
                                        <p:cTn id="13" dur="300" fill="hold"/>
                                        <p:tgtEl>
                                          <p:spTgt spid="9"/>
                                        </p:tgtEl>
                                        <p:attrNameLst>
                                          <p:attrName>ppt_h</p:attrName>
                                        </p:attrNameLst>
                                      </p:cBhvr>
                                      <p:tavLst>
                                        <p:tav tm="0">
                                          <p:val>
                                            <p:fltVal val="0"/>
                                          </p:val>
                                        </p:tav>
                                        <p:tav tm="100000">
                                          <p:val>
                                            <p:strVal val="#ppt_h"/>
                                          </p:val>
                                        </p:tav>
                                      </p:tavLst>
                                    </p:anim>
                                    <p:animEffect transition="in" filter="fade">
                                      <p:cBhvr>
                                        <p:cTn id="14" dur="300"/>
                                        <p:tgtEl>
                                          <p:spTgt spid="9"/>
                                        </p:tgtEl>
                                      </p:cBhvr>
                                    </p:animEffect>
                                  </p:childTnLst>
                                </p:cTn>
                              </p:par>
                              <p:par>
                                <p:cTn id="15" presetID="6" presetClass="emph" presetSubtype="0" fill="hold" nodeType="withEffect">
                                  <p:stCondLst>
                                    <p:cond delay="200"/>
                                  </p:stCondLst>
                                  <p:childTnLst>
                                    <p:animScale>
                                      <p:cBhvr>
                                        <p:cTn id="16" dur="300" fill="hold"/>
                                        <p:tgtEl>
                                          <p:spTgt spid="9"/>
                                        </p:tgtEl>
                                      </p:cBhvr>
                                      <p:by x="110000" y="110000"/>
                                    </p:animScale>
                                  </p:childTnLst>
                                </p:cTn>
                              </p:par>
                              <p:par>
                                <p:cTn id="17" presetID="6" presetClass="emph" presetSubtype="0" fill="hold" nodeType="withEffect">
                                  <p:stCondLst>
                                    <p:cond delay="400"/>
                                  </p:stCondLst>
                                  <p:childTnLst>
                                    <p:animScale>
                                      <p:cBhvr>
                                        <p:cTn id="18" dur="300" fill="hold"/>
                                        <p:tgtEl>
                                          <p:spTgt spid="9"/>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 name="Oval 5"/>
          <p:cNvSpPr>
            <a:spLocks noChangeArrowheads="1"/>
          </p:cNvSpPr>
          <p:nvPr/>
        </p:nvSpPr>
        <p:spPr bwMode="gray">
          <a:xfrm>
            <a:off x="4091305" y="2482850"/>
            <a:ext cx="1883410" cy="1832610"/>
          </a:xfrm>
          <a:prstGeom prst="ellipse">
            <a:avLst/>
          </a:prstGeom>
          <a:solidFill>
            <a:schemeClr val="bg1">
              <a:alpha val="20000"/>
            </a:schemeClr>
          </a:solidFill>
          <a:ln>
            <a:noFill/>
          </a:ln>
          <a:effectLst/>
        </p:spPr>
        <p:txBody>
          <a:bodyPr lIns="60949" tIns="59256" rIns="60949" bIns="59256" anchor="ctr" anchorCtr="1"/>
          <a:lstStyle/>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 name="TextBox 7"/>
          <p:cNvSpPr txBox="1"/>
          <p:nvPr/>
        </p:nvSpPr>
        <p:spPr>
          <a:xfrm>
            <a:off x="624417" y="2616200"/>
            <a:ext cx="3134783" cy="2336165"/>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本课题从中科院上海有机所物质毒性数据库中，爬取了22710种具有发育毒性潜力的化合物，并选取了其中能够导致新生儿骨骼系统发育异常的14</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63</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种化合物作为有毒化合物数据集。</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 name="组合 70"/>
          <p:cNvGrpSpPr/>
          <p:nvPr/>
        </p:nvGrpSpPr>
        <p:grpSpPr bwMode="auto">
          <a:xfrm>
            <a:off x="626533" y="1866900"/>
            <a:ext cx="4400551" cy="615951"/>
            <a:chOff x="469900" y="1057571"/>
            <a:chExt cx="3299884" cy="461665"/>
          </a:xfrm>
        </p:grpSpPr>
        <p:sp>
          <p:nvSpPr>
            <p:cNvPr id="72" name="TextBox 6"/>
            <p:cNvSpPr txBox="1"/>
            <p:nvPr/>
          </p:nvSpPr>
          <p:spPr>
            <a:xfrm>
              <a:off x="554025" y="1057571"/>
              <a:ext cx="1624228" cy="268432"/>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3" name="直接连接符 72"/>
            <p:cNvCxnSpPr/>
            <p:nvPr/>
          </p:nvCxnSpPr>
          <p:spPr>
            <a:xfrm>
              <a:off x="469900" y="1519236"/>
              <a:ext cx="3299884"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74" name="TextBox 10"/>
          <p:cNvSpPr txBox="1"/>
          <p:nvPr/>
        </p:nvSpPr>
        <p:spPr>
          <a:xfrm>
            <a:off x="8036772" y="2616201"/>
            <a:ext cx="3272367" cy="2336165"/>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大体上按照</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阴阳样本</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比</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的原则，从实验室留存的无毒化合物数据集中随机选取了</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1273</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种无毒化合物。其</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与筛选后的有毒化合物组成了合计</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包含</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2736</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种化合物的化合物</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样本数据集</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5" name="组合 74"/>
          <p:cNvGrpSpPr/>
          <p:nvPr/>
        </p:nvGrpSpPr>
        <p:grpSpPr bwMode="auto">
          <a:xfrm>
            <a:off x="7010400" y="5160433"/>
            <a:ext cx="4588933" cy="358351"/>
            <a:chOff x="5257195" y="3528519"/>
            <a:chExt cx="3442305" cy="268605"/>
          </a:xfrm>
        </p:grpSpPr>
        <p:sp>
          <p:nvSpPr>
            <p:cNvPr id="76" name="TextBox 9"/>
            <p:cNvSpPr txBox="1"/>
            <p:nvPr/>
          </p:nvSpPr>
          <p:spPr>
            <a:xfrm>
              <a:off x="6117930" y="3528677"/>
              <a:ext cx="1624774" cy="268447"/>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7" name="直接连接符 76"/>
            <p:cNvCxnSpPr/>
            <p:nvPr/>
          </p:nvCxnSpPr>
          <p:spPr>
            <a:xfrm>
              <a:off x="5257195" y="3528519"/>
              <a:ext cx="3442305"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2" name="Oval 5"/>
          <p:cNvSpPr>
            <a:spLocks noChangeArrowheads="1"/>
          </p:cNvSpPr>
          <p:nvPr/>
        </p:nvSpPr>
        <p:spPr bwMode="gray">
          <a:xfrm>
            <a:off x="5974715" y="3328035"/>
            <a:ext cx="1883410" cy="1832610"/>
          </a:xfrm>
          <a:prstGeom prst="ellipse">
            <a:avLst/>
          </a:prstGeom>
          <a:solidFill>
            <a:schemeClr val="bg1">
              <a:alpha val="20000"/>
            </a:schemeClr>
          </a:solidFill>
          <a:ln>
            <a:noFill/>
          </a:ln>
          <a:effectLst/>
        </p:spPr>
        <p:txBody>
          <a:bodyPr lIns="60949" tIns="59256" rIns="60949" bIns="59256" anchor="ctr" anchorCtr="1"/>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a:t>
            </a: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strips(downRight)">
                                      <p:cBhvr>
                                        <p:cTn id="14" dur="75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strips(downRight)">
                                      <p:cBhvr>
                                        <p:cTn id="27"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70" grpId="0"/>
      <p:bldP spid="74"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bwMode="auto">
          <a:xfrm>
            <a:off x="7100359" y="1824779"/>
            <a:ext cx="4582583" cy="3207808"/>
            <a:chOff x="5545416" y="1067783"/>
            <a:chExt cx="3437717" cy="2405449"/>
          </a:xfrm>
        </p:grpSpPr>
        <p:sp>
          <p:nvSpPr>
            <p:cNvPr id="29708" name="文本框 101"/>
            <p:cNvSpPr txBox="1">
              <a:spLocks noChangeArrowheads="1"/>
            </p:cNvSpPr>
            <p:nvPr/>
          </p:nvSpPr>
          <p:spPr bwMode="auto">
            <a:xfrm>
              <a:off x="5553038" y="1067783"/>
              <a:ext cx="2473251" cy="26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样本数据集的化合物空间丰富度</a:t>
              </a:r>
              <a:endPar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 name="文本框 102"/>
            <p:cNvSpPr txBox="1"/>
            <p:nvPr/>
          </p:nvSpPr>
          <p:spPr>
            <a:xfrm>
              <a:off x="5545416" y="1370944"/>
              <a:ext cx="3437717" cy="2102288"/>
            </a:xfrm>
            <a:prstGeom prst="rect">
              <a:avLst/>
            </a:prstGeom>
            <a:noFill/>
          </p:spPr>
          <p:txBody>
            <a:bodyPr>
              <a:spAutoFit/>
            </a:bodyPr>
            <a:lstStyle/>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一般的，利用机器学习算法构建的模型的泛化能力与样本在样本空间的分布有很大关系</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本实验通过化合物数据中的分子量(MW)与计算得到的脂水分配系数(ALogP)两个属性张成样本空间，并以此作图得到左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从左图中可以看出，阴性数据与阳性数据在此</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化学空间中分布都较为广泛，且重叠度较高，说明本实验的数据代表性较强，具有足够广的化学空间分布，构建的模型泛化能力有所保障。</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9706" name="图片 4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化学空间分布new"/>
          <p:cNvPicPr>
            <a:picLocks noChangeAspect="1"/>
          </p:cNvPicPr>
          <p:nvPr/>
        </p:nvPicPr>
        <p:blipFill>
          <a:blip r:embed="rId2"/>
          <a:stretch>
            <a:fillRect/>
          </a:stretch>
        </p:blipFill>
        <p:spPr>
          <a:xfrm>
            <a:off x="329565" y="1780540"/>
            <a:ext cx="6531610" cy="375539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decel="66600" fill="hold" nodeType="after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additive="base">
                                        <p:cTn id="12" dur="400" fill="hold"/>
                                        <p:tgtEl>
                                          <p:spTgt spid="101"/>
                                        </p:tgtEl>
                                        <p:attrNameLst>
                                          <p:attrName>ppt_x</p:attrName>
                                        </p:attrNameLst>
                                      </p:cBhvr>
                                      <p:tavLst>
                                        <p:tav tm="0">
                                          <p:val>
                                            <p:strVal val="1+#ppt_w/2"/>
                                          </p:val>
                                        </p:tav>
                                        <p:tav tm="100000">
                                          <p:val>
                                            <p:strVal val="#ppt_x"/>
                                          </p:val>
                                        </p:tav>
                                      </p:tavLst>
                                    </p:anim>
                                    <p:anim calcmode="lin" valueType="num">
                                      <p:cBhvr additive="base">
                                        <p:cTn id="13" dur="4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THREE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60955" y="2592705"/>
            <a:ext cx="1504950" cy="1504950"/>
            <a:chOff x="4033" y="4083"/>
            <a:chExt cx="2370" cy="2370"/>
          </a:xfrm>
        </p:grpSpPr>
        <p:grpSp>
          <p:nvGrpSpPr>
            <p:cNvPr id="70704" name="组合 215"/>
            <p:cNvGrpSpPr/>
            <p:nvPr/>
          </p:nvGrpSpPr>
          <p:grpSpPr bwMode="auto">
            <a:xfrm rot="0">
              <a:off x="4400" y="4716"/>
              <a:ext cx="1654" cy="1149"/>
              <a:chOff x="6229855" y="2566267"/>
              <a:chExt cx="1022350" cy="708025"/>
            </a:xfrm>
          </p:grpSpPr>
          <p:sp>
            <p:nvSpPr>
              <p:cNvPr id="271" name="Freeform 59"/>
              <p:cNvSpPr>
                <a:spLocks noEditPoints="1"/>
              </p:cNvSpPr>
              <p:nvPr/>
            </p:nvSpPr>
            <p:spPr bwMode="auto">
              <a:xfrm>
                <a:off x="6228333" y="2567202"/>
                <a:ext cx="1023042" cy="707428"/>
              </a:xfrm>
              <a:custGeom>
                <a:avLst/>
                <a:gdLst>
                  <a:gd name="T0" fmla="*/ 577 w 644"/>
                  <a:gd name="T1" fmla="*/ 370 h 446"/>
                  <a:gd name="T2" fmla="*/ 577 w 644"/>
                  <a:gd name="T3" fmla="*/ 0 h 446"/>
                  <a:gd name="T4" fmla="*/ 67 w 644"/>
                  <a:gd name="T5" fmla="*/ 0 h 446"/>
                  <a:gd name="T6" fmla="*/ 67 w 644"/>
                  <a:gd name="T7" fmla="*/ 370 h 446"/>
                  <a:gd name="T8" fmla="*/ 0 w 644"/>
                  <a:gd name="T9" fmla="*/ 370 h 446"/>
                  <a:gd name="T10" fmla="*/ 0 w 644"/>
                  <a:gd name="T11" fmla="*/ 446 h 446"/>
                  <a:gd name="T12" fmla="*/ 644 w 644"/>
                  <a:gd name="T13" fmla="*/ 446 h 446"/>
                  <a:gd name="T14" fmla="*/ 644 w 644"/>
                  <a:gd name="T15" fmla="*/ 370 h 446"/>
                  <a:gd name="T16" fmla="*/ 577 w 644"/>
                  <a:gd name="T17" fmla="*/ 370 h 446"/>
                  <a:gd name="T18" fmla="*/ 104 w 644"/>
                  <a:gd name="T19" fmla="*/ 38 h 446"/>
                  <a:gd name="T20" fmla="*/ 540 w 644"/>
                  <a:gd name="T21" fmla="*/ 38 h 446"/>
                  <a:gd name="T22" fmla="*/ 540 w 644"/>
                  <a:gd name="T23" fmla="*/ 370 h 446"/>
                  <a:gd name="T24" fmla="*/ 104 w 644"/>
                  <a:gd name="T25" fmla="*/ 370 h 446"/>
                  <a:gd name="T26" fmla="*/ 104 w 644"/>
                  <a:gd name="T27" fmla="*/ 3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46">
                    <a:moveTo>
                      <a:pt x="577" y="370"/>
                    </a:moveTo>
                    <a:lnTo>
                      <a:pt x="577" y="0"/>
                    </a:lnTo>
                    <a:lnTo>
                      <a:pt x="67" y="0"/>
                    </a:lnTo>
                    <a:lnTo>
                      <a:pt x="67" y="370"/>
                    </a:lnTo>
                    <a:lnTo>
                      <a:pt x="0" y="370"/>
                    </a:lnTo>
                    <a:lnTo>
                      <a:pt x="0" y="446"/>
                    </a:lnTo>
                    <a:lnTo>
                      <a:pt x="644" y="446"/>
                    </a:lnTo>
                    <a:lnTo>
                      <a:pt x="644" y="370"/>
                    </a:lnTo>
                    <a:lnTo>
                      <a:pt x="577" y="370"/>
                    </a:lnTo>
                    <a:close/>
                    <a:moveTo>
                      <a:pt x="104" y="38"/>
                    </a:moveTo>
                    <a:lnTo>
                      <a:pt x="540" y="38"/>
                    </a:lnTo>
                    <a:lnTo>
                      <a:pt x="540" y="370"/>
                    </a:lnTo>
                    <a:lnTo>
                      <a:pt x="104" y="370"/>
                    </a:lnTo>
                    <a:lnTo>
                      <a:pt x="104" y="3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2" name="Freeform 60"/>
              <p:cNvSpPr>
                <a:spLocks noEditPoints="1"/>
              </p:cNvSpPr>
              <p:nvPr/>
            </p:nvSpPr>
            <p:spPr bwMode="auto">
              <a:xfrm>
                <a:off x="6435951" y="2702668"/>
                <a:ext cx="111330" cy="123422"/>
              </a:xfrm>
              <a:custGeom>
                <a:avLst/>
                <a:gdLst>
                  <a:gd name="T0" fmla="*/ 10 w 30"/>
                  <a:gd name="T1" fmla="*/ 0 h 33"/>
                  <a:gd name="T2" fmla="*/ 0 w 30"/>
                  <a:gd name="T3" fmla="*/ 33 h 33"/>
                  <a:gd name="T4" fmla="*/ 8 w 30"/>
                  <a:gd name="T5" fmla="*/ 33 h 33"/>
                  <a:gd name="T6" fmla="*/ 10 w 30"/>
                  <a:gd name="T7" fmla="*/ 24 h 33"/>
                  <a:gd name="T8" fmla="*/ 19 w 30"/>
                  <a:gd name="T9" fmla="*/ 24 h 33"/>
                  <a:gd name="T10" fmla="*/ 22 w 30"/>
                  <a:gd name="T11" fmla="*/ 33 h 33"/>
                  <a:gd name="T12" fmla="*/ 30 w 30"/>
                  <a:gd name="T13" fmla="*/ 33 h 33"/>
                  <a:gd name="T14" fmla="*/ 20 w 30"/>
                  <a:gd name="T15" fmla="*/ 0 h 33"/>
                  <a:gd name="T16" fmla="*/ 10 w 30"/>
                  <a:gd name="T17" fmla="*/ 0 h 33"/>
                  <a:gd name="T18" fmla="*/ 11 w 30"/>
                  <a:gd name="T19" fmla="*/ 19 h 33"/>
                  <a:gd name="T20" fmla="*/ 13 w 30"/>
                  <a:gd name="T21" fmla="*/ 12 h 33"/>
                  <a:gd name="T22" fmla="*/ 15 w 30"/>
                  <a:gd name="T23" fmla="*/ 6 h 33"/>
                  <a:gd name="T24" fmla="*/ 15 w 30"/>
                  <a:gd name="T25" fmla="*/ 6 h 33"/>
                  <a:gd name="T26" fmla="*/ 16 w 30"/>
                  <a:gd name="T27" fmla="*/ 12 h 33"/>
                  <a:gd name="T28" fmla="*/ 18 w 30"/>
                  <a:gd name="T29" fmla="*/ 19 h 33"/>
                  <a:gd name="T30" fmla="*/ 11 w 30"/>
                  <a:gd name="T3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3">
                    <a:moveTo>
                      <a:pt x="10" y="0"/>
                    </a:moveTo>
                    <a:cubicBezTo>
                      <a:pt x="0" y="33"/>
                      <a:pt x="0" y="33"/>
                      <a:pt x="0" y="33"/>
                    </a:cubicBezTo>
                    <a:cubicBezTo>
                      <a:pt x="8" y="33"/>
                      <a:pt x="8" y="33"/>
                      <a:pt x="8" y="33"/>
                    </a:cubicBezTo>
                    <a:cubicBezTo>
                      <a:pt x="10" y="24"/>
                      <a:pt x="10" y="24"/>
                      <a:pt x="10" y="24"/>
                    </a:cubicBezTo>
                    <a:cubicBezTo>
                      <a:pt x="19" y="24"/>
                      <a:pt x="19" y="24"/>
                      <a:pt x="19" y="24"/>
                    </a:cubicBezTo>
                    <a:cubicBezTo>
                      <a:pt x="22" y="33"/>
                      <a:pt x="22" y="33"/>
                      <a:pt x="22" y="33"/>
                    </a:cubicBezTo>
                    <a:cubicBezTo>
                      <a:pt x="30" y="33"/>
                      <a:pt x="30" y="33"/>
                      <a:pt x="30" y="33"/>
                    </a:cubicBezTo>
                    <a:cubicBezTo>
                      <a:pt x="20" y="0"/>
                      <a:pt x="20" y="0"/>
                      <a:pt x="20" y="0"/>
                    </a:cubicBezTo>
                    <a:lnTo>
                      <a:pt x="10" y="0"/>
                    </a:lnTo>
                    <a:close/>
                    <a:moveTo>
                      <a:pt x="11" y="19"/>
                    </a:moveTo>
                    <a:cubicBezTo>
                      <a:pt x="13" y="12"/>
                      <a:pt x="13" y="12"/>
                      <a:pt x="13" y="12"/>
                    </a:cubicBezTo>
                    <a:cubicBezTo>
                      <a:pt x="14" y="10"/>
                      <a:pt x="14" y="8"/>
                      <a:pt x="15" y="6"/>
                    </a:cubicBezTo>
                    <a:cubicBezTo>
                      <a:pt x="15" y="6"/>
                      <a:pt x="15" y="6"/>
                      <a:pt x="15" y="6"/>
                    </a:cubicBezTo>
                    <a:cubicBezTo>
                      <a:pt x="15" y="8"/>
                      <a:pt x="16" y="10"/>
                      <a:pt x="16" y="12"/>
                    </a:cubicBezTo>
                    <a:cubicBezTo>
                      <a:pt x="18" y="19"/>
                      <a:pt x="18" y="19"/>
                      <a:pt x="18" y="19"/>
                    </a:cubicBezTo>
                    <a:lnTo>
                      <a:pt x="11" y="19"/>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3" name="Freeform 61"/>
              <p:cNvSpPr>
                <a:spLocks noEditPoints="1"/>
              </p:cNvSpPr>
              <p:nvPr/>
            </p:nvSpPr>
            <p:spPr bwMode="auto">
              <a:xfrm>
                <a:off x="6562327" y="2702668"/>
                <a:ext cx="90268" cy="123422"/>
              </a:xfrm>
              <a:custGeom>
                <a:avLst/>
                <a:gdLst>
                  <a:gd name="T0" fmla="*/ 20 w 24"/>
                  <a:gd name="T1" fmla="*/ 30 h 33"/>
                  <a:gd name="T2" fmla="*/ 24 w 24"/>
                  <a:gd name="T3" fmla="*/ 23 h 33"/>
                  <a:gd name="T4" fmla="*/ 17 w 24"/>
                  <a:gd name="T5" fmla="*/ 15 h 33"/>
                  <a:gd name="T6" fmla="*/ 17 w 24"/>
                  <a:gd name="T7" fmla="*/ 15 h 33"/>
                  <a:gd name="T8" fmla="*/ 23 w 24"/>
                  <a:gd name="T9" fmla="*/ 8 h 33"/>
                  <a:gd name="T10" fmla="*/ 19 w 24"/>
                  <a:gd name="T11" fmla="*/ 2 h 33"/>
                  <a:gd name="T12" fmla="*/ 9 w 24"/>
                  <a:gd name="T13" fmla="*/ 0 h 33"/>
                  <a:gd name="T14" fmla="*/ 0 w 24"/>
                  <a:gd name="T15" fmla="*/ 1 h 33"/>
                  <a:gd name="T16" fmla="*/ 0 w 24"/>
                  <a:gd name="T17" fmla="*/ 32 h 33"/>
                  <a:gd name="T18" fmla="*/ 8 w 24"/>
                  <a:gd name="T19" fmla="*/ 33 h 33"/>
                  <a:gd name="T20" fmla="*/ 20 w 24"/>
                  <a:gd name="T21" fmla="*/ 30 h 33"/>
                  <a:gd name="T22" fmla="*/ 7 w 24"/>
                  <a:gd name="T23" fmla="*/ 6 h 33"/>
                  <a:gd name="T24" fmla="*/ 10 w 24"/>
                  <a:gd name="T25" fmla="*/ 5 h 33"/>
                  <a:gd name="T26" fmla="*/ 15 w 24"/>
                  <a:gd name="T27" fmla="*/ 9 h 33"/>
                  <a:gd name="T28" fmla="*/ 10 w 24"/>
                  <a:gd name="T29" fmla="*/ 13 h 33"/>
                  <a:gd name="T30" fmla="*/ 7 w 24"/>
                  <a:gd name="T31" fmla="*/ 13 h 33"/>
                  <a:gd name="T32" fmla="*/ 7 w 24"/>
                  <a:gd name="T33" fmla="*/ 6 h 33"/>
                  <a:gd name="T34" fmla="*/ 7 w 24"/>
                  <a:gd name="T35" fmla="*/ 18 h 33"/>
                  <a:gd name="T36" fmla="*/ 10 w 24"/>
                  <a:gd name="T37" fmla="*/ 18 h 33"/>
                  <a:gd name="T38" fmla="*/ 16 w 24"/>
                  <a:gd name="T39" fmla="*/ 23 h 33"/>
                  <a:gd name="T40" fmla="*/ 10 w 24"/>
                  <a:gd name="T41" fmla="*/ 28 h 33"/>
                  <a:gd name="T42" fmla="*/ 7 w 24"/>
                  <a:gd name="T43" fmla="*/ 27 h 33"/>
                  <a:gd name="T44" fmla="*/ 7 w 24"/>
                  <a:gd name="T45"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3">
                    <a:moveTo>
                      <a:pt x="20" y="30"/>
                    </a:moveTo>
                    <a:cubicBezTo>
                      <a:pt x="22" y="28"/>
                      <a:pt x="24" y="26"/>
                      <a:pt x="24" y="23"/>
                    </a:cubicBezTo>
                    <a:cubicBezTo>
                      <a:pt x="24" y="19"/>
                      <a:pt x="21" y="16"/>
                      <a:pt x="17" y="15"/>
                    </a:cubicBezTo>
                    <a:cubicBezTo>
                      <a:pt x="17" y="15"/>
                      <a:pt x="17" y="15"/>
                      <a:pt x="17" y="15"/>
                    </a:cubicBezTo>
                    <a:cubicBezTo>
                      <a:pt x="21" y="14"/>
                      <a:pt x="23" y="11"/>
                      <a:pt x="23" y="8"/>
                    </a:cubicBezTo>
                    <a:cubicBezTo>
                      <a:pt x="23" y="5"/>
                      <a:pt x="21" y="3"/>
                      <a:pt x="19" y="2"/>
                    </a:cubicBezTo>
                    <a:cubicBezTo>
                      <a:pt x="16" y="1"/>
                      <a:pt x="14" y="0"/>
                      <a:pt x="9" y="0"/>
                    </a:cubicBezTo>
                    <a:cubicBezTo>
                      <a:pt x="6" y="0"/>
                      <a:pt x="2" y="1"/>
                      <a:pt x="0" y="1"/>
                    </a:cubicBezTo>
                    <a:cubicBezTo>
                      <a:pt x="0" y="32"/>
                      <a:pt x="0" y="32"/>
                      <a:pt x="0" y="32"/>
                    </a:cubicBezTo>
                    <a:cubicBezTo>
                      <a:pt x="2" y="33"/>
                      <a:pt x="4" y="33"/>
                      <a:pt x="8" y="33"/>
                    </a:cubicBezTo>
                    <a:cubicBezTo>
                      <a:pt x="14" y="33"/>
                      <a:pt x="18" y="32"/>
                      <a:pt x="20" y="30"/>
                    </a:cubicBezTo>
                    <a:close/>
                    <a:moveTo>
                      <a:pt x="7" y="6"/>
                    </a:moveTo>
                    <a:cubicBezTo>
                      <a:pt x="8" y="6"/>
                      <a:pt x="9" y="5"/>
                      <a:pt x="10" y="5"/>
                    </a:cubicBezTo>
                    <a:cubicBezTo>
                      <a:pt x="14" y="5"/>
                      <a:pt x="15" y="7"/>
                      <a:pt x="15" y="9"/>
                    </a:cubicBezTo>
                    <a:cubicBezTo>
                      <a:pt x="15" y="12"/>
                      <a:pt x="13" y="13"/>
                      <a:pt x="10" y="13"/>
                    </a:cubicBezTo>
                    <a:cubicBezTo>
                      <a:pt x="7" y="13"/>
                      <a:pt x="7" y="13"/>
                      <a:pt x="7" y="13"/>
                    </a:cubicBezTo>
                    <a:lnTo>
                      <a:pt x="7" y="6"/>
                    </a:lnTo>
                    <a:close/>
                    <a:moveTo>
                      <a:pt x="7" y="18"/>
                    </a:moveTo>
                    <a:cubicBezTo>
                      <a:pt x="10" y="18"/>
                      <a:pt x="10" y="18"/>
                      <a:pt x="10" y="18"/>
                    </a:cubicBezTo>
                    <a:cubicBezTo>
                      <a:pt x="13" y="18"/>
                      <a:pt x="16" y="20"/>
                      <a:pt x="16" y="23"/>
                    </a:cubicBezTo>
                    <a:cubicBezTo>
                      <a:pt x="16" y="26"/>
                      <a:pt x="13" y="28"/>
                      <a:pt x="10" y="28"/>
                    </a:cubicBezTo>
                    <a:cubicBezTo>
                      <a:pt x="9" y="28"/>
                      <a:pt x="8" y="28"/>
                      <a:pt x="7" y="27"/>
                    </a:cubicBezTo>
                    <a:lnTo>
                      <a:pt x="7" y="1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4" name="Freeform 62"/>
              <p:cNvSpPr/>
              <p:nvPr/>
            </p:nvSpPr>
            <p:spPr bwMode="auto">
              <a:xfrm>
                <a:off x="6438959" y="2859204"/>
                <a:ext cx="96286" cy="126434"/>
              </a:xfrm>
              <a:custGeom>
                <a:avLst/>
                <a:gdLst>
                  <a:gd name="T0" fmla="*/ 18 w 26"/>
                  <a:gd name="T1" fmla="*/ 6 h 33"/>
                  <a:gd name="T2" fmla="*/ 24 w 26"/>
                  <a:gd name="T3" fmla="*/ 7 h 33"/>
                  <a:gd name="T4" fmla="*/ 26 w 26"/>
                  <a:gd name="T5" fmla="*/ 2 h 33"/>
                  <a:gd name="T6" fmla="*/ 18 w 26"/>
                  <a:gd name="T7" fmla="*/ 0 h 33"/>
                  <a:gd name="T8" fmla="*/ 0 w 26"/>
                  <a:gd name="T9" fmla="*/ 17 h 33"/>
                  <a:gd name="T10" fmla="*/ 17 w 26"/>
                  <a:gd name="T11" fmla="*/ 33 h 33"/>
                  <a:gd name="T12" fmla="*/ 25 w 26"/>
                  <a:gd name="T13" fmla="*/ 32 h 33"/>
                  <a:gd name="T14" fmla="*/ 24 w 26"/>
                  <a:gd name="T15" fmla="*/ 26 h 33"/>
                  <a:gd name="T16" fmla="*/ 18 w 26"/>
                  <a:gd name="T17" fmla="*/ 27 h 33"/>
                  <a:gd name="T18" fmla="*/ 8 w 26"/>
                  <a:gd name="T19" fmla="*/ 17 h 33"/>
                  <a:gd name="T20" fmla="*/ 18 w 26"/>
                  <a:gd name="T2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3">
                    <a:moveTo>
                      <a:pt x="18" y="6"/>
                    </a:moveTo>
                    <a:cubicBezTo>
                      <a:pt x="21" y="6"/>
                      <a:pt x="23" y="7"/>
                      <a:pt x="24" y="7"/>
                    </a:cubicBezTo>
                    <a:cubicBezTo>
                      <a:pt x="26" y="2"/>
                      <a:pt x="26" y="2"/>
                      <a:pt x="26" y="2"/>
                    </a:cubicBezTo>
                    <a:cubicBezTo>
                      <a:pt x="24" y="1"/>
                      <a:pt x="22" y="0"/>
                      <a:pt x="18" y="0"/>
                    </a:cubicBezTo>
                    <a:cubicBezTo>
                      <a:pt x="8" y="0"/>
                      <a:pt x="0" y="6"/>
                      <a:pt x="0" y="17"/>
                    </a:cubicBezTo>
                    <a:cubicBezTo>
                      <a:pt x="0" y="26"/>
                      <a:pt x="6" y="33"/>
                      <a:pt x="17" y="33"/>
                    </a:cubicBezTo>
                    <a:cubicBezTo>
                      <a:pt x="21" y="33"/>
                      <a:pt x="24" y="33"/>
                      <a:pt x="25" y="32"/>
                    </a:cubicBezTo>
                    <a:cubicBezTo>
                      <a:pt x="24" y="26"/>
                      <a:pt x="24" y="26"/>
                      <a:pt x="24" y="26"/>
                    </a:cubicBezTo>
                    <a:cubicBezTo>
                      <a:pt x="23" y="27"/>
                      <a:pt x="20" y="27"/>
                      <a:pt x="18" y="27"/>
                    </a:cubicBezTo>
                    <a:cubicBezTo>
                      <a:pt x="12" y="27"/>
                      <a:pt x="8" y="23"/>
                      <a:pt x="8" y="17"/>
                    </a:cubicBezTo>
                    <a:cubicBezTo>
                      <a:pt x="8" y="10"/>
                      <a:pt x="12" y="6"/>
                      <a:pt x="18" y="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5" name="Freeform 63"/>
              <p:cNvSpPr>
                <a:spLocks noEditPoints="1"/>
              </p:cNvSpPr>
              <p:nvPr/>
            </p:nvSpPr>
            <p:spPr bwMode="auto">
              <a:xfrm>
                <a:off x="6553299" y="2859204"/>
                <a:ext cx="108322" cy="126434"/>
              </a:xfrm>
              <a:custGeom>
                <a:avLst/>
                <a:gdLst>
                  <a:gd name="T0" fmla="*/ 29 w 29"/>
                  <a:gd name="T1" fmla="*/ 16 h 33"/>
                  <a:gd name="T2" fmla="*/ 23 w 29"/>
                  <a:gd name="T3" fmla="*/ 4 h 33"/>
                  <a:gd name="T4" fmla="*/ 10 w 29"/>
                  <a:gd name="T5" fmla="*/ 0 h 33"/>
                  <a:gd name="T6" fmla="*/ 0 w 29"/>
                  <a:gd name="T7" fmla="*/ 1 h 33"/>
                  <a:gd name="T8" fmla="*/ 0 w 29"/>
                  <a:gd name="T9" fmla="*/ 33 h 33"/>
                  <a:gd name="T10" fmla="*/ 8 w 29"/>
                  <a:gd name="T11" fmla="*/ 33 h 33"/>
                  <a:gd name="T12" fmla="*/ 23 w 29"/>
                  <a:gd name="T13" fmla="*/ 29 h 33"/>
                  <a:gd name="T14" fmla="*/ 29 w 29"/>
                  <a:gd name="T15" fmla="*/ 16 h 33"/>
                  <a:gd name="T16" fmla="*/ 10 w 29"/>
                  <a:gd name="T17" fmla="*/ 28 h 33"/>
                  <a:gd name="T18" fmla="*/ 7 w 29"/>
                  <a:gd name="T19" fmla="*/ 27 h 33"/>
                  <a:gd name="T20" fmla="*/ 7 w 29"/>
                  <a:gd name="T21" fmla="*/ 6 h 33"/>
                  <a:gd name="T22" fmla="*/ 11 w 29"/>
                  <a:gd name="T23" fmla="*/ 6 h 33"/>
                  <a:gd name="T24" fmla="*/ 21 w 29"/>
                  <a:gd name="T25" fmla="*/ 16 h 33"/>
                  <a:gd name="T26" fmla="*/ 10 w 29"/>
                  <a:gd name="T2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3">
                    <a:moveTo>
                      <a:pt x="29" y="16"/>
                    </a:moveTo>
                    <a:cubicBezTo>
                      <a:pt x="29" y="10"/>
                      <a:pt x="26" y="6"/>
                      <a:pt x="23" y="4"/>
                    </a:cubicBezTo>
                    <a:cubicBezTo>
                      <a:pt x="20" y="2"/>
                      <a:pt x="16" y="0"/>
                      <a:pt x="10" y="0"/>
                    </a:cubicBezTo>
                    <a:cubicBezTo>
                      <a:pt x="6" y="0"/>
                      <a:pt x="3" y="1"/>
                      <a:pt x="0" y="1"/>
                    </a:cubicBezTo>
                    <a:cubicBezTo>
                      <a:pt x="0" y="33"/>
                      <a:pt x="0" y="33"/>
                      <a:pt x="0" y="33"/>
                    </a:cubicBezTo>
                    <a:cubicBezTo>
                      <a:pt x="2" y="33"/>
                      <a:pt x="5" y="33"/>
                      <a:pt x="8" y="33"/>
                    </a:cubicBezTo>
                    <a:cubicBezTo>
                      <a:pt x="15" y="33"/>
                      <a:pt x="20" y="32"/>
                      <a:pt x="23" y="29"/>
                    </a:cubicBezTo>
                    <a:cubicBezTo>
                      <a:pt x="26" y="26"/>
                      <a:pt x="29" y="22"/>
                      <a:pt x="29" y="16"/>
                    </a:cubicBezTo>
                    <a:close/>
                    <a:moveTo>
                      <a:pt x="10" y="28"/>
                    </a:moveTo>
                    <a:cubicBezTo>
                      <a:pt x="9" y="28"/>
                      <a:pt x="8" y="28"/>
                      <a:pt x="7" y="27"/>
                    </a:cubicBezTo>
                    <a:cubicBezTo>
                      <a:pt x="7" y="6"/>
                      <a:pt x="7" y="6"/>
                      <a:pt x="7" y="6"/>
                    </a:cubicBezTo>
                    <a:cubicBezTo>
                      <a:pt x="8" y="6"/>
                      <a:pt x="9" y="6"/>
                      <a:pt x="11" y="6"/>
                    </a:cubicBezTo>
                    <a:cubicBezTo>
                      <a:pt x="17" y="6"/>
                      <a:pt x="21" y="10"/>
                      <a:pt x="21" y="16"/>
                    </a:cubicBezTo>
                    <a:cubicBezTo>
                      <a:pt x="21" y="24"/>
                      <a:pt x="17" y="28"/>
                      <a:pt x="10" y="2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 name="Freeform 64"/>
              <p:cNvSpPr/>
              <p:nvPr/>
            </p:nvSpPr>
            <p:spPr bwMode="auto">
              <a:xfrm>
                <a:off x="6676667" y="2865225"/>
                <a:ext cx="78233" cy="120413"/>
              </a:xfrm>
              <a:custGeom>
                <a:avLst/>
                <a:gdLst>
                  <a:gd name="T0" fmla="*/ 49 w 49"/>
                  <a:gd name="T1" fmla="*/ 62 h 76"/>
                  <a:gd name="T2" fmla="*/ 19 w 49"/>
                  <a:gd name="T3" fmla="*/ 62 h 76"/>
                  <a:gd name="T4" fmla="*/ 19 w 49"/>
                  <a:gd name="T5" fmla="*/ 43 h 76"/>
                  <a:gd name="T6" fmla="*/ 45 w 49"/>
                  <a:gd name="T7" fmla="*/ 43 h 76"/>
                  <a:gd name="T8" fmla="*/ 45 w 49"/>
                  <a:gd name="T9" fmla="*/ 29 h 76"/>
                  <a:gd name="T10" fmla="*/ 19 w 49"/>
                  <a:gd name="T11" fmla="*/ 29 h 76"/>
                  <a:gd name="T12" fmla="*/ 19 w 49"/>
                  <a:gd name="T13" fmla="*/ 15 h 76"/>
                  <a:gd name="T14" fmla="*/ 47 w 49"/>
                  <a:gd name="T15" fmla="*/ 15 h 76"/>
                  <a:gd name="T16" fmla="*/ 47 w 49"/>
                  <a:gd name="T17" fmla="*/ 0 h 76"/>
                  <a:gd name="T18" fmla="*/ 0 w 49"/>
                  <a:gd name="T19" fmla="*/ 0 h 76"/>
                  <a:gd name="T20" fmla="*/ 0 w 49"/>
                  <a:gd name="T21" fmla="*/ 76 h 76"/>
                  <a:gd name="T22" fmla="*/ 49 w 49"/>
                  <a:gd name="T23" fmla="*/ 76 h 76"/>
                  <a:gd name="T24" fmla="*/ 49 w 49"/>
                  <a:gd name="T25" fmla="*/ 6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76">
                    <a:moveTo>
                      <a:pt x="49" y="62"/>
                    </a:moveTo>
                    <a:lnTo>
                      <a:pt x="19" y="62"/>
                    </a:lnTo>
                    <a:lnTo>
                      <a:pt x="19" y="43"/>
                    </a:lnTo>
                    <a:lnTo>
                      <a:pt x="45" y="43"/>
                    </a:lnTo>
                    <a:lnTo>
                      <a:pt x="45" y="29"/>
                    </a:lnTo>
                    <a:lnTo>
                      <a:pt x="19" y="29"/>
                    </a:lnTo>
                    <a:lnTo>
                      <a:pt x="19" y="15"/>
                    </a:lnTo>
                    <a:lnTo>
                      <a:pt x="47" y="15"/>
                    </a:lnTo>
                    <a:lnTo>
                      <a:pt x="47" y="0"/>
                    </a:lnTo>
                    <a:lnTo>
                      <a:pt x="0" y="0"/>
                    </a:lnTo>
                    <a:lnTo>
                      <a:pt x="0" y="76"/>
                    </a:lnTo>
                    <a:lnTo>
                      <a:pt x="49" y="76"/>
                    </a:lnTo>
                    <a:lnTo>
                      <a:pt x="49" y="62"/>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7" name="Freeform 65"/>
              <p:cNvSpPr/>
              <p:nvPr/>
            </p:nvSpPr>
            <p:spPr bwMode="auto">
              <a:xfrm>
                <a:off x="6772953" y="2865225"/>
                <a:ext cx="72215" cy="120413"/>
              </a:xfrm>
              <a:custGeom>
                <a:avLst/>
                <a:gdLst>
                  <a:gd name="T0" fmla="*/ 45 w 45"/>
                  <a:gd name="T1" fmla="*/ 31 h 76"/>
                  <a:gd name="T2" fmla="*/ 17 w 45"/>
                  <a:gd name="T3" fmla="*/ 31 h 76"/>
                  <a:gd name="T4" fmla="*/ 17 w 45"/>
                  <a:gd name="T5" fmla="*/ 15 h 76"/>
                  <a:gd name="T6" fmla="*/ 45 w 45"/>
                  <a:gd name="T7" fmla="*/ 15 h 76"/>
                  <a:gd name="T8" fmla="*/ 45 w 45"/>
                  <a:gd name="T9" fmla="*/ 0 h 76"/>
                  <a:gd name="T10" fmla="*/ 0 w 45"/>
                  <a:gd name="T11" fmla="*/ 0 h 76"/>
                  <a:gd name="T12" fmla="*/ 0 w 45"/>
                  <a:gd name="T13" fmla="*/ 76 h 76"/>
                  <a:gd name="T14" fmla="*/ 17 w 45"/>
                  <a:gd name="T15" fmla="*/ 76 h 76"/>
                  <a:gd name="T16" fmla="*/ 17 w 45"/>
                  <a:gd name="T17" fmla="*/ 45 h 76"/>
                  <a:gd name="T18" fmla="*/ 45 w 45"/>
                  <a:gd name="T19" fmla="*/ 45 h 76"/>
                  <a:gd name="T20" fmla="*/ 45 w 45"/>
                  <a:gd name="T21" fmla="*/ 3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76">
                    <a:moveTo>
                      <a:pt x="45" y="31"/>
                    </a:moveTo>
                    <a:lnTo>
                      <a:pt x="17" y="31"/>
                    </a:lnTo>
                    <a:lnTo>
                      <a:pt x="17" y="15"/>
                    </a:lnTo>
                    <a:lnTo>
                      <a:pt x="45" y="15"/>
                    </a:lnTo>
                    <a:lnTo>
                      <a:pt x="45" y="0"/>
                    </a:lnTo>
                    <a:lnTo>
                      <a:pt x="0" y="0"/>
                    </a:lnTo>
                    <a:lnTo>
                      <a:pt x="0" y="76"/>
                    </a:lnTo>
                    <a:lnTo>
                      <a:pt x="17" y="76"/>
                    </a:lnTo>
                    <a:lnTo>
                      <a:pt x="17" y="45"/>
                    </a:lnTo>
                    <a:lnTo>
                      <a:pt x="45" y="45"/>
                    </a:lnTo>
                    <a:lnTo>
                      <a:pt x="45" y="3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8" name="Freeform 66"/>
              <p:cNvSpPr>
                <a:spLocks noEditPoints="1"/>
              </p:cNvSpPr>
              <p:nvPr/>
            </p:nvSpPr>
            <p:spPr bwMode="auto">
              <a:xfrm>
                <a:off x="6441969" y="3018751"/>
                <a:ext cx="63187" cy="87300"/>
              </a:xfrm>
              <a:custGeom>
                <a:avLst/>
                <a:gdLst>
                  <a:gd name="T0" fmla="*/ 9 w 17"/>
                  <a:gd name="T1" fmla="*/ 0 h 23"/>
                  <a:gd name="T2" fmla="*/ 0 w 17"/>
                  <a:gd name="T3" fmla="*/ 12 h 23"/>
                  <a:gd name="T4" fmla="*/ 9 w 17"/>
                  <a:gd name="T5" fmla="*/ 23 h 23"/>
                  <a:gd name="T6" fmla="*/ 17 w 17"/>
                  <a:gd name="T7" fmla="*/ 12 h 23"/>
                  <a:gd name="T8" fmla="*/ 9 w 17"/>
                  <a:gd name="T9" fmla="*/ 0 h 23"/>
                  <a:gd name="T10" fmla="*/ 9 w 17"/>
                  <a:gd name="T11" fmla="*/ 19 h 23"/>
                  <a:gd name="T12" fmla="*/ 6 w 17"/>
                  <a:gd name="T13" fmla="*/ 12 h 23"/>
                  <a:gd name="T14" fmla="*/ 9 w 17"/>
                  <a:gd name="T15" fmla="*/ 4 h 23"/>
                  <a:gd name="T16" fmla="*/ 12 w 17"/>
                  <a:gd name="T17" fmla="*/ 12 h 23"/>
                  <a:gd name="T18" fmla="*/ 9 w 17"/>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3">
                    <a:moveTo>
                      <a:pt x="9" y="0"/>
                    </a:moveTo>
                    <a:cubicBezTo>
                      <a:pt x="3" y="0"/>
                      <a:pt x="0" y="5"/>
                      <a:pt x="0" y="12"/>
                    </a:cubicBezTo>
                    <a:cubicBezTo>
                      <a:pt x="0" y="18"/>
                      <a:pt x="3" y="23"/>
                      <a:pt x="9" y="23"/>
                    </a:cubicBezTo>
                    <a:cubicBezTo>
                      <a:pt x="14" y="23"/>
                      <a:pt x="17" y="19"/>
                      <a:pt x="17" y="12"/>
                    </a:cubicBezTo>
                    <a:cubicBezTo>
                      <a:pt x="17" y="6"/>
                      <a:pt x="15" y="0"/>
                      <a:pt x="9" y="0"/>
                    </a:cubicBezTo>
                    <a:close/>
                    <a:moveTo>
                      <a:pt x="9" y="19"/>
                    </a:moveTo>
                    <a:cubicBezTo>
                      <a:pt x="7" y="19"/>
                      <a:pt x="6" y="17"/>
                      <a:pt x="6" y="12"/>
                    </a:cubicBezTo>
                    <a:cubicBezTo>
                      <a:pt x="6" y="7"/>
                      <a:pt x="7" y="4"/>
                      <a:pt x="9" y="4"/>
                    </a:cubicBezTo>
                    <a:cubicBezTo>
                      <a:pt x="11" y="4"/>
                      <a:pt x="12" y="7"/>
                      <a:pt x="12" y="12"/>
                    </a:cubicBezTo>
                    <a:cubicBezTo>
                      <a:pt x="12" y="17"/>
                      <a:pt x="11" y="19"/>
                      <a:pt x="9"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9" name="Freeform 67"/>
              <p:cNvSpPr/>
              <p:nvPr/>
            </p:nvSpPr>
            <p:spPr bwMode="auto">
              <a:xfrm>
                <a:off x="6547281" y="3021762"/>
                <a:ext cx="39117" cy="84289"/>
              </a:xfrm>
              <a:custGeom>
                <a:avLst/>
                <a:gdLst>
                  <a:gd name="T0" fmla="*/ 0 w 24"/>
                  <a:gd name="T1" fmla="*/ 5 h 52"/>
                  <a:gd name="T2" fmla="*/ 3 w 24"/>
                  <a:gd name="T3" fmla="*/ 14 h 52"/>
                  <a:gd name="T4" fmla="*/ 12 w 24"/>
                  <a:gd name="T5" fmla="*/ 9 h 52"/>
                  <a:gd name="T6" fmla="*/ 12 w 24"/>
                  <a:gd name="T7" fmla="*/ 9 h 52"/>
                  <a:gd name="T8" fmla="*/ 12 w 24"/>
                  <a:gd name="T9" fmla="*/ 52 h 52"/>
                  <a:gd name="T10" fmla="*/ 24 w 24"/>
                  <a:gd name="T11" fmla="*/ 52 h 52"/>
                  <a:gd name="T12" fmla="*/ 24 w 24"/>
                  <a:gd name="T13" fmla="*/ 0 h 52"/>
                  <a:gd name="T14" fmla="*/ 15 w 24"/>
                  <a:gd name="T15" fmla="*/ 0 h 52"/>
                  <a:gd name="T16" fmla="*/ 0 w 24"/>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2">
                    <a:moveTo>
                      <a:pt x="0" y="5"/>
                    </a:moveTo>
                    <a:lnTo>
                      <a:pt x="3" y="14"/>
                    </a:lnTo>
                    <a:lnTo>
                      <a:pt x="12" y="9"/>
                    </a:lnTo>
                    <a:lnTo>
                      <a:pt x="12" y="9"/>
                    </a:lnTo>
                    <a:lnTo>
                      <a:pt x="12" y="52"/>
                    </a:lnTo>
                    <a:lnTo>
                      <a:pt x="24" y="52"/>
                    </a:lnTo>
                    <a:lnTo>
                      <a:pt x="24" y="0"/>
                    </a:lnTo>
                    <a:lnTo>
                      <a:pt x="15" y="0"/>
                    </a:lnTo>
                    <a:lnTo>
                      <a:pt x="0" y="5"/>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0" name="Freeform 68"/>
              <p:cNvSpPr/>
              <p:nvPr/>
            </p:nvSpPr>
            <p:spPr bwMode="auto">
              <a:xfrm>
                <a:off x="6637550" y="3018751"/>
                <a:ext cx="60179" cy="87300"/>
              </a:xfrm>
              <a:custGeom>
                <a:avLst/>
                <a:gdLst>
                  <a:gd name="T0" fmla="*/ 8 w 16"/>
                  <a:gd name="T1" fmla="*/ 19 h 23"/>
                  <a:gd name="T2" fmla="*/ 10 w 16"/>
                  <a:gd name="T3" fmla="*/ 17 h 23"/>
                  <a:gd name="T4" fmla="*/ 16 w 16"/>
                  <a:gd name="T5" fmla="*/ 7 h 23"/>
                  <a:gd name="T6" fmla="*/ 8 w 16"/>
                  <a:gd name="T7" fmla="*/ 0 h 23"/>
                  <a:gd name="T8" fmla="*/ 1 w 16"/>
                  <a:gd name="T9" fmla="*/ 3 h 23"/>
                  <a:gd name="T10" fmla="*/ 2 w 16"/>
                  <a:gd name="T11" fmla="*/ 6 h 23"/>
                  <a:gd name="T12" fmla="*/ 7 w 16"/>
                  <a:gd name="T13" fmla="*/ 5 h 23"/>
                  <a:gd name="T14" fmla="*/ 10 w 16"/>
                  <a:gd name="T15" fmla="*/ 8 h 23"/>
                  <a:gd name="T16" fmla="*/ 3 w 16"/>
                  <a:gd name="T17" fmla="*/ 17 h 23"/>
                  <a:gd name="T18" fmla="*/ 0 w 16"/>
                  <a:gd name="T19" fmla="*/ 20 h 23"/>
                  <a:gd name="T20" fmla="*/ 0 w 16"/>
                  <a:gd name="T21" fmla="*/ 23 h 23"/>
                  <a:gd name="T22" fmla="*/ 16 w 16"/>
                  <a:gd name="T23" fmla="*/ 23 h 23"/>
                  <a:gd name="T24" fmla="*/ 16 w 16"/>
                  <a:gd name="T25" fmla="*/ 19 h 23"/>
                  <a:gd name="T26" fmla="*/ 8 w 16"/>
                  <a:gd name="T2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8" y="19"/>
                    </a:moveTo>
                    <a:cubicBezTo>
                      <a:pt x="10" y="17"/>
                      <a:pt x="10" y="17"/>
                      <a:pt x="10" y="17"/>
                    </a:cubicBezTo>
                    <a:cubicBezTo>
                      <a:pt x="13" y="14"/>
                      <a:pt x="16" y="11"/>
                      <a:pt x="16" y="7"/>
                    </a:cubicBezTo>
                    <a:cubicBezTo>
                      <a:pt x="16" y="3"/>
                      <a:pt x="13" y="0"/>
                      <a:pt x="8" y="0"/>
                    </a:cubicBezTo>
                    <a:cubicBezTo>
                      <a:pt x="5" y="0"/>
                      <a:pt x="2" y="1"/>
                      <a:pt x="1" y="3"/>
                    </a:cubicBezTo>
                    <a:cubicBezTo>
                      <a:pt x="2" y="6"/>
                      <a:pt x="2" y="6"/>
                      <a:pt x="2" y="6"/>
                    </a:cubicBezTo>
                    <a:cubicBezTo>
                      <a:pt x="3" y="6"/>
                      <a:pt x="5" y="5"/>
                      <a:pt x="7" y="5"/>
                    </a:cubicBezTo>
                    <a:cubicBezTo>
                      <a:pt x="9" y="5"/>
                      <a:pt x="10" y="6"/>
                      <a:pt x="10" y="8"/>
                    </a:cubicBezTo>
                    <a:cubicBezTo>
                      <a:pt x="10" y="10"/>
                      <a:pt x="8" y="13"/>
                      <a:pt x="3" y="17"/>
                    </a:cubicBezTo>
                    <a:cubicBezTo>
                      <a:pt x="0" y="20"/>
                      <a:pt x="0" y="20"/>
                      <a:pt x="0" y="20"/>
                    </a:cubicBezTo>
                    <a:cubicBezTo>
                      <a:pt x="0" y="23"/>
                      <a:pt x="0" y="23"/>
                      <a:pt x="0" y="23"/>
                    </a:cubicBezTo>
                    <a:cubicBezTo>
                      <a:pt x="16" y="23"/>
                      <a:pt x="16" y="23"/>
                      <a:pt x="16" y="23"/>
                    </a:cubicBezTo>
                    <a:cubicBezTo>
                      <a:pt x="16" y="19"/>
                      <a:pt x="16" y="19"/>
                      <a:pt x="16" y="19"/>
                    </a:cubicBezTo>
                    <a:cubicBezTo>
                      <a:pt x="8" y="19"/>
                      <a:pt x="8" y="19"/>
                      <a:pt x="8"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1" name="Freeform 69"/>
              <p:cNvSpPr/>
              <p:nvPr/>
            </p:nvSpPr>
            <p:spPr bwMode="auto">
              <a:xfrm>
                <a:off x="6736846" y="3018751"/>
                <a:ext cx="57169" cy="87300"/>
              </a:xfrm>
              <a:custGeom>
                <a:avLst/>
                <a:gdLst>
                  <a:gd name="T0" fmla="*/ 11 w 16"/>
                  <a:gd name="T1" fmla="*/ 11 h 23"/>
                  <a:gd name="T2" fmla="*/ 11 w 16"/>
                  <a:gd name="T3" fmla="*/ 11 h 23"/>
                  <a:gd name="T4" fmla="*/ 15 w 16"/>
                  <a:gd name="T5" fmla="*/ 6 h 23"/>
                  <a:gd name="T6" fmla="*/ 8 w 16"/>
                  <a:gd name="T7" fmla="*/ 0 h 23"/>
                  <a:gd name="T8" fmla="*/ 1 w 16"/>
                  <a:gd name="T9" fmla="*/ 2 h 23"/>
                  <a:gd name="T10" fmla="*/ 2 w 16"/>
                  <a:gd name="T11" fmla="*/ 6 h 23"/>
                  <a:gd name="T12" fmla="*/ 6 w 16"/>
                  <a:gd name="T13" fmla="*/ 4 h 23"/>
                  <a:gd name="T14" fmla="*/ 10 w 16"/>
                  <a:gd name="T15" fmla="*/ 7 h 23"/>
                  <a:gd name="T16" fmla="*/ 6 w 16"/>
                  <a:gd name="T17" fmla="*/ 9 h 23"/>
                  <a:gd name="T18" fmla="*/ 4 w 16"/>
                  <a:gd name="T19" fmla="*/ 9 h 23"/>
                  <a:gd name="T20" fmla="*/ 4 w 16"/>
                  <a:gd name="T21" fmla="*/ 13 h 23"/>
                  <a:gd name="T22" fmla="*/ 6 w 16"/>
                  <a:gd name="T23" fmla="*/ 13 h 23"/>
                  <a:gd name="T24" fmla="*/ 10 w 16"/>
                  <a:gd name="T25" fmla="*/ 16 h 23"/>
                  <a:gd name="T26" fmla="*/ 6 w 16"/>
                  <a:gd name="T27" fmla="*/ 19 h 23"/>
                  <a:gd name="T28" fmla="*/ 1 w 16"/>
                  <a:gd name="T29" fmla="*/ 18 h 23"/>
                  <a:gd name="T30" fmla="*/ 0 w 16"/>
                  <a:gd name="T31" fmla="*/ 22 h 23"/>
                  <a:gd name="T32" fmla="*/ 7 w 16"/>
                  <a:gd name="T33" fmla="*/ 23 h 23"/>
                  <a:gd name="T34" fmla="*/ 16 w 16"/>
                  <a:gd name="T35" fmla="*/ 17 h 23"/>
                  <a:gd name="T36" fmla="*/ 11 w 1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3">
                    <a:moveTo>
                      <a:pt x="11" y="11"/>
                    </a:moveTo>
                    <a:cubicBezTo>
                      <a:pt x="11" y="11"/>
                      <a:pt x="11" y="11"/>
                      <a:pt x="11" y="11"/>
                    </a:cubicBezTo>
                    <a:cubicBezTo>
                      <a:pt x="14" y="10"/>
                      <a:pt x="15" y="8"/>
                      <a:pt x="15" y="6"/>
                    </a:cubicBezTo>
                    <a:cubicBezTo>
                      <a:pt x="15" y="3"/>
                      <a:pt x="12" y="0"/>
                      <a:pt x="8" y="0"/>
                    </a:cubicBezTo>
                    <a:cubicBezTo>
                      <a:pt x="5" y="0"/>
                      <a:pt x="2" y="1"/>
                      <a:pt x="1" y="2"/>
                    </a:cubicBezTo>
                    <a:cubicBezTo>
                      <a:pt x="2" y="6"/>
                      <a:pt x="2" y="6"/>
                      <a:pt x="2" y="6"/>
                    </a:cubicBezTo>
                    <a:cubicBezTo>
                      <a:pt x="3" y="5"/>
                      <a:pt x="5" y="4"/>
                      <a:pt x="6" y="4"/>
                    </a:cubicBezTo>
                    <a:cubicBezTo>
                      <a:pt x="9" y="4"/>
                      <a:pt x="10" y="5"/>
                      <a:pt x="10" y="7"/>
                    </a:cubicBezTo>
                    <a:cubicBezTo>
                      <a:pt x="10" y="9"/>
                      <a:pt x="7" y="9"/>
                      <a:pt x="6" y="9"/>
                    </a:cubicBezTo>
                    <a:cubicBezTo>
                      <a:pt x="4" y="9"/>
                      <a:pt x="4" y="9"/>
                      <a:pt x="4" y="9"/>
                    </a:cubicBezTo>
                    <a:cubicBezTo>
                      <a:pt x="4" y="13"/>
                      <a:pt x="4" y="13"/>
                      <a:pt x="4" y="13"/>
                    </a:cubicBezTo>
                    <a:cubicBezTo>
                      <a:pt x="6" y="13"/>
                      <a:pt x="6" y="13"/>
                      <a:pt x="6" y="13"/>
                    </a:cubicBezTo>
                    <a:cubicBezTo>
                      <a:pt x="8" y="13"/>
                      <a:pt x="10" y="14"/>
                      <a:pt x="10" y="16"/>
                    </a:cubicBezTo>
                    <a:cubicBezTo>
                      <a:pt x="10" y="18"/>
                      <a:pt x="9" y="19"/>
                      <a:pt x="6" y="19"/>
                    </a:cubicBezTo>
                    <a:cubicBezTo>
                      <a:pt x="4" y="19"/>
                      <a:pt x="2" y="18"/>
                      <a:pt x="1" y="18"/>
                    </a:cubicBezTo>
                    <a:cubicBezTo>
                      <a:pt x="0" y="22"/>
                      <a:pt x="0" y="22"/>
                      <a:pt x="0" y="22"/>
                    </a:cubicBezTo>
                    <a:cubicBezTo>
                      <a:pt x="1" y="23"/>
                      <a:pt x="4" y="23"/>
                      <a:pt x="7" y="23"/>
                    </a:cubicBezTo>
                    <a:cubicBezTo>
                      <a:pt x="12" y="23"/>
                      <a:pt x="16" y="20"/>
                      <a:pt x="16" y="17"/>
                    </a:cubicBezTo>
                    <a:cubicBezTo>
                      <a:pt x="16" y="14"/>
                      <a:pt x="13" y="12"/>
                      <a:pt x="11" y="1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2" name="Freeform 70"/>
              <p:cNvSpPr>
                <a:spLocks noEditPoints="1"/>
              </p:cNvSpPr>
              <p:nvPr/>
            </p:nvSpPr>
            <p:spPr bwMode="auto">
              <a:xfrm>
                <a:off x="6830122" y="3021762"/>
                <a:ext cx="66197" cy="84289"/>
              </a:xfrm>
              <a:custGeom>
                <a:avLst/>
                <a:gdLst>
                  <a:gd name="T0" fmla="*/ 15 w 18"/>
                  <a:gd name="T1" fmla="*/ 0 h 22"/>
                  <a:gd name="T2" fmla="*/ 9 w 18"/>
                  <a:gd name="T3" fmla="*/ 0 h 22"/>
                  <a:gd name="T4" fmla="*/ 0 w 18"/>
                  <a:gd name="T5" fmla="*/ 13 h 22"/>
                  <a:gd name="T6" fmla="*/ 0 w 18"/>
                  <a:gd name="T7" fmla="*/ 17 h 22"/>
                  <a:gd name="T8" fmla="*/ 10 w 18"/>
                  <a:gd name="T9" fmla="*/ 17 h 22"/>
                  <a:gd name="T10" fmla="*/ 10 w 18"/>
                  <a:gd name="T11" fmla="*/ 22 h 22"/>
                  <a:gd name="T12" fmla="*/ 15 w 18"/>
                  <a:gd name="T13" fmla="*/ 22 h 22"/>
                  <a:gd name="T14" fmla="*/ 15 w 18"/>
                  <a:gd name="T15" fmla="*/ 17 h 22"/>
                  <a:gd name="T16" fmla="*/ 18 w 18"/>
                  <a:gd name="T17" fmla="*/ 17 h 22"/>
                  <a:gd name="T18" fmla="*/ 18 w 18"/>
                  <a:gd name="T19" fmla="*/ 13 h 22"/>
                  <a:gd name="T20" fmla="*/ 15 w 18"/>
                  <a:gd name="T21" fmla="*/ 13 h 22"/>
                  <a:gd name="T22" fmla="*/ 15 w 18"/>
                  <a:gd name="T23" fmla="*/ 0 h 22"/>
                  <a:gd name="T24" fmla="*/ 10 w 18"/>
                  <a:gd name="T25" fmla="*/ 8 h 22"/>
                  <a:gd name="T26" fmla="*/ 10 w 18"/>
                  <a:gd name="T27" fmla="*/ 13 h 22"/>
                  <a:gd name="T28" fmla="*/ 5 w 18"/>
                  <a:gd name="T29" fmla="*/ 13 h 22"/>
                  <a:gd name="T30" fmla="*/ 5 w 18"/>
                  <a:gd name="T31" fmla="*/ 13 h 22"/>
                  <a:gd name="T32" fmla="*/ 8 w 18"/>
                  <a:gd name="T33" fmla="*/ 8 h 22"/>
                  <a:gd name="T34" fmla="*/ 10 w 18"/>
                  <a:gd name="T35" fmla="*/ 4 h 22"/>
                  <a:gd name="T36" fmla="*/ 10 w 18"/>
                  <a:gd name="T37" fmla="*/ 4 h 22"/>
                  <a:gd name="T38" fmla="*/ 10 w 18"/>
                  <a:gd name="T3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2">
                    <a:moveTo>
                      <a:pt x="15" y="0"/>
                    </a:moveTo>
                    <a:cubicBezTo>
                      <a:pt x="9" y="0"/>
                      <a:pt x="9" y="0"/>
                      <a:pt x="9" y="0"/>
                    </a:cubicBezTo>
                    <a:cubicBezTo>
                      <a:pt x="0" y="13"/>
                      <a:pt x="0" y="13"/>
                      <a:pt x="0" y="13"/>
                    </a:cubicBezTo>
                    <a:cubicBezTo>
                      <a:pt x="0" y="17"/>
                      <a:pt x="0" y="17"/>
                      <a:pt x="0" y="17"/>
                    </a:cubicBezTo>
                    <a:cubicBezTo>
                      <a:pt x="10" y="17"/>
                      <a:pt x="10" y="17"/>
                      <a:pt x="10" y="17"/>
                    </a:cubicBezTo>
                    <a:cubicBezTo>
                      <a:pt x="10" y="22"/>
                      <a:pt x="10" y="22"/>
                      <a:pt x="10" y="22"/>
                    </a:cubicBezTo>
                    <a:cubicBezTo>
                      <a:pt x="15" y="22"/>
                      <a:pt x="15" y="22"/>
                      <a:pt x="15" y="22"/>
                    </a:cubicBezTo>
                    <a:cubicBezTo>
                      <a:pt x="15" y="17"/>
                      <a:pt x="15" y="17"/>
                      <a:pt x="15" y="17"/>
                    </a:cubicBezTo>
                    <a:cubicBezTo>
                      <a:pt x="18" y="17"/>
                      <a:pt x="18" y="17"/>
                      <a:pt x="18" y="17"/>
                    </a:cubicBezTo>
                    <a:cubicBezTo>
                      <a:pt x="18" y="13"/>
                      <a:pt x="18" y="13"/>
                      <a:pt x="18" y="13"/>
                    </a:cubicBezTo>
                    <a:cubicBezTo>
                      <a:pt x="15" y="13"/>
                      <a:pt x="15" y="13"/>
                      <a:pt x="15" y="13"/>
                    </a:cubicBezTo>
                    <a:lnTo>
                      <a:pt x="15" y="0"/>
                    </a:lnTo>
                    <a:close/>
                    <a:moveTo>
                      <a:pt x="10" y="8"/>
                    </a:moveTo>
                    <a:cubicBezTo>
                      <a:pt x="10" y="13"/>
                      <a:pt x="10" y="13"/>
                      <a:pt x="10" y="13"/>
                    </a:cubicBezTo>
                    <a:cubicBezTo>
                      <a:pt x="5" y="13"/>
                      <a:pt x="5" y="13"/>
                      <a:pt x="5" y="13"/>
                    </a:cubicBezTo>
                    <a:cubicBezTo>
                      <a:pt x="5" y="13"/>
                      <a:pt x="5" y="13"/>
                      <a:pt x="5" y="13"/>
                    </a:cubicBezTo>
                    <a:cubicBezTo>
                      <a:pt x="8" y="8"/>
                      <a:pt x="8" y="8"/>
                      <a:pt x="8" y="8"/>
                    </a:cubicBezTo>
                    <a:cubicBezTo>
                      <a:pt x="9" y="6"/>
                      <a:pt x="9" y="5"/>
                      <a:pt x="10" y="4"/>
                    </a:cubicBezTo>
                    <a:cubicBezTo>
                      <a:pt x="10" y="4"/>
                      <a:pt x="10" y="4"/>
                      <a:pt x="10" y="4"/>
                    </a:cubicBezTo>
                    <a:cubicBezTo>
                      <a:pt x="10" y="5"/>
                      <a:pt x="10" y="7"/>
                      <a:pt x="10" y="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3" name="Freeform 71"/>
              <p:cNvSpPr/>
              <p:nvPr/>
            </p:nvSpPr>
            <p:spPr bwMode="auto">
              <a:xfrm>
                <a:off x="6932426" y="3021762"/>
                <a:ext cx="54161" cy="84289"/>
              </a:xfrm>
              <a:custGeom>
                <a:avLst/>
                <a:gdLst>
                  <a:gd name="T0" fmla="*/ 13 w 15"/>
                  <a:gd name="T1" fmla="*/ 9 h 22"/>
                  <a:gd name="T2" fmla="*/ 7 w 15"/>
                  <a:gd name="T3" fmla="*/ 7 h 22"/>
                  <a:gd name="T4" fmla="*/ 5 w 15"/>
                  <a:gd name="T5" fmla="*/ 7 h 22"/>
                  <a:gd name="T6" fmla="*/ 6 w 15"/>
                  <a:gd name="T7" fmla="*/ 4 h 22"/>
                  <a:gd name="T8" fmla="*/ 15 w 15"/>
                  <a:gd name="T9" fmla="*/ 4 h 22"/>
                  <a:gd name="T10" fmla="*/ 15 w 15"/>
                  <a:gd name="T11" fmla="*/ 0 h 22"/>
                  <a:gd name="T12" fmla="*/ 2 w 15"/>
                  <a:gd name="T13" fmla="*/ 0 h 22"/>
                  <a:gd name="T14" fmla="*/ 1 w 15"/>
                  <a:gd name="T15" fmla="*/ 11 h 22"/>
                  <a:gd name="T16" fmla="*/ 4 w 15"/>
                  <a:gd name="T17" fmla="*/ 11 h 22"/>
                  <a:gd name="T18" fmla="*/ 10 w 15"/>
                  <a:gd name="T19" fmla="*/ 15 h 22"/>
                  <a:gd name="T20" fmla="*/ 6 w 15"/>
                  <a:gd name="T21" fmla="*/ 18 h 22"/>
                  <a:gd name="T22" fmla="*/ 1 w 15"/>
                  <a:gd name="T23" fmla="*/ 17 h 22"/>
                  <a:gd name="T24" fmla="*/ 0 w 15"/>
                  <a:gd name="T25" fmla="*/ 21 h 22"/>
                  <a:gd name="T26" fmla="*/ 6 w 15"/>
                  <a:gd name="T27" fmla="*/ 22 h 22"/>
                  <a:gd name="T28" fmla="*/ 15 w 15"/>
                  <a:gd name="T29" fmla="*/ 15 h 22"/>
                  <a:gd name="T30" fmla="*/ 13 w 15"/>
                  <a:gd name="T3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2">
                    <a:moveTo>
                      <a:pt x="13" y="9"/>
                    </a:moveTo>
                    <a:cubicBezTo>
                      <a:pt x="11" y="8"/>
                      <a:pt x="9" y="7"/>
                      <a:pt x="7" y="7"/>
                    </a:cubicBezTo>
                    <a:cubicBezTo>
                      <a:pt x="6" y="7"/>
                      <a:pt x="6" y="7"/>
                      <a:pt x="5" y="7"/>
                    </a:cubicBezTo>
                    <a:cubicBezTo>
                      <a:pt x="6" y="4"/>
                      <a:pt x="6" y="4"/>
                      <a:pt x="6" y="4"/>
                    </a:cubicBezTo>
                    <a:cubicBezTo>
                      <a:pt x="15" y="4"/>
                      <a:pt x="15" y="4"/>
                      <a:pt x="15" y="4"/>
                    </a:cubicBezTo>
                    <a:cubicBezTo>
                      <a:pt x="15" y="0"/>
                      <a:pt x="15" y="0"/>
                      <a:pt x="15" y="0"/>
                    </a:cubicBezTo>
                    <a:cubicBezTo>
                      <a:pt x="2" y="0"/>
                      <a:pt x="2" y="0"/>
                      <a:pt x="2" y="0"/>
                    </a:cubicBezTo>
                    <a:cubicBezTo>
                      <a:pt x="1" y="11"/>
                      <a:pt x="1" y="11"/>
                      <a:pt x="1" y="11"/>
                    </a:cubicBezTo>
                    <a:cubicBezTo>
                      <a:pt x="2" y="11"/>
                      <a:pt x="3" y="11"/>
                      <a:pt x="4" y="11"/>
                    </a:cubicBezTo>
                    <a:cubicBezTo>
                      <a:pt x="8" y="11"/>
                      <a:pt x="10" y="13"/>
                      <a:pt x="10" y="15"/>
                    </a:cubicBezTo>
                    <a:cubicBezTo>
                      <a:pt x="10" y="17"/>
                      <a:pt x="8" y="18"/>
                      <a:pt x="6" y="18"/>
                    </a:cubicBezTo>
                    <a:cubicBezTo>
                      <a:pt x="4" y="18"/>
                      <a:pt x="2" y="18"/>
                      <a:pt x="1" y="17"/>
                    </a:cubicBezTo>
                    <a:cubicBezTo>
                      <a:pt x="0" y="21"/>
                      <a:pt x="0" y="21"/>
                      <a:pt x="0" y="21"/>
                    </a:cubicBezTo>
                    <a:cubicBezTo>
                      <a:pt x="1" y="22"/>
                      <a:pt x="3" y="22"/>
                      <a:pt x="6" y="22"/>
                    </a:cubicBezTo>
                    <a:cubicBezTo>
                      <a:pt x="12" y="22"/>
                      <a:pt x="15" y="19"/>
                      <a:pt x="15" y="15"/>
                    </a:cubicBezTo>
                    <a:cubicBezTo>
                      <a:pt x="15" y="12"/>
                      <a:pt x="14" y="10"/>
                      <a:pt x="13" y="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bwMode="auto">
          <a:xfrm>
            <a:off x="1073151" y="3172883"/>
            <a:ext cx="2025649" cy="2647740"/>
            <a:chOff x="1034229" y="1255861"/>
            <a:chExt cx="1789697" cy="1984980"/>
          </a:xfrm>
        </p:grpSpPr>
        <p:sp>
          <p:nvSpPr>
            <p:cNvPr id="6" name="矩形 13"/>
            <p:cNvSpPr>
              <a:spLocks noChangeArrowheads="1"/>
            </p:cNvSpPr>
            <p:nvPr/>
          </p:nvSpPr>
          <p:spPr bwMode="auto">
            <a:xfrm>
              <a:off x="1034229" y="1511343"/>
              <a:ext cx="1789697" cy="172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defTabSz="683895"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从有机所的原始</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Html</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数据中，利用自制的脚本</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使用正则表达式技术提取了毒性化合物的</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SMILES</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式信息。</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提取信息</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bwMode="auto">
          <a:xfrm>
            <a:off x="3098800" y="2038351"/>
            <a:ext cx="2188633" cy="734483"/>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rgbClr val="06417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9" name="文本框 18"/>
            <p:cNvSpPr txBox="1">
              <a:spLocks noChangeArrowheads="1"/>
            </p:cNvSpPr>
            <p:nvPr/>
          </p:nvSpPr>
          <p:spPr bwMode="auto">
            <a:xfrm>
              <a:off x="2720597" y="1652040"/>
              <a:ext cx="945919"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步骤二</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p:nvPr/>
        </p:nvGrpSpPr>
        <p:grpSpPr bwMode="auto">
          <a:xfrm>
            <a:off x="5101167" y="2038351"/>
            <a:ext cx="2186517" cy="734483"/>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7" name="文本框 19"/>
            <p:cNvSpPr txBox="1">
              <a:spLocks noChangeArrowheads="1"/>
            </p:cNvSpPr>
            <p:nvPr/>
          </p:nvSpPr>
          <p:spPr bwMode="auto">
            <a:xfrm>
              <a:off x="4265266" y="1652040"/>
              <a:ext cx="945834"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步骤三</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 name="组合 11"/>
          <p:cNvGrpSpPr/>
          <p:nvPr/>
        </p:nvGrpSpPr>
        <p:grpSpPr bwMode="auto">
          <a:xfrm>
            <a:off x="7120467" y="2038351"/>
            <a:ext cx="2186517" cy="734483"/>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5" name="文本框 20"/>
            <p:cNvSpPr txBox="1">
              <a:spLocks noChangeArrowheads="1"/>
            </p:cNvSpPr>
            <p:nvPr/>
          </p:nvSpPr>
          <p:spPr bwMode="auto">
            <a:xfrm>
              <a:off x="5735042" y="1652040"/>
              <a:ext cx="934676"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步骤四</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组合 15"/>
          <p:cNvGrpSpPr/>
          <p:nvPr/>
        </p:nvGrpSpPr>
        <p:grpSpPr bwMode="auto">
          <a:xfrm>
            <a:off x="9088967" y="2038351"/>
            <a:ext cx="2188633" cy="734483"/>
            <a:chOff x="6776809" y="1528997"/>
            <a:chExt cx="1640420" cy="550887"/>
          </a:xfrm>
        </p:grpSpPr>
        <p:sp>
          <p:nvSpPr>
            <p:cNvPr id="15" name="任意多边形 14"/>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3" name="文本框 21"/>
            <p:cNvSpPr txBox="1">
              <a:spLocks noChangeArrowheads="1"/>
            </p:cNvSpPr>
            <p:nvPr/>
          </p:nvSpPr>
          <p:spPr bwMode="auto">
            <a:xfrm>
              <a:off x="7242600" y="1652040"/>
              <a:ext cx="921400"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步骤五</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4" name="组合 43"/>
          <p:cNvGrpSpPr/>
          <p:nvPr/>
        </p:nvGrpSpPr>
        <p:grpSpPr bwMode="auto">
          <a:xfrm>
            <a:off x="3111501" y="3141133"/>
            <a:ext cx="2025649" cy="2647740"/>
            <a:chOff x="1034229" y="1255861"/>
            <a:chExt cx="1789697" cy="1984980"/>
          </a:xfrm>
        </p:grpSpPr>
        <p:sp>
          <p:nvSpPr>
            <p:cNvPr id="45" name="矩形 13"/>
            <p:cNvSpPr>
              <a:spLocks noChangeArrowheads="1"/>
            </p:cNvSpPr>
            <p:nvPr/>
          </p:nvSpPr>
          <p:spPr bwMode="auto">
            <a:xfrm>
              <a:off x="1034229" y="1511343"/>
              <a:ext cx="1789697" cy="172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提取的</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SMILES</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式信息不完全符合规范，在此处进行筛选。借助</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pen</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abel软件将其转换为</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MOL</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格式。</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9"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endPar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7" name="组合 46"/>
          <p:cNvGrpSpPr/>
          <p:nvPr/>
        </p:nvGrpSpPr>
        <p:grpSpPr bwMode="auto">
          <a:xfrm>
            <a:off x="5170171" y="3141133"/>
            <a:ext cx="2025649" cy="2647739"/>
            <a:chOff x="1034229" y="1255861"/>
            <a:chExt cx="1789697" cy="1984979"/>
          </a:xfrm>
        </p:grpSpPr>
        <p:sp>
          <p:nvSpPr>
            <p:cNvPr id="48" name="矩形 13"/>
            <p:cNvSpPr>
              <a:spLocks noChangeArrowheads="1"/>
            </p:cNvSpPr>
            <p:nvPr/>
          </p:nvSpPr>
          <p:spPr bwMode="auto">
            <a:xfrm>
              <a:off x="1034229" y="1511343"/>
              <a:ext cx="1789697" cy="172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将结构信息输入</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软件，计算出化合物的多种分子指纹，基于后续评估选择表现更好的分子指纹。</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7"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生成指纹</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0" name="组合 49"/>
          <p:cNvGrpSpPr/>
          <p:nvPr/>
        </p:nvGrpSpPr>
        <p:grpSpPr bwMode="auto">
          <a:xfrm>
            <a:off x="7201536" y="3141557"/>
            <a:ext cx="2023533" cy="3017308"/>
            <a:chOff x="1034229" y="1255861"/>
            <a:chExt cx="1789697" cy="2264345"/>
          </a:xfrm>
        </p:grpSpPr>
        <p:sp>
          <p:nvSpPr>
            <p:cNvPr id="51" name="矩形 13"/>
            <p:cNvSpPr>
              <a:spLocks noChangeArrowheads="1"/>
            </p:cNvSpPr>
            <p:nvPr/>
          </p:nvSpPr>
          <p:spPr bwMode="auto">
            <a:xfrm>
              <a:off x="1034229" y="1511602"/>
              <a:ext cx="1789697" cy="200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软件总共提供797种分子描述符，</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利用自制的脚本按照数据的有效程度与离散程度删除了70项分子描述符。</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5" name="文本框 83"/>
            <p:cNvSpPr txBox="1">
              <a:spLocks noChangeArrowheads="1"/>
            </p:cNvSpPr>
            <p:nvPr/>
          </p:nvSpPr>
          <p:spPr bwMode="auto">
            <a:xfrm>
              <a:off x="1259631" y="1255861"/>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3" name="组合 52"/>
          <p:cNvGrpSpPr/>
          <p:nvPr/>
        </p:nvGrpSpPr>
        <p:grpSpPr bwMode="auto">
          <a:xfrm>
            <a:off x="9171517" y="3126317"/>
            <a:ext cx="2023533" cy="2685837"/>
            <a:chOff x="1034229" y="1227269"/>
            <a:chExt cx="1789697" cy="2015592"/>
          </a:xfrm>
        </p:grpSpPr>
        <p:sp>
          <p:nvSpPr>
            <p:cNvPr id="54" name="矩形 13"/>
            <p:cNvSpPr>
              <a:spLocks noChangeArrowheads="1"/>
            </p:cNvSpPr>
            <p:nvPr/>
          </p:nvSpPr>
          <p:spPr bwMode="auto">
            <a:xfrm>
              <a:off x="1034229" y="1511602"/>
              <a:ext cx="1789697" cy="173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a:t>
              </a:r>
              <a:r>
                <a:rPr lang="en-US" altLang="zh-CN"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生成分子描述符，将同一化合物的分子指纹与描述符信息结合，以满足预评估需要。</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3" name="文本框 83"/>
            <p:cNvSpPr txBox="1">
              <a:spLocks noChangeArrowheads="1"/>
            </p:cNvSpPr>
            <p:nvPr/>
          </p:nvSpPr>
          <p:spPr bwMode="auto">
            <a:xfrm>
              <a:off x="1249522" y="1227269"/>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37900"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步骤</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bwMode="auto">
          <a:xfrm>
            <a:off x="1015365" y="2038351"/>
            <a:ext cx="2188633" cy="734483"/>
            <a:chOff x="2283957" y="1528997"/>
            <a:chExt cx="1640420" cy="550887"/>
          </a:xfrm>
        </p:grpSpPr>
        <p:sp>
          <p:nvSpPr>
            <p:cNvPr id="3" name="任意多边形 2"/>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rgbClr val="06417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18"/>
            <p:cNvSpPr txBox="1">
              <a:spLocks noChangeArrowheads="1"/>
            </p:cNvSpPr>
            <p:nvPr/>
          </p:nvSpPr>
          <p:spPr bwMode="auto">
            <a:xfrm>
              <a:off x="2720597" y="1652040"/>
              <a:ext cx="945919"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步骤一</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50" fill="hold"/>
                                        <p:tgtEl>
                                          <p:spTgt spid="2"/>
                                        </p:tgtEl>
                                        <p:attrNameLst>
                                          <p:attrName>ppt_x</p:attrName>
                                        </p:attrNameLst>
                                      </p:cBhvr>
                                      <p:tavLst>
                                        <p:tav tm="0">
                                          <p:val>
                                            <p:strVal val="0-#ppt_w/2"/>
                                          </p:val>
                                        </p:tav>
                                        <p:tav tm="100000">
                                          <p:val>
                                            <p:strVal val="#ppt_x"/>
                                          </p:val>
                                        </p:tav>
                                      </p:tavLst>
                                    </p:anim>
                                    <p:anim calcmode="lin" valueType="num">
                                      <p:cBhvr additive="base">
                                        <p:cTn id="8" dur="5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100"/>
                            </p:stCondLst>
                            <p:childTnLst>
                              <p:par>
                                <p:cTn id="10" presetID="4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50" fill="hold"/>
                                        <p:tgtEl>
                                          <p:spTgt spid="9"/>
                                        </p:tgtEl>
                                        <p:attrNameLst>
                                          <p:attrName>ppt_x</p:attrName>
                                        </p:attrNameLst>
                                      </p:cBhvr>
                                      <p:tavLst>
                                        <p:tav tm="0">
                                          <p:val>
                                            <p:strVal val="0-#ppt_w/2"/>
                                          </p:val>
                                        </p:tav>
                                        <p:tav tm="100000">
                                          <p:val>
                                            <p:strVal val="#ppt_x"/>
                                          </p:val>
                                        </p:tav>
                                      </p:tavLst>
                                    </p:anim>
                                    <p:anim calcmode="lin" valueType="num">
                                      <p:cBhvr additive="base">
                                        <p:cTn id="20" dur="5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47"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2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50" fill="hold"/>
                                        <p:tgtEl>
                                          <p:spTgt spid="10"/>
                                        </p:tgtEl>
                                        <p:attrNameLst>
                                          <p:attrName>ppt_x</p:attrName>
                                        </p:attrNameLst>
                                      </p:cBhvr>
                                      <p:tavLst>
                                        <p:tav tm="0">
                                          <p:val>
                                            <p:strVal val="0-#ppt_w/2"/>
                                          </p:val>
                                        </p:tav>
                                        <p:tav tm="100000">
                                          <p:val>
                                            <p:strVal val="#ppt_x"/>
                                          </p:val>
                                        </p:tav>
                                      </p:tavLst>
                                    </p:anim>
                                    <p:anim calcmode="lin" valueType="num">
                                      <p:cBhvr additive="base">
                                        <p:cTn id="32" dur="55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1200"/>
                            </p:stCondLst>
                            <p:childTnLst>
                              <p:par>
                                <p:cTn id="34" presetID="47" presetClass="entr" presetSubtype="0"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anim calcmode="lin" valueType="num">
                                      <p:cBhvr>
                                        <p:cTn id="37" dur="500" fill="hold"/>
                                        <p:tgtEl>
                                          <p:spTgt spid="47"/>
                                        </p:tgtEl>
                                        <p:attrNameLst>
                                          <p:attrName>ppt_x</p:attrName>
                                        </p:attrNameLst>
                                      </p:cBhvr>
                                      <p:tavLst>
                                        <p:tav tm="0">
                                          <p:val>
                                            <p:strVal val="#ppt_x"/>
                                          </p:val>
                                        </p:tav>
                                        <p:tav tm="100000">
                                          <p:val>
                                            <p:strVal val="#ppt_x"/>
                                          </p:val>
                                        </p:tav>
                                      </p:tavLst>
                                    </p:anim>
                                    <p:anim calcmode="lin" valueType="num">
                                      <p:cBhvr>
                                        <p:cTn id="38"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50" fill="hold"/>
                                        <p:tgtEl>
                                          <p:spTgt spid="12"/>
                                        </p:tgtEl>
                                        <p:attrNameLst>
                                          <p:attrName>ppt_x</p:attrName>
                                        </p:attrNameLst>
                                      </p:cBhvr>
                                      <p:tavLst>
                                        <p:tav tm="0">
                                          <p:val>
                                            <p:strVal val="0-#ppt_w/2"/>
                                          </p:val>
                                        </p:tav>
                                        <p:tav tm="100000">
                                          <p:val>
                                            <p:strVal val="#ppt_x"/>
                                          </p:val>
                                        </p:tav>
                                      </p:tavLst>
                                    </p:anim>
                                    <p:anim calcmode="lin" valueType="num">
                                      <p:cBhvr additive="base">
                                        <p:cTn id="44" dur="5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1300"/>
                            </p:stCondLst>
                            <p:childTnLst>
                              <p:par>
                                <p:cTn id="46" presetID="47"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anim calcmode="lin" valueType="num">
                                      <p:cBhvr>
                                        <p:cTn id="49" dur="500" fill="hold"/>
                                        <p:tgtEl>
                                          <p:spTgt spid="50"/>
                                        </p:tgtEl>
                                        <p:attrNameLst>
                                          <p:attrName>ppt_x</p:attrName>
                                        </p:attrNameLst>
                                      </p:cBhvr>
                                      <p:tavLst>
                                        <p:tav tm="0">
                                          <p:val>
                                            <p:strVal val="#ppt_x"/>
                                          </p:val>
                                        </p:tav>
                                        <p:tav tm="100000">
                                          <p:val>
                                            <p:strVal val="#ppt_x"/>
                                          </p:val>
                                        </p:tav>
                                      </p:tavLst>
                                    </p:anim>
                                    <p:anim calcmode="lin" valueType="num">
                                      <p:cBhvr>
                                        <p:cTn id="50"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40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50" fill="hold"/>
                                        <p:tgtEl>
                                          <p:spTgt spid="16"/>
                                        </p:tgtEl>
                                        <p:attrNameLst>
                                          <p:attrName>ppt_x</p:attrName>
                                        </p:attrNameLst>
                                      </p:cBhvr>
                                      <p:tavLst>
                                        <p:tav tm="0">
                                          <p:val>
                                            <p:strVal val="0-#ppt_w/2"/>
                                          </p:val>
                                        </p:tav>
                                        <p:tav tm="100000">
                                          <p:val>
                                            <p:strVal val="#ppt_x"/>
                                          </p:val>
                                        </p:tav>
                                      </p:tavLst>
                                    </p:anim>
                                    <p:anim calcmode="lin" valueType="num">
                                      <p:cBhvr additive="base">
                                        <p:cTn id="56" dur="55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1400"/>
                            </p:stCondLst>
                            <p:childTnLst>
                              <p:par>
                                <p:cTn id="58" presetID="47"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anim calcmode="lin" valueType="num">
                                      <p:cBhvr>
                                        <p:cTn id="61" dur="500" fill="hold"/>
                                        <p:tgtEl>
                                          <p:spTgt spid="53"/>
                                        </p:tgtEl>
                                        <p:attrNameLst>
                                          <p:attrName>ppt_x</p:attrName>
                                        </p:attrNameLst>
                                      </p:cBhvr>
                                      <p:tavLst>
                                        <p:tav tm="0">
                                          <p:val>
                                            <p:strVal val="#ppt_x"/>
                                          </p:val>
                                        </p:tav>
                                        <p:tav tm="100000">
                                          <p:val>
                                            <p:strVal val="#ppt_x"/>
                                          </p:val>
                                        </p:tav>
                                      </p:tavLst>
                                    </p:anim>
                                    <p:anim calcmode="lin" valueType="num">
                                      <p:cBhvr>
                                        <p:cTn id="62"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4060</Words>
  <Application>WPS 演示</Application>
  <PresentationFormat>全屏显示(16:9)</PresentationFormat>
  <Paragraphs>380</Paragraphs>
  <Slides>25</Slides>
  <Notes>29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6" baseType="lpstr">
      <vt:lpstr>Arial</vt:lpstr>
      <vt:lpstr>宋体</vt:lpstr>
      <vt:lpstr>Wingdings</vt:lpstr>
      <vt:lpstr>方正正黑简体</vt:lpstr>
      <vt:lpstr>微软雅黑</vt:lpstr>
      <vt:lpstr>Calibri</vt:lpstr>
      <vt:lpstr>Times New Roman</vt:lpstr>
      <vt:lpstr>Arial Unicode MS</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黎明</cp:lastModifiedBy>
  <cp:revision>194</cp:revision>
  <dcterms:created xsi:type="dcterms:W3CDTF">2015-03-31T05:49:00Z</dcterms:created>
  <dcterms:modified xsi:type="dcterms:W3CDTF">2019-06-10T16:19:21Z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