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29"/>
  </p:handoutMasterIdLst>
  <p:sldIdLst>
    <p:sldId id="342" r:id="rId3"/>
    <p:sldId id="325" r:id="rId5"/>
    <p:sldId id="326" r:id="rId6"/>
    <p:sldId id="323" r:id="rId7"/>
    <p:sldId id="372" r:id="rId8"/>
    <p:sldId id="375" r:id="rId9"/>
    <p:sldId id="376" r:id="rId10"/>
    <p:sldId id="402" r:id="rId11"/>
    <p:sldId id="404" r:id="rId12"/>
    <p:sldId id="405" r:id="rId13"/>
    <p:sldId id="403" r:id="rId14"/>
    <p:sldId id="341" r:id="rId15"/>
    <p:sldId id="432" r:id="rId16"/>
    <p:sldId id="452" r:id="rId17"/>
    <p:sldId id="456" r:id="rId18"/>
    <p:sldId id="455" r:id="rId19"/>
    <p:sldId id="292" r:id="rId20"/>
    <p:sldId id="306" r:id="rId21"/>
    <p:sldId id="462" r:id="rId22"/>
    <p:sldId id="463" r:id="rId23"/>
    <p:sldId id="457" r:id="rId24"/>
    <p:sldId id="321" r:id="rId25"/>
    <p:sldId id="465" r:id="rId26"/>
    <p:sldId id="458" r:id="rId27"/>
    <p:sldId id="338" r:id="rId28"/>
  </p:sldIdLst>
  <p:sldSz cx="12192000" cy="6858000"/>
  <p:notesSz cx="6858000" cy="9144000"/>
  <p:embeddedFontLst>
    <p:embeddedFont>
      <p:font typeface="方正正黑简体" panose="02000000000000000000" pitchFamily="2" charset="-122"/>
      <p:regular r:id="rId33"/>
    </p:embeddedFont>
    <p:embeddedFont>
      <p:font typeface="微软雅黑" panose="020B0503020204020204" pitchFamily="34" charset="-122"/>
      <p:regular r:id="rId34"/>
    </p:embeddedFont>
    <p:embeddedFont>
      <p:font typeface="Calibri" panose="020F0502020204030204" pitchFamily="34" charset="0"/>
      <p:regular r:id="rId35"/>
      <p:bold r:id="rId36"/>
      <p:italic r:id="rId37"/>
      <p:boldItalic r:id="rId38"/>
    </p:embeddedFont>
  </p:embeddedFontLst>
  <p:defaultTextStyle>
    <a:defPPr>
      <a:defRPr lang="zh-CN"/>
    </a:defPPr>
    <a:lvl1pPr algn="l" defTabSz="685800" rtl="0" eaLnBrk="0" fontAlgn="base" hangingPunct="0">
      <a:spcBef>
        <a:spcPct val="0"/>
      </a:spcBef>
      <a:spcAft>
        <a:spcPct val="0"/>
      </a:spcAft>
      <a:defRPr sz="1300" kern="1200">
        <a:solidFill>
          <a:schemeClr val="tx1"/>
        </a:solidFill>
        <a:latin typeface="方正正黑简体" panose="02000000000000000000" pitchFamily="2" charset="-122"/>
        <a:ea typeface="方正正黑简体" panose="02000000000000000000" pitchFamily="2" charset="-122"/>
        <a:cs typeface="+mn-cs"/>
      </a:defRPr>
    </a:lvl1pPr>
    <a:lvl2pPr marL="342900" indent="114300" algn="l" defTabSz="685800" rtl="0" eaLnBrk="0" fontAlgn="base" hangingPunct="0">
      <a:spcBef>
        <a:spcPct val="0"/>
      </a:spcBef>
      <a:spcAft>
        <a:spcPct val="0"/>
      </a:spcAft>
      <a:defRPr sz="1300" kern="1200">
        <a:solidFill>
          <a:schemeClr val="tx1"/>
        </a:solidFill>
        <a:latin typeface="方正正黑简体" panose="02000000000000000000" pitchFamily="2" charset="-122"/>
        <a:ea typeface="方正正黑简体" panose="02000000000000000000" pitchFamily="2" charset="-122"/>
        <a:cs typeface="+mn-cs"/>
      </a:defRPr>
    </a:lvl2pPr>
    <a:lvl3pPr marL="685800" indent="228600" algn="l" defTabSz="685800" rtl="0" eaLnBrk="0" fontAlgn="base" hangingPunct="0">
      <a:spcBef>
        <a:spcPct val="0"/>
      </a:spcBef>
      <a:spcAft>
        <a:spcPct val="0"/>
      </a:spcAft>
      <a:defRPr sz="1300" kern="1200">
        <a:solidFill>
          <a:schemeClr val="tx1"/>
        </a:solidFill>
        <a:latin typeface="方正正黑简体" panose="02000000000000000000" pitchFamily="2" charset="-122"/>
        <a:ea typeface="方正正黑简体" panose="02000000000000000000" pitchFamily="2" charset="-122"/>
        <a:cs typeface="+mn-cs"/>
      </a:defRPr>
    </a:lvl3pPr>
    <a:lvl4pPr marL="1028700" indent="342900" algn="l" defTabSz="685800" rtl="0" eaLnBrk="0" fontAlgn="base" hangingPunct="0">
      <a:spcBef>
        <a:spcPct val="0"/>
      </a:spcBef>
      <a:spcAft>
        <a:spcPct val="0"/>
      </a:spcAft>
      <a:defRPr sz="1300" kern="1200">
        <a:solidFill>
          <a:schemeClr val="tx1"/>
        </a:solidFill>
        <a:latin typeface="方正正黑简体" panose="02000000000000000000" pitchFamily="2" charset="-122"/>
        <a:ea typeface="方正正黑简体" panose="02000000000000000000" pitchFamily="2" charset="-122"/>
        <a:cs typeface="+mn-cs"/>
      </a:defRPr>
    </a:lvl4pPr>
    <a:lvl5pPr marL="1371600" indent="457200" algn="l" defTabSz="685800" rtl="0" eaLnBrk="0" fontAlgn="base" hangingPunct="0">
      <a:spcBef>
        <a:spcPct val="0"/>
      </a:spcBef>
      <a:spcAft>
        <a:spcPct val="0"/>
      </a:spcAft>
      <a:defRPr sz="1300" kern="1200">
        <a:solidFill>
          <a:schemeClr val="tx1"/>
        </a:solidFill>
        <a:latin typeface="方正正黑简体" panose="02000000000000000000" pitchFamily="2" charset="-122"/>
        <a:ea typeface="方正正黑简体" panose="02000000000000000000" pitchFamily="2" charset="-122"/>
        <a:cs typeface="+mn-cs"/>
      </a:defRPr>
    </a:lvl5pPr>
    <a:lvl6pPr marL="2286000" algn="l" defTabSz="914400" rtl="0" eaLnBrk="1" latinLnBrk="0" hangingPunct="1">
      <a:defRPr sz="1300" kern="1200">
        <a:solidFill>
          <a:schemeClr val="tx1"/>
        </a:solidFill>
        <a:latin typeface="方正正黑简体" panose="02000000000000000000" pitchFamily="2" charset="-122"/>
        <a:ea typeface="方正正黑简体" panose="02000000000000000000" pitchFamily="2" charset="-122"/>
        <a:cs typeface="+mn-cs"/>
      </a:defRPr>
    </a:lvl6pPr>
    <a:lvl7pPr marL="2743200" algn="l" defTabSz="914400" rtl="0" eaLnBrk="1" latinLnBrk="0" hangingPunct="1">
      <a:defRPr sz="1300" kern="1200">
        <a:solidFill>
          <a:schemeClr val="tx1"/>
        </a:solidFill>
        <a:latin typeface="方正正黑简体" panose="02000000000000000000" pitchFamily="2" charset="-122"/>
        <a:ea typeface="方正正黑简体" panose="02000000000000000000" pitchFamily="2" charset="-122"/>
        <a:cs typeface="+mn-cs"/>
      </a:defRPr>
    </a:lvl7pPr>
    <a:lvl8pPr marL="3200400" algn="l" defTabSz="914400" rtl="0" eaLnBrk="1" latinLnBrk="0" hangingPunct="1">
      <a:defRPr sz="1300" kern="1200">
        <a:solidFill>
          <a:schemeClr val="tx1"/>
        </a:solidFill>
        <a:latin typeface="方正正黑简体" panose="02000000000000000000" pitchFamily="2" charset="-122"/>
        <a:ea typeface="方正正黑简体" panose="02000000000000000000" pitchFamily="2" charset="-122"/>
        <a:cs typeface="+mn-cs"/>
      </a:defRPr>
    </a:lvl8pPr>
    <a:lvl9pPr marL="3657600" algn="l" defTabSz="914400" rtl="0" eaLnBrk="1" latinLnBrk="0" hangingPunct="1">
      <a:defRPr sz="1300" kern="1200">
        <a:solidFill>
          <a:schemeClr val="tx1"/>
        </a:solidFill>
        <a:latin typeface="方正正黑简体" panose="02000000000000000000" pitchFamily="2" charset="-122"/>
        <a:ea typeface="方正正黑简体" panose="02000000000000000000"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53" d="100"/>
          <a:sy n="153" d="100"/>
        </p:scale>
        <p:origin x="366" y="126"/>
      </p:cViewPr>
      <p:guideLst>
        <p:guide orient="horz" pos="2160"/>
        <p:guide pos="3874"/>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font" Target="fonts/font6.fntdata"/><Relationship Id="rId37" Type="http://schemas.openxmlformats.org/officeDocument/2006/relationships/font" Target="fonts/font5.fntdata"/><Relationship Id="rId36" Type="http://schemas.openxmlformats.org/officeDocument/2006/relationships/font" Target="fonts/font4.fntdata"/><Relationship Id="rId35" Type="http://schemas.openxmlformats.org/officeDocument/2006/relationships/font" Target="fonts/font3.fntdata"/><Relationship Id="rId34" Type="http://schemas.openxmlformats.org/officeDocument/2006/relationships/font" Target="fonts/font2.fntdata"/><Relationship Id="rId33" Type="http://schemas.openxmlformats.org/officeDocument/2006/relationships/font" Target="fonts/font1.fntdata"/><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fld id="{ED2B3528-981D-4363-A587-D683C98CDFB3}"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a:latin typeface="微软雅黑" panose="020B0503020204020204" pitchFamily="34" charset="-122"/>
                <a:ea typeface="微软雅黑" panose="020B0503020204020204" pitchFamily="34" charset="-122"/>
                <a:cs typeface="微软雅黑" panose="020B0503020204020204" pitchFamily="34" charset="-122"/>
              </a:defRPr>
            </a:lvl1pPr>
          </a:lstStyle>
          <a:p>
            <a:fld id="{8D436607-AAFE-4D20-8825-19A84ACD65B4}"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457200" algn="l" rtl="0" fontAlgn="base">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914400" algn="l" rtl="0" fontAlgn="base">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371600" algn="l" rtl="0" fontAlgn="base">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828800" algn="l" rtl="0" fontAlgn="base">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67B6836A-435F-4ED1-8E02-8752A145F1AF}"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5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58E39765-C236-421C-B0C4-71E19789A214}"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E67F5214-A304-426F-B356-FB95E19280E7}"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86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25D174FE-C890-4E97-B499-B1B7984FC115}"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5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58E39765-C236-421C-B0C4-71E19789A214}"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86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25D174FE-C890-4E97-B499-B1B7984FC115}"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5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58E39765-C236-421C-B0C4-71E19789A214}"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86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25D174FE-C890-4E97-B499-B1B7984FC115}"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id-ID" altLang="zh-CN" smtClean="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2F080903-15C4-4F40-900B-AE36E2F08991}" type="slidenum">
              <a:rPr lang="en-US" altLang="zh-CN"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1AB00DAE-86AD-4D87-A3DE-564EB62E27B5}"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5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58E39765-C236-421C-B0C4-71E19789A214}"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29A17FA0-49C6-4871-9994-725F6A6C2BDA}"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5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58E39765-C236-421C-B0C4-71E19789A214}"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E67F5214-A304-426F-B356-FB95E19280E7}"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2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25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2761C7F9-7277-4737-8DFD-3F6F99CEA260}"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5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58E39765-C236-421C-B0C4-71E19789A214}"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E67F5214-A304-426F-B356-FB95E19280E7}"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96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696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72605E8A-3431-499C-A587-B24BCCB3E13F}"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E67F5214-A304-426F-B356-FB95E19280E7}"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01A68723-F270-4361-B3D1-4D3B0CA8A8BE}"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E67F5214-A304-426F-B356-FB95E19280E7}"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34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634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B7F0C4B3-C764-4593-8C9B-19D18649863C}"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CEA464E3-F32E-418A-B1FA-37ABFB9588CF}"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E67F5214-A304-426F-B356-FB95E19280E7}"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623C7A9D-1BC5-4B1E-86C0-FC7D8DC0121B}"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411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838200" y="1825625"/>
            <a:ext cx="5181600" cy="4351339"/>
          </a:xfrm>
          <a:prstGeom prst="rect">
            <a:avLst/>
          </a:prstGeom>
        </p:spPr>
        <p:txBody>
          <a:bodyPr/>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vl2pPr>
              <a:defRPr>
                <a:latin typeface="微软雅黑" panose="020B0503020204020204" pitchFamily="34" charset="-122"/>
                <a:ea typeface="微软雅黑" panose="020B0503020204020204" pitchFamily="34" charset="-122"/>
                <a:cs typeface="微软雅黑" panose="020B0503020204020204" pitchFamily="34" charset="-122"/>
              </a:defRPr>
            </a:lvl2pPr>
            <a:lvl3pPr>
              <a:defRPr>
                <a:latin typeface="微软雅黑" panose="020B0503020204020204" pitchFamily="34" charset="-122"/>
                <a:ea typeface="微软雅黑" panose="020B0503020204020204" pitchFamily="34" charset="-122"/>
                <a:cs typeface="微软雅黑" panose="020B0503020204020204" pitchFamily="34" charset="-122"/>
              </a:defRPr>
            </a:lvl3pPr>
            <a:lvl4pPr>
              <a:defRPr>
                <a:latin typeface="微软雅黑" panose="020B0503020204020204" pitchFamily="34" charset="-122"/>
                <a:ea typeface="微软雅黑" panose="020B0503020204020204" pitchFamily="34" charset="-122"/>
                <a:cs typeface="微软雅黑" panose="020B0503020204020204" pitchFamily="34" charset="-122"/>
              </a:defRPr>
            </a:lvl4pPr>
            <a:lvl5pPr>
              <a:defRPr>
                <a:latin typeface="微软雅黑" panose="020B0503020204020204" pitchFamily="34" charset="-122"/>
                <a:ea typeface="微软雅黑" panose="020B0503020204020204" pitchFamily="34" charset="-122"/>
                <a:cs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825625"/>
            <a:ext cx="5181600" cy="4351339"/>
          </a:xfrm>
          <a:prstGeom prst="rect">
            <a:avLst/>
          </a:prstGeom>
        </p:spPr>
        <p:txBody>
          <a:bodyPr/>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vl2pPr>
              <a:defRPr>
                <a:latin typeface="微软雅黑" panose="020B0503020204020204" pitchFamily="34" charset="-122"/>
                <a:ea typeface="微软雅黑" panose="020B0503020204020204" pitchFamily="34" charset="-122"/>
                <a:cs typeface="微软雅黑" panose="020B0503020204020204" pitchFamily="34" charset="-122"/>
              </a:defRPr>
            </a:lvl2pPr>
            <a:lvl3pPr>
              <a:defRPr>
                <a:latin typeface="微软雅黑" panose="020B0503020204020204" pitchFamily="34" charset="-122"/>
                <a:ea typeface="微软雅黑" panose="020B0503020204020204" pitchFamily="34" charset="-122"/>
                <a:cs typeface="微软雅黑" panose="020B0503020204020204" pitchFamily="34" charset="-122"/>
              </a:defRPr>
            </a:lvl3pPr>
            <a:lvl4pPr>
              <a:defRPr>
                <a:latin typeface="微软雅黑" panose="020B0503020204020204" pitchFamily="34" charset="-122"/>
                <a:ea typeface="微软雅黑" panose="020B0503020204020204" pitchFamily="34" charset="-122"/>
                <a:cs typeface="微软雅黑" panose="020B0503020204020204" pitchFamily="34" charset="-122"/>
              </a:defRPr>
            </a:lvl4pPr>
            <a:lvl5pPr>
              <a:defRPr>
                <a:latin typeface="微软雅黑" panose="020B0503020204020204" pitchFamily="34" charset="-122"/>
                <a:ea typeface="微软雅黑" panose="020B0503020204020204" pitchFamily="34" charset="-122"/>
                <a:cs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Date Placeholder 4"/>
          <p:cNvSpPr>
            <a:spLocks noGrp="1"/>
          </p:cNvSpPr>
          <p:nvPr>
            <p:ph type="dt" sz="half" idx="10"/>
          </p:nvPr>
        </p:nvSpPr>
        <p:spPr>
          <a:xfrm>
            <a:off x="838200" y="6356351"/>
            <a:ext cx="2743200" cy="366183"/>
          </a:xfrm>
          <a:prstGeom prst="rect">
            <a:avLst/>
          </a:prstGeom>
        </p:spPr>
        <p:txBody>
          <a:bodyPr/>
          <a:lstStyle>
            <a:lvl1pPr eaLnBrk="1" fontAlgn="auto" hangingPunct="1">
              <a:spcBef>
                <a:spcPts val="0"/>
              </a:spcBef>
              <a:spcAft>
                <a:spcPts val="0"/>
              </a:spcAft>
              <a:defRPr sz="1800" smtClean="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fld id="{41315E1B-B345-4B8B-882E-264E3BBD6C58}" type="datetimeFigureOut">
              <a:rPr lang="zh-CN" altLang="en-US"/>
            </a:fld>
            <a:endParaRPr lang="zh-CN" altLang="en-US" dirty="0"/>
          </a:p>
        </p:txBody>
      </p:sp>
      <p:sp>
        <p:nvSpPr>
          <p:cNvPr id="6" name="Footer Placeholder 5"/>
          <p:cNvSpPr>
            <a:spLocks noGrp="1"/>
          </p:cNvSpPr>
          <p:nvPr>
            <p:ph type="ftr" sz="quarter" idx="11"/>
          </p:nvPr>
        </p:nvSpPr>
        <p:spPr>
          <a:xfrm>
            <a:off x="4038600" y="6356351"/>
            <a:ext cx="4114800" cy="366183"/>
          </a:xfrm>
          <a:prstGeom prst="rect">
            <a:avLst/>
          </a:prstGeom>
        </p:spPr>
        <p:txBody>
          <a:bodyPr/>
          <a:lstStyle>
            <a:lvl1pPr eaLnBrk="1" fontAlgn="auto" hangingPunct="1">
              <a:spcBef>
                <a:spcPts val="0"/>
              </a:spcBef>
              <a:spcAft>
                <a:spcPts val="0"/>
              </a:spcAft>
              <a:defRPr sz="1800" dirty="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7" name="Slide Number Placeholder 6"/>
          <p:cNvSpPr>
            <a:spLocks noGrp="1"/>
          </p:cNvSpPr>
          <p:nvPr>
            <p:ph type="sldNum" sz="quarter" idx="12"/>
          </p:nvPr>
        </p:nvSpPr>
        <p:spPr>
          <a:xfrm>
            <a:off x="8610600" y="6356351"/>
            <a:ext cx="2743200" cy="366183"/>
          </a:xfrm>
          <a:prstGeom prst="rect">
            <a:avLst/>
          </a:prstGeom>
        </p:spPr>
        <p:txBody>
          <a:bodyPr vert="horz" wrap="square" lIns="91440" tIns="45720" rIns="91440" bIns="45720" numCol="1" anchor="t" anchorCtr="0" compatLnSpc="1"/>
          <a:lstStyle>
            <a:lvl1pPr eaLnBrk="1" hangingPunct="1">
              <a:defRPr>
                <a:latin typeface="微软雅黑" panose="020B0503020204020204" pitchFamily="34" charset="-122"/>
                <a:ea typeface="微软雅黑" panose="020B0503020204020204" pitchFamily="34" charset="-122"/>
                <a:cs typeface="微软雅黑" panose="020B0503020204020204" pitchFamily="34" charset="-122"/>
              </a:defRPr>
            </a:lvl1pPr>
          </a:lstStyle>
          <a:p>
            <a:fld id="{4932FA15-0E4B-4DA3-81EA-A0412778641E}"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9" y="1681163"/>
            <a:ext cx="5157787" cy="823912"/>
          </a:xfrm>
          <a:prstGeom prst="rect">
            <a:avLst/>
          </a:prstGeom>
        </p:spPr>
        <p:txBody>
          <a:bodyPr anchor="b"/>
          <a:lstStyle>
            <a:lvl1pPr marL="0" indent="0">
              <a:buNone/>
              <a:defRPr sz="2400" b="1">
                <a:latin typeface="微软雅黑" panose="020B0503020204020204" pitchFamily="34" charset="-122"/>
                <a:ea typeface="微软雅黑" panose="020B0503020204020204" pitchFamily="34" charset="-122"/>
                <a:cs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Content Placeholder 3"/>
          <p:cNvSpPr>
            <a:spLocks noGrp="1"/>
          </p:cNvSpPr>
          <p:nvPr>
            <p:ph sz="half" idx="2"/>
          </p:nvPr>
        </p:nvSpPr>
        <p:spPr>
          <a:xfrm>
            <a:off x="839789" y="2505075"/>
            <a:ext cx="5157787" cy="3684588"/>
          </a:xfrm>
          <a:prstGeom prst="rect">
            <a:avLst/>
          </a:prstGeom>
        </p:spPr>
        <p:txBody>
          <a:bodyPr/>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vl2pPr>
              <a:defRPr>
                <a:latin typeface="微软雅黑" panose="020B0503020204020204" pitchFamily="34" charset="-122"/>
                <a:ea typeface="微软雅黑" panose="020B0503020204020204" pitchFamily="34" charset="-122"/>
                <a:cs typeface="微软雅黑" panose="020B0503020204020204" pitchFamily="34" charset="-122"/>
              </a:defRPr>
            </a:lvl2pPr>
            <a:lvl3pPr>
              <a:defRPr>
                <a:latin typeface="微软雅黑" panose="020B0503020204020204" pitchFamily="34" charset="-122"/>
                <a:ea typeface="微软雅黑" panose="020B0503020204020204" pitchFamily="34" charset="-122"/>
                <a:cs typeface="微软雅黑" panose="020B0503020204020204" pitchFamily="34" charset="-122"/>
              </a:defRPr>
            </a:lvl3pPr>
            <a:lvl4pPr>
              <a:defRPr>
                <a:latin typeface="微软雅黑" panose="020B0503020204020204" pitchFamily="34" charset="-122"/>
                <a:ea typeface="微软雅黑" panose="020B0503020204020204" pitchFamily="34" charset="-122"/>
                <a:cs typeface="微软雅黑" panose="020B0503020204020204" pitchFamily="34" charset="-122"/>
              </a:defRPr>
            </a:lvl4pPr>
            <a:lvl5pPr>
              <a:defRPr>
                <a:latin typeface="微软雅黑" panose="020B0503020204020204" pitchFamily="34" charset="-122"/>
                <a:ea typeface="微软雅黑" panose="020B0503020204020204" pitchFamily="34" charset="-122"/>
                <a:cs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atin typeface="微软雅黑" panose="020B0503020204020204" pitchFamily="34" charset="-122"/>
                <a:ea typeface="微软雅黑" panose="020B0503020204020204" pitchFamily="34" charset="-122"/>
                <a:cs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Content Placeholder 5"/>
          <p:cNvSpPr>
            <a:spLocks noGrp="1"/>
          </p:cNvSpPr>
          <p:nvPr>
            <p:ph sz="quarter" idx="4"/>
          </p:nvPr>
        </p:nvSpPr>
        <p:spPr>
          <a:xfrm>
            <a:off x="6172200" y="2505075"/>
            <a:ext cx="5183188" cy="3684588"/>
          </a:xfrm>
          <a:prstGeom prst="rect">
            <a:avLst/>
          </a:prstGeom>
        </p:spPr>
        <p:txBody>
          <a:bodyPr/>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vl2pPr>
              <a:defRPr>
                <a:latin typeface="微软雅黑" panose="020B0503020204020204" pitchFamily="34" charset="-122"/>
                <a:ea typeface="微软雅黑" panose="020B0503020204020204" pitchFamily="34" charset="-122"/>
                <a:cs typeface="微软雅黑" panose="020B0503020204020204" pitchFamily="34" charset="-122"/>
              </a:defRPr>
            </a:lvl2pPr>
            <a:lvl3pPr>
              <a:defRPr>
                <a:latin typeface="微软雅黑" panose="020B0503020204020204" pitchFamily="34" charset="-122"/>
                <a:ea typeface="微软雅黑" panose="020B0503020204020204" pitchFamily="34" charset="-122"/>
                <a:cs typeface="微软雅黑" panose="020B0503020204020204" pitchFamily="34" charset="-122"/>
              </a:defRPr>
            </a:lvl3pPr>
            <a:lvl4pPr>
              <a:defRPr>
                <a:latin typeface="微软雅黑" panose="020B0503020204020204" pitchFamily="34" charset="-122"/>
                <a:ea typeface="微软雅黑" panose="020B0503020204020204" pitchFamily="34" charset="-122"/>
                <a:cs typeface="微软雅黑" panose="020B0503020204020204" pitchFamily="34" charset="-122"/>
              </a:defRPr>
            </a:lvl4pPr>
            <a:lvl5pPr>
              <a:defRPr>
                <a:latin typeface="微软雅黑" panose="020B0503020204020204" pitchFamily="34" charset="-122"/>
                <a:ea typeface="微软雅黑" panose="020B0503020204020204" pitchFamily="34" charset="-122"/>
                <a:cs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7" name="Date Placeholder 6"/>
          <p:cNvSpPr>
            <a:spLocks noGrp="1"/>
          </p:cNvSpPr>
          <p:nvPr>
            <p:ph type="dt" sz="half" idx="10"/>
          </p:nvPr>
        </p:nvSpPr>
        <p:spPr>
          <a:xfrm>
            <a:off x="838200" y="6356351"/>
            <a:ext cx="2743200" cy="366183"/>
          </a:xfrm>
          <a:prstGeom prst="rect">
            <a:avLst/>
          </a:prstGeom>
        </p:spPr>
        <p:txBody>
          <a:bodyPr/>
          <a:lstStyle>
            <a:lvl1pPr eaLnBrk="1" fontAlgn="auto" hangingPunct="1">
              <a:spcBef>
                <a:spcPts val="0"/>
              </a:spcBef>
              <a:spcAft>
                <a:spcPts val="0"/>
              </a:spcAft>
              <a:defRPr sz="1800" smtClean="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fld id="{97A7F46E-DF77-43B7-B9D6-BB3739091B45}" type="datetimeFigureOut">
              <a:rPr lang="zh-CN" altLang="en-US"/>
            </a:fld>
            <a:endParaRPr lang="zh-CN" altLang="en-US" dirty="0"/>
          </a:p>
        </p:txBody>
      </p:sp>
      <p:sp>
        <p:nvSpPr>
          <p:cNvPr id="8" name="Footer Placeholder 7"/>
          <p:cNvSpPr>
            <a:spLocks noGrp="1"/>
          </p:cNvSpPr>
          <p:nvPr>
            <p:ph type="ftr" sz="quarter" idx="11"/>
          </p:nvPr>
        </p:nvSpPr>
        <p:spPr>
          <a:xfrm>
            <a:off x="4038600" y="6356351"/>
            <a:ext cx="4114800" cy="366183"/>
          </a:xfrm>
          <a:prstGeom prst="rect">
            <a:avLst/>
          </a:prstGeom>
        </p:spPr>
        <p:txBody>
          <a:bodyPr/>
          <a:lstStyle>
            <a:lvl1pPr eaLnBrk="1" fontAlgn="auto" hangingPunct="1">
              <a:spcBef>
                <a:spcPts val="0"/>
              </a:spcBef>
              <a:spcAft>
                <a:spcPts val="0"/>
              </a:spcAft>
              <a:defRPr sz="1800" dirty="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9" name="Slide Number Placeholder 8"/>
          <p:cNvSpPr>
            <a:spLocks noGrp="1"/>
          </p:cNvSpPr>
          <p:nvPr>
            <p:ph type="sldNum" sz="quarter" idx="12"/>
          </p:nvPr>
        </p:nvSpPr>
        <p:spPr>
          <a:xfrm>
            <a:off x="8610600" y="6356351"/>
            <a:ext cx="2743200" cy="366183"/>
          </a:xfrm>
          <a:prstGeom prst="rect">
            <a:avLst/>
          </a:prstGeom>
        </p:spPr>
        <p:txBody>
          <a:bodyPr vert="horz" wrap="square" lIns="91440" tIns="45720" rIns="91440" bIns="45720" numCol="1" anchor="t" anchorCtr="0" compatLnSpc="1"/>
          <a:lstStyle>
            <a:lvl1pPr eaLnBrk="1" hangingPunct="1">
              <a:defRPr>
                <a:latin typeface="微软雅黑" panose="020B0503020204020204" pitchFamily="34" charset="-122"/>
                <a:ea typeface="微软雅黑" panose="020B0503020204020204" pitchFamily="34" charset="-122"/>
                <a:cs typeface="微软雅黑" panose="020B0503020204020204" pitchFamily="34" charset="-122"/>
              </a:defRPr>
            </a:lvl1pPr>
          </a:lstStyle>
          <a:p>
            <a:fld id="{AAA53F22-8BFA-4145-AB55-47DB99FFFD99}"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a:xfrm>
            <a:off x="838200" y="6356351"/>
            <a:ext cx="2743200" cy="366183"/>
          </a:xfrm>
          <a:prstGeom prst="rect">
            <a:avLst/>
          </a:prstGeom>
        </p:spPr>
        <p:txBody>
          <a:bodyPr/>
          <a:lstStyle>
            <a:lvl1pPr eaLnBrk="1" fontAlgn="auto" hangingPunct="1">
              <a:spcBef>
                <a:spcPts val="0"/>
              </a:spcBef>
              <a:spcAft>
                <a:spcPts val="0"/>
              </a:spcAft>
              <a:defRPr sz="1800" smtClean="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fld id="{B75F34B3-CF30-49FF-8230-2D2307F14466}" type="datetimeFigureOut">
              <a:rPr lang="zh-CN" altLang="en-US"/>
            </a:fld>
            <a:endParaRPr lang="zh-CN" altLang="en-US" dirty="0"/>
          </a:p>
        </p:txBody>
      </p:sp>
      <p:sp>
        <p:nvSpPr>
          <p:cNvPr id="4" name="Footer Placeholder 3"/>
          <p:cNvSpPr>
            <a:spLocks noGrp="1"/>
          </p:cNvSpPr>
          <p:nvPr>
            <p:ph type="ftr" sz="quarter" idx="11"/>
          </p:nvPr>
        </p:nvSpPr>
        <p:spPr>
          <a:xfrm>
            <a:off x="4038600" y="6356351"/>
            <a:ext cx="4114800" cy="366183"/>
          </a:xfrm>
          <a:prstGeom prst="rect">
            <a:avLst/>
          </a:prstGeom>
        </p:spPr>
        <p:txBody>
          <a:bodyPr/>
          <a:lstStyle>
            <a:lvl1pPr eaLnBrk="1" fontAlgn="auto" hangingPunct="1">
              <a:spcBef>
                <a:spcPts val="0"/>
              </a:spcBef>
              <a:spcAft>
                <a:spcPts val="0"/>
              </a:spcAft>
              <a:defRPr sz="1800" dirty="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5" name="Slide Number Placeholder 4"/>
          <p:cNvSpPr>
            <a:spLocks noGrp="1"/>
          </p:cNvSpPr>
          <p:nvPr>
            <p:ph type="sldNum" sz="quarter" idx="12"/>
          </p:nvPr>
        </p:nvSpPr>
        <p:spPr>
          <a:xfrm>
            <a:off x="8610600" y="6356351"/>
            <a:ext cx="2743200" cy="366183"/>
          </a:xfrm>
          <a:prstGeom prst="rect">
            <a:avLst/>
          </a:prstGeom>
        </p:spPr>
        <p:txBody>
          <a:bodyPr vert="horz" wrap="square" lIns="91440" tIns="45720" rIns="91440" bIns="45720" numCol="1" anchor="t" anchorCtr="0" compatLnSpc="1"/>
          <a:lstStyle>
            <a:lvl1pPr eaLnBrk="1" hangingPunct="1">
              <a:defRPr>
                <a:latin typeface="微软雅黑" panose="020B0503020204020204" pitchFamily="34" charset="-122"/>
                <a:ea typeface="微软雅黑" panose="020B0503020204020204" pitchFamily="34" charset="-122"/>
                <a:cs typeface="微软雅黑" panose="020B0503020204020204" pitchFamily="34" charset="-122"/>
              </a:defRPr>
            </a:lvl1pPr>
          </a:lstStyle>
          <a:p>
            <a:fld id="{DECEF3C3-C0CF-4DF7-88A6-4CD39231D551}"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6183"/>
          </a:xfrm>
          <a:prstGeom prst="rect">
            <a:avLst/>
          </a:prstGeom>
        </p:spPr>
        <p:txBody>
          <a:bodyPr/>
          <a:lstStyle>
            <a:lvl1pPr eaLnBrk="1" fontAlgn="auto" hangingPunct="1">
              <a:spcBef>
                <a:spcPts val="0"/>
              </a:spcBef>
              <a:spcAft>
                <a:spcPts val="0"/>
              </a:spcAft>
              <a:defRPr sz="1800" smtClean="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fld id="{B188571A-3F6C-48B0-80F3-73AF143655C3}" type="datetimeFigureOut">
              <a:rPr lang="zh-CN" altLang="en-US"/>
            </a:fld>
            <a:endParaRPr lang="zh-CN" altLang="en-US" dirty="0"/>
          </a:p>
        </p:txBody>
      </p:sp>
      <p:sp>
        <p:nvSpPr>
          <p:cNvPr id="3" name="Footer Placeholder 2"/>
          <p:cNvSpPr>
            <a:spLocks noGrp="1"/>
          </p:cNvSpPr>
          <p:nvPr>
            <p:ph type="ftr" sz="quarter" idx="11"/>
          </p:nvPr>
        </p:nvSpPr>
        <p:spPr>
          <a:xfrm>
            <a:off x="4038600" y="6356351"/>
            <a:ext cx="4114800" cy="366183"/>
          </a:xfrm>
          <a:prstGeom prst="rect">
            <a:avLst/>
          </a:prstGeom>
        </p:spPr>
        <p:txBody>
          <a:bodyPr/>
          <a:lstStyle>
            <a:lvl1pPr eaLnBrk="1" fontAlgn="auto" hangingPunct="1">
              <a:spcBef>
                <a:spcPts val="0"/>
              </a:spcBef>
              <a:spcAft>
                <a:spcPts val="0"/>
              </a:spcAft>
              <a:defRPr sz="1800" dirty="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4" name="Slide Number Placeholder 3"/>
          <p:cNvSpPr>
            <a:spLocks noGrp="1"/>
          </p:cNvSpPr>
          <p:nvPr>
            <p:ph type="sldNum" sz="quarter" idx="12"/>
          </p:nvPr>
        </p:nvSpPr>
        <p:spPr>
          <a:xfrm>
            <a:off x="8610600" y="6356351"/>
            <a:ext cx="2743200" cy="366183"/>
          </a:xfrm>
          <a:prstGeom prst="rect">
            <a:avLst/>
          </a:prstGeom>
        </p:spPr>
        <p:txBody>
          <a:bodyPr vert="horz" wrap="square" lIns="91440" tIns="45720" rIns="91440" bIns="45720" numCol="1" anchor="t" anchorCtr="0" compatLnSpc="1"/>
          <a:lstStyle>
            <a:lvl1pPr eaLnBrk="1" hangingPunct="1">
              <a:defRPr>
                <a:latin typeface="微软雅黑" panose="020B0503020204020204" pitchFamily="34" charset="-122"/>
                <a:ea typeface="微软雅黑" panose="020B0503020204020204" pitchFamily="34" charset="-122"/>
                <a:cs typeface="微软雅黑" panose="020B0503020204020204" pitchFamily="34" charset="-122"/>
              </a:defRPr>
            </a:lvl1pPr>
          </a:lstStyle>
          <a:p>
            <a:fld id="{41CE9C92-15CF-4316-8562-DA1A8E38D543}"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atin typeface="微软雅黑" panose="020B0503020204020204" pitchFamily="34" charset="-122"/>
                <a:ea typeface="微软雅黑" panose="020B0503020204020204" pitchFamily="34" charset="-122"/>
                <a:cs typeface="微软雅黑" panose="020B0503020204020204" pitchFamily="34" charset="-122"/>
              </a:defRPr>
            </a:lvl1pPr>
            <a:lvl2pPr>
              <a:defRPr sz="2800">
                <a:latin typeface="微软雅黑" panose="020B0503020204020204" pitchFamily="34" charset="-122"/>
                <a:ea typeface="微软雅黑" panose="020B0503020204020204" pitchFamily="34" charset="-122"/>
                <a:cs typeface="微软雅黑" panose="020B0503020204020204" pitchFamily="34" charset="-122"/>
              </a:defRPr>
            </a:lvl2pPr>
            <a:lvl3pPr>
              <a:defRPr sz="2400">
                <a:latin typeface="微软雅黑" panose="020B0503020204020204" pitchFamily="34" charset="-122"/>
                <a:ea typeface="微软雅黑" panose="020B0503020204020204" pitchFamily="34" charset="-122"/>
                <a:cs typeface="微软雅黑" panose="020B0503020204020204" pitchFamily="34" charset="-122"/>
              </a:defRPr>
            </a:lvl3pPr>
            <a:lvl4pPr>
              <a:defRPr sz="2000">
                <a:latin typeface="微软雅黑" panose="020B0503020204020204" pitchFamily="34" charset="-122"/>
                <a:ea typeface="微软雅黑" panose="020B0503020204020204" pitchFamily="34" charset="-122"/>
                <a:cs typeface="微软雅黑" panose="020B0503020204020204" pitchFamily="34" charset="-122"/>
              </a:defRPr>
            </a:lvl4pPr>
            <a:lvl5pPr>
              <a:defRPr sz="2000">
                <a:latin typeface="微软雅黑" panose="020B0503020204020204" pitchFamily="34" charset="-122"/>
                <a:ea typeface="微软雅黑" panose="020B0503020204020204" pitchFamily="34" charset="-122"/>
                <a:cs typeface="微软雅黑" panose="020B0503020204020204" pitchFamily="34" charset="-122"/>
              </a:defRPr>
            </a:lvl5pPr>
            <a:lvl6pPr>
              <a:defRPr sz="2000"/>
            </a:lvl6pPr>
            <a:lvl7pPr>
              <a:defRPr sz="2000"/>
            </a:lvl7pPr>
            <a:lvl8pPr>
              <a:defRPr sz="2000"/>
            </a:lvl8pPr>
            <a:lvl9pPr>
              <a:defRPr sz="20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atin typeface="微软雅黑" panose="020B0503020204020204" pitchFamily="34" charset="-122"/>
                <a:ea typeface="微软雅黑" panose="020B0503020204020204" pitchFamily="34" charset="-122"/>
                <a:cs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Date Placeholder 4"/>
          <p:cNvSpPr>
            <a:spLocks noGrp="1"/>
          </p:cNvSpPr>
          <p:nvPr>
            <p:ph type="dt" sz="half" idx="10"/>
          </p:nvPr>
        </p:nvSpPr>
        <p:spPr>
          <a:xfrm>
            <a:off x="838200" y="6356351"/>
            <a:ext cx="2743200" cy="366183"/>
          </a:xfrm>
          <a:prstGeom prst="rect">
            <a:avLst/>
          </a:prstGeom>
        </p:spPr>
        <p:txBody>
          <a:bodyPr/>
          <a:lstStyle>
            <a:lvl1pPr eaLnBrk="1" fontAlgn="auto" hangingPunct="1">
              <a:spcBef>
                <a:spcPts val="0"/>
              </a:spcBef>
              <a:spcAft>
                <a:spcPts val="0"/>
              </a:spcAft>
              <a:defRPr sz="1800" smtClean="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fld id="{C1A223E1-63B1-4E0D-92EA-CA9F05877906}" type="datetimeFigureOut">
              <a:rPr lang="zh-CN" altLang="en-US"/>
            </a:fld>
            <a:endParaRPr lang="zh-CN" altLang="en-US" dirty="0"/>
          </a:p>
        </p:txBody>
      </p:sp>
      <p:sp>
        <p:nvSpPr>
          <p:cNvPr id="6" name="Footer Placeholder 5"/>
          <p:cNvSpPr>
            <a:spLocks noGrp="1"/>
          </p:cNvSpPr>
          <p:nvPr>
            <p:ph type="ftr" sz="quarter" idx="11"/>
          </p:nvPr>
        </p:nvSpPr>
        <p:spPr>
          <a:xfrm>
            <a:off x="4038600" y="6356351"/>
            <a:ext cx="4114800" cy="366183"/>
          </a:xfrm>
          <a:prstGeom prst="rect">
            <a:avLst/>
          </a:prstGeom>
        </p:spPr>
        <p:txBody>
          <a:bodyPr/>
          <a:lstStyle>
            <a:lvl1pPr eaLnBrk="1" fontAlgn="auto" hangingPunct="1">
              <a:spcBef>
                <a:spcPts val="0"/>
              </a:spcBef>
              <a:spcAft>
                <a:spcPts val="0"/>
              </a:spcAft>
              <a:defRPr sz="1800" dirty="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7" name="Slide Number Placeholder 6"/>
          <p:cNvSpPr>
            <a:spLocks noGrp="1"/>
          </p:cNvSpPr>
          <p:nvPr>
            <p:ph type="sldNum" sz="quarter" idx="12"/>
          </p:nvPr>
        </p:nvSpPr>
        <p:spPr>
          <a:xfrm>
            <a:off x="8610600" y="6356351"/>
            <a:ext cx="2743200" cy="366183"/>
          </a:xfrm>
          <a:prstGeom prst="rect">
            <a:avLst/>
          </a:prstGeom>
        </p:spPr>
        <p:txBody>
          <a:bodyPr vert="horz" wrap="square" lIns="91440" tIns="45720" rIns="91440" bIns="45720" numCol="1" anchor="t" anchorCtr="0" compatLnSpc="1"/>
          <a:lstStyle>
            <a:lvl1pPr eaLnBrk="1" hangingPunct="1">
              <a:defRPr>
                <a:latin typeface="微软雅黑" panose="020B0503020204020204" pitchFamily="34" charset="-122"/>
                <a:ea typeface="微软雅黑" panose="020B0503020204020204" pitchFamily="34" charset="-122"/>
                <a:cs typeface="微软雅黑" panose="020B0503020204020204" pitchFamily="34" charset="-122"/>
              </a:defRPr>
            </a:lvl1pPr>
          </a:lstStyle>
          <a:p>
            <a:fld id="{D48D263A-ED8E-4C7D-B5B5-2C4AAE332A01}"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a:prstGeom prst="rect">
            <a:avLst/>
          </a:prstGeom>
        </p:spPr>
        <p:txBody>
          <a:bodyPr anchor="t"/>
          <a:lstStyle>
            <a:lvl1pPr marL="0" indent="0">
              <a:buNone/>
              <a:defRPr sz="3200">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dirty="0" smtClean="0"/>
              <a:t>单击图标添加图片</a:t>
            </a:r>
            <a:endParaRPr lang="en-US" noProof="0"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atin typeface="微软雅黑" panose="020B0503020204020204" pitchFamily="34" charset="-122"/>
                <a:ea typeface="微软雅黑" panose="020B0503020204020204" pitchFamily="34" charset="-122"/>
                <a:cs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Date Placeholder 4"/>
          <p:cNvSpPr>
            <a:spLocks noGrp="1"/>
          </p:cNvSpPr>
          <p:nvPr>
            <p:ph type="dt" sz="half" idx="10"/>
          </p:nvPr>
        </p:nvSpPr>
        <p:spPr>
          <a:xfrm>
            <a:off x="838200" y="6356351"/>
            <a:ext cx="2743200" cy="366183"/>
          </a:xfrm>
          <a:prstGeom prst="rect">
            <a:avLst/>
          </a:prstGeom>
        </p:spPr>
        <p:txBody>
          <a:bodyPr/>
          <a:lstStyle>
            <a:lvl1pPr eaLnBrk="1" fontAlgn="auto" hangingPunct="1">
              <a:spcBef>
                <a:spcPts val="0"/>
              </a:spcBef>
              <a:spcAft>
                <a:spcPts val="0"/>
              </a:spcAft>
              <a:defRPr sz="1800" smtClean="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fld id="{D76B5FFC-A4A9-4F0C-B04C-FD978C26AE25}" type="datetimeFigureOut">
              <a:rPr lang="zh-CN" altLang="en-US"/>
            </a:fld>
            <a:endParaRPr lang="zh-CN" altLang="en-US" dirty="0"/>
          </a:p>
        </p:txBody>
      </p:sp>
      <p:sp>
        <p:nvSpPr>
          <p:cNvPr id="6" name="Footer Placeholder 5"/>
          <p:cNvSpPr>
            <a:spLocks noGrp="1"/>
          </p:cNvSpPr>
          <p:nvPr>
            <p:ph type="ftr" sz="quarter" idx="11"/>
          </p:nvPr>
        </p:nvSpPr>
        <p:spPr>
          <a:xfrm>
            <a:off x="4038600" y="6356351"/>
            <a:ext cx="4114800" cy="366183"/>
          </a:xfrm>
          <a:prstGeom prst="rect">
            <a:avLst/>
          </a:prstGeom>
        </p:spPr>
        <p:txBody>
          <a:bodyPr/>
          <a:lstStyle>
            <a:lvl1pPr eaLnBrk="1" fontAlgn="auto" hangingPunct="1">
              <a:spcBef>
                <a:spcPts val="0"/>
              </a:spcBef>
              <a:spcAft>
                <a:spcPts val="0"/>
              </a:spcAft>
              <a:defRPr sz="1800" dirty="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7" name="Slide Number Placeholder 6"/>
          <p:cNvSpPr>
            <a:spLocks noGrp="1"/>
          </p:cNvSpPr>
          <p:nvPr>
            <p:ph type="sldNum" sz="quarter" idx="12"/>
          </p:nvPr>
        </p:nvSpPr>
        <p:spPr>
          <a:xfrm>
            <a:off x="8610600" y="6356351"/>
            <a:ext cx="2743200" cy="366183"/>
          </a:xfrm>
          <a:prstGeom prst="rect">
            <a:avLst/>
          </a:prstGeom>
        </p:spPr>
        <p:txBody>
          <a:bodyPr vert="horz" wrap="square" lIns="91440" tIns="45720" rIns="91440" bIns="45720" numCol="1" anchor="t" anchorCtr="0" compatLnSpc="1"/>
          <a:lstStyle>
            <a:lvl1pPr eaLnBrk="1" hangingPunct="1">
              <a:defRPr>
                <a:latin typeface="微软雅黑" panose="020B0503020204020204" pitchFamily="34" charset="-122"/>
                <a:ea typeface="微软雅黑" panose="020B0503020204020204" pitchFamily="34" charset="-122"/>
                <a:cs typeface="微软雅黑" panose="020B0503020204020204" pitchFamily="34" charset="-122"/>
              </a:defRPr>
            </a:lvl1pPr>
          </a:lstStyle>
          <a:p>
            <a:fld id="{B3A72456-D0DF-49FA-9C4C-FBEC85E60E81}"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838200" y="1825625"/>
            <a:ext cx="10515600" cy="4351339"/>
          </a:xfrm>
          <a:prstGeom prst="rect">
            <a:avLst/>
          </a:prstGeom>
        </p:spPr>
        <p:txBody>
          <a:bodyPr vert="eaVert"/>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vl2pPr>
              <a:defRPr>
                <a:latin typeface="微软雅黑" panose="020B0503020204020204" pitchFamily="34" charset="-122"/>
                <a:ea typeface="微软雅黑" panose="020B0503020204020204" pitchFamily="34" charset="-122"/>
                <a:cs typeface="微软雅黑" panose="020B0503020204020204" pitchFamily="34" charset="-122"/>
              </a:defRPr>
            </a:lvl2pPr>
            <a:lvl3pPr>
              <a:defRPr>
                <a:latin typeface="微软雅黑" panose="020B0503020204020204" pitchFamily="34" charset="-122"/>
                <a:ea typeface="微软雅黑" panose="020B0503020204020204" pitchFamily="34" charset="-122"/>
                <a:cs typeface="微软雅黑" panose="020B0503020204020204" pitchFamily="34" charset="-122"/>
              </a:defRPr>
            </a:lvl3pPr>
            <a:lvl4pPr>
              <a:defRPr>
                <a:latin typeface="微软雅黑" panose="020B0503020204020204" pitchFamily="34" charset="-122"/>
                <a:ea typeface="微软雅黑" panose="020B0503020204020204" pitchFamily="34" charset="-122"/>
                <a:cs typeface="微软雅黑" panose="020B0503020204020204" pitchFamily="34" charset="-122"/>
              </a:defRPr>
            </a:lvl4pPr>
            <a:lvl5pPr>
              <a:defRPr>
                <a:latin typeface="微软雅黑" panose="020B0503020204020204" pitchFamily="34" charset="-122"/>
                <a:ea typeface="微软雅黑" panose="020B0503020204020204" pitchFamily="34" charset="-122"/>
                <a:cs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a:xfrm>
            <a:off x="838200" y="6356351"/>
            <a:ext cx="2743200" cy="366183"/>
          </a:xfrm>
          <a:prstGeom prst="rect">
            <a:avLst/>
          </a:prstGeom>
        </p:spPr>
        <p:txBody>
          <a:bodyPr/>
          <a:lstStyle>
            <a:lvl1pPr eaLnBrk="1" fontAlgn="auto" hangingPunct="1">
              <a:spcBef>
                <a:spcPts val="0"/>
              </a:spcBef>
              <a:spcAft>
                <a:spcPts val="0"/>
              </a:spcAft>
              <a:defRPr sz="1800" smtClean="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fld id="{ECDE7D54-1A34-4789-BBE5-D56E065BD225}" type="datetimeFigureOut">
              <a:rPr lang="zh-CN" altLang="en-US"/>
            </a:fld>
            <a:endParaRPr lang="zh-CN" altLang="en-US" dirty="0"/>
          </a:p>
        </p:txBody>
      </p:sp>
      <p:sp>
        <p:nvSpPr>
          <p:cNvPr id="5" name="Footer Placeholder 4"/>
          <p:cNvSpPr>
            <a:spLocks noGrp="1"/>
          </p:cNvSpPr>
          <p:nvPr>
            <p:ph type="ftr" sz="quarter" idx="11"/>
          </p:nvPr>
        </p:nvSpPr>
        <p:spPr>
          <a:xfrm>
            <a:off x="4038600" y="6356351"/>
            <a:ext cx="4114800" cy="366183"/>
          </a:xfrm>
          <a:prstGeom prst="rect">
            <a:avLst/>
          </a:prstGeom>
        </p:spPr>
        <p:txBody>
          <a:bodyPr/>
          <a:lstStyle>
            <a:lvl1pPr eaLnBrk="1" fontAlgn="auto" hangingPunct="1">
              <a:spcBef>
                <a:spcPts val="0"/>
              </a:spcBef>
              <a:spcAft>
                <a:spcPts val="0"/>
              </a:spcAft>
              <a:defRPr sz="1800" dirty="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6" name="Slide Number Placeholder 5"/>
          <p:cNvSpPr>
            <a:spLocks noGrp="1"/>
          </p:cNvSpPr>
          <p:nvPr>
            <p:ph type="sldNum" sz="quarter" idx="12"/>
          </p:nvPr>
        </p:nvSpPr>
        <p:spPr>
          <a:xfrm>
            <a:off x="8610600" y="6356351"/>
            <a:ext cx="2743200" cy="366183"/>
          </a:xfrm>
          <a:prstGeom prst="rect">
            <a:avLst/>
          </a:prstGeom>
        </p:spPr>
        <p:txBody>
          <a:bodyPr vert="horz" wrap="square" lIns="91440" tIns="45720" rIns="91440" bIns="45720" numCol="1" anchor="t" anchorCtr="0" compatLnSpc="1"/>
          <a:lstStyle>
            <a:lvl1pPr eaLnBrk="1" hangingPunct="1">
              <a:defRPr>
                <a:latin typeface="微软雅黑" panose="020B0503020204020204" pitchFamily="34" charset="-122"/>
                <a:ea typeface="微软雅黑" panose="020B0503020204020204" pitchFamily="34" charset="-122"/>
                <a:cs typeface="微软雅黑" panose="020B0503020204020204" pitchFamily="34" charset="-122"/>
              </a:defRPr>
            </a:lvl1pPr>
          </a:lstStyle>
          <a:p>
            <a:fld id="{AD30895E-7897-4B72-A4D5-4A086836685F}"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9"/>
          </a:xfrm>
          <a:prstGeom prst="rect">
            <a:avLst/>
          </a:prstGeom>
        </p:spPr>
        <p:txBody>
          <a:bodyPr vert="eaVert"/>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9"/>
          </a:xfrm>
          <a:prstGeom prst="rect">
            <a:avLst/>
          </a:prstGeom>
        </p:spPr>
        <p:txBody>
          <a:bodyPr vert="eaVert"/>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vl2pPr>
              <a:defRPr>
                <a:latin typeface="微软雅黑" panose="020B0503020204020204" pitchFamily="34" charset="-122"/>
                <a:ea typeface="微软雅黑" panose="020B0503020204020204" pitchFamily="34" charset="-122"/>
                <a:cs typeface="微软雅黑" panose="020B0503020204020204" pitchFamily="34" charset="-122"/>
              </a:defRPr>
            </a:lvl2pPr>
            <a:lvl3pPr>
              <a:defRPr>
                <a:latin typeface="微软雅黑" panose="020B0503020204020204" pitchFamily="34" charset="-122"/>
                <a:ea typeface="微软雅黑" panose="020B0503020204020204" pitchFamily="34" charset="-122"/>
                <a:cs typeface="微软雅黑" panose="020B0503020204020204" pitchFamily="34" charset="-122"/>
              </a:defRPr>
            </a:lvl3pPr>
            <a:lvl4pPr>
              <a:defRPr>
                <a:latin typeface="微软雅黑" panose="020B0503020204020204" pitchFamily="34" charset="-122"/>
                <a:ea typeface="微软雅黑" panose="020B0503020204020204" pitchFamily="34" charset="-122"/>
                <a:cs typeface="微软雅黑" panose="020B0503020204020204" pitchFamily="34" charset="-122"/>
              </a:defRPr>
            </a:lvl4pPr>
            <a:lvl5pPr>
              <a:defRPr>
                <a:latin typeface="微软雅黑" panose="020B0503020204020204" pitchFamily="34" charset="-122"/>
                <a:ea typeface="微软雅黑" panose="020B0503020204020204" pitchFamily="34" charset="-122"/>
                <a:cs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a:xfrm>
            <a:off x="838200" y="6356351"/>
            <a:ext cx="2743200" cy="366183"/>
          </a:xfrm>
          <a:prstGeom prst="rect">
            <a:avLst/>
          </a:prstGeom>
        </p:spPr>
        <p:txBody>
          <a:bodyPr/>
          <a:lstStyle>
            <a:lvl1pPr eaLnBrk="1" fontAlgn="auto" hangingPunct="1">
              <a:spcBef>
                <a:spcPts val="0"/>
              </a:spcBef>
              <a:spcAft>
                <a:spcPts val="0"/>
              </a:spcAft>
              <a:defRPr sz="1800" smtClean="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fld id="{2CF99E48-8F3D-4358-B110-7EA48AB7155A}" type="datetimeFigureOut">
              <a:rPr lang="zh-CN" altLang="en-US"/>
            </a:fld>
            <a:endParaRPr lang="zh-CN" altLang="en-US" dirty="0"/>
          </a:p>
        </p:txBody>
      </p:sp>
      <p:sp>
        <p:nvSpPr>
          <p:cNvPr id="5" name="Footer Placeholder 4"/>
          <p:cNvSpPr>
            <a:spLocks noGrp="1"/>
          </p:cNvSpPr>
          <p:nvPr>
            <p:ph type="ftr" sz="quarter" idx="11"/>
          </p:nvPr>
        </p:nvSpPr>
        <p:spPr>
          <a:xfrm>
            <a:off x="4038600" y="6356351"/>
            <a:ext cx="4114800" cy="366183"/>
          </a:xfrm>
          <a:prstGeom prst="rect">
            <a:avLst/>
          </a:prstGeom>
        </p:spPr>
        <p:txBody>
          <a:bodyPr/>
          <a:lstStyle>
            <a:lvl1pPr eaLnBrk="1" fontAlgn="auto" hangingPunct="1">
              <a:spcBef>
                <a:spcPts val="0"/>
              </a:spcBef>
              <a:spcAft>
                <a:spcPts val="0"/>
              </a:spcAft>
              <a:defRPr sz="1800" dirty="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6" name="Slide Number Placeholder 5"/>
          <p:cNvSpPr>
            <a:spLocks noGrp="1"/>
          </p:cNvSpPr>
          <p:nvPr>
            <p:ph type="sldNum" sz="quarter" idx="12"/>
          </p:nvPr>
        </p:nvSpPr>
        <p:spPr>
          <a:xfrm>
            <a:off x="8610600" y="6356351"/>
            <a:ext cx="2743200" cy="366183"/>
          </a:xfrm>
          <a:prstGeom prst="rect">
            <a:avLst/>
          </a:prstGeom>
        </p:spPr>
        <p:txBody>
          <a:bodyPr vert="horz" wrap="square" lIns="91440" tIns="45720" rIns="91440" bIns="45720" numCol="1" anchor="t" anchorCtr="0" compatLnSpc="1"/>
          <a:lstStyle>
            <a:lvl1pPr eaLnBrk="1" hangingPunct="1">
              <a:defRPr>
                <a:latin typeface="微软雅黑" panose="020B0503020204020204" pitchFamily="34" charset="-122"/>
                <a:ea typeface="微软雅黑" panose="020B0503020204020204" pitchFamily="34" charset="-122"/>
                <a:cs typeface="微软雅黑" panose="020B0503020204020204" pitchFamily="34" charset="-122"/>
              </a:defRPr>
            </a:lvl1pPr>
          </a:lstStyle>
          <a:p>
            <a:fld id="{2B610F1B-4F20-4C96-92AC-6394C9480677}"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defTabSz="914400" rtl="0" fontAlgn="base">
        <a:lnSpc>
          <a:spcPct val="90000"/>
        </a:lnSpc>
        <a:spcBef>
          <a:spcPct val="0"/>
        </a:spcBef>
        <a:spcAft>
          <a:spcPct val="0"/>
        </a:spcAft>
        <a:defRPr sz="44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2pPr>
      <a:lvl3pPr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3pPr>
      <a:lvl4pPr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4pPr>
      <a:lvl5pPr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5pPr>
      <a:lvl6pPr marL="457200"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6pPr>
      <a:lvl7pPr marL="914400"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7pPr>
      <a:lvl8pPr marL="1371600"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8pPr>
      <a:lvl9pPr marL="1828800"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9pPr>
    </p:titleStyle>
    <p:bodyStyle>
      <a:lvl1pPr marL="228600" indent="-228600" algn="l" defTabSz="914400"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2pPr>
      <a:lvl3pPr marL="1143000" indent="-228600" algn="l" defTabSz="914400"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fontAlgn="base">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defRPr>
      </a:lvl4pPr>
      <a:lvl5pPr marL="2057400" indent="-228600" algn="l" defTabSz="914400" rtl="0" fontAlgn="base">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3.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3.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xml"/><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image" Target="../media/image3.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3.emf"/></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9.xml"/><Relationship Id="rId8" Type="http://schemas.openxmlformats.org/officeDocument/2006/relationships/vmlDrawing" Target="../drawings/vmlDrawing1.vml"/><Relationship Id="rId7"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wmf"/><Relationship Id="rId4" Type="http://schemas.openxmlformats.org/officeDocument/2006/relationships/oleObject" Target="../embeddings/oleObject2.bin"/><Relationship Id="rId3"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image" Target="../media/image3.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3.emf"/><Relationship Id="rId1" Type="http://schemas.openxmlformats.org/officeDocument/2006/relationships/image" Target="../media/image14.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image" Target="../media/image15.jpeg"/><Relationship Id="rId1" Type="http://schemas.openxmlformats.org/officeDocument/2006/relationships/image" Target="../media/image3.e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文本框 213"/>
          <p:cNvSpPr txBox="1">
            <a:spLocks noChangeArrowheads="1"/>
          </p:cNvSpPr>
          <p:nvPr/>
        </p:nvSpPr>
        <p:spPr bwMode="auto">
          <a:xfrm>
            <a:off x="1784985" y="2668905"/>
            <a:ext cx="845502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4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化合物发育毒性预测模型构建</a:t>
            </a:r>
            <a:endParaRPr lang="zh-CN" altLang="en-US" sz="4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5" name="文本框 214"/>
          <p:cNvSpPr txBox="1"/>
          <p:nvPr/>
        </p:nvSpPr>
        <p:spPr>
          <a:xfrm>
            <a:off x="3831167" y="3926417"/>
            <a:ext cx="4550833" cy="706755"/>
          </a:xfrm>
          <a:prstGeom prst="rect">
            <a:avLst/>
          </a:prstGeom>
          <a:noFill/>
        </p:spPr>
        <p:txBody>
          <a:bodyPr>
            <a:spAutoFit/>
          </a:bodyPr>
          <a:lstStyle/>
          <a:p>
            <a:pPr algn="ctr" eaLnBrk="1" fontAlgn="auto" hangingPunct="1">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基于神经网络算法与</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TensorFlow</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平台构建的发育</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毒性预测模型</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6" name="文本框 215"/>
          <p:cNvSpPr txBox="1"/>
          <p:nvPr/>
        </p:nvSpPr>
        <p:spPr>
          <a:xfrm>
            <a:off x="2863851" y="5020733"/>
            <a:ext cx="3160183" cy="368300"/>
          </a:xfrm>
          <a:prstGeom prst="rect">
            <a:avLst/>
          </a:prstGeom>
          <a:noFill/>
        </p:spPr>
        <p:txBody>
          <a:bodyPr>
            <a:spAutoFit/>
          </a:bodyPr>
          <a:lstStyle/>
          <a:p>
            <a:pPr algn="ctr" eaLnBrk="1" fontAlgn="auto" hangingPunct="1">
              <a:spcBef>
                <a:spcPts val="0"/>
              </a:spcBef>
              <a:spcAft>
                <a:spcPts val="0"/>
              </a:spcAft>
              <a:defRPr/>
            </a:pPr>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答辩学生：肖力铭</a:t>
            </a: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7" name="文本框 216"/>
          <p:cNvSpPr txBox="1"/>
          <p:nvPr/>
        </p:nvSpPr>
        <p:spPr>
          <a:xfrm>
            <a:off x="6208184" y="5020733"/>
            <a:ext cx="3162300" cy="368300"/>
          </a:xfrm>
          <a:prstGeom prst="rect">
            <a:avLst/>
          </a:prstGeom>
          <a:noFill/>
        </p:spPr>
        <p:txBody>
          <a:bodyPr>
            <a:spAutoFit/>
          </a:bodyPr>
          <a:lstStyle/>
          <a:p>
            <a:pPr algn="ctr" eaLnBrk="1" fontAlgn="auto" hangingPunct="1">
              <a:spcBef>
                <a:spcPts val="0"/>
              </a:spcBef>
              <a:spcAft>
                <a:spcPts val="0"/>
              </a:spcAft>
              <a:defRPr/>
            </a:pPr>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指导老师：唐赟老师</a:t>
            </a: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8" name="矩形 217"/>
          <p:cNvSpPr/>
          <p:nvPr/>
        </p:nvSpPr>
        <p:spPr>
          <a:xfrm>
            <a:off x="3636433" y="3716867"/>
            <a:ext cx="1195917" cy="110067"/>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9" name="矩形 218"/>
          <p:cNvSpPr/>
          <p:nvPr/>
        </p:nvSpPr>
        <p:spPr>
          <a:xfrm>
            <a:off x="4832351" y="3716867"/>
            <a:ext cx="1195916" cy="11006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20" name="矩形 219"/>
          <p:cNvSpPr/>
          <p:nvPr/>
        </p:nvSpPr>
        <p:spPr>
          <a:xfrm>
            <a:off x="6028267" y="3723217"/>
            <a:ext cx="1195917" cy="110067"/>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21" name="矩形 220"/>
          <p:cNvSpPr/>
          <p:nvPr/>
        </p:nvSpPr>
        <p:spPr>
          <a:xfrm>
            <a:off x="7224184" y="3725333"/>
            <a:ext cx="1195916" cy="112184"/>
          </a:xfrm>
          <a:prstGeom prst="rect">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22" name="组合 221"/>
          <p:cNvGrpSpPr/>
          <p:nvPr/>
        </p:nvGrpSpPr>
        <p:grpSpPr bwMode="auto">
          <a:xfrm>
            <a:off x="5272617" y="944033"/>
            <a:ext cx="1504949" cy="1507067"/>
            <a:chOff x="1928879" y="1944350"/>
            <a:chExt cx="1129689" cy="1129689"/>
          </a:xfrm>
        </p:grpSpPr>
        <p:sp>
          <p:nvSpPr>
            <p:cNvPr id="223" name="椭圆 222"/>
            <p:cNvSpPr/>
            <p:nvPr/>
          </p:nvSpPr>
          <p:spPr>
            <a:xfrm>
              <a:off x="1928879" y="1944350"/>
              <a:ext cx="1129689" cy="1129689"/>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24" name="Freeform 7"/>
            <p:cNvSpPr>
              <a:spLocks noEditPoints="1"/>
            </p:cNvSpPr>
            <p:nvPr/>
          </p:nvSpPr>
          <p:spPr bwMode="auto">
            <a:xfrm>
              <a:off x="2108421" y="2226772"/>
              <a:ext cx="751538" cy="615617"/>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eaLnBrk="1" fontAlgn="auto" hangingPunct="1">
                <a:spcBef>
                  <a:spcPts val="0"/>
                </a:spcBef>
                <a:spcAft>
                  <a:spcPts val="0"/>
                </a:spcAft>
                <a:defRPr/>
              </a:pPr>
              <a:endParaRPr lang="zh-CN" altLang="en-US" sz="18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22"/>
                                        </p:tgtEl>
                                        <p:attrNameLst>
                                          <p:attrName>style.visibility</p:attrName>
                                        </p:attrNameLst>
                                      </p:cBhvr>
                                      <p:to>
                                        <p:strVal val="visible"/>
                                      </p:to>
                                    </p:set>
                                    <p:anim calcmode="lin" valueType="num">
                                      <p:cBhvr>
                                        <p:cTn id="7" dur="250" fill="hold"/>
                                        <p:tgtEl>
                                          <p:spTgt spid="222"/>
                                        </p:tgtEl>
                                        <p:attrNameLst>
                                          <p:attrName>ppt_w</p:attrName>
                                        </p:attrNameLst>
                                      </p:cBhvr>
                                      <p:tavLst>
                                        <p:tav tm="0">
                                          <p:val>
                                            <p:fltVal val="0"/>
                                          </p:val>
                                        </p:tav>
                                        <p:tav tm="100000">
                                          <p:val>
                                            <p:strVal val="#ppt_w"/>
                                          </p:val>
                                        </p:tav>
                                      </p:tavLst>
                                    </p:anim>
                                    <p:anim calcmode="lin" valueType="num">
                                      <p:cBhvr>
                                        <p:cTn id="8" dur="250" fill="hold"/>
                                        <p:tgtEl>
                                          <p:spTgt spid="222"/>
                                        </p:tgtEl>
                                        <p:attrNameLst>
                                          <p:attrName>ppt_h</p:attrName>
                                        </p:attrNameLst>
                                      </p:cBhvr>
                                      <p:tavLst>
                                        <p:tav tm="0">
                                          <p:val>
                                            <p:fltVal val="0"/>
                                          </p:val>
                                        </p:tav>
                                        <p:tav tm="100000">
                                          <p:val>
                                            <p:strVal val="#ppt_h"/>
                                          </p:val>
                                        </p:tav>
                                      </p:tavLst>
                                    </p:anim>
                                    <p:animEffect transition="in" filter="fade">
                                      <p:cBhvr>
                                        <p:cTn id="9" dur="250"/>
                                        <p:tgtEl>
                                          <p:spTgt spid="222"/>
                                        </p:tgtEl>
                                      </p:cBhvr>
                                    </p:animEffect>
                                  </p:childTnLst>
                                </p:cTn>
                              </p:par>
                              <p:par>
                                <p:cTn id="10" presetID="6" presetClass="emph" presetSubtype="0" decel="100000" fill="hold" nodeType="withEffect">
                                  <p:stCondLst>
                                    <p:cond delay="200"/>
                                  </p:stCondLst>
                                  <p:childTnLst>
                                    <p:animScale>
                                      <p:cBhvr>
                                        <p:cTn id="11" dur="250" fill="hold"/>
                                        <p:tgtEl>
                                          <p:spTgt spid="222"/>
                                        </p:tgtEl>
                                      </p:cBhvr>
                                      <p:by x="110000" y="110000"/>
                                    </p:animScale>
                                  </p:childTnLst>
                                </p:cTn>
                              </p:par>
                              <p:par>
                                <p:cTn id="12" presetID="6" presetClass="emph" presetSubtype="0" decel="100000" fill="hold" nodeType="withEffect">
                                  <p:stCondLst>
                                    <p:cond delay="400"/>
                                  </p:stCondLst>
                                  <p:childTnLst>
                                    <p:animScale>
                                      <p:cBhvr>
                                        <p:cTn id="13" dur="250" fill="hold"/>
                                        <p:tgtEl>
                                          <p:spTgt spid="222"/>
                                        </p:tgtEl>
                                      </p:cBhvr>
                                      <p:by x="91000" y="91000"/>
                                    </p:animScale>
                                  </p:childTnLst>
                                </p:cTn>
                              </p:par>
                            </p:childTnLst>
                          </p:cTn>
                        </p:par>
                        <p:par>
                          <p:cTn id="14" fill="hold">
                            <p:stCondLst>
                              <p:cond delay="500"/>
                            </p:stCondLst>
                            <p:childTnLst>
                              <p:par>
                                <p:cTn id="15" presetID="17" presetClass="entr" presetSubtype="1" fill="hold" grpId="0" nodeType="afterEffect">
                                  <p:stCondLst>
                                    <p:cond delay="0"/>
                                  </p:stCondLst>
                                  <p:iterate type="lt">
                                    <p:tmPct val="40000"/>
                                  </p:iterate>
                                  <p:childTnLst>
                                    <p:set>
                                      <p:cBhvr>
                                        <p:cTn id="16" dur="1" fill="hold">
                                          <p:stCondLst>
                                            <p:cond delay="0"/>
                                          </p:stCondLst>
                                        </p:cTn>
                                        <p:tgtEl>
                                          <p:spTgt spid="214"/>
                                        </p:tgtEl>
                                        <p:attrNameLst>
                                          <p:attrName>style.visibility</p:attrName>
                                        </p:attrNameLst>
                                      </p:cBhvr>
                                      <p:to>
                                        <p:strVal val="visible"/>
                                      </p:to>
                                    </p:set>
                                    <p:anim calcmode="lin" valueType="num">
                                      <p:cBhvr>
                                        <p:cTn id="17" dur="250" fill="hold"/>
                                        <p:tgtEl>
                                          <p:spTgt spid="214"/>
                                        </p:tgtEl>
                                        <p:attrNameLst>
                                          <p:attrName>ppt_x</p:attrName>
                                        </p:attrNameLst>
                                      </p:cBhvr>
                                      <p:tavLst>
                                        <p:tav tm="0">
                                          <p:val>
                                            <p:strVal val="#ppt_x"/>
                                          </p:val>
                                        </p:tav>
                                        <p:tav tm="100000">
                                          <p:val>
                                            <p:strVal val="#ppt_x"/>
                                          </p:val>
                                        </p:tav>
                                      </p:tavLst>
                                    </p:anim>
                                    <p:anim calcmode="lin" valueType="num">
                                      <p:cBhvr>
                                        <p:cTn id="18" dur="250" fill="hold"/>
                                        <p:tgtEl>
                                          <p:spTgt spid="214"/>
                                        </p:tgtEl>
                                        <p:attrNameLst>
                                          <p:attrName>ppt_y</p:attrName>
                                        </p:attrNameLst>
                                      </p:cBhvr>
                                      <p:tavLst>
                                        <p:tav tm="0">
                                          <p:val>
                                            <p:strVal val="#ppt_y-#ppt_h/2"/>
                                          </p:val>
                                        </p:tav>
                                        <p:tav tm="100000">
                                          <p:val>
                                            <p:strVal val="#ppt_y"/>
                                          </p:val>
                                        </p:tav>
                                      </p:tavLst>
                                    </p:anim>
                                    <p:anim calcmode="lin" valueType="num">
                                      <p:cBhvr>
                                        <p:cTn id="19" dur="250" fill="hold"/>
                                        <p:tgtEl>
                                          <p:spTgt spid="214"/>
                                        </p:tgtEl>
                                        <p:attrNameLst>
                                          <p:attrName>ppt_w</p:attrName>
                                        </p:attrNameLst>
                                      </p:cBhvr>
                                      <p:tavLst>
                                        <p:tav tm="0">
                                          <p:val>
                                            <p:strVal val="#ppt_w"/>
                                          </p:val>
                                        </p:tav>
                                        <p:tav tm="100000">
                                          <p:val>
                                            <p:strVal val="#ppt_w"/>
                                          </p:val>
                                        </p:tav>
                                      </p:tavLst>
                                    </p:anim>
                                    <p:anim calcmode="lin" valueType="num">
                                      <p:cBhvr>
                                        <p:cTn id="20" dur="250" fill="hold"/>
                                        <p:tgtEl>
                                          <p:spTgt spid="214"/>
                                        </p:tgtEl>
                                        <p:attrNameLst>
                                          <p:attrName>ppt_h</p:attrName>
                                        </p:attrNameLst>
                                      </p:cBhvr>
                                      <p:tavLst>
                                        <p:tav tm="0">
                                          <p:val>
                                            <p:fltVal val="0"/>
                                          </p:val>
                                        </p:tav>
                                        <p:tav tm="100000">
                                          <p:val>
                                            <p:strVal val="#ppt_h"/>
                                          </p:val>
                                        </p:tav>
                                      </p:tavLst>
                                    </p:anim>
                                  </p:childTnLst>
                                </p:cTn>
                              </p:par>
                              <p:par>
                                <p:cTn id="21" presetID="2" presetClass="entr" presetSubtype="2" decel="66600" fill="hold" grpId="0" nodeType="withEffect">
                                  <p:stCondLst>
                                    <p:cond delay="500"/>
                                  </p:stCondLst>
                                  <p:childTnLst>
                                    <p:set>
                                      <p:cBhvr>
                                        <p:cTn id="22" dur="1" fill="hold">
                                          <p:stCondLst>
                                            <p:cond delay="0"/>
                                          </p:stCondLst>
                                        </p:cTn>
                                        <p:tgtEl>
                                          <p:spTgt spid="219"/>
                                        </p:tgtEl>
                                        <p:attrNameLst>
                                          <p:attrName>style.visibility</p:attrName>
                                        </p:attrNameLst>
                                      </p:cBhvr>
                                      <p:to>
                                        <p:strVal val="visible"/>
                                      </p:to>
                                    </p:set>
                                    <p:anim calcmode="lin" valueType="num">
                                      <p:cBhvr additive="base">
                                        <p:cTn id="23" dur="400" fill="hold"/>
                                        <p:tgtEl>
                                          <p:spTgt spid="219"/>
                                        </p:tgtEl>
                                        <p:attrNameLst>
                                          <p:attrName>ppt_x</p:attrName>
                                        </p:attrNameLst>
                                      </p:cBhvr>
                                      <p:tavLst>
                                        <p:tav tm="0">
                                          <p:val>
                                            <p:strVal val="1+#ppt_w/2"/>
                                          </p:val>
                                        </p:tav>
                                        <p:tav tm="100000">
                                          <p:val>
                                            <p:strVal val="#ppt_x"/>
                                          </p:val>
                                        </p:tav>
                                      </p:tavLst>
                                    </p:anim>
                                    <p:anim calcmode="lin" valueType="num">
                                      <p:cBhvr additive="base">
                                        <p:cTn id="24" dur="400" fill="hold"/>
                                        <p:tgtEl>
                                          <p:spTgt spid="219"/>
                                        </p:tgtEl>
                                        <p:attrNameLst>
                                          <p:attrName>ppt_y</p:attrName>
                                        </p:attrNameLst>
                                      </p:cBhvr>
                                      <p:tavLst>
                                        <p:tav tm="0">
                                          <p:val>
                                            <p:strVal val="#ppt_y"/>
                                          </p:val>
                                        </p:tav>
                                        <p:tav tm="100000">
                                          <p:val>
                                            <p:strVal val="#ppt_y"/>
                                          </p:val>
                                        </p:tav>
                                      </p:tavLst>
                                    </p:anim>
                                  </p:childTnLst>
                                </p:cTn>
                              </p:par>
                              <p:par>
                                <p:cTn id="25" presetID="2" presetClass="entr" presetSubtype="8" decel="66600" fill="hold" grpId="0" nodeType="withEffect">
                                  <p:stCondLst>
                                    <p:cond delay="500"/>
                                  </p:stCondLst>
                                  <p:childTnLst>
                                    <p:set>
                                      <p:cBhvr>
                                        <p:cTn id="26" dur="1" fill="hold">
                                          <p:stCondLst>
                                            <p:cond delay="0"/>
                                          </p:stCondLst>
                                        </p:cTn>
                                        <p:tgtEl>
                                          <p:spTgt spid="220"/>
                                        </p:tgtEl>
                                        <p:attrNameLst>
                                          <p:attrName>style.visibility</p:attrName>
                                        </p:attrNameLst>
                                      </p:cBhvr>
                                      <p:to>
                                        <p:strVal val="visible"/>
                                      </p:to>
                                    </p:set>
                                    <p:anim calcmode="lin" valueType="num">
                                      <p:cBhvr additive="base">
                                        <p:cTn id="27" dur="400" fill="hold"/>
                                        <p:tgtEl>
                                          <p:spTgt spid="220"/>
                                        </p:tgtEl>
                                        <p:attrNameLst>
                                          <p:attrName>ppt_x</p:attrName>
                                        </p:attrNameLst>
                                      </p:cBhvr>
                                      <p:tavLst>
                                        <p:tav tm="0">
                                          <p:val>
                                            <p:strVal val="0-#ppt_w/2"/>
                                          </p:val>
                                        </p:tav>
                                        <p:tav tm="100000">
                                          <p:val>
                                            <p:strVal val="#ppt_x"/>
                                          </p:val>
                                        </p:tav>
                                      </p:tavLst>
                                    </p:anim>
                                    <p:anim calcmode="lin" valueType="num">
                                      <p:cBhvr additive="base">
                                        <p:cTn id="28" dur="400" fill="hold"/>
                                        <p:tgtEl>
                                          <p:spTgt spid="220"/>
                                        </p:tgtEl>
                                        <p:attrNameLst>
                                          <p:attrName>ppt_y</p:attrName>
                                        </p:attrNameLst>
                                      </p:cBhvr>
                                      <p:tavLst>
                                        <p:tav tm="0">
                                          <p:val>
                                            <p:strVal val="#ppt_y"/>
                                          </p:val>
                                        </p:tav>
                                        <p:tav tm="100000">
                                          <p:val>
                                            <p:strVal val="#ppt_y"/>
                                          </p:val>
                                        </p:tav>
                                      </p:tavLst>
                                    </p:anim>
                                  </p:childTnLst>
                                </p:cTn>
                              </p:par>
                              <p:par>
                                <p:cTn id="29" presetID="2" presetClass="entr" presetSubtype="8" decel="66600" fill="hold" grpId="0" nodeType="withEffect">
                                  <p:stCondLst>
                                    <p:cond delay="900"/>
                                  </p:stCondLst>
                                  <p:childTnLst>
                                    <p:set>
                                      <p:cBhvr>
                                        <p:cTn id="30" dur="1" fill="hold">
                                          <p:stCondLst>
                                            <p:cond delay="0"/>
                                          </p:stCondLst>
                                        </p:cTn>
                                        <p:tgtEl>
                                          <p:spTgt spid="221"/>
                                        </p:tgtEl>
                                        <p:attrNameLst>
                                          <p:attrName>style.visibility</p:attrName>
                                        </p:attrNameLst>
                                      </p:cBhvr>
                                      <p:to>
                                        <p:strVal val="visible"/>
                                      </p:to>
                                    </p:set>
                                    <p:anim calcmode="lin" valueType="num">
                                      <p:cBhvr additive="base">
                                        <p:cTn id="31" dur="400" fill="hold"/>
                                        <p:tgtEl>
                                          <p:spTgt spid="221"/>
                                        </p:tgtEl>
                                        <p:attrNameLst>
                                          <p:attrName>ppt_x</p:attrName>
                                        </p:attrNameLst>
                                      </p:cBhvr>
                                      <p:tavLst>
                                        <p:tav tm="0">
                                          <p:val>
                                            <p:strVal val="0-#ppt_w/2"/>
                                          </p:val>
                                        </p:tav>
                                        <p:tav tm="100000">
                                          <p:val>
                                            <p:strVal val="#ppt_x"/>
                                          </p:val>
                                        </p:tav>
                                      </p:tavLst>
                                    </p:anim>
                                    <p:anim calcmode="lin" valueType="num">
                                      <p:cBhvr additive="base">
                                        <p:cTn id="32" dur="400" fill="hold"/>
                                        <p:tgtEl>
                                          <p:spTgt spid="221"/>
                                        </p:tgtEl>
                                        <p:attrNameLst>
                                          <p:attrName>ppt_y</p:attrName>
                                        </p:attrNameLst>
                                      </p:cBhvr>
                                      <p:tavLst>
                                        <p:tav tm="0">
                                          <p:val>
                                            <p:strVal val="#ppt_y"/>
                                          </p:val>
                                        </p:tav>
                                        <p:tav tm="100000">
                                          <p:val>
                                            <p:strVal val="#ppt_y"/>
                                          </p:val>
                                        </p:tav>
                                      </p:tavLst>
                                    </p:anim>
                                  </p:childTnLst>
                                </p:cTn>
                              </p:par>
                              <p:par>
                                <p:cTn id="33" presetID="2" presetClass="entr" presetSubtype="2" decel="66600" fill="hold" grpId="0" nodeType="withEffect">
                                  <p:stCondLst>
                                    <p:cond delay="900"/>
                                  </p:stCondLst>
                                  <p:childTnLst>
                                    <p:set>
                                      <p:cBhvr>
                                        <p:cTn id="34" dur="1" fill="hold">
                                          <p:stCondLst>
                                            <p:cond delay="0"/>
                                          </p:stCondLst>
                                        </p:cTn>
                                        <p:tgtEl>
                                          <p:spTgt spid="218"/>
                                        </p:tgtEl>
                                        <p:attrNameLst>
                                          <p:attrName>style.visibility</p:attrName>
                                        </p:attrNameLst>
                                      </p:cBhvr>
                                      <p:to>
                                        <p:strVal val="visible"/>
                                      </p:to>
                                    </p:set>
                                    <p:anim calcmode="lin" valueType="num">
                                      <p:cBhvr additive="base">
                                        <p:cTn id="35" dur="400" fill="hold"/>
                                        <p:tgtEl>
                                          <p:spTgt spid="218"/>
                                        </p:tgtEl>
                                        <p:attrNameLst>
                                          <p:attrName>ppt_x</p:attrName>
                                        </p:attrNameLst>
                                      </p:cBhvr>
                                      <p:tavLst>
                                        <p:tav tm="0">
                                          <p:val>
                                            <p:strVal val="1+#ppt_w/2"/>
                                          </p:val>
                                        </p:tav>
                                        <p:tav tm="100000">
                                          <p:val>
                                            <p:strVal val="#ppt_x"/>
                                          </p:val>
                                        </p:tav>
                                      </p:tavLst>
                                    </p:anim>
                                    <p:anim calcmode="lin" valueType="num">
                                      <p:cBhvr additive="base">
                                        <p:cTn id="36" dur="400" fill="hold"/>
                                        <p:tgtEl>
                                          <p:spTgt spid="218"/>
                                        </p:tgtEl>
                                        <p:attrNameLst>
                                          <p:attrName>ppt_y</p:attrName>
                                        </p:attrNameLst>
                                      </p:cBhvr>
                                      <p:tavLst>
                                        <p:tav tm="0">
                                          <p:val>
                                            <p:strVal val="#ppt_y"/>
                                          </p:val>
                                        </p:tav>
                                        <p:tav tm="100000">
                                          <p:val>
                                            <p:strVal val="#ppt_y"/>
                                          </p:val>
                                        </p:tav>
                                      </p:tavLst>
                                    </p:anim>
                                  </p:childTnLst>
                                </p:cTn>
                              </p:par>
                            </p:childTnLst>
                          </p:cTn>
                        </p:par>
                        <p:par>
                          <p:cTn id="37" fill="hold">
                            <p:stCondLst>
                              <p:cond delay="2099"/>
                            </p:stCondLst>
                            <p:childTnLst>
                              <p:par>
                                <p:cTn id="38" presetID="22" presetClass="entr" presetSubtype="8" fill="hold" grpId="0" nodeType="afterEffect">
                                  <p:stCondLst>
                                    <p:cond delay="0"/>
                                  </p:stCondLst>
                                  <p:childTnLst>
                                    <p:set>
                                      <p:cBhvr>
                                        <p:cTn id="39" dur="1" fill="hold">
                                          <p:stCondLst>
                                            <p:cond delay="0"/>
                                          </p:stCondLst>
                                        </p:cTn>
                                        <p:tgtEl>
                                          <p:spTgt spid="215"/>
                                        </p:tgtEl>
                                        <p:attrNameLst>
                                          <p:attrName>style.visibility</p:attrName>
                                        </p:attrNameLst>
                                      </p:cBhvr>
                                      <p:to>
                                        <p:strVal val="visible"/>
                                      </p:to>
                                    </p:set>
                                    <p:animEffect transition="in" filter="wipe(left)">
                                      <p:cBhvr>
                                        <p:cTn id="40" dur="500"/>
                                        <p:tgtEl>
                                          <p:spTgt spid="215"/>
                                        </p:tgtEl>
                                      </p:cBhvr>
                                    </p:animEffect>
                                  </p:childTnLst>
                                </p:cTn>
                              </p:par>
                            </p:childTnLst>
                          </p:cTn>
                        </p:par>
                        <p:par>
                          <p:cTn id="41" fill="hold">
                            <p:stCondLst>
                              <p:cond delay="2599"/>
                            </p:stCondLst>
                            <p:childTnLst>
                              <p:par>
                                <p:cTn id="42" presetID="2" presetClass="entr" presetSubtype="4" decel="100000" fill="hold" grpId="0" nodeType="afterEffect">
                                  <p:stCondLst>
                                    <p:cond delay="0"/>
                                  </p:stCondLst>
                                  <p:childTnLst>
                                    <p:set>
                                      <p:cBhvr>
                                        <p:cTn id="43" dur="1" fill="hold">
                                          <p:stCondLst>
                                            <p:cond delay="0"/>
                                          </p:stCondLst>
                                        </p:cTn>
                                        <p:tgtEl>
                                          <p:spTgt spid="216"/>
                                        </p:tgtEl>
                                        <p:attrNameLst>
                                          <p:attrName>style.visibility</p:attrName>
                                        </p:attrNameLst>
                                      </p:cBhvr>
                                      <p:to>
                                        <p:strVal val="visible"/>
                                      </p:to>
                                    </p:set>
                                    <p:anim calcmode="lin" valueType="num">
                                      <p:cBhvr additive="base">
                                        <p:cTn id="44" dur="500" fill="hold"/>
                                        <p:tgtEl>
                                          <p:spTgt spid="216"/>
                                        </p:tgtEl>
                                        <p:attrNameLst>
                                          <p:attrName>ppt_x</p:attrName>
                                        </p:attrNameLst>
                                      </p:cBhvr>
                                      <p:tavLst>
                                        <p:tav tm="0">
                                          <p:val>
                                            <p:strVal val="#ppt_x"/>
                                          </p:val>
                                        </p:tav>
                                        <p:tav tm="100000">
                                          <p:val>
                                            <p:strVal val="#ppt_x"/>
                                          </p:val>
                                        </p:tav>
                                      </p:tavLst>
                                    </p:anim>
                                    <p:anim calcmode="lin" valueType="num">
                                      <p:cBhvr additive="base">
                                        <p:cTn id="45" dur="500" fill="hold"/>
                                        <p:tgtEl>
                                          <p:spTgt spid="216"/>
                                        </p:tgtEl>
                                        <p:attrNameLst>
                                          <p:attrName>ppt_y</p:attrName>
                                        </p:attrNameLst>
                                      </p:cBhvr>
                                      <p:tavLst>
                                        <p:tav tm="0">
                                          <p:val>
                                            <p:strVal val="1+#ppt_h/2"/>
                                          </p:val>
                                        </p:tav>
                                        <p:tav tm="100000">
                                          <p:val>
                                            <p:strVal val="#ppt_y"/>
                                          </p:val>
                                        </p:tav>
                                      </p:tavLst>
                                    </p:anim>
                                  </p:childTnLst>
                                </p:cTn>
                              </p:par>
                            </p:childTnLst>
                          </p:cTn>
                        </p:par>
                        <p:par>
                          <p:cTn id="46" fill="hold">
                            <p:stCondLst>
                              <p:cond delay="3099"/>
                            </p:stCondLst>
                            <p:childTnLst>
                              <p:par>
                                <p:cTn id="47" presetID="2" presetClass="entr" presetSubtype="4" decel="100000" fill="hold" grpId="0" nodeType="afterEffect">
                                  <p:stCondLst>
                                    <p:cond delay="0"/>
                                  </p:stCondLst>
                                  <p:childTnLst>
                                    <p:set>
                                      <p:cBhvr>
                                        <p:cTn id="48" dur="1" fill="hold">
                                          <p:stCondLst>
                                            <p:cond delay="0"/>
                                          </p:stCondLst>
                                        </p:cTn>
                                        <p:tgtEl>
                                          <p:spTgt spid="217"/>
                                        </p:tgtEl>
                                        <p:attrNameLst>
                                          <p:attrName>style.visibility</p:attrName>
                                        </p:attrNameLst>
                                      </p:cBhvr>
                                      <p:to>
                                        <p:strVal val="visible"/>
                                      </p:to>
                                    </p:set>
                                    <p:anim calcmode="lin" valueType="num">
                                      <p:cBhvr additive="base">
                                        <p:cTn id="49" dur="500" fill="hold"/>
                                        <p:tgtEl>
                                          <p:spTgt spid="217"/>
                                        </p:tgtEl>
                                        <p:attrNameLst>
                                          <p:attrName>ppt_x</p:attrName>
                                        </p:attrNameLst>
                                      </p:cBhvr>
                                      <p:tavLst>
                                        <p:tav tm="0">
                                          <p:val>
                                            <p:strVal val="#ppt_x"/>
                                          </p:val>
                                        </p:tav>
                                        <p:tav tm="100000">
                                          <p:val>
                                            <p:strVal val="#ppt_x"/>
                                          </p:val>
                                        </p:tav>
                                      </p:tavLst>
                                    </p:anim>
                                    <p:anim calcmode="lin" valueType="num">
                                      <p:cBhvr additive="base">
                                        <p:cTn id="50" dur="500" fill="hold"/>
                                        <p:tgtEl>
                                          <p:spTgt spid="2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p:bldP spid="215" grpId="0"/>
      <p:bldP spid="216" grpId="0"/>
      <p:bldP spid="217" grpId="0"/>
      <p:bldP spid="218" grpId="0" bldLvl="0" animBg="1"/>
      <p:bldP spid="219" grpId="0" bldLvl="0" animBg="1"/>
      <p:bldP spid="220" grpId="0" bldLvl="0" animBg="1"/>
      <p:bldP spid="22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图片 2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548005" y="487045"/>
            <a:ext cx="4339590" cy="420370"/>
          </a:xfrm>
          <a:prstGeom prst="rect">
            <a:avLst/>
          </a:prstGeom>
          <a:noFill/>
        </p:spPr>
        <p:txBody>
          <a:bodyPr wrap="square">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关键难点</a:t>
            </a:r>
            <a:r>
              <a:rPr lang="en-US" altLang="zh-CN"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选取合适的</a:t>
            </a: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分子指纹</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4" name="组合 3"/>
          <p:cNvGrpSpPr/>
          <p:nvPr/>
        </p:nvGrpSpPr>
        <p:grpSpPr bwMode="auto">
          <a:xfrm>
            <a:off x="6539865" y="650240"/>
            <a:ext cx="5198110" cy="5784215"/>
            <a:chOff x="839089" y="1029608"/>
            <a:chExt cx="4688114" cy="4863748"/>
          </a:xfrm>
        </p:grpSpPr>
        <p:grpSp>
          <p:nvGrpSpPr>
            <p:cNvPr id="44046" name="组合 4"/>
            <p:cNvGrpSpPr/>
            <p:nvPr/>
          </p:nvGrpSpPr>
          <p:grpSpPr bwMode="auto">
            <a:xfrm rot="-297887">
              <a:off x="2312863" y="1029608"/>
              <a:ext cx="1483173" cy="1464587"/>
              <a:chOff x="3129243" y="1159190"/>
              <a:chExt cx="1736421" cy="1714663"/>
            </a:xfrm>
          </p:grpSpPr>
          <p:cxnSp>
            <p:nvCxnSpPr>
              <p:cNvPr id="7" name="直接连接符 6"/>
              <p:cNvCxnSpPr>
                <a:endCxn id="44050" idx="3"/>
              </p:cNvCxnSpPr>
              <p:nvPr/>
            </p:nvCxnSpPr>
            <p:spPr>
              <a:xfrm rot="297887" flipV="1">
                <a:off x="3129243" y="2220633"/>
                <a:ext cx="810282" cy="569797"/>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cxnSp>
            <p:nvCxnSpPr>
              <p:cNvPr id="8" name="直接连接符 7"/>
              <p:cNvCxnSpPr>
                <a:stCxn id="44050" idx="5"/>
              </p:cNvCxnSpPr>
              <p:nvPr/>
            </p:nvCxnSpPr>
            <p:spPr>
              <a:xfrm rot="297887">
                <a:off x="4142111" y="2286715"/>
                <a:ext cx="723553" cy="587138"/>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sp>
            <p:nvSpPr>
              <p:cNvPr id="44050" name="椭圆 8"/>
              <p:cNvSpPr>
                <a:spLocks noChangeArrowheads="1"/>
              </p:cNvSpPr>
              <p:nvPr/>
            </p:nvSpPr>
            <p:spPr bwMode="auto">
              <a:xfrm>
                <a:off x="3920179" y="1159190"/>
                <a:ext cx="290506" cy="1285145"/>
              </a:xfrm>
              <a:prstGeom prst="ellipse">
                <a:avLst/>
              </a:prstGeom>
              <a:noFill/>
              <a:ln w="12700">
                <a:solidFill>
                  <a:schemeClr val="bg1"/>
                </a:solidFill>
                <a:rou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endParaRPr lang="zh-CN" altLang="en-US" sz="4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6" name="矩形 5"/>
            <p:cNvSpPr/>
            <p:nvPr/>
          </p:nvSpPr>
          <p:spPr>
            <a:xfrm>
              <a:off x="839089" y="2463214"/>
              <a:ext cx="4688114" cy="3430142"/>
            </a:xfrm>
            <a:prstGeom prst="rect">
              <a:avLst/>
            </a:prstGeom>
            <a:no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10" name="矩形 9"/>
          <p:cNvSpPr>
            <a:spLocks noChangeArrowheads="1"/>
          </p:cNvSpPr>
          <p:nvPr/>
        </p:nvSpPr>
        <p:spPr bwMode="auto">
          <a:xfrm>
            <a:off x="6798310" y="2452370"/>
            <a:ext cx="4486275" cy="1265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gn="l" eaLnBrk="1" hangingPunct="1">
              <a:lnSpc>
                <a:spcPct val="130000"/>
              </a:lnSpc>
            </a:pPr>
            <a:r>
              <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对分子指纹的选取是基于本人科研训练期间的课题内容的，当时使用了表中的五种分子指纹来预测化合物的水生生物毒性，左图为不同的分子指纹在基于不同的机器学习算法建立的模型中的表现</a:t>
            </a:r>
            <a:r>
              <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矩形 10"/>
          <p:cNvSpPr>
            <a:spLocks noChangeArrowheads="1"/>
          </p:cNvSpPr>
          <p:nvPr/>
        </p:nvSpPr>
        <p:spPr bwMode="auto">
          <a:xfrm>
            <a:off x="6797675" y="3717925"/>
            <a:ext cx="4486910" cy="972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gn="l" eaLnBrk="1" hangingPunct="1">
              <a:lnSpc>
                <a:spcPct val="130000"/>
              </a:lnSpc>
            </a:pPr>
            <a:r>
              <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从左图中，可以观察得出在所有预测模型中，基于神经网络与随机森林算法构建的模型在性能上都有显著优势，期待进一步评估决定。</a:t>
            </a:r>
            <a:endPar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9" name="表格 8"/>
          <p:cNvGraphicFramePr/>
          <p:nvPr/>
        </p:nvGraphicFramePr>
        <p:xfrm>
          <a:off x="857250" y="1176020"/>
          <a:ext cx="5308600" cy="2225040"/>
        </p:xfrm>
        <a:graphic>
          <a:graphicData uri="http://schemas.openxmlformats.org/drawingml/2006/table">
            <a:tbl>
              <a:tblPr firstRow="1" bandRow="1">
                <a:tableStyleId>{8FD4443E-F989-4FC4-A0C8-D5A2AF1F390B}</a:tableStyleId>
              </a:tblPr>
              <a:tblGrid>
                <a:gridCol w="3831590"/>
                <a:gridCol w="1477010"/>
              </a:tblGrid>
              <a:tr h="396240">
                <a:tc gridSpan="2">
                  <a:txBody>
                    <a:bodyPr/>
                    <a:p>
                      <a:pPr algn="ctr">
                        <a:buNone/>
                      </a:pPr>
                      <a:r>
                        <a:rPr lang="zh-CN" altLang="en-US" sz="2000">
                          <a:ln>
                            <a:noFill/>
                          </a:ln>
                          <a:latin typeface="微软雅黑" panose="020B0503020204020204" pitchFamily="34" charset="-122"/>
                          <a:ea typeface="微软雅黑" panose="020B0503020204020204" pitchFamily="34" charset="-122"/>
                        </a:rPr>
                        <a:t>不同分子指纹所包含的数据分量数目</a:t>
                      </a:r>
                      <a:endParaRPr lang="zh-CN" altLang="en-US" sz="2000">
                        <a:ln>
                          <a:noFill/>
                        </a:ln>
                        <a:latin typeface="微软雅黑" panose="020B0503020204020204" pitchFamily="34" charset="-122"/>
                        <a:ea typeface="微软雅黑" panose="020B0503020204020204" pitchFamily="34" charset="-122"/>
                      </a:endParaRPr>
                    </a:p>
                  </a:txBody>
                  <a:tcPr anchor="ctr" anchorCtr="0">
                    <a:solidFill>
                      <a:schemeClr val="accent1">
                        <a:lumMod val="50000"/>
                      </a:schemeClr>
                    </a:solidFill>
                  </a:tcPr>
                </a:tc>
                <a:tc hMerge="1">
                  <a:tcPr/>
                </a:tc>
              </a:tr>
              <a:tr h="365760">
                <a:tc>
                  <a:txBody>
                    <a:bodyPr/>
                    <a:p>
                      <a:pPr algn="ctr">
                        <a:buNone/>
                      </a:pPr>
                      <a:r>
                        <a:rPr lang="en-US" altLang="zh-CN">
                          <a:ln>
                            <a:noFill/>
                          </a:ln>
                        </a:rPr>
                        <a:t>MACCSFingerprinter</a:t>
                      </a:r>
                      <a:endParaRPr lang="en-US" altLang="zh-CN">
                        <a:ln>
                          <a:noFill/>
                        </a:ln>
                      </a:endParaRPr>
                    </a:p>
                  </a:txBody>
                  <a:tcPr anchor="ctr" anchorCtr="0">
                    <a:noFill/>
                  </a:tcPr>
                </a:tc>
                <a:tc>
                  <a:txBody>
                    <a:bodyPr/>
                    <a:p>
                      <a:pPr algn="ctr">
                        <a:buNone/>
                      </a:pPr>
                      <a:r>
                        <a:rPr lang="en-US" altLang="zh-CN">
                          <a:ln>
                            <a:noFill/>
                          </a:ln>
                          <a:solidFill>
                            <a:schemeClr val="bg1"/>
                          </a:solidFill>
                        </a:rPr>
                        <a:t>166</a:t>
                      </a:r>
                      <a:endParaRPr lang="en-US" altLang="zh-CN">
                        <a:ln>
                          <a:noFill/>
                        </a:ln>
                        <a:solidFill>
                          <a:schemeClr val="bg1"/>
                        </a:solidFill>
                      </a:endParaRPr>
                    </a:p>
                  </a:txBody>
                  <a:tcPr anchor="ctr" anchorCtr="0">
                    <a:noFill/>
                  </a:tcPr>
                </a:tc>
              </a:tr>
              <a:tr h="365760">
                <a:tc>
                  <a:txBody>
                    <a:bodyPr/>
                    <a:p>
                      <a:pPr algn="ctr">
                        <a:buNone/>
                      </a:pPr>
                      <a:r>
                        <a:rPr lang="en-US" altLang="zh-CN">
                          <a:ln>
                            <a:noFill/>
                          </a:ln>
                        </a:rPr>
                        <a:t>FingerPrinter</a:t>
                      </a:r>
                      <a:endParaRPr lang="en-US" altLang="zh-CN">
                        <a:ln>
                          <a:noFill/>
                        </a:ln>
                      </a:endParaRPr>
                    </a:p>
                  </a:txBody>
                  <a:tcPr anchor="ctr" anchorCtr="0">
                    <a:noFill/>
                  </a:tcPr>
                </a:tc>
                <a:tc>
                  <a:txBody>
                    <a:bodyPr/>
                    <a:p>
                      <a:pPr algn="ctr">
                        <a:buNone/>
                      </a:pPr>
                      <a:r>
                        <a:rPr lang="en-US" altLang="zh-CN">
                          <a:ln>
                            <a:noFill/>
                          </a:ln>
                        </a:rPr>
                        <a:t>1024</a:t>
                      </a:r>
                      <a:endParaRPr lang="en-US" altLang="zh-CN">
                        <a:ln>
                          <a:noFill/>
                        </a:ln>
                      </a:endParaRPr>
                    </a:p>
                  </a:txBody>
                  <a:tcPr anchor="ctr" anchorCtr="0">
                    <a:noFill/>
                  </a:tcPr>
                </a:tc>
              </a:tr>
              <a:tr h="365760">
                <a:tc>
                  <a:txBody>
                    <a:bodyPr/>
                    <a:p>
                      <a:pPr algn="ctr">
                        <a:buNone/>
                      </a:pPr>
                      <a:r>
                        <a:rPr lang="en-US" altLang="zh-CN">
                          <a:ln>
                            <a:noFill/>
                          </a:ln>
                        </a:rPr>
                        <a:t>ExtendedFingerprinter</a:t>
                      </a:r>
                      <a:endParaRPr lang="en-US" altLang="zh-CN">
                        <a:ln>
                          <a:noFill/>
                        </a:ln>
                      </a:endParaRPr>
                    </a:p>
                  </a:txBody>
                  <a:tcPr anchor="ctr" anchorCtr="0">
                    <a:noFill/>
                  </a:tcPr>
                </a:tc>
                <a:tc>
                  <a:txBody>
                    <a:bodyPr/>
                    <a:p>
                      <a:pPr algn="ctr">
                        <a:buNone/>
                      </a:pPr>
                      <a:r>
                        <a:rPr lang="en-US" altLang="zh-CN">
                          <a:ln>
                            <a:noFill/>
                          </a:ln>
                        </a:rPr>
                        <a:t>1024</a:t>
                      </a:r>
                      <a:endParaRPr lang="en-US" altLang="zh-CN">
                        <a:ln>
                          <a:noFill/>
                        </a:ln>
                      </a:endParaRPr>
                    </a:p>
                  </a:txBody>
                  <a:tcPr anchor="ctr" anchorCtr="0">
                    <a:noFill/>
                  </a:tcPr>
                </a:tc>
              </a:tr>
              <a:tr h="365760">
                <a:tc>
                  <a:txBody>
                    <a:bodyPr/>
                    <a:p>
                      <a:pPr algn="ctr">
                        <a:buNone/>
                      </a:pPr>
                      <a:r>
                        <a:rPr lang="en-US" altLang="zh-CN">
                          <a:ln>
                            <a:noFill/>
                          </a:ln>
                        </a:rPr>
                        <a:t>PubchemFingerprinter</a:t>
                      </a:r>
                      <a:endParaRPr lang="en-US" altLang="zh-CN">
                        <a:ln>
                          <a:noFill/>
                        </a:ln>
                      </a:endParaRPr>
                    </a:p>
                  </a:txBody>
                  <a:tcPr anchor="ctr" anchorCtr="0">
                    <a:noFill/>
                  </a:tcPr>
                </a:tc>
                <a:tc>
                  <a:txBody>
                    <a:bodyPr/>
                    <a:p>
                      <a:pPr algn="ctr">
                        <a:buNone/>
                      </a:pPr>
                      <a:r>
                        <a:rPr lang="en-US" altLang="zh-CN">
                          <a:ln>
                            <a:noFill/>
                          </a:ln>
                        </a:rPr>
                        <a:t>881</a:t>
                      </a:r>
                      <a:endParaRPr lang="en-US" altLang="zh-CN">
                        <a:ln>
                          <a:noFill/>
                        </a:ln>
                      </a:endParaRPr>
                    </a:p>
                  </a:txBody>
                  <a:tcPr anchor="ctr" anchorCtr="0">
                    <a:noFill/>
                  </a:tcPr>
                </a:tc>
              </a:tr>
              <a:tr h="365760">
                <a:tc>
                  <a:txBody>
                    <a:bodyPr/>
                    <a:p>
                      <a:pPr algn="ctr">
                        <a:buNone/>
                      </a:pPr>
                      <a:r>
                        <a:rPr lang="en-US" altLang="zh-CN">
                          <a:ln>
                            <a:noFill/>
                          </a:ln>
                        </a:rPr>
                        <a:t>SubstructureFingerprinter</a:t>
                      </a:r>
                      <a:endParaRPr lang="en-US" altLang="zh-CN">
                        <a:ln>
                          <a:noFill/>
                        </a:ln>
                      </a:endParaRPr>
                    </a:p>
                  </a:txBody>
                  <a:tcPr anchor="ctr" anchorCtr="0">
                    <a:noFill/>
                  </a:tcPr>
                </a:tc>
                <a:tc>
                  <a:txBody>
                    <a:bodyPr/>
                    <a:p>
                      <a:pPr algn="ctr">
                        <a:buNone/>
                      </a:pPr>
                      <a:r>
                        <a:rPr lang="en-US" altLang="zh-CN">
                          <a:ln>
                            <a:noFill/>
                          </a:ln>
                        </a:rPr>
                        <a:t>307</a:t>
                      </a:r>
                      <a:endParaRPr lang="en-US" altLang="zh-CN">
                        <a:ln>
                          <a:noFill/>
                        </a:ln>
                      </a:endParaRPr>
                    </a:p>
                  </a:txBody>
                  <a:tcPr anchor="ctr" anchorCtr="0">
                    <a:noFill/>
                  </a:tcPr>
                </a:tc>
              </a:tr>
            </a:tbl>
          </a:graphicData>
        </a:graphic>
      </p:graphicFrame>
      <p:pic>
        <p:nvPicPr>
          <p:cNvPr id="17" name="图片 16" descr="ppt预评估"/>
          <p:cNvPicPr>
            <a:picLocks noChangeAspect="1"/>
          </p:cNvPicPr>
          <p:nvPr/>
        </p:nvPicPr>
        <p:blipFill>
          <a:blip r:embed="rId2"/>
          <a:stretch>
            <a:fillRect/>
          </a:stretch>
        </p:blipFill>
        <p:spPr>
          <a:xfrm>
            <a:off x="915035" y="3502025"/>
            <a:ext cx="5193030" cy="2932430"/>
          </a:xfrm>
          <a:prstGeom prst="rect">
            <a:avLst/>
          </a:prstGeom>
        </p:spPr>
      </p:pic>
      <p:sp>
        <p:nvSpPr>
          <p:cNvPr id="3" name="矩形 2"/>
          <p:cNvSpPr>
            <a:spLocks noChangeArrowheads="1"/>
          </p:cNvSpPr>
          <p:nvPr/>
        </p:nvSpPr>
        <p:spPr bwMode="auto">
          <a:xfrm>
            <a:off x="6797675" y="4767580"/>
            <a:ext cx="4486910" cy="1559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p>
            <a:pPr algn="l" eaLnBrk="1" hangingPunct="1">
              <a:lnSpc>
                <a:spcPct val="130000"/>
              </a:lnSpc>
            </a:pPr>
            <a:r>
              <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而在所有的分子指纹中，</a:t>
            </a:r>
            <a:r>
              <a:rPr lang="en-US" altLang="zh-CN"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MACCSFP</a:t>
            </a:r>
            <a:r>
              <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指纹与</a:t>
            </a:r>
            <a:r>
              <a:rPr lang="en-US" altLang="zh-CN"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FingerPrinter</a:t>
            </a:r>
            <a:r>
              <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指纹具有更好的表现，然而由于</a:t>
            </a:r>
            <a:r>
              <a:rPr lang="en-US" altLang="zh-CN"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MACCSFP</a:t>
            </a:r>
            <a:r>
              <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指纹包含的数据分量较少，使用其建模时很容易出现过拟合问题，难以优化。故选取</a:t>
            </a:r>
            <a:r>
              <a:rPr lang="en-US" altLang="zh-CN"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FingerPrinter</a:t>
            </a:r>
            <a:r>
              <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指纹描述数据。</a:t>
            </a:r>
            <a:endPar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1+#ppt_h/2"/>
                                          </p:val>
                                        </p:tav>
                                        <p:tav tm="100000">
                                          <p:val>
                                            <p:strVal val="#ppt_y"/>
                                          </p:val>
                                        </p:tav>
                                      </p:tavLst>
                                    </p:anim>
                                  </p:childTnLst>
                                </p:cTn>
                              </p:par>
                              <p:par>
                                <p:cTn id="14" presetID="53" presetClass="entr" presetSubtype="16"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Effect transition="in" filter="fade">
                                      <p:cBhvr>
                                        <p:cTn id="18" dur="500"/>
                                        <p:tgtEl>
                                          <p:spTgt spid="4"/>
                                        </p:tgtEl>
                                      </p:cBhvr>
                                    </p:animEffec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500"/>
                            </p:stCondLst>
                            <p:childTnLst>
                              <p:par>
                                <p:cTn id="24" presetID="10"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60955" y="2592705"/>
            <a:ext cx="1504950" cy="1504950"/>
            <a:chOff x="4033" y="4083"/>
            <a:chExt cx="2370" cy="2370"/>
          </a:xfrm>
        </p:grpSpPr>
        <p:sp>
          <p:nvSpPr>
            <p:cNvPr id="67" name="Freeform 20"/>
            <p:cNvSpPr>
              <a:spLocks noEditPoints="1"/>
            </p:cNvSpPr>
            <p:nvPr/>
          </p:nvSpPr>
          <p:spPr bwMode="auto">
            <a:xfrm>
              <a:off x="4491" y="4495"/>
              <a:ext cx="1454" cy="1507"/>
            </a:xfrm>
            <a:custGeom>
              <a:avLst/>
              <a:gdLst>
                <a:gd name="T0" fmla="*/ 109 w 442"/>
                <a:gd name="T1" fmla="*/ 531 h 531"/>
                <a:gd name="T2" fmla="*/ 350 w 442"/>
                <a:gd name="T3" fmla="*/ 518 h 531"/>
                <a:gd name="T4" fmla="*/ 358 w 442"/>
                <a:gd name="T5" fmla="*/ 338 h 531"/>
                <a:gd name="T6" fmla="*/ 86 w 442"/>
                <a:gd name="T7" fmla="*/ 187 h 531"/>
                <a:gd name="T8" fmla="*/ 104 w 442"/>
                <a:gd name="T9" fmla="*/ 194 h 531"/>
                <a:gd name="T10" fmla="*/ 111 w 442"/>
                <a:gd name="T11" fmla="*/ 183 h 531"/>
                <a:gd name="T12" fmla="*/ 117 w 442"/>
                <a:gd name="T13" fmla="*/ 176 h 531"/>
                <a:gd name="T14" fmla="*/ 86 w 442"/>
                <a:gd name="T15" fmla="*/ 187 h 531"/>
                <a:gd name="T16" fmla="*/ 221 w 442"/>
                <a:gd name="T17" fmla="*/ 88 h 531"/>
                <a:gd name="T18" fmla="*/ 224 w 442"/>
                <a:gd name="T19" fmla="*/ 69 h 531"/>
                <a:gd name="T20" fmla="*/ 238 w 442"/>
                <a:gd name="T21" fmla="*/ 101 h 531"/>
                <a:gd name="T22" fmla="*/ 220 w 442"/>
                <a:gd name="T23" fmla="*/ 137 h 531"/>
                <a:gd name="T24" fmla="*/ 233 w 442"/>
                <a:gd name="T25" fmla="*/ 158 h 531"/>
                <a:gd name="T26" fmla="*/ 238 w 442"/>
                <a:gd name="T27" fmla="*/ 131 h 531"/>
                <a:gd name="T28" fmla="*/ 242 w 442"/>
                <a:gd name="T29" fmla="*/ 125 h 531"/>
                <a:gd name="T30" fmla="*/ 285 w 442"/>
                <a:gd name="T31" fmla="*/ 122 h 531"/>
                <a:gd name="T32" fmla="*/ 251 w 442"/>
                <a:gd name="T33" fmla="*/ 149 h 531"/>
                <a:gd name="T34" fmla="*/ 262 w 442"/>
                <a:gd name="T35" fmla="*/ 213 h 531"/>
                <a:gd name="T36" fmla="*/ 293 w 442"/>
                <a:gd name="T37" fmla="*/ 201 h 531"/>
                <a:gd name="T38" fmla="*/ 359 w 442"/>
                <a:gd name="T39" fmla="*/ 255 h 531"/>
                <a:gd name="T40" fmla="*/ 353 w 442"/>
                <a:gd name="T41" fmla="*/ 218 h 531"/>
                <a:gd name="T42" fmla="*/ 322 w 442"/>
                <a:gd name="T43" fmla="*/ 163 h 531"/>
                <a:gd name="T44" fmla="*/ 325 w 442"/>
                <a:gd name="T45" fmla="*/ 128 h 531"/>
                <a:gd name="T46" fmla="*/ 305 w 442"/>
                <a:gd name="T47" fmla="*/ 125 h 531"/>
                <a:gd name="T48" fmla="*/ 324 w 442"/>
                <a:gd name="T49" fmla="*/ 119 h 531"/>
                <a:gd name="T50" fmla="*/ 350 w 442"/>
                <a:gd name="T51" fmla="*/ 122 h 531"/>
                <a:gd name="T52" fmla="*/ 243 w 442"/>
                <a:gd name="T53" fmla="*/ 44 h 531"/>
                <a:gd name="T54" fmla="*/ 238 w 442"/>
                <a:gd name="T55" fmla="*/ 56 h 531"/>
                <a:gd name="T56" fmla="*/ 209 w 442"/>
                <a:gd name="T57" fmla="*/ 70 h 531"/>
                <a:gd name="T58" fmla="*/ 197 w 442"/>
                <a:gd name="T59" fmla="*/ 312 h 531"/>
                <a:gd name="T60" fmla="*/ 255 w 442"/>
                <a:gd name="T61" fmla="*/ 348 h 531"/>
                <a:gd name="T62" fmla="*/ 272 w 442"/>
                <a:gd name="T63" fmla="*/ 355 h 531"/>
                <a:gd name="T64" fmla="*/ 267 w 442"/>
                <a:gd name="T65" fmla="*/ 345 h 531"/>
                <a:gd name="T66" fmla="*/ 269 w 442"/>
                <a:gd name="T67" fmla="*/ 324 h 531"/>
                <a:gd name="T68" fmla="*/ 274 w 442"/>
                <a:gd name="T69" fmla="*/ 314 h 531"/>
                <a:gd name="T70" fmla="*/ 269 w 442"/>
                <a:gd name="T71" fmla="*/ 294 h 531"/>
                <a:gd name="T72" fmla="*/ 251 w 442"/>
                <a:gd name="T73" fmla="*/ 261 h 531"/>
                <a:gd name="T74" fmla="*/ 218 w 442"/>
                <a:gd name="T75" fmla="*/ 271 h 531"/>
                <a:gd name="T76" fmla="*/ 153 w 442"/>
                <a:gd name="T77" fmla="*/ 198 h 531"/>
                <a:gd name="T78" fmla="*/ 164 w 442"/>
                <a:gd name="T79" fmla="*/ 194 h 531"/>
                <a:gd name="T80" fmla="*/ 107 w 442"/>
                <a:gd name="T81" fmla="*/ 209 h 531"/>
                <a:gd name="T82" fmla="*/ 90 w 442"/>
                <a:gd name="T83" fmla="*/ 209 h 531"/>
                <a:gd name="T84" fmla="*/ 130 w 442"/>
                <a:gd name="T85" fmla="*/ 308 h 531"/>
                <a:gd name="T86" fmla="*/ 155 w 442"/>
                <a:gd name="T87" fmla="*/ 284 h 531"/>
                <a:gd name="T88" fmla="*/ 123 w 442"/>
                <a:gd name="T89" fmla="*/ 299 h 531"/>
                <a:gd name="T90" fmla="*/ 118 w 442"/>
                <a:gd name="T91" fmla="*/ 272 h 531"/>
                <a:gd name="T92" fmla="*/ 139 w 442"/>
                <a:gd name="T93" fmla="*/ 261 h 531"/>
                <a:gd name="T94" fmla="*/ 150 w 442"/>
                <a:gd name="T95" fmla="*/ 212 h 531"/>
                <a:gd name="T96" fmla="*/ 120 w 442"/>
                <a:gd name="T97" fmla="*/ 104 h 531"/>
                <a:gd name="T98" fmla="*/ 122 w 442"/>
                <a:gd name="T99" fmla="*/ 146 h 531"/>
                <a:gd name="T100" fmla="*/ 130 w 442"/>
                <a:gd name="T101" fmla="*/ 143 h 531"/>
                <a:gd name="T102" fmla="*/ 131 w 442"/>
                <a:gd name="T103" fmla="*/ 151 h 531"/>
                <a:gd name="T104" fmla="*/ 149 w 442"/>
                <a:gd name="T105" fmla="*/ 124 h 531"/>
                <a:gd name="T106" fmla="*/ 151 w 442"/>
                <a:gd name="T107" fmla="*/ 110 h 531"/>
                <a:gd name="T108" fmla="*/ 129 w 442"/>
                <a:gd name="T109" fmla="*/ 105 h 531"/>
                <a:gd name="T110" fmla="*/ 121 w 442"/>
                <a:gd name="T111" fmla="*/ 104 h 531"/>
                <a:gd name="T112" fmla="*/ 394 w 442"/>
                <a:gd name="T113" fmla="*/ 354 h 531"/>
                <a:gd name="T114" fmla="*/ 37 w 442"/>
                <a:gd name="T115" fmla="*/ 241 h 531"/>
                <a:gd name="T116" fmla="*/ 127 w 442"/>
                <a:gd name="T117" fmla="*/ 9 h 531"/>
                <a:gd name="T118" fmla="*/ 5 w 442"/>
                <a:gd name="T119" fmla="*/ 247 h 531"/>
                <a:gd name="T120" fmla="*/ 416 w 442"/>
                <a:gd name="T121" fmla="*/ 377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2" h="531">
                  <a:moveTo>
                    <a:pt x="350" y="518"/>
                  </a:moveTo>
                  <a:cubicBezTo>
                    <a:pt x="353" y="523"/>
                    <a:pt x="349" y="531"/>
                    <a:pt x="342" y="531"/>
                  </a:cubicBezTo>
                  <a:cubicBezTo>
                    <a:pt x="109" y="531"/>
                    <a:pt x="109" y="531"/>
                    <a:pt x="109" y="531"/>
                  </a:cubicBezTo>
                  <a:cubicBezTo>
                    <a:pt x="102" y="531"/>
                    <a:pt x="101" y="522"/>
                    <a:pt x="103" y="518"/>
                  </a:cubicBezTo>
                  <a:cubicBezTo>
                    <a:pt x="119" y="492"/>
                    <a:pt x="171" y="469"/>
                    <a:pt x="226" y="469"/>
                  </a:cubicBezTo>
                  <a:cubicBezTo>
                    <a:pt x="279" y="469"/>
                    <a:pt x="331" y="490"/>
                    <a:pt x="350" y="518"/>
                  </a:cubicBezTo>
                  <a:close/>
                  <a:moveTo>
                    <a:pt x="133" y="70"/>
                  </a:moveTo>
                  <a:cubicBezTo>
                    <a:pt x="207" y="8"/>
                    <a:pt x="317" y="17"/>
                    <a:pt x="379" y="92"/>
                  </a:cubicBezTo>
                  <a:cubicBezTo>
                    <a:pt x="442" y="166"/>
                    <a:pt x="432" y="276"/>
                    <a:pt x="358" y="338"/>
                  </a:cubicBezTo>
                  <a:cubicBezTo>
                    <a:pt x="284" y="401"/>
                    <a:pt x="173" y="391"/>
                    <a:pt x="111" y="317"/>
                  </a:cubicBezTo>
                  <a:cubicBezTo>
                    <a:pt x="49" y="243"/>
                    <a:pt x="58" y="132"/>
                    <a:pt x="133" y="70"/>
                  </a:cubicBezTo>
                  <a:close/>
                  <a:moveTo>
                    <a:pt x="86" y="187"/>
                  </a:moveTo>
                  <a:cubicBezTo>
                    <a:pt x="88" y="185"/>
                    <a:pt x="90" y="184"/>
                    <a:pt x="93" y="184"/>
                  </a:cubicBezTo>
                  <a:cubicBezTo>
                    <a:pt x="96" y="184"/>
                    <a:pt x="98" y="185"/>
                    <a:pt x="100" y="187"/>
                  </a:cubicBezTo>
                  <a:cubicBezTo>
                    <a:pt x="102" y="189"/>
                    <a:pt x="103" y="191"/>
                    <a:pt x="104" y="194"/>
                  </a:cubicBezTo>
                  <a:cubicBezTo>
                    <a:pt x="106" y="193"/>
                    <a:pt x="108" y="192"/>
                    <a:pt x="110" y="191"/>
                  </a:cubicBezTo>
                  <a:cubicBezTo>
                    <a:pt x="112" y="190"/>
                    <a:pt x="115" y="189"/>
                    <a:pt x="115" y="188"/>
                  </a:cubicBezTo>
                  <a:cubicBezTo>
                    <a:pt x="115" y="188"/>
                    <a:pt x="115" y="187"/>
                    <a:pt x="111" y="183"/>
                  </a:cubicBezTo>
                  <a:cubicBezTo>
                    <a:pt x="110" y="182"/>
                    <a:pt x="110" y="181"/>
                    <a:pt x="110" y="180"/>
                  </a:cubicBezTo>
                  <a:cubicBezTo>
                    <a:pt x="111" y="179"/>
                    <a:pt x="111" y="179"/>
                    <a:pt x="112" y="178"/>
                  </a:cubicBezTo>
                  <a:cubicBezTo>
                    <a:pt x="115" y="178"/>
                    <a:pt x="116" y="177"/>
                    <a:pt x="117" y="176"/>
                  </a:cubicBezTo>
                  <a:cubicBezTo>
                    <a:pt x="117" y="176"/>
                    <a:pt x="117" y="175"/>
                    <a:pt x="117" y="175"/>
                  </a:cubicBezTo>
                  <a:cubicBezTo>
                    <a:pt x="106" y="176"/>
                    <a:pt x="95" y="179"/>
                    <a:pt x="86" y="184"/>
                  </a:cubicBezTo>
                  <a:cubicBezTo>
                    <a:pt x="86" y="185"/>
                    <a:pt x="86" y="186"/>
                    <a:pt x="86" y="187"/>
                  </a:cubicBezTo>
                  <a:close/>
                  <a:moveTo>
                    <a:pt x="214" y="101"/>
                  </a:moveTo>
                  <a:cubicBezTo>
                    <a:pt x="216" y="100"/>
                    <a:pt x="220" y="99"/>
                    <a:pt x="223" y="100"/>
                  </a:cubicBezTo>
                  <a:cubicBezTo>
                    <a:pt x="222" y="97"/>
                    <a:pt x="221" y="92"/>
                    <a:pt x="221" y="88"/>
                  </a:cubicBezTo>
                  <a:cubicBezTo>
                    <a:pt x="218" y="73"/>
                    <a:pt x="217" y="70"/>
                    <a:pt x="219" y="68"/>
                  </a:cubicBezTo>
                  <a:cubicBezTo>
                    <a:pt x="219" y="68"/>
                    <a:pt x="220" y="67"/>
                    <a:pt x="221" y="67"/>
                  </a:cubicBezTo>
                  <a:cubicBezTo>
                    <a:pt x="223" y="67"/>
                    <a:pt x="224" y="69"/>
                    <a:pt x="224" y="69"/>
                  </a:cubicBezTo>
                  <a:cubicBezTo>
                    <a:pt x="224" y="69"/>
                    <a:pt x="225" y="70"/>
                    <a:pt x="225" y="70"/>
                  </a:cubicBezTo>
                  <a:cubicBezTo>
                    <a:pt x="226" y="73"/>
                    <a:pt x="228" y="76"/>
                    <a:pt x="230" y="79"/>
                  </a:cubicBezTo>
                  <a:cubicBezTo>
                    <a:pt x="234" y="86"/>
                    <a:pt x="239" y="94"/>
                    <a:pt x="238" y="101"/>
                  </a:cubicBezTo>
                  <a:cubicBezTo>
                    <a:pt x="237" y="105"/>
                    <a:pt x="234" y="108"/>
                    <a:pt x="230" y="111"/>
                  </a:cubicBezTo>
                  <a:cubicBezTo>
                    <a:pt x="226" y="114"/>
                    <a:pt x="226" y="115"/>
                    <a:pt x="226" y="118"/>
                  </a:cubicBezTo>
                  <a:cubicBezTo>
                    <a:pt x="225" y="122"/>
                    <a:pt x="225" y="128"/>
                    <a:pt x="220" y="137"/>
                  </a:cubicBezTo>
                  <a:cubicBezTo>
                    <a:pt x="224" y="141"/>
                    <a:pt x="224" y="146"/>
                    <a:pt x="223" y="149"/>
                  </a:cubicBezTo>
                  <a:cubicBezTo>
                    <a:pt x="223" y="153"/>
                    <a:pt x="223" y="156"/>
                    <a:pt x="228" y="159"/>
                  </a:cubicBezTo>
                  <a:cubicBezTo>
                    <a:pt x="230" y="159"/>
                    <a:pt x="232" y="159"/>
                    <a:pt x="233" y="158"/>
                  </a:cubicBezTo>
                  <a:cubicBezTo>
                    <a:pt x="235" y="155"/>
                    <a:pt x="234" y="151"/>
                    <a:pt x="234" y="147"/>
                  </a:cubicBezTo>
                  <a:cubicBezTo>
                    <a:pt x="233" y="142"/>
                    <a:pt x="233" y="138"/>
                    <a:pt x="235" y="134"/>
                  </a:cubicBezTo>
                  <a:cubicBezTo>
                    <a:pt x="236" y="133"/>
                    <a:pt x="237" y="132"/>
                    <a:pt x="238" y="131"/>
                  </a:cubicBezTo>
                  <a:cubicBezTo>
                    <a:pt x="240" y="130"/>
                    <a:pt x="240" y="130"/>
                    <a:pt x="240" y="128"/>
                  </a:cubicBezTo>
                  <a:cubicBezTo>
                    <a:pt x="239" y="128"/>
                    <a:pt x="239" y="127"/>
                    <a:pt x="240" y="126"/>
                  </a:cubicBezTo>
                  <a:cubicBezTo>
                    <a:pt x="240" y="125"/>
                    <a:pt x="241" y="125"/>
                    <a:pt x="242" y="125"/>
                  </a:cubicBezTo>
                  <a:cubicBezTo>
                    <a:pt x="249" y="124"/>
                    <a:pt x="257" y="126"/>
                    <a:pt x="264" y="130"/>
                  </a:cubicBezTo>
                  <a:cubicBezTo>
                    <a:pt x="265" y="128"/>
                    <a:pt x="266" y="126"/>
                    <a:pt x="267" y="125"/>
                  </a:cubicBezTo>
                  <a:cubicBezTo>
                    <a:pt x="272" y="120"/>
                    <a:pt x="279" y="118"/>
                    <a:pt x="285" y="122"/>
                  </a:cubicBezTo>
                  <a:cubicBezTo>
                    <a:pt x="289" y="126"/>
                    <a:pt x="290" y="130"/>
                    <a:pt x="288" y="135"/>
                  </a:cubicBezTo>
                  <a:cubicBezTo>
                    <a:pt x="285" y="145"/>
                    <a:pt x="272" y="153"/>
                    <a:pt x="262" y="153"/>
                  </a:cubicBezTo>
                  <a:cubicBezTo>
                    <a:pt x="258" y="153"/>
                    <a:pt x="254" y="152"/>
                    <a:pt x="251" y="149"/>
                  </a:cubicBezTo>
                  <a:cubicBezTo>
                    <a:pt x="245" y="151"/>
                    <a:pt x="240" y="155"/>
                    <a:pt x="238" y="161"/>
                  </a:cubicBezTo>
                  <a:cubicBezTo>
                    <a:pt x="234" y="172"/>
                    <a:pt x="237" y="187"/>
                    <a:pt x="245" y="200"/>
                  </a:cubicBezTo>
                  <a:cubicBezTo>
                    <a:pt x="252" y="211"/>
                    <a:pt x="258" y="213"/>
                    <a:pt x="262" y="213"/>
                  </a:cubicBezTo>
                  <a:cubicBezTo>
                    <a:pt x="267" y="213"/>
                    <a:pt x="272" y="210"/>
                    <a:pt x="277" y="207"/>
                  </a:cubicBezTo>
                  <a:cubicBezTo>
                    <a:pt x="282" y="205"/>
                    <a:pt x="287" y="202"/>
                    <a:pt x="292" y="201"/>
                  </a:cubicBezTo>
                  <a:cubicBezTo>
                    <a:pt x="292" y="201"/>
                    <a:pt x="293" y="201"/>
                    <a:pt x="293" y="201"/>
                  </a:cubicBezTo>
                  <a:cubicBezTo>
                    <a:pt x="293" y="201"/>
                    <a:pt x="294" y="201"/>
                    <a:pt x="294" y="202"/>
                  </a:cubicBezTo>
                  <a:cubicBezTo>
                    <a:pt x="296" y="203"/>
                    <a:pt x="301" y="207"/>
                    <a:pt x="306" y="213"/>
                  </a:cubicBezTo>
                  <a:cubicBezTo>
                    <a:pt x="320" y="226"/>
                    <a:pt x="349" y="255"/>
                    <a:pt x="359" y="255"/>
                  </a:cubicBezTo>
                  <a:cubicBezTo>
                    <a:pt x="360" y="255"/>
                    <a:pt x="360" y="254"/>
                    <a:pt x="360" y="254"/>
                  </a:cubicBezTo>
                  <a:cubicBezTo>
                    <a:pt x="361" y="253"/>
                    <a:pt x="362" y="249"/>
                    <a:pt x="358" y="236"/>
                  </a:cubicBezTo>
                  <a:cubicBezTo>
                    <a:pt x="356" y="231"/>
                    <a:pt x="355" y="225"/>
                    <a:pt x="353" y="218"/>
                  </a:cubicBezTo>
                  <a:cubicBezTo>
                    <a:pt x="348" y="198"/>
                    <a:pt x="341" y="171"/>
                    <a:pt x="333" y="158"/>
                  </a:cubicBezTo>
                  <a:cubicBezTo>
                    <a:pt x="331" y="160"/>
                    <a:pt x="328" y="162"/>
                    <a:pt x="326" y="163"/>
                  </a:cubicBezTo>
                  <a:cubicBezTo>
                    <a:pt x="324" y="164"/>
                    <a:pt x="323" y="164"/>
                    <a:pt x="322" y="163"/>
                  </a:cubicBezTo>
                  <a:cubicBezTo>
                    <a:pt x="319" y="158"/>
                    <a:pt x="321" y="153"/>
                    <a:pt x="324" y="147"/>
                  </a:cubicBezTo>
                  <a:cubicBezTo>
                    <a:pt x="326" y="142"/>
                    <a:pt x="329" y="135"/>
                    <a:pt x="327" y="129"/>
                  </a:cubicBezTo>
                  <a:cubicBezTo>
                    <a:pt x="327" y="128"/>
                    <a:pt x="326" y="128"/>
                    <a:pt x="325" y="128"/>
                  </a:cubicBezTo>
                  <a:cubicBezTo>
                    <a:pt x="324" y="128"/>
                    <a:pt x="322" y="129"/>
                    <a:pt x="321" y="130"/>
                  </a:cubicBezTo>
                  <a:cubicBezTo>
                    <a:pt x="319" y="131"/>
                    <a:pt x="317" y="133"/>
                    <a:pt x="314" y="133"/>
                  </a:cubicBezTo>
                  <a:cubicBezTo>
                    <a:pt x="310" y="133"/>
                    <a:pt x="307" y="129"/>
                    <a:pt x="305" y="125"/>
                  </a:cubicBezTo>
                  <a:cubicBezTo>
                    <a:pt x="304" y="124"/>
                    <a:pt x="304" y="123"/>
                    <a:pt x="305" y="122"/>
                  </a:cubicBezTo>
                  <a:cubicBezTo>
                    <a:pt x="306" y="121"/>
                    <a:pt x="307" y="121"/>
                    <a:pt x="308" y="121"/>
                  </a:cubicBezTo>
                  <a:cubicBezTo>
                    <a:pt x="313" y="124"/>
                    <a:pt x="318" y="122"/>
                    <a:pt x="324" y="119"/>
                  </a:cubicBezTo>
                  <a:cubicBezTo>
                    <a:pt x="328" y="117"/>
                    <a:pt x="332" y="115"/>
                    <a:pt x="336" y="115"/>
                  </a:cubicBezTo>
                  <a:cubicBezTo>
                    <a:pt x="340" y="115"/>
                    <a:pt x="343" y="116"/>
                    <a:pt x="346" y="118"/>
                  </a:cubicBezTo>
                  <a:cubicBezTo>
                    <a:pt x="347" y="119"/>
                    <a:pt x="348" y="121"/>
                    <a:pt x="350" y="122"/>
                  </a:cubicBezTo>
                  <a:cubicBezTo>
                    <a:pt x="352" y="127"/>
                    <a:pt x="355" y="131"/>
                    <a:pt x="365" y="130"/>
                  </a:cubicBezTo>
                  <a:cubicBezTo>
                    <a:pt x="362" y="121"/>
                    <a:pt x="359" y="107"/>
                    <a:pt x="366" y="99"/>
                  </a:cubicBezTo>
                  <a:cubicBezTo>
                    <a:pt x="335" y="64"/>
                    <a:pt x="290" y="43"/>
                    <a:pt x="243" y="44"/>
                  </a:cubicBezTo>
                  <a:cubicBezTo>
                    <a:pt x="245" y="47"/>
                    <a:pt x="245" y="49"/>
                    <a:pt x="245" y="51"/>
                  </a:cubicBezTo>
                  <a:cubicBezTo>
                    <a:pt x="245" y="53"/>
                    <a:pt x="243" y="55"/>
                    <a:pt x="240" y="56"/>
                  </a:cubicBezTo>
                  <a:cubicBezTo>
                    <a:pt x="240" y="57"/>
                    <a:pt x="239" y="57"/>
                    <a:pt x="238" y="56"/>
                  </a:cubicBezTo>
                  <a:cubicBezTo>
                    <a:pt x="237" y="56"/>
                    <a:pt x="237" y="56"/>
                    <a:pt x="237" y="55"/>
                  </a:cubicBezTo>
                  <a:cubicBezTo>
                    <a:pt x="235" y="52"/>
                    <a:pt x="233" y="51"/>
                    <a:pt x="230" y="51"/>
                  </a:cubicBezTo>
                  <a:cubicBezTo>
                    <a:pt x="224" y="51"/>
                    <a:pt x="214" y="58"/>
                    <a:pt x="209" y="70"/>
                  </a:cubicBezTo>
                  <a:cubicBezTo>
                    <a:pt x="206" y="76"/>
                    <a:pt x="203" y="88"/>
                    <a:pt x="214" y="101"/>
                  </a:cubicBezTo>
                  <a:close/>
                  <a:moveTo>
                    <a:pt x="189" y="286"/>
                  </a:moveTo>
                  <a:cubicBezTo>
                    <a:pt x="188" y="295"/>
                    <a:pt x="192" y="303"/>
                    <a:pt x="197" y="312"/>
                  </a:cubicBezTo>
                  <a:cubicBezTo>
                    <a:pt x="198" y="313"/>
                    <a:pt x="199" y="315"/>
                    <a:pt x="199" y="316"/>
                  </a:cubicBezTo>
                  <a:cubicBezTo>
                    <a:pt x="203" y="316"/>
                    <a:pt x="206" y="315"/>
                    <a:pt x="209" y="315"/>
                  </a:cubicBezTo>
                  <a:cubicBezTo>
                    <a:pt x="230" y="315"/>
                    <a:pt x="243" y="332"/>
                    <a:pt x="255" y="348"/>
                  </a:cubicBezTo>
                  <a:cubicBezTo>
                    <a:pt x="259" y="353"/>
                    <a:pt x="264" y="358"/>
                    <a:pt x="268" y="363"/>
                  </a:cubicBezTo>
                  <a:cubicBezTo>
                    <a:pt x="271" y="362"/>
                    <a:pt x="274" y="362"/>
                    <a:pt x="277" y="361"/>
                  </a:cubicBezTo>
                  <a:cubicBezTo>
                    <a:pt x="276" y="358"/>
                    <a:pt x="274" y="356"/>
                    <a:pt x="272" y="355"/>
                  </a:cubicBezTo>
                  <a:cubicBezTo>
                    <a:pt x="271" y="354"/>
                    <a:pt x="271" y="353"/>
                    <a:pt x="271" y="352"/>
                  </a:cubicBezTo>
                  <a:cubicBezTo>
                    <a:pt x="271" y="347"/>
                    <a:pt x="270" y="346"/>
                    <a:pt x="269" y="346"/>
                  </a:cubicBezTo>
                  <a:cubicBezTo>
                    <a:pt x="269" y="346"/>
                    <a:pt x="268" y="346"/>
                    <a:pt x="267" y="345"/>
                  </a:cubicBezTo>
                  <a:cubicBezTo>
                    <a:pt x="267" y="344"/>
                    <a:pt x="267" y="344"/>
                    <a:pt x="267" y="343"/>
                  </a:cubicBezTo>
                  <a:cubicBezTo>
                    <a:pt x="268" y="337"/>
                    <a:pt x="270" y="332"/>
                    <a:pt x="273" y="327"/>
                  </a:cubicBezTo>
                  <a:cubicBezTo>
                    <a:pt x="271" y="327"/>
                    <a:pt x="270" y="326"/>
                    <a:pt x="269" y="324"/>
                  </a:cubicBezTo>
                  <a:cubicBezTo>
                    <a:pt x="268" y="324"/>
                    <a:pt x="268" y="322"/>
                    <a:pt x="268" y="321"/>
                  </a:cubicBezTo>
                  <a:cubicBezTo>
                    <a:pt x="269" y="320"/>
                    <a:pt x="270" y="319"/>
                    <a:pt x="271" y="317"/>
                  </a:cubicBezTo>
                  <a:cubicBezTo>
                    <a:pt x="272" y="316"/>
                    <a:pt x="273" y="315"/>
                    <a:pt x="274" y="314"/>
                  </a:cubicBezTo>
                  <a:cubicBezTo>
                    <a:pt x="273" y="312"/>
                    <a:pt x="273" y="311"/>
                    <a:pt x="273" y="309"/>
                  </a:cubicBezTo>
                  <a:cubicBezTo>
                    <a:pt x="272" y="305"/>
                    <a:pt x="272" y="301"/>
                    <a:pt x="269" y="298"/>
                  </a:cubicBezTo>
                  <a:cubicBezTo>
                    <a:pt x="268" y="297"/>
                    <a:pt x="268" y="295"/>
                    <a:pt x="269" y="294"/>
                  </a:cubicBezTo>
                  <a:cubicBezTo>
                    <a:pt x="276" y="283"/>
                    <a:pt x="272" y="274"/>
                    <a:pt x="267" y="263"/>
                  </a:cubicBezTo>
                  <a:cubicBezTo>
                    <a:pt x="265" y="260"/>
                    <a:pt x="264" y="258"/>
                    <a:pt x="263" y="255"/>
                  </a:cubicBezTo>
                  <a:cubicBezTo>
                    <a:pt x="260" y="255"/>
                    <a:pt x="256" y="258"/>
                    <a:pt x="251" y="261"/>
                  </a:cubicBezTo>
                  <a:cubicBezTo>
                    <a:pt x="247" y="264"/>
                    <a:pt x="242" y="268"/>
                    <a:pt x="237" y="268"/>
                  </a:cubicBezTo>
                  <a:cubicBezTo>
                    <a:pt x="234" y="268"/>
                    <a:pt x="232" y="267"/>
                    <a:pt x="231" y="266"/>
                  </a:cubicBezTo>
                  <a:cubicBezTo>
                    <a:pt x="226" y="268"/>
                    <a:pt x="222" y="270"/>
                    <a:pt x="218" y="271"/>
                  </a:cubicBezTo>
                  <a:cubicBezTo>
                    <a:pt x="208" y="275"/>
                    <a:pt x="199" y="278"/>
                    <a:pt x="189" y="286"/>
                  </a:cubicBezTo>
                  <a:close/>
                  <a:moveTo>
                    <a:pt x="144" y="206"/>
                  </a:moveTo>
                  <a:cubicBezTo>
                    <a:pt x="148" y="200"/>
                    <a:pt x="151" y="198"/>
                    <a:pt x="153" y="198"/>
                  </a:cubicBezTo>
                  <a:cubicBezTo>
                    <a:pt x="155" y="198"/>
                    <a:pt x="157" y="200"/>
                    <a:pt x="157" y="201"/>
                  </a:cubicBezTo>
                  <a:cubicBezTo>
                    <a:pt x="157" y="201"/>
                    <a:pt x="157" y="201"/>
                    <a:pt x="157" y="201"/>
                  </a:cubicBezTo>
                  <a:cubicBezTo>
                    <a:pt x="158" y="201"/>
                    <a:pt x="160" y="199"/>
                    <a:pt x="164" y="194"/>
                  </a:cubicBezTo>
                  <a:cubicBezTo>
                    <a:pt x="162" y="192"/>
                    <a:pt x="157" y="191"/>
                    <a:pt x="152" y="191"/>
                  </a:cubicBezTo>
                  <a:cubicBezTo>
                    <a:pt x="137" y="191"/>
                    <a:pt x="115" y="198"/>
                    <a:pt x="109" y="204"/>
                  </a:cubicBezTo>
                  <a:cubicBezTo>
                    <a:pt x="109" y="206"/>
                    <a:pt x="108" y="207"/>
                    <a:pt x="107" y="209"/>
                  </a:cubicBezTo>
                  <a:cubicBezTo>
                    <a:pt x="105" y="212"/>
                    <a:pt x="102" y="215"/>
                    <a:pt x="99" y="215"/>
                  </a:cubicBezTo>
                  <a:cubicBezTo>
                    <a:pt x="97" y="215"/>
                    <a:pt x="94" y="214"/>
                    <a:pt x="93" y="209"/>
                  </a:cubicBezTo>
                  <a:cubicBezTo>
                    <a:pt x="91" y="209"/>
                    <a:pt x="90" y="209"/>
                    <a:pt x="90" y="209"/>
                  </a:cubicBezTo>
                  <a:cubicBezTo>
                    <a:pt x="88" y="209"/>
                    <a:pt x="86" y="209"/>
                    <a:pt x="85" y="208"/>
                  </a:cubicBezTo>
                  <a:cubicBezTo>
                    <a:pt x="86" y="243"/>
                    <a:pt x="99" y="278"/>
                    <a:pt x="121" y="306"/>
                  </a:cubicBezTo>
                  <a:cubicBezTo>
                    <a:pt x="122" y="306"/>
                    <a:pt x="124" y="308"/>
                    <a:pt x="130" y="308"/>
                  </a:cubicBezTo>
                  <a:cubicBezTo>
                    <a:pt x="146" y="308"/>
                    <a:pt x="168" y="300"/>
                    <a:pt x="177" y="292"/>
                  </a:cubicBezTo>
                  <a:cubicBezTo>
                    <a:pt x="171" y="293"/>
                    <a:pt x="165" y="290"/>
                    <a:pt x="161" y="287"/>
                  </a:cubicBezTo>
                  <a:cubicBezTo>
                    <a:pt x="158" y="286"/>
                    <a:pt x="156" y="285"/>
                    <a:pt x="155" y="284"/>
                  </a:cubicBezTo>
                  <a:cubicBezTo>
                    <a:pt x="155" y="284"/>
                    <a:pt x="155" y="284"/>
                    <a:pt x="154" y="284"/>
                  </a:cubicBezTo>
                  <a:cubicBezTo>
                    <a:pt x="148" y="284"/>
                    <a:pt x="138" y="295"/>
                    <a:pt x="134" y="299"/>
                  </a:cubicBezTo>
                  <a:cubicBezTo>
                    <a:pt x="132" y="301"/>
                    <a:pt x="130" y="303"/>
                    <a:pt x="123" y="299"/>
                  </a:cubicBezTo>
                  <a:cubicBezTo>
                    <a:pt x="119" y="297"/>
                    <a:pt x="115" y="293"/>
                    <a:pt x="114" y="287"/>
                  </a:cubicBezTo>
                  <a:cubicBezTo>
                    <a:pt x="113" y="282"/>
                    <a:pt x="114" y="276"/>
                    <a:pt x="117" y="272"/>
                  </a:cubicBezTo>
                  <a:cubicBezTo>
                    <a:pt x="117" y="272"/>
                    <a:pt x="118" y="272"/>
                    <a:pt x="118" y="272"/>
                  </a:cubicBezTo>
                  <a:cubicBezTo>
                    <a:pt x="120" y="270"/>
                    <a:pt x="125" y="271"/>
                    <a:pt x="131" y="273"/>
                  </a:cubicBezTo>
                  <a:cubicBezTo>
                    <a:pt x="134" y="273"/>
                    <a:pt x="138" y="274"/>
                    <a:pt x="140" y="274"/>
                  </a:cubicBezTo>
                  <a:cubicBezTo>
                    <a:pt x="140" y="270"/>
                    <a:pt x="140" y="265"/>
                    <a:pt x="139" y="261"/>
                  </a:cubicBezTo>
                  <a:cubicBezTo>
                    <a:pt x="138" y="247"/>
                    <a:pt x="136" y="230"/>
                    <a:pt x="152" y="212"/>
                  </a:cubicBezTo>
                  <a:cubicBezTo>
                    <a:pt x="152" y="212"/>
                    <a:pt x="152" y="212"/>
                    <a:pt x="152" y="212"/>
                  </a:cubicBezTo>
                  <a:cubicBezTo>
                    <a:pt x="151" y="212"/>
                    <a:pt x="151" y="212"/>
                    <a:pt x="150" y="212"/>
                  </a:cubicBezTo>
                  <a:cubicBezTo>
                    <a:pt x="146" y="212"/>
                    <a:pt x="145" y="210"/>
                    <a:pt x="144" y="209"/>
                  </a:cubicBezTo>
                  <a:cubicBezTo>
                    <a:pt x="143" y="208"/>
                    <a:pt x="143" y="207"/>
                    <a:pt x="144" y="206"/>
                  </a:cubicBezTo>
                  <a:close/>
                  <a:moveTo>
                    <a:pt x="120" y="104"/>
                  </a:moveTo>
                  <a:cubicBezTo>
                    <a:pt x="112" y="114"/>
                    <a:pt x="105" y="125"/>
                    <a:pt x="100" y="136"/>
                  </a:cubicBezTo>
                  <a:cubicBezTo>
                    <a:pt x="107" y="135"/>
                    <a:pt x="116" y="138"/>
                    <a:pt x="121" y="144"/>
                  </a:cubicBezTo>
                  <a:cubicBezTo>
                    <a:pt x="122" y="146"/>
                    <a:pt x="122" y="146"/>
                    <a:pt x="122" y="146"/>
                  </a:cubicBezTo>
                  <a:cubicBezTo>
                    <a:pt x="122" y="146"/>
                    <a:pt x="123" y="145"/>
                    <a:pt x="124" y="145"/>
                  </a:cubicBezTo>
                  <a:cubicBezTo>
                    <a:pt x="125" y="144"/>
                    <a:pt x="126" y="143"/>
                    <a:pt x="128" y="143"/>
                  </a:cubicBezTo>
                  <a:cubicBezTo>
                    <a:pt x="128" y="143"/>
                    <a:pt x="129" y="143"/>
                    <a:pt x="130" y="143"/>
                  </a:cubicBezTo>
                  <a:cubicBezTo>
                    <a:pt x="130" y="144"/>
                    <a:pt x="130" y="144"/>
                    <a:pt x="131" y="144"/>
                  </a:cubicBezTo>
                  <a:cubicBezTo>
                    <a:pt x="132" y="147"/>
                    <a:pt x="131" y="149"/>
                    <a:pt x="131" y="150"/>
                  </a:cubicBezTo>
                  <a:cubicBezTo>
                    <a:pt x="131" y="151"/>
                    <a:pt x="131" y="151"/>
                    <a:pt x="131" y="151"/>
                  </a:cubicBezTo>
                  <a:cubicBezTo>
                    <a:pt x="139" y="156"/>
                    <a:pt x="147" y="155"/>
                    <a:pt x="155" y="148"/>
                  </a:cubicBezTo>
                  <a:cubicBezTo>
                    <a:pt x="150" y="142"/>
                    <a:pt x="150" y="137"/>
                    <a:pt x="150" y="131"/>
                  </a:cubicBezTo>
                  <a:cubicBezTo>
                    <a:pt x="150" y="129"/>
                    <a:pt x="150" y="126"/>
                    <a:pt x="149" y="124"/>
                  </a:cubicBezTo>
                  <a:cubicBezTo>
                    <a:pt x="149" y="120"/>
                    <a:pt x="150" y="118"/>
                    <a:pt x="152" y="117"/>
                  </a:cubicBezTo>
                  <a:cubicBezTo>
                    <a:pt x="153" y="115"/>
                    <a:pt x="154" y="114"/>
                    <a:pt x="154" y="111"/>
                  </a:cubicBezTo>
                  <a:cubicBezTo>
                    <a:pt x="153" y="110"/>
                    <a:pt x="152" y="110"/>
                    <a:pt x="151" y="110"/>
                  </a:cubicBezTo>
                  <a:cubicBezTo>
                    <a:pt x="147" y="110"/>
                    <a:pt x="141" y="110"/>
                    <a:pt x="137" y="105"/>
                  </a:cubicBezTo>
                  <a:cubicBezTo>
                    <a:pt x="136" y="102"/>
                    <a:pt x="135" y="102"/>
                    <a:pt x="135" y="102"/>
                  </a:cubicBezTo>
                  <a:cubicBezTo>
                    <a:pt x="134" y="102"/>
                    <a:pt x="132" y="103"/>
                    <a:pt x="129" y="105"/>
                  </a:cubicBezTo>
                  <a:cubicBezTo>
                    <a:pt x="127" y="106"/>
                    <a:pt x="127" y="106"/>
                    <a:pt x="127" y="106"/>
                  </a:cubicBezTo>
                  <a:cubicBezTo>
                    <a:pt x="126" y="107"/>
                    <a:pt x="125" y="107"/>
                    <a:pt x="124" y="106"/>
                  </a:cubicBezTo>
                  <a:cubicBezTo>
                    <a:pt x="123" y="106"/>
                    <a:pt x="122" y="105"/>
                    <a:pt x="121" y="104"/>
                  </a:cubicBezTo>
                  <a:cubicBezTo>
                    <a:pt x="121" y="104"/>
                    <a:pt x="121" y="104"/>
                    <a:pt x="120" y="104"/>
                  </a:cubicBezTo>
                  <a:close/>
                  <a:moveTo>
                    <a:pt x="417" y="354"/>
                  </a:moveTo>
                  <a:cubicBezTo>
                    <a:pt x="410" y="348"/>
                    <a:pt x="400" y="348"/>
                    <a:pt x="394" y="354"/>
                  </a:cubicBezTo>
                  <a:cubicBezTo>
                    <a:pt x="363" y="384"/>
                    <a:pt x="324" y="405"/>
                    <a:pt x="281" y="413"/>
                  </a:cubicBezTo>
                  <a:cubicBezTo>
                    <a:pt x="263" y="416"/>
                    <a:pt x="245" y="417"/>
                    <a:pt x="226" y="415"/>
                  </a:cubicBezTo>
                  <a:cubicBezTo>
                    <a:pt x="129" y="406"/>
                    <a:pt x="53" y="333"/>
                    <a:pt x="37" y="241"/>
                  </a:cubicBezTo>
                  <a:cubicBezTo>
                    <a:pt x="33" y="224"/>
                    <a:pt x="32" y="205"/>
                    <a:pt x="34" y="186"/>
                  </a:cubicBezTo>
                  <a:cubicBezTo>
                    <a:pt x="40" y="121"/>
                    <a:pt x="74" y="66"/>
                    <a:pt x="123" y="32"/>
                  </a:cubicBezTo>
                  <a:cubicBezTo>
                    <a:pt x="131" y="27"/>
                    <a:pt x="132" y="17"/>
                    <a:pt x="127" y="9"/>
                  </a:cubicBezTo>
                  <a:cubicBezTo>
                    <a:pt x="122" y="2"/>
                    <a:pt x="112" y="0"/>
                    <a:pt x="105" y="5"/>
                  </a:cubicBezTo>
                  <a:cubicBezTo>
                    <a:pt x="48" y="45"/>
                    <a:pt x="8" y="109"/>
                    <a:pt x="2" y="183"/>
                  </a:cubicBezTo>
                  <a:cubicBezTo>
                    <a:pt x="0" y="205"/>
                    <a:pt x="1" y="226"/>
                    <a:pt x="5" y="247"/>
                  </a:cubicBezTo>
                  <a:cubicBezTo>
                    <a:pt x="23" y="353"/>
                    <a:pt x="111" y="437"/>
                    <a:pt x="223" y="447"/>
                  </a:cubicBezTo>
                  <a:cubicBezTo>
                    <a:pt x="245" y="449"/>
                    <a:pt x="266" y="448"/>
                    <a:pt x="287" y="444"/>
                  </a:cubicBezTo>
                  <a:cubicBezTo>
                    <a:pt x="337" y="436"/>
                    <a:pt x="382" y="412"/>
                    <a:pt x="416" y="377"/>
                  </a:cubicBezTo>
                  <a:cubicBezTo>
                    <a:pt x="423" y="371"/>
                    <a:pt x="423" y="360"/>
                    <a:pt x="417" y="354"/>
                  </a:cubicBez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 name="椭圆 34"/>
            <p:cNvSpPr/>
            <p:nvPr/>
          </p:nvSpPr>
          <p:spPr>
            <a:xfrm>
              <a:off x="4033" y="4083"/>
              <a:ext cx="2370" cy="237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37" name="组合 36"/>
          <p:cNvGrpSpPr/>
          <p:nvPr/>
        </p:nvGrpSpPr>
        <p:grpSpPr bwMode="auto">
          <a:xfrm>
            <a:off x="4178300" y="2692400"/>
            <a:ext cx="3993515" cy="1352971"/>
            <a:chOff x="4447677" y="2019402"/>
            <a:chExt cx="1461654" cy="1014590"/>
          </a:xfrm>
        </p:grpSpPr>
        <p:sp>
          <p:nvSpPr>
            <p:cNvPr id="19461" name="文本框 37"/>
            <p:cNvSpPr txBox="1">
              <a:spLocks noChangeArrowheads="1"/>
            </p:cNvSpPr>
            <p:nvPr/>
          </p:nvSpPr>
          <p:spPr bwMode="auto">
            <a:xfrm>
              <a:off x="4447677" y="2226858"/>
              <a:ext cx="1461654" cy="807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l" eaLnBrk="1" hangingPunct="1"/>
              <a:r>
                <a:rPr lang="zh-CN" altLang="en-US" sz="6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模型构建</a:t>
              </a:r>
              <a:endParaRPr lang="zh-CN" altLang="en-US" sz="6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462" name="文本框 38"/>
            <p:cNvSpPr txBox="1">
              <a:spLocks noChangeArrowheads="1"/>
            </p:cNvSpPr>
            <p:nvPr/>
          </p:nvSpPr>
          <p:spPr bwMode="auto">
            <a:xfrm>
              <a:off x="4535462" y="2019402"/>
              <a:ext cx="1286840" cy="283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en-US" altLang="zh-CN"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PART FOUR</a:t>
              </a:r>
              <a:endParaRPr lang="zh-CN" altLang="en-US"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8" name="组合 7"/>
          <p:cNvGrpSpPr/>
          <p:nvPr/>
        </p:nvGrpSpPr>
        <p:grpSpPr>
          <a:xfrm>
            <a:off x="317500" y="395605"/>
            <a:ext cx="1955165" cy="633095"/>
            <a:chOff x="500" y="623"/>
            <a:chExt cx="3079" cy="997"/>
          </a:xfrm>
        </p:grpSpPr>
        <p:pic>
          <p:nvPicPr>
            <p:cNvPr id="4" name="图片 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500" y="623"/>
              <a:ext cx="886"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1247" y="790"/>
              <a:ext cx="2332" cy="725"/>
            </a:xfrm>
            <a:prstGeom prst="rect">
              <a:avLst/>
            </a:prstGeom>
            <a:noFill/>
          </p:spPr>
          <p:txBody>
            <a:bodyPr wrap="square">
              <a:spAutoFit/>
            </a:bodyPr>
            <a:p>
              <a:pPr eaLnBrk="1" fontAlgn="auto" hangingPunct="1">
                <a:spcBef>
                  <a:spcPts val="0"/>
                </a:spcBef>
                <a:spcAft>
                  <a:spcPts val="0"/>
                </a:spcAft>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模型构建</a:t>
              </a:r>
              <a:endParaRPr lang="zh-CN" altLang="en-US" sz="2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7" name="直接连接符 6"/>
            <p:cNvCxnSpPr/>
            <p:nvPr/>
          </p:nvCxnSpPr>
          <p:spPr>
            <a:xfrm flipV="1">
              <a:off x="1247" y="1558"/>
              <a:ext cx="2031" cy="9"/>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300" fill="hold">
                                          <p:stCondLst>
                                            <p:cond delay="0"/>
                                          </p:stCondLst>
                                        </p:cTn>
                                        <p:tgtEl>
                                          <p:spTgt spid="3"/>
                                        </p:tgtEl>
                                        <p:attrNameLst>
                                          <p:attrName>style.visibility</p:attrName>
                                        </p:attrNameLst>
                                      </p:cBhvr>
                                      <p:to>
                                        <p:strVal val="visible"/>
                                      </p:to>
                                    </p:set>
                                    <p:anim calcmode="lin" valueType="num">
                                      <p:cBhvr>
                                        <p:cTn id="12" dur="300" fill="hold"/>
                                        <p:tgtEl>
                                          <p:spTgt spid="3"/>
                                        </p:tgtEl>
                                        <p:attrNameLst>
                                          <p:attrName>ppt_w</p:attrName>
                                        </p:attrNameLst>
                                      </p:cBhvr>
                                      <p:tavLst>
                                        <p:tav tm="0">
                                          <p:val>
                                            <p:fltVal val="0"/>
                                          </p:val>
                                        </p:tav>
                                        <p:tav tm="100000">
                                          <p:val>
                                            <p:strVal val="#ppt_w"/>
                                          </p:val>
                                        </p:tav>
                                      </p:tavLst>
                                    </p:anim>
                                    <p:anim calcmode="lin" valueType="num">
                                      <p:cBhvr>
                                        <p:cTn id="13" dur="300" fill="hold"/>
                                        <p:tgtEl>
                                          <p:spTgt spid="3"/>
                                        </p:tgtEl>
                                        <p:attrNameLst>
                                          <p:attrName>ppt_h</p:attrName>
                                        </p:attrNameLst>
                                      </p:cBhvr>
                                      <p:tavLst>
                                        <p:tav tm="0">
                                          <p:val>
                                            <p:fltVal val="0"/>
                                          </p:val>
                                        </p:tav>
                                        <p:tav tm="100000">
                                          <p:val>
                                            <p:strVal val="#ppt_h"/>
                                          </p:val>
                                        </p:tav>
                                      </p:tavLst>
                                    </p:anim>
                                    <p:animEffect transition="in" filter="fade">
                                      <p:cBhvr>
                                        <p:cTn id="14" dur="300"/>
                                        <p:tgtEl>
                                          <p:spTgt spid="3"/>
                                        </p:tgtEl>
                                      </p:cBhvr>
                                    </p:animEffect>
                                  </p:childTnLst>
                                </p:cTn>
                              </p:par>
                              <p:par>
                                <p:cTn id="15" presetID="6" presetClass="emph" presetSubtype="0" fill="hold" nodeType="withEffect">
                                  <p:stCondLst>
                                    <p:cond delay="200"/>
                                  </p:stCondLst>
                                  <p:childTnLst>
                                    <p:animScale>
                                      <p:cBhvr>
                                        <p:cTn id="16" dur="300" fill="hold"/>
                                        <p:tgtEl>
                                          <p:spTgt spid="3"/>
                                        </p:tgtEl>
                                      </p:cBhvr>
                                      <p:by x="110000" y="110000"/>
                                    </p:animScale>
                                  </p:childTnLst>
                                </p:cTn>
                              </p:par>
                              <p:par>
                                <p:cTn id="17" presetID="6" presetClass="emph" presetSubtype="0" fill="hold" nodeType="withEffect">
                                  <p:stCondLst>
                                    <p:cond delay="400"/>
                                  </p:stCondLst>
                                  <p:childTnLst>
                                    <p:animScale>
                                      <p:cBhvr>
                                        <p:cTn id="18" dur="300" fill="hold"/>
                                        <p:tgtEl>
                                          <p:spTgt spid="3"/>
                                        </p:tgtEl>
                                      </p:cBhvr>
                                      <p:by x="90000" y="90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1+#ppt_w/2"/>
                                          </p:val>
                                        </p:tav>
                                        <p:tav tm="100000">
                                          <p:val>
                                            <p:strVal val="#ppt_x"/>
                                          </p:val>
                                        </p:tav>
                                      </p:tavLst>
                                    </p:anim>
                                    <p:anim calcmode="lin" valueType="num">
                                      <p:cBhvr additive="base">
                                        <p:cTn id="23"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4466167" y="2046817"/>
            <a:ext cx="3200400" cy="32004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椭圆 15"/>
          <p:cNvSpPr/>
          <p:nvPr/>
        </p:nvSpPr>
        <p:spPr>
          <a:xfrm>
            <a:off x="3979333" y="1559984"/>
            <a:ext cx="4174067" cy="4174067"/>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7" name="组合 16"/>
          <p:cNvGrpSpPr/>
          <p:nvPr/>
        </p:nvGrpSpPr>
        <p:grpSpPr bwMode="auto">
          <a:xfrm>
            <a:off x="8229600" y="1758951"/>
            <a:ext cx="3818467" cy="2249330"/>
            <a:chOff x="544923" y="2418093"/>
            <a:chExt cx="3820097" cy="2248183"/>
          </a:xfrm>
        </p:grpSpPr>
        <p:sp>
          <p:nvSpPr>
            <p:cNvPr id="27664" name="矩形 17"/>
            <p:cNvSpPr>
              <a:spLocks noChangeArrowheads="1"/>
            </p:cNvSpPr>
            <p:nvPr/>
          </p:nvSpPr>
          <p:spPr bwMode="auto">
            <a:xfrm>
              <a:off x="544923" y="2729244"/>
              <a:ext cx="3820097" cy="193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lnSpc>
                  <a:spcPct val="150000"/>
                </a:lnSpc>
              </a:pP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在模型构建的第一步，要先确定模型使用的算法，选取方案是分别对基于多种机器学习方法构建的模型的性能进行预评估，由于评估的算法过多，若全部实现工作量过大，于是使用了</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Orange</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软件</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665" name="文本框 17"/>
            <p:cNvSpPr txBox="1">
              <a:spLocks noChangeArrowheads="1"/>
            </p:cNvSpPr>
            <p:nvPr/>
          </p:nvSpPr>
          <p:spPr bwMode="auto">
            <a:xfrm>
              <a:off x="544923" y="2418093"/>
              <a:ext cx="1453500" cy="39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算法</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预评估</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25" name="组合 24"/>
          <p:cNvGrpSpPr/>
          <p:nvPr/>
        </p:nvGrpSpPr>
        <p:grpSpPr bwMode="auto">
          <a:xfrm>
            <a:off x="4942417" y="2523067"/>
            <a:ext cx="2247900" cy="2247900"/>
            <a:chOff x="4862685" y="2533650"/>
            <a:chExt cx="2247900" cy="2247900"/>
          </a:xfrm>
          <a:noFill/>
        </p:grpSpPr>
        <p:sp>
          <p:nvSpPr>
            <p:cNvPr id="26" name="椭圆 25"/>
            <p:cNvSpPr/>
            <p:nvPr/>
          </p:nvSpPr>
          <p:spPr>
            <a:xfrm>
              <a:off x="4862685" y="2533650"/>
              <a:ext cx="2247900" cy="22479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Freeform 7"/>
            <p:cNvSpPr>
              <a:spLocks noChangeAspect="1" noEditPoints="1"/>
            </p:cNvSpPr>
            <p:nvPr/>
          </p:nvSpPr>
          <p:spPr bwMode="auto">
            <a:xfrm>
              <a:off x="5599285" y="3172883"/>
              <a:ext cx="774700" cy="575733"/>
            </a:xfrm>
            <a:custGeom>
              <a:avLst/>
              <a:gdLst>
                <a:gd name="T0" fmla="*/ 485 w 527"/>
                <a:gd name="T1" fmla="*/ 294 h 394"/>
                <a:gd name="T2" fmla="*/ 42 w 527"/>
                <a:gd name="T3" fmla="*/ 294 h 394"/>
                <a:gd name="T4" fmla="*/ 9 w 527"/>
                <a:gd name="T5" fmla="*/ 359 h 394"/>
                <a:gd name="T6" fmla="*/ 518 w 527"/>
                <a:gd name="T7" fmla="*/ 359 h 394"/>
                <a:gd name="T8" fmla="*/ 485 w 527"/>
                <a:gd name="T9" fmla="*/ 294 h 394"/>
                <a:gd name="T10" fmla="*/ 208 w 527"/>
                <a:gd name="T11" fmla="*/ 343 h 394"/>
                <a:gd name="T12" fmla="*/ 222 w 527"/>
                <a:gd name="T13" fmla="*/ 317 h 394"/>
                <a:gd name="T14" fmla="*/ 307 w 527"/>
                <a:gd name="T15" fmla="*/ 317 h 394"/>
                <a:gd name="T16" fmla="*/ 319 w 527"/>
                <a:gd name="T17" fmla="*/ 343 h 394"/>
                <a:gd name="T18" fmla="*/ 208 w 527"/>
                <a:gd name="T19" fmla="*/ 343 h 394"/>
                <a:gd name="T20" fmla="*/ 478 w 527"/>
                <a:gd name="T21" fmla="*/ 280 h 394"/>
                <a:gd name="T22" fmla="*/ 478 w 527"/>
                <a:gd name="T23" fmla="*/ 278 h 394"/>
                <a:gd name="T24" fmla="*/ 478 w 527"/>
                <a:gd name="T25" fmla="*/ 277 h 394"/>
                <a:gd name="T26" fmla="*/ 478 w 527"/>
                <a:gd name="T27" fmla="*/ 12 h 394"/>
                <a:gd name="T28" fmla="*/ 465 w 527"/>
                <a:gd name="T29" fmla="*/ 0 h 394"/>
                <a:gd name="T30" fmla="*/ 62 w 527"/>
                <a:gd name="T31" fmla="*/ 0 h 394"/>
                <a:gd name="T32" fmla="*/ 49 w 527"/>
                <a:gd name="T33" fmla="*/ 12 h 394"/>
                <a:gd name="T34" fmla="*/ 49 w 527"/>
                <a:gd name="T35" fmla="*/ 277 h 394"/>
                <a:gd name="T36" fmla="*/ 50 w 527"/>
                <a:gd name="T37" fmla="*/ 278 h 394"/>
                <a:gd name="T38" fmla="*/ 49 w 527"/>
                <a:gd name="T39" fmla="*/ 280 h 394"/>
                <a:gd name="T40" fmla="*/ 49 w 527"/>
                <a:gd name="T41" fmla="*/ 280 h 394"/>
                <a:gd name="T42" fmla="*/ 478 w 527"/>
                <a:gd name="T43" fmla="*/ 280 h 394"/>
                <a:gd name="T44" fmla="*/ 447 w 527"/>
                <a:gd name="T45" fmla="*/ 259 h 394"/>
                <a:gd name="T46" fmla="*/ 80 w 527"/>
                <a:gd name="T47" fmla="*/ 259 h 394"/>
                <a:gd name="T48" fmla="*/ 80 w 527"/>
                <a:gd name="T49" fmla="*/ 30 h 394"/>
                <a:gd name="T50" fmla="*/ 447 w 527"/>
                <a:gd name="T51" fmla="*/ 30 h 394"/>
                <a:gd name="T52" fmla="*/ 447 w 527"/>
                <a:gd name="T53" fmla="*/ 259 h 394"/>
                <a:gd name="T54" fmla="*/ 526 w 527"/>
                <a:gd name="T55" fmla="*/ 373 h 394"/>
                <a:gd name="T56" fmla="*/ 1 w 527"/>
                <a:gd name="T57" fmla="*/ 373 h 394"/>
                <a:gd name="T58" fmla="*/ 0 w 527"/>
                <a:gd name="T59" fmla="*/ 376 h 394"/>
                <a:gd name="T60" fmla="*/ 12 w 527"/>
                <a:gd name="T61" fmla="*/ 394 h 394"/>
                <a:gd name="T62" fmla="*/ 515 w 527"/>
                <a:gd name="T63" fmla="*/ 394 h 394"/>
                <a:gd name="T64" fmla="*/ 527 w 527"/>
                <a:gd name="T65" fmla="*/ 376 h 394"/>
                <a:gd name="T66" fmla="*/ 526 w 527"/>
                <a:gd name="T67" fmla="*/ 373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7" h="394">
                  <a:moveTo>
                    <a:pt x="485" y="294"/>
                  </a:moveTo>
                  <a:cubicBezTo>
                    <a:pt x="42" y="294"/>
                    <a:pt x="42" y="294"/>
                    <a:pt x="42" y="294"/>
                  </a:cubicBezTo>
                  <a:cubicBezTo>
                    <a:pt x="9" y="359"/>
                    <a:pt x="9" y="359"/>
                    <a:pt x="9" y="359"/>
                  </a:cubicBezTo>
                  <a:cubicBezTo>
                    <a:pt x="518" y="359"/>
                    <a:pt x="518" y="359"/>
                    <a:pt x="518" y="359"/>
                  </a:cubicBezTo>
                  <a:lnTo>
                    <a:pt x="485" y="294"/>
                  </a:lnTo>
                  <a:close/>
                  <a:moveTo>
                    <a:pt x="208" y="343"/>
                  </a:moveTo>
                  <a:cubicBezTo>
                    <a:pt x="222" y="317"/>
                    <a:pt x="222" y="317"/>
                    <a:pt x="222" y="317"/>
                  </a:cubicBezTo>
                  <a:cubicBezTo>
                    <a:pt x="307" y="317"/>
                    <a:pt x="307" y="317"/>
                    <a:pt x="307" y="317"/>
                  </a:cubicBezTo>
                  <a:cubicBezTo>
                    <a:pt x="319" y="343"/>
                    <a:pt x="319" y="343"/>
                    <a:pt x="319" y="343"/>
                  </a:cubicBezTo>
                  <a:lnTo>
                    <a:pt x="208" y="343"/>
                  </a:lnTo>
                  <a:close/>
                  <a:moveTo>
                    <a:pt x="478" y="280"/>
                  </a:moveTo>
                  <a:cubicBezTo>
                    <a:pt x="478" y="279"/>
                    <a:pt x="478" y="279"/>
                    <a:pt x="478" y="278"/>
                  </a:cubicBezTo>
                  <a:cubicBezTo>
                    <a:pt x="478" y="278"/>
                    <a:pt x="478" y="278"/>
                    <a:pt x="478" y="277"/>
                  </a:cubicBezTo>
                  <a:cubicBezTo>
                    <a:pt x="478" y="12"/>
                    <a:pt x="478" y="12"/>
                    <a:pt x="478" y="12"/>
                  </a:cubicBezTo>
                  <a:cubicBezTo>
                    <a:pt x="478" y="5"/>
                    <a:pt x="472" y="0"/>
                    <a:pt x="465" y="0"/>
                  </a:cubicBezTo>
                  <a:cubicBezTo>
                    <a:pt x="62" y="0"/>
                    <a:pt x="62" y="0"/>
                    <a:pt x="62" y="0"/>
                  </a:cubicBezTo>
                  <a:cubicBezTo>
                    <a:pt x="55" y="0"/>
                    <a:pt x="49" y="5"/>
                    <a:pt x="49" y="12"/>
                  </a:cubicBezTo>
                  <a:cubicBezTo>
                    <a:pt x="49" y="277"/>
                    <a:pt x="49" y="277"/>
                    <a:pt x="49" y="277"/>
                  </a:cubicBezTo>
                  <a:cubicBezTo>
                    <a:pt x="49" y="278"/>
                    <a:pt x="50" y="278"/>
                    <a:pt x="50" y="278"/>
                  </a:cubicBezTo>
                  <a:cubicBezTo>
                    <a:pt x="50" y="279"/>
                    <a:pt x="49" y="279"/>
                    <a:pt x="49" y="280"/>
                  </a:cubicBezTo>
                  <a:cubicBezTo>
                    <a:pt x="49" y="280"/>
                    <a:pt x="49" y="280"/>
                    <a:pt x="49" y="280"/>
                  </a:cubicBezTo>
                  <a:cubicBezTo>
                    <a:pt x="478" y="280"/>
                    <a:pt x="478" y="280"/>
                    <a:pt x="478" y="280"/>
                  </a:cubicBezTo>
                  <a:close/>
                  <a:moveTo>
                    <a:pt x="447" y="259"/>
                  </a:moveTo>
                  <a:cubicBezTo>
                    <a:pt x="80" y="259"/>
                    <a:pt x="80" y="259"/>
                    <a:pt x="80" y="259"/>
                  </a:cubicBezTo>
                  <a:cubicBezTo>
                    <a:pt x="80" y="30"/>
                    <a:pt x="80" y="30"/>
                    <a:pt x="80" y="30"/>
                  </a:cubicBezTo>
                  <a:cubicBezTo>
                    <a:pt x="447" y="30"/>
                    <a:pt x="447" y="30"/>
                    <a:pt x="447" y="30"/>
                  </a:cubicBezTo>
                  <a:lnTo>
                    <a:pt x="447" y="259"/>
                  </a:lnTo>
                  <a:close/>
                  <a:moveTo>
                    <a:pt x="526" y="373"/>
                  </a:moveTo>
                  <a:cubicBezTo>
                    <a:pt x="1" y="373"/>
                    <a:pt x="1" y="373"/>
                    <a:pt x="1" y="373"/>
                  </a:cubicBezTo>
                  <a:cubicBezTo>
                    <a:pt x="0" y="376"/>
                    <a:pt x="0" y="376"/>
                    <a:pt x="0" y="376"/>
                  </a:cubicBezTo>
                  <a:cubicBezTo>
                    <a:pt x="0" y="382"/>
                    <a:pt x="6" y="394"/>
                    <a:pt x="12" y="394"/>
                  </a:cubicBezTo>
                  <a:cubicBezTo>
                    <a:pt x="515" y="394"/>
                    <a:pt x="515" y="394"/>
                    <a:pt x="515" y="394"/>
                  </a:cubicBezTo>
                  <a:cubicBezTo>
                    <a:pt x="521" y="394"/>
                    <a:pt x="527" y="382"/>
                    <a:pt x="527" y="376"/>
                  </a:cubicBezTo>
                  <a:lnTo>
                    <a:pt x="526" y="373"/>
                  </a:lnTo>
                  <a:close/>
                </a:path>
              </a:pathLst>
            </a:custGeom>
            <a:grpFill/>
            <a:ln>
              <a:solidFill>
                <a:schemeClr val="bg1"/>
              </a:solidFill>
            </a:ln>
          </p:spPr>
          <p:txBody>
            <a:bodyPr/>
            <a:lstStyle/>
            <a:p>
              <a:pPr defTabSz="783590" eaLnBrk="1" fontAlgn="auto" hangingPunct="1">
                <a:spcBef>
                  <a:spcPts val="0"/>
                </a:spcBef>
                <a:spcAft>
                  <a:spcPts val="0"/>
                </a:spcAft>
                <a:defRPr/>
              </a:pPr>
              <a:endParaRPr lang="zh-CN" altLang="en-US" sz="2400" kern="0">
                <a:solidFill>
                  <a:srgbClr val="464646"/>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9170" name="文本框 27"/>
            <p:cNvSpPr txBox="1">
              <a:spLocks noChangeArrowheads="1"/>
            </p:cNvSpPr>
            <p:nvPr/>
          </p:nvSpPr>
          <p:spPr bwMode="auto">
            <a:xfrm>
              <a:off x="5345272" y="3939754"/>
              <a:ext cx="1270000" cy="420370"/>
            </a:xfrm>
            <a:prstGeom prst="rect">
              <a:avLst/>
            </a:prstGeom>
            <a:grpFill/>
            <a:ln w="9525">
              <a:noFill/>
              <a:miter lim="800000"/>
            </a:ln>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fontAlgn="auto" hangingPunct="1">
                <a:spcBef>
                  <a:spcPts val="0"/>
                </a:spcBef>
                <a:spcAft>
                  <a:spcPts val="0"/>
                </a:spcAft>
                <a:defRPr/>
              </a:pPr>
              <a:r>
                <a:rPr lang="zh-CN" altLang="en-US" sz="2135">
                  <a:solidFill>
                    <a:schemeClr val="bg1"/>
                  </a:solidFill>
                  <a:latin typeface="微软雅黑" panose="020B0503020204020204" pitchFamily="34" charset="-122"/>
                  <a:cs typeface="微软雅黑" panose="020B0503020204020204" pitchFamily="34" charset="-122"/>
                </a:rPr>
                <a:t>研究目标</a:t>
              </a:r>
              <a:endParaRPr lang="zh-CN" altLang="en-US" sz="2135">
                <a:solidFill>
                  <a:schemeClr val="bg1"/>
                </a:solidFill>
                <a:latin typeface="微软雅黑" panose="020B0503020204020204" pitchFamily="34" charset="-122"/>
                <a:cs typeface="微软雅黑" panose="020B0503020204020204" pitchFamily="34" charset="-122"/>
              </a:endParaRPr>
            </a:p>
          </p:txBody>
        </p:sp>
      </p:grpSp>
      <p:grpSp>
        <p:nvGrpSpPr>
          <p:cNvPr id="29" name="组合 28"/>
          <p:cNvGrpSpPr/>
          <p:nvPr/>
        </p:nvGrpSpPr>
        <p:grpSpPr>
          <a:xfrm>
            <a:off x="7283048" y="1214412"/>
            <a:ext cx="792088" cy="925919"/>
            <a:chOff x="7181637" y="1258060"/>
            <a:chExt cx="792088" cy="925917"/>
          </a:xfrm>
          <a:solidFill>
            <a:schemeClr val="accent6">
              <a:lumMod val="75000"/>
            </a:schemeClr>
          </a:solidFill>
        </p:grpSpPr>
        <p:grpSp>
          <p:nvGrpSpPr>
            <p:cNvPr id="30" name="组合 29"/>
            <p:cNvGrpSpPr/>
            <p:nvPr/>
          </p:nvGrpSpPr>
          <p:grpSpPr>
            <a:xfrm rot="1291582">
              <a:off x="7181637" y="1258060"/>
              <a:ext cx="792088" cy="925917"/>
              <a:chOff x="6744072" y="893003"/>
              <a:chExt cx="792088" cy="925917"/>
            </a:xfrm>
            <a:grpFill/>
          </p:grpSpPr>
          <p:sp>
            <p:nvSpPr>
              <p:cNvPr id="32" name="流程图: 联系 31"/>
              <p:cNvSpPr/>
              <p:nvPr/>
            </p:nvSpPr>
            <p:spPr>
              <a:xfrm>
                <a:off x="6744072" y="893003"/>
                <a:ext cx="792088" cy="792088"/>
              </a:xfrm>
              <a:prstGeom prst="flowChartConnector">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3" name="等腰三角形 32"/>
              <p:cNvSpPr/>
              <p:nvPr/>
            </p:nvSpPr>
            <p:spPr>
              <a:xfrm rot="11236714">
                <a:off x="6940431" y="1651076"/>
                <a:ext cx="216024" cy="167844"/>
              </a:xfrm>
              <a:prstGeom prs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1" name="文本框 28"/>
            <p:cNvSpPr txBox="1"/>
            <p:nvPr/>
          </p:nvSpPr>
          <p:spPr>
            <a:xfrm>
              <a:off x="7423168" y="1475477"/>
              <a:ext cx="361315" cy="398779"/>
            </a:xfrm>
            <a:prstGeom prst="rect">
              <a:avLst/>
            </a:prstGeom>
            <a:noFill/>
          </p:spPr>
          <p:txBody>
            <a:bodyPr wrap="none">
              <a:spAutoFit/>
            </a:bodyPr>
            <a:lstStyle/>
            <a:p>
              <a:pPr eaLnBrk="1" fontAlgn="auto" hangingPunct="1">
                <a:spcBef>
                  <a:spcPts val="0"/>
                </a:spcBef>
                <a:spcAft>
                  <a:spcPts val="0"/>
                </a:spcAft>
                <a:defRPr/>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7658" name="图片 40"/>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文本框 42"/>
          <p:cNvSpPr txBox="1"/>
          <p:nvPr/>
        </p:nvSpPr>
        <p:spPr>
          <a:xfrm>
            <a:off x="548217" y="495300"/>
            <a:ext cx="2347383" cy="420370"/>
          </a:xfrm>
          <a:prstGeom prst="rect">
            <a:avLst/>
          </a:prstGeom>
          <a:noFill/>
        </p:spPr>
        <p:txBody>
          <a:bodyPr>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研究目标</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300" fill="hold"/>
                                        <p:tgtEl>
                                          <p:spTgt spid="25"/>
                                        </p:tgtEl>
                                        <p:attrNameLst>
                                          <p:attrName>ppt_w</p:attrName>
                                        </p:attrNameLst>
                                      </p:cBhvr>
                                      <p:tavLst>
                                        <p:tav tm="0">
                                          <p:val>
                                            <p:fltVal val="0"/>
                                          </p:val>
                                        </p:tav>
                                        <p:tav tm="100000">
                                          <p:val>
                                            <p:strVal val="#ppt_w"/>
                                          </p:val>
                                        </p:tav>
                                      </p:tavLst>
                                    </p:anim>
                                    <p:anim calcmode="lin" valueType="num">
                                      <p:cBhvr>
                                        <p:cTn id="8" dur="300" fill="hold"/>
                                        <p:tgtEl>
                                          <p:spTgt spid="25"/>
                                        </p:tgtEl>
                                        <p:attrNameLst>
                                          <p:attrName>ppt_h</p:attrName>
                                        </p:attrNameLst>
                                      </p:cBhvr>
                                      <p:tavLst>
                                        <p:tav tm="0">
                                          <p:val>
                                            <p:fltVal val="0"/>
                                          </p:val>
                                        </p:tav>
                                        <p:tav tm="100000">
                                          <p:val>
                                            <p:strVal val="#ppt_h"/>
                                          </p:val>
                                        </p:tav>
                                      </p:tavLst>
                                    </p:anim>
                                    <p:animEffect transition="in" filter="fade">
                                      <p:cBhvr>
                                        <p:cTn id="9" dur="300"/>
                                        <p:tgtEl>
                                          <p:spTgt spid="2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300" fill="hold"/>
                                        <p:tgtEl>
                                          <p:spTgt spid="15"/>
                                        </p:tgtEl>
                                        <p:attrNameLst>
                                          <p:attrName>ppt_w</p:attrName>
                                        </p:attrNameLst>
                                      </p:cBhvr>
                                      <p:tavLst>
                                        <p:tav tm="0">
                                          <p:val>
                                            <p:fltVal val="0"/>
                                          </p:val>
                                        </p:tav>
                                        <p:tav tm="100000">
                                          <p:val>
                                            <p:strVal val="#ppt_w"/>
                                          </p:val>
                                        </p:tav>
                                      </p:tavLst>
                                    </p:anim>
                                    <p:anim calcmode="lin" valueType="num">
                                      <p:cBhvr>
                                        <p:cTn id="14" dur="300" fill="hold"/>
                                        <p:tgtEl>
                                          <p:spTgt spid="15"/>
                                        </p:tgtEl>
                                        <p:attrNameLst>
                                          <p:attrName>ppt_h</p:attrName>
                                        </p:attrNameLst>
                                      </p:cBhvr>
                                      <p:tavLst>
                                        <p:tav tm="0">
                                          <p:val>
                                            <p:fltVal val="0"/>
                                          </p:val>
                                        </p:tav>
                                        <p:tav tm="100000">
                                          <p:val>
                                            <p:strVal val="#ppt_h"/>
                                          </p:val>
                                        </p:tav>
                                      </p:tavLst>
                                    </p:anim>
                                    <p:animEffect transition="in" filter="fade">
                                      <p:cBhvr>
                                        <p:cTn id="15" dur="300"/>
                                        <p:tgtEl>
                                          <p:spTgt spid="15"/>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300" fill="hold"/>
                                        <p:tgtEl>
                                          <p:spTgt spid="16"/>
                                        </p:tgtEl>
                                        <p:attrNameLst>
                                          <p:attrName>ppt_w</p:attrName>
                                        </p:attrNameLst>
                                      </p:cBhvr>
                                      <p:tavLst>
                                        <p:tav tm="0">
                                          <p:val>
                                            <p:fltVal val="0"/>
                                          </p:val>
                                        </p:tav>
                                        <p:tav tm="100000">
                                          <p:val>
                                            <p:strVal val="#ppt_w"/>
                                          </p:val>
                                        </p:tav>
                                      </p:tavLst>
                                    </p:anim>
                                    <p:anim calcmode="lin" valueType="num">
                                      <p:cBhvr>
                                        <p:cTn id="20" dur="300" fill="hold"/>
                                        <p:tgtEl>
                                          <p:spTgt spid="16"/>
                                        </p:tgtEl>
                                        <p:attrNameLst>
                                          <p:attrName>ppt_h</p:attrName>
                                        </p:attrNameLst>
                                      </p:cBhvr>
                                      <p:tavLst>
                                        <p:tav tm="0">
                                          <p:val>
                                            <p:fltVal val="0"/>
                                          </p:val>
                                        </p:tav>
                                        <p:tav tm="100000">
                                          <p:val>
                                            <p:strVal val="#ppt_h"/>
                                          </p:val>
                                        </p:tav>
                                      </p:tavLst>
                                    </p:anim>
                                    <p:animEffect transition="in" filter="fade">
                                      <p:cBhvr>
                                        <p:cTn id="21" dur="300"/>
                                        <p:tgtEl>
                                          <p:spTgt spid="16"/>
                                        </p:tgtEl>
                                      </p:cBhvr>
                                    </p:animEffect>
                                  </p:childTnLst>
                                </p:cTn>
                              </p:par>
                            </p:childTnLst>
                          </p:cTn>
                        </p:par>
                        <p:par>
                          <p:cTn id="22" fill="hold">
                            <p:stCondLst>
                              <p:cond delay="1500"/>
                            </p:stCondLst>
                            <p:childTnLst>
                              <p:par>
                                <p:cTn id="23" presetID="2" presetClass="entr" presetSubtype="3" fill="hold" nodeType="after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1+#ppt_w/2"/>
                                          </p:val>
                                        </p:tav>
                                        <p:tav tm="100000">
                                          <p:val>
                                            <p:strVal val="#ppt_x"/>
                                          </p:val>
                                        </p:tav>
                                      </p:tavLst>
                                    </p:anim>
                                    <p:anim calcmode="lin" valueType="num">
                                      <p:cBhvr additive="base">
                                        <p:cTn id="26" dur="500" fill="hold"/>
                                        <p:tgtEl>
                                          <p:spTgt spid="29"/>
                                        </p:tgtEl>
                                        <p:attrNameLst>
                                          <p:attrName>ppt_y</p:attrName>
                                        </p:attrNameLst>
                                      </p:cBhvr>
                                      <p:tavLst>
                                        <p:tav tm="0">
                                          <p:val>
                                            <p:strVal val="0-#ppt_h/2"/>
                                          </p:val>
                                        </p:tav>
                                        <p:tav tm="100000">
                                          <p:val>
                                            <p:strVal val="#ppt_y"/>
                                          </p:val>
                                        </p:tav>
                                      </p:tavLst>
                                    </p:anim>
                                  </p:childTnLst>
                                </p:cTn>
                              </p:par>
                              <p:par>
                                <p:cTn id="27" presetID="26" presetClass="emph" presetSubtype="0" fill="hold" nodeType="withEffect">
                                  <p:stCondLst>
                                    <p:cond delay="0"/>
                                  </p:stCondLst>
                                  <p:childTnLst>
                                    <p:animEffect transition="out" filter="fade">
                                      <p:cBhvr>
                                        <p:cTn id="28" dur="500" tmFilter="0, 0; .2, .5; .8, .5; 1, 0"/>
                                        <p:tgtEl>
                                          <p:spTgt spid="29"/>
                                        </p:tgtEl>
                                      </p:cBhvr>
                                    </p:animEffect>
                                    <p:animScale>
                                      <p:cBhvr>
                                        <p:cTn id="29" dur="250" autoRev="1" fill="hold"/>
                                        <p:tgtEl>
                                          <p:spTgt spid="29"/>
                                        </p:tgtEl>
                                      </p:cBhvr>
                                      <p:by x="105000" y="105000"/>
                                    </p:animScale>
                                  </p:childTnLst>
                                </p:cTn>
                              </p:par>
                              <p:par>
                                <p:cTn id="30" presetID="2" presetClass="entr" presetSubtype="2"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1+#ppt_w/2"/>
                                          </p:val>
                                        </p:tav>
                                        <p:tav tm="100000">
                                          <p:val>
                                            <p:strVal val="#ppt_x"/>
                                          </p:val>
                                        </p:tav>
                                      </p:tavLst>
                                    </p:anim>
                                    <p:anim calcmode="lin" valueType="num">
                                      <p:cBhvr additive="base">
                                        <p:cTn id="33"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图片 2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548005" y="487045"/>
            <a:ext cx="4339590" cy="420370"/>
          </a:xfrm>
          <a:prstGeom prst="rect">
            <a:avLst/>
          </a:prstGeom>
          <a:noFill/>
        </p:spPr>
        <p:txBody>
          <a:bodyPr wrap="square">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关键难点</a:t>
            </a:r>
            <a:r>
              <a:rPr lang="en-US" altLang="zh-CN"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选取机器学习算法</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矩形 9"/>
          <p:cNvSpPr>
            <a:spLocks noChangeArrowheads="1"/>
          </p:cNvSpPr>
          <p:nvPr/>
        </p:nvSpPr>
        <p:spPr bwMode="auto">
          <a:xfrm>
            <a:off x="269875" y="3906520"/>
            <a:ext cx="4895215" cy="1559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gn="just" eaLnBrk="1" hangingPunct="1">
              <a:lnSpc>
                <a:spcPct val="130000"/>
              </a:lnSpc>
            </a:pPr>
            <a:r>
              <a:rPr 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Orange</a:t>
            </a:r>
            <a:r>
              <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软件本身带有图形界面，具有简单、方便、易上手的特点，但是也选择性的对用户屏蔽了一些算法底层的可选项，导致其对模型的定制能力有所下降。所以本课题选择</a:t>
            </a:r>
            <a:r>
              <a:rPr lang="en-US" altLang="zh-CN"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Orange</a:t>
            </a:r>
            <a:r>
              <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对多种机器学习算法进行预评估，后续建模步骤使用自制的脚本进行开发。</a:t>
            </a:r>
            <a:endPar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矩形 10"/>
          <p:cNvSpPr>
            <a:spLocks noChangeArrowheads="1"/>
          </p:cNvSpPr>
          <p:nvPr/>
        </p:nvSpPr>
        <p:spPr bwMode="auto">
          <a:xfrm>
            <a:off x="269240" y="5466080"/>
            <a:ext cx="4895850" cy="972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gn="just" eaLnBrk="1" hangingPunct="1">
              <a:lnSpc>
                <a:spcPct val="130000"/>
              </a:lnSpc>
            </a:pPr>
            <a:r>
              <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根据上表所示的评估结果，可以看出，在数据使用</a:t>
            </a:r>
            <a:r>
              <a:rPr lang="en-US" altLang="zh-CN"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FingerPrinter</a:t>
            </a:r>
            <a:r>
              <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分子指纹描述的前提下，基于神经网络算法建立的模型具有较好的性能。</a:t>
            </a:r>
            <a:endPar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9" name="表格 8"/>
          <p:cNvGraphicFramePr/>
          <p:nvPr/>
        </p:nvGraphicFramePr>
        <p:xfrm>
          <a:off x="269875" y="1049020"/>
          <a:ext cx="4979035" cy="2716530"/>
        </p:xfrm>
        <a:graphic>
          <a:graphicData uri="http://schemas.openxmlformats.org/drawingml/2006/table">
            <a:tbl>
              <a:tblPr firstRow="1" bandRow="1">
                <a:tableStyleId>{8FD4443E-F989-4FC4-A0C8-D5A2AF1F390B}</a:tableStyleId>
              </a:tblPr>
              <a:tblGrid>
                <a:gridCol w="2520000"/>
                <a:gridCol w="1188000"/>
                <a:gridCol w="1188000"/>
              </a:tblGrid>
              <a:tr h="491490">
                <a:tc gridSpan="3">
                  <a:txBody>
                    <a:bodyPr/>
                    <a:p>
                      <a:pPr algn="ctr">
                        <a:buNone/>
                      </a:pPr>
                      <a:r>
                        <a:rPr lang="zh-CN" altLang="en-US" sz="2000">
                          <a:ln>
                            <a:noFill/>
                          </a:ln>
                          <a:latin typeface="微软雅黑" panose="020B0503020204020204" pitchFamily="34" charset="-122"/>
                          <a:ea typeface="微软雅黑" panose="020B0503020204020204" pitchFamily="34" charset="-122"/>
                        </a:rPr>
                        <a:t>不同模型的评估结果</a:t>
                      </a:r>
                      <a:endParaRPr lang="zh-CN" altLang="en-US" sz="2000">
                        <a:ln>
                          <a:noFill/>
                        </a:ln>
                        <a:latin typeface="微软雅黑" panose="020B0503020204020204" pitchFamily="34" charset="-122"/>
                        <a:ea typeface="微软雅黑" panose="020B0503020204020204" pitchFamily="34" charset="-122"/>
                      </a:endParaRPr>
                    </a:p>
                  </a:txBody>
                  <a:tcPr anchor="ctr" anchorCtr="0">
                    <a:solidFill>
                      <a:schemeClr val="accent1">
                        <a:lumMod val="50000"/>
                      </a:schemeClr>
                    </a:solidFill>
                  </a:tcPr>
                </a:tc>
                <a:tc hMerge="1">
                  <a:tcPr anchor="ctr" anchorCtr="0">
                    <a:solidFill>
                      <a:schemeClr val="accent1">
                        <a:lumMod val="50000"/>
                      </a:schemeClr>
                    </a:solidFill>
                  </a:tcPr>
                </a:tc>
                <a:tc hMerge="1">
                  <a:tcPr/>
                </a:tc>
              </a:tr>
              <a:tr h="396240">
                <a:tc>
                  <a:txBody>
                    <a:bodyPr/>
                    <a:p>
                      <a:pPr algn="ctr">
                        <a:buNone/>
                      </a:pPr>
                      <a:r>
                        <a:rPr lang="zh-CN" altLang="en-US" sz="2000">
                          <a:ln>
                            <a:noFill/>
                          </a:ln>
                          <a:latin typeface="微软雅黑" panose="020B0503020204020204" pitchFamily="34" charset="-122"/>
                          <a:ea typeface="微软雅黑" panose="020B0503020204020204" pitchFamily="34" charset="-122"/>
                        </a:rPr>
                        <a:t>算法</a:t>
                      </a:r>
                      <a:endParaRPr lang="zh-CN" altLang="en-US" sz="2000">
                        <a:ln>
                          <a:noFill/>
                        </a:ln>
                        <a:latin typeface="微软雅黑" panose="020B0503020204020204" pitchFamily="34" charset="-122"/>
                        <a:ea typeface="微软雅黑" panose="020B0503020204020204" pitchFamily="34" charset="-122"/>
                      </a:endParaRPr>
                    </a:p>
                  </a:txBody>
                  <a:tcPr anchor="ctr" anchorCtr="0">
                    <a:solidFill>
                      <a:schemeClr val="accent1">
                        <a:lumMod val="50000"/>
                      </a:schemeClr>
                    </a:solidFill>
                  </a:tcPr>
                </a:tc>
                <a:tc>
                  <a:txBody>
                    <a:bodyPr/>
                    <a:p>
                      <a:pPr algn="ctr">
                        <a:buNone/>
                      </a:pPr>
                      <a:r>
                        <a:rPr lang="en-US" altLang="zh-CN" sz="2000">
                          <a:ln>
                            <a:noFill/>
                          </a:ln>
                          <a:latin typeface="微软雅黑" panose="020B0503020204020204" pitchFamily="34" charset="-122"/>
                          <a:ea typeface="微软雅黑" panose="020B0503020204020204" pitchFamily="34" charset="-122"/>
                        </a:rPr>
                        <a:t>AUC</a:t>
                      </a:r>
                      <a:endParaRPr lang="en-US" altLang="zh-CN" sz="2000">
                        <a:ln>
                          <a:noFill/>
                        </a:ln>
                        <a:latin typeface="微软雅黑" panose="020B0503020204020204" pitchFamily="34" charset="-122"/>
                        <a:ea typeface="微软雅黑" panose="020B0503020204020204" pitchFamily="34" charset="-122"/>
                      </a:endParaRPr>
                    </a:p>
                  </a:txBody>
                  <a:tcPr anchor="ctr" anchorCtr="0">
                    <a:solidFill>
                      <a:schemeClr val="accent1">
                        <a:lumMod val="50000"/>
                      </a:schemeClr>
                    </a:solidFill>
                  </a:tcPr>
                </a:tc>
                <a:tc>
                  <a:txBody>
                    <a:bodyPr/>
                    <a:p>
                      <a:pPr algn="ctr">
                        <a:buNone/>
                      </a:pPr>
                      <a:r>
                        <a:rPr lang="en-US" altLang="zh-CN" sz="2000">
                          <a:ln>
                            <a:noFill/>
                          </a:ln>
                          <a:latin typeface="微软雅黑" panose="020B0503020204020204" pitchFamily="34" charset="-122"/>
                          <a:ea typeface="微软雅黑" panose="020B0503020204020204" pitchFamily="34" charset="-122"/>
                        </a:rPr>
                        <a:t>CA</a:t>
                      </a:r>
                      <a:endParaRPr lang="en-US" altLang="zh-CN" sz="2000">
                        <a:ln>
                          <a:noFill/>
                        </a:ln>
                        <a:latin typeface="微软雅黑" panose="020B0503020204020204" pitchFamily="34" charset="-122"/>
                        <a:ea typeface="微软雅黑" panose="020B0503020204020204" pitchFamily="34" charset="-122"/>
                      </a:endParaRPr>
                    </a:p>
                  </a:txBody>
                  <a:tcPr anchor="ctr" anchorCtr="0">
                    <a:solidFill>
                      <a:schemeClr val="accent1">
                        <a:lumMod val="50000"/>
                      </a:schemeClr>
                    </a:solidFill>
                  </a:tcPr>
                </a:tc>
              </a:tr>
              <a:tr h="365760">
                <a:tc>
                  <a:txBody>
                    <a:bodyPr/>
                    <a:p>
                      <a:pPr algn="ctr">
                        <a:buNone/>
                      </a:pPr>
                      <a:r>
                        <a:rPr lang="en-US" altLang="zh-CN">
                          <a:ln>
                            <a:noFill/>
                          </a:ln>
                        </a:rPr>
                        <a:t>Neural Network</a:t>
                      </a:r>
                      <a:endParaRPr lang="en-US" altLang="zh-CN">
                        <a:ln>
                          <a:noFill/>
                        </a:ln>
                      </a:endParaRPr>
                    </a:p>
                  </a:txBody>
                  <a:tcPr anchor="ctr" anchorCtr="0">
                    <a:noFill/>
                  </a:tcPr>
                </a:tc>
                <a:tc>
                  <a:txBody>
                    <a:bodyPr/>
                    <a:p>
                      <a:pPr algn="ctr">
                        <a:buNone/>
                      </a:pPr>
                      <a:r>
                        <a:rPr lang="en-US" altLang="zh-CN">
                          <a:ln>
                            <a:noFill/>
                          </a:ln>
                        </a:rPr>
                        <a:t>0.744</a:t>
                      </a:r>
                      <a:endParaRPr lang="en-US" altLang="zh-CN">
                        <a:ln>
                          <a:noFill/>
                        </a:ln>
                      </a:endParaRPr>
                    </a:p>
                  </a:txBody>
                  <a:tcPr anchor="ctr" anchorCtr="0">
                    <a:noFill/>
                  </a:tcPr>
                </a:tc>
                <a:tc>
                  <a:txBody>
                    <a:bodyPr/>
                    <a:p>
                      <a:pPr algn="ctr">
                        <a:buNone/>
                      </a:pPr>
                      <a:r>
                        <a:rPr lang="en-US" altLang="zh-CN">
                          <a:ln>
                            <a:noFill/>
                          </a:ln>
                          <a:solidFill>
                            <a:schemeClr val="bg1"/>
                          </a:solidFill>
                        </a:rPr>
                        <a:t>0.673</a:t>
                      </a:r>
                      <a:endParaRPr lang="en-US" altLang="zh-CN">
                        <a:ln>
                          <a:noFill/>
                        </a:ln>
                        <a:solidFill>
                          <a:schemeClr val="bg1"/>
                        </a:solidFill>
                      </a:endParaRPr>
                    </a:p>
                  </a:txBody>
                  <a:tcPr anchor="ctr" anchorCtr="0">
                    <a:noFill/>
                  </a:tcPr>
                </a:tc>
              </a:tr>
              <a:tr h="365760">
                <a:tc>
                  <a:txBody>
                    <a:bodyPr/>
                    <a:p>
                      <a:pPr algn="ctr">
                        <a:buNone/>
                      </a:pPr>
                      <a:r>
                        <a:rPr lang="en-US" altLang="zh-CN">
                          <a:ln>
                            <a:noFill/>
                          </a:ln>
                        </a:rPr>
                        <a:t>Random Forest</a:t>
                      </a:r>
                      <a:endParaRPr lang="en-US" altLang="zh-CN">
                        <a:ln>
                          <a:noFill/>
                        </a:ln>
                      </a:endParaRPr>
                    </a:p>
                  </a:txBody>
                  <a:tcPr anchor="ctr" anchorCtr="0">
                    <a:noFill/>
                  </a:tcPr>
                </a:tc>
                <a:tc>
                  <a:txBody>
                    <a:bodyPr/>
                    <a:p>
                      <a:pPr algn="ctr">
                        <a:buNone/>
                      </a:pPr>
                      <a:r>
                        <a:rPr lang="en-US" altLang="zh-CN">
                          <a:ln>
                            <a:noFill/>
                          </a:ln>
                        </a:rPr>
                        <a:t>0.737</a:t>
                      </a:r>
                      <a:endParaRPr lang="en-US" altLang="zh-CN">
                        <a:ln>
                          <a:noFill/>
                        </a:ln>
                      </a:endParaRPr>
                    </a:p>
                  </a:txBody>
                  <a:tcPr anchor="ctr" anchorCtr="0">
                    <a:noFill/>
                  </a:tcPr>
                </a:tc>
                <a:tc>
                  <a:txBody>
                    <a:bodyPr/>
                    <a:p>
                      <a:pPr algn="ctr">
                        <a:buNone/>
                      </a:pPr>
                      <a:r>
                        <a:rPr lang="en-US" altLang="zh-CN">
                          <a:ln>
                            <a:noFill/>
                          </a:ln>
                        </a:rPr>
                        <a:t>0.667</a:t>
                      </a:r>
                      <a:endParaRPr lang="en-US" altLang="zh-CN">
                        <a:ln>
                          <a:noFill/>
                        </a:ln>
                      </a:endParaRPr>
                    </a:p>
                  </a:txBody>
                  <a:tcPr anchor="ctr" anchorCtr="0">
                    <a:noFill/>
                  </a:tcPr>
                </a:tc>
              </a:tr>
              <a:tr h="365760">
                <a:tc>
                  <a:txBody>
                    <a:bodyPr/>
                    <a:p>
                      <a:pPr algn="ctr">
                        <a:buNone/>
                      </a:pPr>
                      <a:r>
                        <a:rPr lang="en-US" altLang="zh-CN">
                          <a:ln>
                            <a:noFill/>
                          </a:ln>
                        </a:rPr>
                        <a:t>kNN</a:t>
                      </a:r>
                      <a:endParaRPr lang="en-US" altLang="zh-CN">
                        <a:ln>
                          <a:noFill/>
                        </a:ln>
                      </a:endParaRPr>
                    </a:p>
                  </a:txBody>
                  <a:tcPr anchor="ctr" anchorCtr="0">
                    <a:noFill/>
                  </a:tcPr>
                </a:tc>
                <a:tc>
                  <a:txBody>
                    <a:bodyPr/>
                    <a:p>
                      <a:pPr algn="ctr">
                        <a:buNone/>
                      </a:pPr>
                      <a:r>
                        <a:rPr lang="en-US" altLang="zh-CN">
                          <a:ln>
                            <a:noFill/>
                          </a:ln>
                        </a:rPr>
                        <a:t>0.728</a:t>
                      </a:r>
                      <a:endParaRPr lang="en-US" altLang="zh-CN">
                        <a:ln>
                          <a:noFill/>
                        </a:ln>
                      </a:endParaRPr>
                    </a:p>
                  </a:txBody>
                  <a:tcPr anchor="ctr" anchorCtr="0">
                    <a:noFill/>
                  </a:tcPr>
                </a:tc>
                <a:tc>
                  <a:txBody>
                    <a:bodyPr/>
                    <a:p>
                      <a:pPr algn="ctr">
                        <a:buNone/>
                      </a:pPr>
                      <a:r>
                        <a:rPr lang="en-US" altLang="zh-CN">
                          <a:ln>
                            <a:noFill/>
                          </a:ln>
                        </a:rPr>
                        <a:t>0.675</a:t>
                      </a:r>
                      <a:endParaRPr lang="en-US" altLang="zh-CN">
                        <a:ln>
                          <a:noFill/>
                        </a:ln>
                      </a:endParaRPr>
                    </a:p>
                  </a:txBody>
                  <a:tcPr anchor="ctr" anchorCtr="0">
                    <a:noFill/>
                  </a:tcPr>
                </a:tc>
              </a:tr>
              <a:tr h="365760">
                <a:tc>
                  <a:txBody>
                    <a:bodyPr/>
                    <a:p>
                      <a:pPr algn="ctr">
                        <a:buNone/>
                      </a:pPr>
                      <a:r>
                        <a:rPr lang="en-US" altLang="zh-CN">
                          <a:ln>
                            <a:noFill/>
                          </a:ln>
                        </a:rPr>
                        <a:t>Naive Bayes</a:t>
                      </a:r>
                      <a:endParaRPr lang="en-US" altLang="zh-CN">
                        <a:ln>
                          <a:noFill/>
                        </a:ln>
                      </a:endParaRPr>
                    </a:p>
                  </a:txBody>
                  <a:tcPr anchor="ctr" anchorCtr="0">
                    <a:noFill/>
                  </a:tcPr>
                </a:tc>
                <a:tc>
                  <a:txBody>
                    <a:bodyPr/>
                    <a:p>
                      <a:pPr algn="ctr">
                        <a:buNone/>
                      </a:pPr>
                      <a:r>
                        <a:rPr lang="en-US" altLang="zh-CN">
                          <a:ln>
                            <a:noFill/>
                          </a:ln>
                        </a:rPr>
                        <a:t>0.647</a:t>
                      </a:r>
                      <a:endParaRPr lang="en-US" altLang="zh-CN">
                        <a:ln>
                          <a:noFill/>
                        </a:ln>
                      </a:endParaRPr>
                    </a:p>
                  </a:txBody>
                  <a:tcPr anchor="ctr" anchorCtr="0">
                    <a:noFill/>
                  </a:tcPr>
                </a:tc>
                <a:tc>
                  <a:txBody>
                    <a:bodyPr/>
                    <a:p>
                      <a:pPr algn="ctr">
                        <a:buNone/>
                      </a:pPr>
                      <a:r>
                        <a:rPr lang="en-US" altLang="zh-CN">
                          <a:ln>
                            <a:noFill/>
                          </a:ln>
                        </a:rPr>
                        <a:t>0.622</a:t>
                      </a:r>
                      <a:endParaRPr lang="en-US" altLang="zh-CN">
                        <a:ln>
                          <a:noFill/>
                        </a:ln>
                      </a:endParaRPr>
                    </a:p>
                  </a:txBody>
                  <a:tcPr anchor="ctr" anchorCtr="0">
                    <a:noFill/>
                  </a:tcPr>
                </a:tc>
              </a:tr>
              <a:tr h="365760">
                <a:tc>
                  <a:txBody>
                    <a:bodyPr/>
                    <a:p>
                      <a:pPr algn="ctr">
                        <a:buNone/>
                      </a:pPr>
                      <a:r>
                        <a:rPr lang="en-US" altLang="zh-CN">
                          <a:ln>
                            <a:noFill/>
                          </a:ln>
                        </a:rPr>
                        <a:t>SVM</a:t>
                      </a:r>
                      <a:endParaRPr lang="en-US" altLang="zh-CN">
                        <a:ln>
                          <a:noFill/>
                        </a:ln>
                      </a:endParaRPr>
                    </a:p>
                  </a:txBody>
                  <a:tcPr anchor="ctr" anchorCtr="0">
                    <a:noFill/>
                  </a:tcPr>
                </a:tc>
                <a:tc>
                  <a:txBody>
                    <a:bodyPr/>
                    <a:p>
                      <a:pPr algn="ctr">
                        <a:buNone/>
                      </a:pPr>
                      <a:r>
                        <a:rPr lang="en-US" altLang="zh-CN">
                          <a:ln>
                            <a:noFill/>
                          </a:ln>
                        </a:rPr>
                        <a:t>0.399</a:t>
                      </a:r>
                      <a:endParaRPr lang="en-US" altLang="zh-CN">
                        <a:ln>
                          <a:noFill/>
                        </a:ln>
                      </a:endParaRPr>
                    </a:p>
                  </a:txBody>
                  <a:tcPr anchor="ctr" anchorCtr="0">
                    <a:noFill/>
                  </a:tcPr>
                </a:tc>
                <a:tc>
                  <a:txBody>
                    <a:bodyPr/>
                    <a:p>
                      <a:pPr algn="ctr">
                        <a:buNone/>
                      </a:pPr>
                      <a:r>
                        <a:rPr lang="en-US" altLang="zh-CN">
                          <a:ln>
                            <a:noFill/>
                          </a:ln>
                        </a:rPr>
                        <a:t>0.411</a:t>
                      </a:r>
                      <a:endParaRPr lang="en-US" altLang="zh-CN">
                        <a:ln>
                          <a:noFill/>
                        </a:ln>
                      </a:endParaRPr>
                    </a:p>
                  </a:txBody>
                  <a:tcPr anchor="ctr" anchorCtr="0">
                    <a:noFill/>
                  </a:tcPr>
                </a:tc>
              </a:tr>
            </a:tbl>
          </a:graphicData>
        </a:graphic>
      </p:graphicFrame>
      <p:pic>
        <p:nvPicPr>
          <p:cNvPr id="3" name="图片 2" descr="OrangeExample3"/>
          <p:cNvPicPr>
            <a:picLocks noChangeAspect="1"/>
          </p:cNvPicPr>
          <p:nvPr/>
        </p:nvPicPr>
        <p:blipFill>
          <a:blip r:embed="rId2"/>
          <a:stretch>
            <a:fillRect/>
          </a:stretch>
        </p:blipFill>
        <p:spPr>
          <a:xfrm>
            <a:off x="5499735" y="1049020"/>
            <a:ext cx="6560185" cy="4641850"/>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bwMode="auto">
          <a:xfrm>
            <a:off x="8229600" y="1758951"/>
            <a:ext cx="3818467" cy="2249330"/>
            <a:chOff x="544923" y="2418093"/>
            <a:chExt cx="3820097" cy="2248183"/>
          </a:xfrm>
        </p:grpSpPr>
        <p:sp>
          <p:nvSpPr>
            <p:cNvPr id="11" name="矩形 17"/>
            <p:cNvSpPr>
              <a:spLocks noChangeArrowheads="1"/>
            </p:cNvSpPr>
            <p:nvPr/>
          </p:nvSpPr>
          <p:spPr bwMode="auto">
            <a:xfrm>
              <a:off x="544923" y="2729244"/>
              <a:ext cx="3820097" cy="193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lnSpc>
                  <a:spcPct val="150000"/>
                </a:lnSpc>
              </a:pP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在模型构建的第一步，要先确定模型使用的算法，选取方案是分别对基于多种机器学习方法构建的模型的性能进行预评估，由于评估的算法过多，若全部实现工作量过大，于是使用了</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Orange</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软件</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17"/>
            <p:cNvSpPr txBox="1">
              <a:spLocks noChangeArrowheads="1"/>
            </p:cNvSpPr>
            <p:nvPr/>
          </p:nvSpPr>
          <p:spPr bwMode="auto">
            <a:xfrm>
              <a:off x="544923" y="2418093"/>
              <a:ext cx="1453500" cy="39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算法</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预评估</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15" name="椭圆 14"/>
          <p:cNvSpPr/>
          <p:nvPr/>
        </p:nvSpPr>
        <p:spPr>
          <a:xfrm>
            <a:off x="4466167" y="2046817"/>
            <a:ext cx="3200400" cy="32004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椭圆 15"/>
          <p:cNvSpPr/>
          <p:nvPr/>
        </p:nvSpPr>
        <p:spPr>
          <a:xfrm>
            <a:off x="3979333" y="1559984"/>
            <a:ext cx="4174067" cy="4174067"/>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1" name="组合 20"/>
          <p:cNvGrpSpPr/>
          <p:nvPr/>
        </p:nvGrpSpPr>
        <p:grpSpPr bwMode="auto">
          <a:xfrm>
            <a:off x="62230" y="3318087"/>
            <a:ext cx="3820954" cy="1452812"/>
            <a:chOff x="449775" y="2475587"/>
            <a:chExt cx="3820466" cy="1451910"/>
          </a:xfrm>
        </p:grpSpPr>
        <p:sp>
          <p:nvSpPr>
            <p:cNvPr id="27662" name="矩形 21"/>
            <p:cNvSpPr>
              <a:spLocks noChangeArrowheads="1"/>
            </p:cNvSpPr>
            <p:nvPr/>
          </p:nvSpPr>
          <p:spPr bwMode="auto">
            <a:xfrm>
              <a:off x="449775" y="2729361"/>
              <a:ext cx="3820096" cy="1198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eaLnBrk="1" hangingPunct="1">
                <a:lnSpc>
                  <a:spcPct val="150000"/>
                </a:lnSpc>
              </a:pP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基于预评估决定的分子指纹与机器学习算法初步构建化合物发育毒性预测模型并评估其性能</a:t>
              </a:r>
              <a:endPar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663" name="文本框 24"/>
            <p:cNvSpPr txBox="1">
              <a:spLocks noChangeArrowheads="1"/>
            </p:cNvSpPr>
            <p:nvPr/>
          </p:nvSpPr>
          <p:spPr bwMode="auto">
            <a:xfrm>
              <a:off x="3071514" y="2475587"/>
              <a:ext cx="1198727" cy="39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初步建模</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25" name="组合 24"/>
          <p:cNvGrpSpPr/>
          <p:nvPr/>
        </p:nvGrpSpPr>
        <p:grpSpPr bwMode="auto">
          <a:xfrm>
            <a:off x="4942417" y="2523067"/>
            <a:ext cx="2247900" cy="2247900"/>
            <a:chOff x="4862685" y="2533650"/>
            <a:chExt cx="2247900" cy="2247900"/>
          </a:xfrm>
          <a:noFill/>
        </p:grpSpPr>
        <p:sp>
          <p:nvSpPr>
            <p:cNvPr id="26" name="椭圆 25"/>
            <p:cNvSpPr/>
            <p:nvPr/>
          </p:nvSpPr>
          <p:spPr>
            <a:xfrm>
              <a:off x="4862685" y="2533650"/>
              <a:ext cx="2247900" cy="22479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Freeform 7"/>
            <p:cNvSpPr>
              <a:spLocks noChangeAspect="1" noEditPoints="1"/>
            </p:cNvSpPr>
            <p:nvPr/>
          </p:nvSpPr>
          <p:spPr bwMode="auto">
            <a:xfrm>
              <a:off x="5599285" y="3172883"/>
              <a:ext cx="774700" cy="575733"/>
            </a:xfrm>
            <a:custGeom>
              <a:avLst/>
              <a:gdLst>
                <a:gd name="T0" fmla="*/ 485 w 527"/>
                <a:gd name="T1" fmla="*/ 294 h 394"/>
                <a:gd name="T2" fmla="*/ 42 w 527"/>
                <a:gd name="T3" fmla="*/ 294 h 394"/>
                <a:gd name="T4" fmla="*/ 9 w 527"/>
                <a:gd name="T5" fmla="*/ 359 h 394"/>
                <a:gd name="T6" fmla="*/ 518 w 527"/>
                <a:gd name="T7" fmla="*/ 359 h 394"/>
                <a:gd name="T8" fmla="*/ 485 w 527"/>
                <a:gd name="T9" fmla="*/ 294 h 394"/>
                <a:gd name="T10" fmla="*/ 208 w 527"/>
                <a:gd name="T11" fmla="*/ 343 h 394"/>
                <a:gd name="T12" fmla="*/ 222 w 527"/>
                <a:gd name="T13" fmla="*/ 317 h 394"/>
                <a:gd name="T14" fmla="*/ 307 w 527"/>
                <a:gd name="T15" fmla="*/ 317 h 394"/>
                <a:gd name="T16" fmla="*/ 319 w 527"/>
                <a:gd name="T17" fmla="*/ 343 h 394"/>
                <a:gd name="T18" fmla="*/ 208 w 527"/>
                <a:gd name="T19" fmla="*/ 343 h 394"/>
                <a:gd name="T20" fmla="*/ 478 w 527"/>
                <a:gd name="T21" fmla="*/ 280 h 394"/>
                <a:gd name="T22" fmla="*/ 478 w 527"/>
                <a:gd name="T23" fmla="*/ 278 h 394"/>
                <a:gd name="T24" fmla="*/ 478 w 527"/>
                <a:gd name="T25" fmla="*/ 277 h 394"/>
                <a:gd name="T26" fmla="*/ 478 w 527"/>
                <a:gd name="T27" fmla="*/ 12 h 394"/>
                <a:gd name="T28" fmla="*/ 465 w 527"/>
                <a:gd name="T29" fmla="*/ 0 h 394"/>
                <a:gd name="T30" fmla="*/ 62 w 527"/>
                <a:gd name="T31" fmla="*/ 0 h 394"/>
                <a:gd name="T32" fmla="*/ 49 w 527"/>
                <a:gd name="T33" fmla="*/ 12 h 394"/>
                <a:gd name="T34" fmla="*/ 49 w 527"/>
                <a:gd name="T35" fmla="*/ 277 h 394"/>
                <a:gd name="T36" fmla="*/ 50 w 527"/>
                <a:gd name="T37" fmla="*/ 278 h 394"/>
                <a:gd name="T38" fmla="*/ 49 w 527"/>
                <a:gd name="T39" fmla="*/ 280 h 394"/>
                <a:gd name="T40" fmla="*/ 49 w 527"/>
                <a:gd name="T41" fmla="*/ 280 h 394"/>
                <a:gd name="T42" fmla="*/ 478 w 527"/>
                <a:gd name="T43" fmla="*/ 280 h 394"/>
                <a:gd name="T44" fmla="*/ 447 w 527"/>
                <a:gd name="T45" fmla="*/ 259 h 394"/>
                <a:gd name="T46" fmla="*/ 80 w 527"/>
                <a:gd name="T47" fmla="*/ 259 h 394"/>
                <a:gd name="T48" fmla="*/ 80 w 527"/>
                <a:gd name="T49" fmla="*/ 30 h 394"/>
                <a:gd name="T50" fmla="*/ 447 w 527"/>
                <a:gd name="T51" fmla="*/ 30 h 394"/>
                <a:gd name="T52" fmla="*/ 447 w 527"/>
                <a:gd name="T53" fmla="*/ 259 h 394"/>
                <a:gd name="T54" fmla="*/ 526 w 527"/>
                <a:gd name="T55" fmla="*/ 373 h 394"/>
                <a:gd name="T56" fmla="*/ 1 w 527"/>
                <a:gd name="T57" fmla="*/ 373 h 394"/>
                <a:gd name="T58" fmla="*/ 0 w 527"/>
                <a:gd name="T59" fmla="*/ 376 h 394"/>
                <a:gd name="T60" fmla="*/ 12 w 527"/>
                <a:gd name="T61" fmla="*/ 394 h 394"/>
                <a:gd name="T62" fmla="*/ 515 w 527"/>
                <a:gd name="T63" fmla="*/ 394 h 394"/>
                <a:gd name="T64" fmla="*/ 527 w 527"/>
                <a:gd name="T65" fmla="*/ 376 h 394"/>
                <a:gd name="T66" fmla="*/ 526 w 527"/>
                <a:gd name="T67" fmla="*/ 373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7" h="394">
                  <a:moveTo>
                    <a:pt x="485" y="294"/>
                  </a:moveTo>
                  <a:cubicBezTo>
                    <a:pt x="42" y="294"/>
                    <a:pt x="42" y="294"/>
                    <a:pt x="42" y="294"/>
                  </a:cubicBezTo>
                  <a:cubicBezTo>
                    <a:pt x="9" y="359"/>
                    <a:pt x="9" y="359"/>
                    <a:pt x="9" y="359"/>
                  </a:cubicBezTo>
                  <a:cubicBezTo>
                    <a:pt x="518" y="359"/>
                    <a:pt x="518" y="359"/>
                    <a:pt x="518" y="359"/>
                  </a:cubicBezTo>
                  <a:lnTo>
                    <a:pt x="485" y="294"/>
                  </a:lnTo>
                  <a:close/>
                  <a:moveTo>
                    <a:pt x="208" y="343"/>
                  </a:moveTo>
                  <a:cubicBezTo>
                    <a:pt x="222" y="317"/>
                    <a:pt x="222" y="317"/>
                    <a:pt x="222" y="317"/>
                  </a:cubicBezTo>
                  <a:cubicBezTo>
                    <a:pt x="307" y="317"/>
                    <a:pt x="307" y="317"/>
                    <a:pt x="307" y="317"/>
                  </a:cubicBezTo>
                  <a:cubicBezTo>
                    <a:pt x="319" y="343"/>
                    <a:pt x="319" y="343"/>
                    <a:pt x="319" y="343"/>
                  </a:cubicBezTo>
                  <a:lnTo>
                    <a:pt x="208" y="343"/>
                  </a:lnTo>
                  <a:close/>
                  <a:moveTo>
                    <a:pt x="478" y="280"/>
                  </a:moveTo>
                  <a:cubicBezTo>
                    <a:pt x="478" y="279"/>
                    <a:pt x="478" y="279"/>
                    <a:pt x="478" y="278"/>
                  </a:cubicBezTo>
                  <a:cubicBezTo>
                    <a:pt x="478" y="278"/>
                    <a:pt x="478" y="278"/>
                    <a:pt x="478" y="277"/>
                  </a:cubicBezTo>
                  <a:cubicBezTo>
                    <a:pt x="478" y="12"/>
                    <a:pt x="478" y="12"/>
                    <a:pt x="478" y="12"/>
                  </a:cubicBezTo>
                  <a:cubicBezTo>
                    <a:pt x="478" y="5"/>
                    <a:pt x="472" y="0"/>
                    <a:pt x="465" y="0"/>
                  </a:cubicBezTo>
                  <a:cubicBezTo>
                    <a:pt x="62" y="0"/>
                    <a:pt x="62" y="0"/>
                    <a:pt x="62" y="0"/>
                  </a:cubicBezTo>
                  <a:cubicBezTo>
                    <a:pt x="55" y="0"/>
                    <a:pt x="49" y="5"/>
                    <a:pt x="49" y="12"/>
                  </a:cubicBezTo>
                  <a:cubicBezTo>
                    <a:pt x="49" y="277"/>
                    <a:pt x="49" y="277"/>
                    <a:pt x="49" y="277"/>
                  </a:cubicBezTo>
                  <a:cubicBezTo>
                    <a:pt x="49" y="278"/>
                    <a:pt x="50" y="278"/>
                    <a:pt x="50" y="278"/>
                  </a:cubicBezTo>
                  <a:cubicBezTo>
                    <a:pt x="50" y="279"/>
                    <a:pt x="49" y="279"/>
                    <a:pt x="49" y="280"/>
                  </a:cubicBezTo>
                  <a:cubicBezTo>
                    <a:pt x="49" y="280"/>
                    <a:pt x="49" y="280"/>
                    <a:pt x="49" y="280"/>
                  </a:cubicBezTo>
                  <a:cubicBezTo>
                    <a:pt x="478" y="280"/>
                    <a:pt x="478" y="280"/>
                    <a:pt x="478" y="280"/>
                  </a:cubicBezTo>
                  <a:close/>
                  <a:moveTo>
                    <a:pt x="447" y="259"/>
                  </a:moveTo>
                  <a:cubicBezTo>
                    <a:pt x="80" y="259"/>
                    <a:pt x="80" y="259"/>
                    <a:pt x="80" y="259"/>
                  </a:cubicBezTo>
                  <a:cubicBezTo>
                    <a:pt x="80" y="30"/>
                    <a:pt x="80" y="30"/>
                    <a:pt x="80" y="30"/>
                  </a:cubicBezTo>
                  <a:cubicBezTo>
                    <a:pt x="447" y="30"/>
                    <a:pt x="447" y="30"/>
                    <a:pt x="447" y="30"/>
                  </a:cubicBezTo>
                  <a:lnTo>
                    <a:pt x="447" y="259"/>
                  </a:lnTo>
                  <a:close/>
                  <a:moveTo>
                    <a:pt x="526" y="373"/>
                  </a:moveTo>
                  <a:cubicBezTo>
                    <a:pt x="1" y="373"/>
                    <a:pt x="1" y="373"/>
                    <a:pt x="1" y="373"/>
                  </a:cubicBezTo>
                  <a:cubicBezTo>
                    <a:pt x="0" y="376"/>
                    <a:pt x="0" y="376"/>
                    <a:pt x="0" y="376"/>
                  </a:cubicBezTo>
                  <a:cubicBezTo>
                    <a:pt x="0" y="382"/>
                    <a:pt x="6" y="394"/>
                    <a:pt x="12" y="394"/>
                  </a:cubicBezTo>
                  <a:cubicBezTo>
                    <a:pt x="515" y="394"/>
                    <a:pt x="515" y="394"/>
                    <a:pt x="515" y="394"/>
                  </a:cubicBezTo>
                  <a:cubicBezTo>
                    <a:pt x="521" y="394"/>
                    <a:pt x="527" y="382"/>
                    <a:pt x="527" y="376"/>
                  </a:cubicBezTo>
                  <a:lnTo>
                    <a:pt x="526" y="373"/>
                  </a:lnTo>
                  <a:close/>
                </a:path>
              </a:pathLst>
            </a:custGeom>
            <a:grpFill/>
            <a:ln>
              <a:solidFill>
                <a:schemeClr val="bg1"/>
              </a:solidFill>
            </a:ln>
          </p:spPr>
          <p:txBody>
            <a:bodyPr/>
            <a:lstStyle/>
            <a:p>
              <a:pPr defTabSz="783590" eaLnBrk="1" fontAlgn="auto" hangingPunct="1">
                <a:spcBef>
                  <a:spcPts val="0"/>
                </a:spcBef>
                <a:spcAft>
                  <a:spcPts val="0"/>
                </a:spcAft>
                <a:defRPr/>
              </a:pPr>
              <a:endParaRPr lang="zh-CN" altLang="en-US" sz="2400" kern="0">
                <a:solidFill>
                  <a:srgbClr val="464646"/>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9170" name="文本框 27"/>
            <p:cNvSpPr txBox="1">
              <a:spLocks noChangeArrowheads="1"/>
            </p:cNvSpPr>
            <p:nvPr/>
          </p:nvSpPr>
          <p:spPr bwMode="auto">
            <a:xfrm>
              <a:off x="5345272" y="3939754"/>
              <a:ext cx="1270000" cy="420370"/>
            </a:xfrm>
            <a:prstGeom prst="rect">
              <a:avLst/>
            </a:prstGeom>
            <a:grpFill/>
            <a:ln w="9525">
              <a:noFill/>
              <a:miter lim="800000"/>
            </a:ln>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fontAlgn="auto" hangingPunct="1">
                <a:spcBef>
                  <a:spcPts val="0"/>
                </a:spcBef>
                <a:spcAft>
                  <a:spcPts val="0"/>
                </a:spcAft>
                <a:defRPr/>
              </a:pPr>
              <a:r>
                <a:rPr lang="zh-CN" altLang="en-US" sz="2135">
                  <a:solidFill>
                    <a:schemeClr val="bg1"/>
                  </a:solidFill>
                  <a:latin typeface="微软雅黑" panose="020B0503020204020204" pitchFamily="34" charset="-122"/>
                  <a:cs typeface="微软雅黑" panose="020B0503020204020204" pitchFamily="34" charset="-122"/>
                </a:rPr>
                <a:t>研究目标</a:t>
              </a:r>
              <a:endParaRPr lang="zh-CN" altLang="en-US" sz="2135">
                <a:solidFill>
                  <a:schemeClr val="bg1"/>
                </a:solidFill>
                <a:latin typeface="微软雅黑" panose="020B0503020204020204" pitchFamily="34" charset="-122"/>
                <a:cs typeface="微软雅黑" panose="020B0503020204020204" pitchFamily="34" charset="-122"/>
              </a:endParaRPr>
            </a:p>
          </p:txBody>
        </p:sp>
      </p:grpSp>
      <p:grpSp>
        <p:nvGrpSpPr>
          <p:cNvPr id="29" name="组合 28"/>
          <p:cNvGrpSpPr/>
          <p:nvPr/>
        </p:nvGrpSpPr>
        <p:grpSpPr>
          <a:xfrm>
            <a:off x="7283048" y="1214412"/>
            <a:ext cx="792088" cy="925919"/>
            <a:chOff x="7181637" y="1258060"/>
            <a:chExt cx="792088" cy="925917"/>
          </a:xfrm>
          <a:solidFill>
            <a:schemeClr val="accent6">
              <a:lumMod val="75000"/>
            </a:schemeClr>
          </a:solidFill>
        </p:grpSpPr>
        <p:grpSp>
          <p:nvGrpSpPr>
            <p:cNvPr id="30" name="组合 29"/>
            <p:cNvGrpSpPr/>
            <p:nvPr/>
          </p:nvGrpSpPr>
          <p:grpSpPr>
            <a:xfrm rot="1291582">
              <a:off x="7181637" y="1258060"/>
              <a:ext cx="792088" cy="925917"/>
              <a:chOff x="6744072" y="893003"/>
              <a:chExt cx="792088" cy="925917"/>
            </a:xfrm>
            <a:grpFill/>
          </p:grpSpPr>
          <p:sp>
            <p:nvSpPr>
              <p:cNvPr id="32" name="流程图: 联系 31"/>
              <p:cNvSpPr/>
              <p:nvPr/>
            </p:nvSpPr>
            <p:spPr>
              <a:xfrm>
                <a:off x="6744072" y="893003"/>
                <a:ext cx="792088" cy="792088"/>
              </a:xfrm>
              <a:prstGeom prst="flowChartConnector">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3" name="等腰三角形 32"/>
              <p:cNvSpPr/>
              <p:nvPr/>
            </p:nvSpPr>
            <p:spPr>
              <a:xfrm rot="11236714">
                <a:off x="6940431" y="1651076"/>
                <a:ext cx="216024" cy="167844"/>
              </a:xfrm>
              <a:prstGeom prs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1" name="文本框 28"/>
            <p:cNvSpPr txBox="1"/>
            <p:nvPr/>
          </p:nvSpPr>
          <p:spPr>
            <a:xfrm>
              <a:off x="7423168" y="1475477"/>
              <a:ext cx="361315" cy="398779"/>
            </a:xfrm>
            <a:prstGeom prst="rect">
              <a:avLst/>
            </a:prstGeom>
            <a:noFill/>
          </p:spPr>
          <p:txBody>
            <a:bodyPr wrap="none">
              <a:spAutoFit/>
            </a:bodyPr>
            <a:lstStyle/>
            <a:p>
              <a:pPr eaLnBrk="1" fontAlgn="auto" hangingPunct="1">
                <a:spcBef>
                  <a:spcPts val="0"/>
                </a:spcBef>
                <a:spcAft>
                  <a:spcPts val="0"/>
                </a:spcAft>
                <a:defRPr/>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34" name="组合 33"/>
          <p:cNvGrpSpPr/>
          <p:nvPr/>
        </p:nvGrpSpPr>
        <p:grpSpPr>
          <a:xfrm>
            <a:off x="3702708" y="2532964"/>
            <a:ext cx="938889" cy="792088"/>
            <a:chOff x="3794408" y="2708245"/>
            <a:chExt cx="938886" cy="792088"/>
          </a:xfrm>
          <a:solidFill>
            <a:schemeClr val="accent6">
              <a:lumMod val="75000"/>
            </a:schemeClr>
          </a:solidFill>
        </p:grpSpPr>
        <p:grpSp>
          <p:nvGrpSpPr>
            <p:cNvPr id="35" name="组合 34"/>
            <p:cNvGrpSpPr/>
            <p:nvPr/>
          </p:nvGrpSpPr>
          <p:grpSpPr>
            <a:xfrm rot="18172526">
              <a:off x="3867807" y="2634846"/>
              <a:ext cx="792088" cy="938886"/>
              <a:chOff x="6744072" y="893003"/>
              <a:chExt cx="792088" cy="938886"/>
            </a:xfrm>
            <a:grpFill/>
          </p:grpSpPr>
          <p:sp>
            <p:nvSpPr>
              <p:cNvPr id="37" name="流程图: 联系 36"/>
              <p:cNvSpPr/>
              <p:nvPr/>
            </p:nvSpPr>
            <p:spPr>
              <a:xfrm>
                <a:off x="6744072" y="893003"/>
                <a:ext cx="792088" cy="792088"/>
              </a:xfrm>
              <a:prstGeom prst="flowChartConnector">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8" name="等腰三角形 37"/>
              <p:cNvSpPr/>
              <p:nvPr/>
            </p:nvSpPr>
            <p:spPr>
              <a:xfrm rot="11236714">
                <a:off x="6980835" y="1664045"/>
                <a:ext cx="216024" cy="167844"/>
              </a:xfrm>
              <a:prstGeom prs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6" name="文本框 29"/>
            <p:cNvSpPr txBox="1"/>
            <p:nvPr/>
          </p:nvSpPr>
          <p:spPr>
            <a:xfrm>
              <a:off x="3975023" y="2864393"/>
              <a:ext cx="342264" cy="398780"/>
            </a:xfrm>
            <a:prstGeom prst="rect">
              <a:avLst/>
            </a:prstGeom>
            <a:noFill/>
          </p:spPr>
          <p:txBody>
            <a:bodyPr wrap="none">
              <a:spAutoFit/>
            </a:bodyPr>
            <a:lstStyle/>
            <a:p>
              <a:pPr eaLnBrk="1" fontAlgn="auto" hangingPunct="1">
                <a:spcBef>
                  <a:spcPts val="0"/>
                </a:spcBef>
                <a:spcAft>
                  <a:spcPts val="0"/>
                </a:spcAft>
                <a:defRPr/>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7658" name="图片 40"/>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文本框 42"/>
          <p:cNvSpPr txBox="1"/>
          <p:nvPr/>
        </p:nvSpPr>
        <p:spPr>
          <a:xfrm>
            <a:off x="548217" y="495300"/>
            <a:ext cx="2347383" cy="420370"/>
          </a:xfrm>
          <a:prstGeom prst="rect">
            <a:avLst/>
          </a:prstGeom>
          <a:noFill/>
        </p:spPr>
        <p:txBody>
          <a:bodyPr>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研究目标</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par>
                                <p:cTn id="9" presetID="26" presetClass="emph" presetSubtype="0" fill="hold" nodeType="withEffect">
                                  <p:stCondLst>
                                    <p:cond delay="0"/>
                                  </p:stCondLst>
                                  <p:childTnLst>
                                    <p:animEffect transition="out" filter="fade">
                                      <p:cBhvr>
                                        <p:cTn id="10" dur="500" tmFilter="0, 0; .2, .5; .8, .5; 1, 0"/>
                                        <p:tgtEl>
                                          <p:spTgt spid="34"/>
                                        </p:tgtEl>
                                      </p:cBhvr>
                                    </p:animEffect>
                                    <p:animScale>
                                      <p:cBhvr>
                                        <p:cTn id="11" dur="250" autoRev="1" fill="hold"/>
                                        <p:tgtEl>
                                          <p:spTgt spid="34"/>
                                        </p:tgtEl>
                                      </p:cBhvr>
                                      <p:by x="105000" y="105000"/>
                                    </p:animScale>
                                  </p:childTnLst>
                                </p:cTn>
                              </p:par>
                              <p:par>
                                <p:cTn id="12" presetID="2" presetClass="entr" presetSubtype="8"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additive="base">
                                        <p:cTn id="14" dur="500" fill="hold"/>
                                        <p:tgtEl>
                                          <p:spTgt spid="21"/>
                                        </p:tgtEl>
                                        <p:attrNameLst>
                                          <p:attrName>ppt_x</p:attrName>
                                        </p:attrNameLst>
                                      </p:cBhvr>
                                      <p:tavLst>
                                        <p:tav tm="0">
                                          <p:val>
                                            <p:strVal val="0-#ppt_w/2"/>
                                          </p:val>
                                        </p:tav>
                                        <p:tav tm="100000">
                                          <p:val>
                                            <p:strVal val="#ppt_x"/>
                                          </p:val>
                                        </p:tav>
                                      </p:tavLst>
                                    </p:anim>
                                    <p:anim calcmode="lin" valueType="num">
                                      <p:cBhvr additive="base">
                                        <p:cTn id="15"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图片 2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548005" y="487045"/>
            <a:ext cx="5076190" cy="420370"/>
          </a:xfrm>
          <a:prstGeom prst="rect">
            <a:avLst/>
          </a:prstGeom>
          <a:noFill/>
        </p:spPr>
        <p:txBody>
          <a:bodyPr wrap="square">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关键难点</a:t>
            </a:r>
            <a:r>
              <a:rPr lang="en-US" altLang="zh-CN"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根据预评估结果初步建模</a:t>
            </a:r>
            <a:endParaRPr lang="en-US" altLang="zh-CN"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descr="nnbefore"/>
          <p:cNvPicPr>
            <a:picLocks noChangeAspect="1"/>
          </p:cNvPicPr>
          <p:nvPr/>
        </p:nvPicPr>
        <p:blipFill>
          <a:blip r:embed="rId2"/>
          <a:stretch>
            <a:fillRect/>
          </a:stretch>
        </p:blipFill>
        <p:spPr>
          <a:xfrm>
            <a:off x="857250" y="1191260"/>
            <a:ext cx="3477895" cy="5300980"/>
          </a:xfrm>
          <a:prstGeom prst="rect">
            <a:avLst/>
          </a:prstGeom>
        </p:spPr>
      </p:pic>
      <p:grpSp>
        <p:nvGrpSpPr>
          <p:cNvPr id="21" name="组合 20"/>
          <p:cNvGrpSpPr/>
          <p:nvPr/>
        </p:nvGrpSpPr>
        <p:grpSpPr bwMode="auto">
          <a:xfrm>
            <a:off x="5127625" y="1191260"/>
            <a:ext cx="6113780" cy="1869395"/>
            <a:chOff x="449775" y="2428625"/>
            <a:chExt cx="3820096" cy="1868097"/>
          </a:xfrm>
        </p:grpSpPr>
        <p:sp>
          <p:nvSpPr>
            <p:cNvPr id="27662" name="矩形 21"/>
            <p:cNvSpPr>
              <a:spLocks noChangeArrowheads="1"/>
            </p:cNvSpPr>
            <p:nvPr/>
          </p:nvSpPr>
          <p:spPr bwMode="auto">
            <a:xfrm>
              <a:off x="449775" y="2729361"/>
              <a:ext cx="3820096" cy="156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lnSpc>
                  <a:spcPct val="150000"/>
                </a:lnSpc>
              </a:pP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基于预评估决定使用的</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FingerPrinter</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分子指纹与神经网络算法在</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TensorFlow</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平台上使用自制的脚本初步构建了化合物发育毒性预测模型，具体的模型示意图如左。并初步评估其性能如下图，其有严重的过拟合趋势，以至于在迭代末期</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测试集</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Loss</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值甚至不收敛。</a:t>
              </a:r>
              <a:endPar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663" name="文本框 24"/>
            <p:cNvSpPr txBox="1">
              <a:spLocks noChangeArrowheads="1"/>
            </p:cNvSpPr>
            <p:nvPr/>
          </p:nvSpPr>
          <p:spPr bwMode="auto">
            <a:xfrm>
              <a:off x="449775" y="2428625"/>
              <a:ext cx="1765624" cy="398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模型的初步构建与评估</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5" name="图片 4" descr="原始神经网络初评估（过拟合）"/>
          <p:cNvPicPr>
            <a:picLocks noChangeAspect="1"/>
          </p:cNvPicPr>
          <p:nvPr/>
        </p:nvPicPr>
        <p:blipFill>
          <a:blip r:embed="rId3"/>
          <a:stretch>
            <a:fillRect/>
          </a:stretch>
        </p:blipFill>
        <p:spPr>
          <a:xfrm>
            <a:off x="5127625" y="3201035"/>
            <a:ext cx="6113780" cy="329120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fill="hold"/>
                                        <p:tgtEl>
                                          <p:spTgt spid="21"/>
                                        </p:tgtEl>
                                        <p:attrNameLst>
                                          <p:attrName>ppt_x</p:attrName>
                                        </p:attrNameLst>
                                      </p:cBhvr>
                                      <p:tavLst>
                                        <p:tav tm="0">
                                          <p:val>
                                            <p:strVal val="#ppt_x"/>
                                          </p:val>
                                        </p:tav>
                                        <p:tav tm="100000">
                                          <p:val>
                                            <p:strVal val="#ppt_x"/>
                                          </p:val>
                                        </p:tav>
                                      </p:tavLst>
                                    </p:anim>
                                    <p:anim calcmode="lin" valueType="num">
                                      <p:cBhvr additive="base">
                                        <p:cTn id="1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bwMode="auto">
          <a:xfrm>
            <a:off x="8229600" y="1758951"/>
            <a:ext cx="3818467" cy="2249330"/>
            <a:chOff x="544923" y="2418093"/>
            <a:chExt cx="3820097" cy="2248183"/>
          </a:xfrm>
        </p:grpSpPr>
        <p:sp>
          <p:nvSpPr>
            <p:cNvPr id="11" name="矩形 17"/>
            <p:cNvSpPr>
              <a:spLocks noChangeArrowheads="1"/>
            </p:cNvSpPr>
            <p:nvPr/>
          </p:nvSpPr>
          <p:spPr bwMode="auto">
            <a:xfrm>
              <a:off x="544923" y="2729244"/>
              <a:ext cx="3820097" cy="193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lnSpc>
                  <a:spcPct val="150000"/>
                </a:lnSpc>
              </a:pP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在模型构建的第一步，要先确定模型使用的算法，选取方案是分别对基于多种机器学习方法构建的模型的性能进行预评估，由于评估的算法过多，若全部实现工作量过大，于是使用了</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Orange</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软件</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17"/>
            <p:cNvSpPr txBox="1">
              <a:spLocks noChangeArrowheads="1"/>
            </p:cNvSpPr>
            <p:nvPr/>
          </p:nvSpPr>
          <p:spPr bwMode="auto">
            <a:xfrm>
              <a:off x="544923" y="2418093"/>
              <a:ext cx="1453500" cy="39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算法</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预评估</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15" name="椭圆 14"/>
          <p:cNvSpPr/>
          <p:nvPr/>
        </p:nvSpPr>
        <p:spPr>
          <a:xfrm>
            <a:off x="4466167" y="2046817"/>
            <a:ext cx="3200400" cy="32004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椭圆 15"/>
          <p:cNvSpPr/>
          <p:nvPr/>
        </p:nvSpPr>
        <p:spPr>
          <a:xfrm>
            <a:off x="3979333" y="1559984"/>
            <a:ext cx="4174067" cy="4174067"/>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1" name="组合 20"/>
          <p:cNvGrpSpPr/>
          <p:nvPr/>
        </p:nvGrpSpPr>
        <p:grpSpPr bwMode="auto">
          <a:xfrm>
            <a:off x="62230" y="3318087"/>
            <a:ext cx="3820954" cy="1452812"/>
            <a:chOff x="449775" y="2475587"/>
            <a:chExt cx="3820466" cy="1451910"/>
          </a:xfrm>
        </p:grpSpPr>
        <p:sp>
          <p:nvSpPr>
            <p:cNvPr id="27662" name="矩形 21"/>
            <p:cNvSpPr>
              <a:spLocks noChangeArrowheads="1"/>
            </p:cNvSpPr>
            <p:nvPr/>
          </p:nvSpPr>
          <p:spPr bwMode="auto">
            <a:xfrm>
              <a:off x="449775" y="2729361"/>
              <a:ext cx="3820096" cy="1198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eaLnBrk="1" hangingPunct="1">
                <a:lnSpc>
                  <a:spcPct val="150000"/>
                </a:lnSpc>
              </a:pP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基于预评估决定的分子指纹与机器学习算法初步构建化合物发育毒性预测模型并初步</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评估其性能</a:t>
              </a:r>
              <a:endPar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663" name="文本框 24"/>
            <p:cNvSpPr txBox="1">
              <a:spLocks noChangeArrowheads="1"/>
            </p:cNvSpPr>
            <p:nvPr/>
          </p:nvSpPr>
          <p:spPr bwMode="auto">
            <a:xfrm>
              <a:off x="3071514" y="2475587"/>
              <a:ext cx="1198727" cy="39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初步建模</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25" name="组合 24"/>
          <p:cNvGrpSpPr/>
          <p:nvPr/>
        </p:nvGrpSpPr>
        <p:grpSpPr bwMode="auto">
          <a:xfrm>
            <a:off x="4942417" y="2523067"/>
            <a:ext cx="2247900" cy="2247900"/>
            <a:chOff x="4862685" y="2533650"/>
            <a:chExt cx="2247900" cy="2247900"/>
          </a:xfrm>
          <a:noFill/>
        </p:grpSpPr>
        <p:sp>
          <p:nvSpPr>
            <p:cNvPr id="26" name="椭圆 25"/>
            <p:cNvSpPr/>
            <p:nvPr/>
          </p:nvSpPr>
          <p:spPr>
            <a:xfrm>
              <a:off x="4862685" y="2533650"/>
              <a:ext cx="2247900" cy="22479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Freeform 7"/>
            <p:cNvSpPr>
              <a:spLocks noChangeAspect="1" noEditPoints="1"/>
            </p:cNvSpPr>
            <p:nvPr/>
          </p:nvSpPr>
          <p:spPr bwMode="auto">
            <a:xfrm>
              <a:off x="5599285" y="3172883"/>
              <a:ext cx="774700" cy="575733"/>
            </a:xfrm>
            <a:custGeom>
              <a:avLst/>
              <a:gdLst>
                <a:gd name="T0" fmla="*/ 485 w 527"/>
                <a:gd name="T1" fmla="*/ 294 h 394"/>
                <a:gd name="T2" fmla="*/ 42 w 527"/>
                <a:gd name="T3" fmla="*/ 294 h 394"/>
                <a:gd name="T4" fmla="*/ 9 w 527"/>
                <a:gd name="T5" fmla="*/ 359 h 394"/>
                <a:gd name="T6" fmla="*/ 518 w 527"/>
                <a:gd name="T7" fmla="*/ 359 h 394"/>
                <a:gd name="T8" fmla="*/ 485 w 527"/>
                <a:gd name="T9" fmla="*/ 294 h 394"/>
                <a:gd name="T10" fmla="*/ 208 w 527"/>
                <a:gd name="T11" fmla="*/ 343 h 394"/>
                <a:gd name="T12" fmla="*/ 222 w 527"/>
                <a:gd name="T13" fmla="*/ 317 h 394"/>
                <a:gd name="T14" fmla="*/ 307 w 527"/>
                <a:gd name="T15" fmla="*/ 317 h 394"/>
                <a:gd name="T16" fmla="*/ 319 w 527"/>
                <a:gd name="T17" fmla="*/ 343 h 394"/>
                <a:gd name="T18" fmla="*/ 208 w 527"/>
                <a:gd name="T19" fmla="*/ 343 h 394"/>
                <a:gd name="T20" fmla="*/ 478 w 527"/>
                <a:gd name="T21" fmla="*/ 280 h 394"/>
                <a:gd name="T22" fmla="*/ 478 w 527"/>
                <a:gd name="T23" fmla="*/ 278 h 394"/>
                <a:gd name="T24" fmla="*/ 478 w 527"/>
                <a:gd name="T25" fmla="*/ 277 h 394"/>
                <a:gd name="T26" fmla="*/ 478 w 527"/>
                <a:gd name="T27" fmla="*/ 12 h 394"/>
                <a:gd name="T28" fmla="*/ 465 w 527"/>
                <a:gd name="T29" fmla="*/ 0 h 394"/>
                <a:gd name="T30" fmla="*/ 62 w 527"/>
                <a:gd name="T31" fmla="*/ 0 h 394"/>
                <a:gd name="T32" fmla="*/ 49 w 527"/>
                <a:gd name="T33" fmla="*/ 12 h 394"/>
                <a:gd name="T34" fmla="*/ 49 w 527"/>
                <a:gd name="T35" fmla="*/ 277 h 394"/>
                <a:gd name="T36" fmla="*/ 50 w 527"/>
                <a:gd name="T37" fmla="*/ 278 h 394"/>
                <a:gd name="T38" fmla="*/ 49 w 527"/>
                <a:gd name="T39" fmla="*/ 280 h 394"/>
                <a:gd name="T40" fmla="*/ 49 w 527"/>
                <a:gd name="T41" fmla="*/ 280 h 394"/>
                <a:gd name="T42" fmla="*/ 478 w 527"/>
                <a:gd name="T43" fmla="*/ 280 h 394"/>
                <a:gd name="T44" fmla="*/ 447 w 527"/>
                <a:gd name="T45" fmla="*/ 259 h 394"/>
                <a:gd name="T46" fmla="*/ 80 w 527"/>
                <a:gd name="T47" fmla="*/ 259 h 394"/>
                <a:gd name="T48" fmla="*/ 80 w 527"/>
                <a:gd name="T49" fmla="*/ 30 h 394"/>
                <a:gd name="T50" fmla="*/ 447 w 527"/>
                <a:gd name="T51" fmla="*/ 30 h 394"/>
                <a:gd name="T52" fmla="*/ 447 w 527"/>
                <a:gd name="T53" fmla="*/ 259 h 394"/>
                <a:gd name="T54" fmla="*/ 526 w 527"/>
                <a:gd name="T55" fmla="*/ 373 h 394"/>
                <a:gd name="T56" fmla="*/ 1 w 527"/>
                <a:gd name="T57" fmla="*/ 373 h 394"/>
                <a:gd name="T58" fmla="*/ 0 w 527"/>
                <a:gd name="T59" fmla="*/ 376 h 394"/>
                <a:gd name="T60" fmla="*/ 12 w 527"/>
                <a:gd name="T61" fmla="*/ 394 h 394"/>
                <a:gd name="T62" fmla="*/ 515 w 527"/>
                <a:gd name="T63" fmla="*/ 394 h 394"/>
                <a:gd name="T64" fmla="*/ 527 w 527"/>
                <a:gd name="T65" fmla="*/ 376 h 394"/>
                <a:gd name="T66" fmla="*/ 526 w 527"/>
                <a:gd name="T67" fmla="*/ 373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7" h="394">
                  <a:moveTo>
                    <a:pt x="485" y="294"/>
                  </a:moveTo>
                  <a:cubicBezTo>
                    <a:pt x="42" y="294"/>
                    <a:pt x="42" y="294"/>
                    <a:pt x="42" y="294"/>
                  </a:cubicBezTo>
                  <a:cubicBezTo>
                    <a:pt x="9" y="359"/>
                    <a:pt x="9" y="359"/>
                    <a:pt x="9" y="359"/>
                  </a:cubicBezTo>
                  <a:cubicBezTo>
                    <a:pt x="518" y="359"/>
                    <a:pt x="518" y="359"/>
                    <a:pt x="518" y="359"/>
                  </a:cubicBezTo>
                  <a:lnTo>
                    <a:pt x="485" y="294"/>
                  </a:lnTo>
                  <a:close/>
                  <a:moveTo>
                    <a:pt x="208" y="343"/>
                  </a:moveTo>
                  <a:cubicBezTo>
                    <a:pt x="222" y="317"/>
                    <a:pt x="222" y="317"/>
                    <a:pt x="222" y="317"/>
                  </a:cubicBezTo>
                  <a:cubicBezTo>
                    <a:pt x="307" y="317"/>
                    <a:pt x="307" y="317"/>
                    <a:pt x="307" y="317"/>
                  </a:cubicBezTo>
                  <a:cubicBezTo>
                    <a:pt x="319" y="343"/>
                    <a:pt x="319" y="343"/>
                    <a:pt x="319" y="343"/>
                  </a:cubicBezTo>
                  <a:lnTo>
                    <a:pt x="208" y="343"/>
                  </a:lnTo>
                  <a:close/>
                  <a:moveTo>
                    <a:pt x="478" y="280"/>
                  </a:moveTo>
                  <a:cubicBezTo>
                    <a:pt x="478" y="279"/>
                    <a:pt x="478" y="279"/>
                    <a:pt x="478" y="278"/>
                  </a:cubicBezTo>
                  <a:cubicBezTo>
                    <a:pt x="478" y="278"/>
                    <a:pt x="478" y="278"/>
                    <a:pt x="478" y="277"/>
                  </a:cubicBezTo>
                  <a:cubicBezTo>
                    <a:pt x="478" y="12"/>
                    <a:pt x="478" y="12"/>
                    <a:pt x="478" y="12"/>
                  </a:cubicBezTo>
                  <a:cubicBezTo>
                    <a:pt x="478" y="5"/>
                    <a:pt x="472" y="0"/>
                    <a:pt x="465" y="0"/>
                  </a:cubicBezTo>
                  <a:cubicBezTo>
                    <a:pt x="62" y="0"/>
                    <a:pt x="62" y="0"/>
                    <a:pt x="62" y="0"/>
                  </a:cubicBezTo>
                  <a:cubicBezTo>
                    <a:pt x="55" y="0"/>
                    <a:pt x="49" y="5"/>
                    <a:pt x="49" y="12"/>
                  </a:cubicBezTo>
                  <a:cubicBezTo>
                    <a:pt x="49" y="277"/>
                    <a:pt x="49" y="277"/>
                    <a:pt x="49" y="277"/>
                  </a:cubicBezTo>
                  <a:cubicBezTo>
                    <a:pt x="49" y="278"/>
                    <a:pt x="50" y="278"/>
                    <a:pt x="50" y="278"/>
                  </a:cubicBezTo>
                  <a:cubicBezTo>
                    <a:pt x="50" y="279"/>
                    <a:pt x="49" y="279"/>
                    <a:pt x="49" y="280"/>
                  </a:cubicBezTo>
                  <a:cubicBezTo>
                    <a:pt x="49" y="280"/>
                    <a:pt x="49" y="280"/>
                    <a:pt x="49" y="280"/>
                  </a:cubicBezTo>
                  <a:cubicBezTo>
                    <a:pt x="478" y="280"/>
                    <a:pt x="478" y="280"/>
                    <a:pt x="478" y="280"/>
                  </a:cubicBezTo>
                  <a:close/>
                  <a:moveTo>
                    <a:pt x="447" y="259"/>
                  </a:moveTo>
                  <a:cubicBezTo>
                    <a:pt x="80" y="259"/>
                    <a:pt x="80" y="259"/>
                    <a:pt x="80" y="259"/>
                  </a:cubicBezTo>
                  <a:cubicBezTo>
                    <a:pt x="80" y="30"/>
                    <a:pt x="80" y="30"/>
                    <a:pt x="80" y="30"/>
                  </a:cubicBezTo>
                  <a:cubicBezTo>
                    <a:pt x="447" y="30"/>
                    <a:pt x="447" y="30"/>
                    <a:pt x="447" y="30"/>
                  </a:cubicBezTo>
                  <a:lnTo>
                    <a:pt x="447" y="259"/>
                  </a:lnTo>
                  <a:close/>
                  <a:moveTo>
                    <a:pt x="526" y="373"/>
                  </a:moveTo>
                  <a:cubicBezTo>
                    <a:pt x="1" y="373"/>
                    <a:pt x="1" y="373"/>
                    <a:pt x="1" y="373"/>
                  </a:cubicBezTo>
                  <a:cubicBezTo>
                    <a:pt x="0" y="376"/>
                    <a:pt x="0" y="376"/>
                    <a:pt x="0" y="376"/>
                  </a:cubicBezTo>
                  <a:cubicBezTo>
                    <a:pt x="0" y="382"/>
                    <a:pt x="6" y="394"/>
                    <a:pt x="12" y="394"/>
                  </a:cubicBezTo>
                  <a:cubicBezTo>
                    <a:pt x="515" y="394"/>
                    <a:pt x="515" y="394"/>
                    <a:pt x="515" y="394"/>
                  </a:cubicBezTo>
                  <a:cubicBezTo>
                    <a:pt x="521" y="394"/>
                    <a:pt x="527" y="382"/>
                    <a:pt x="527" y="376"/>
                  </a:cubicBezTo>
                  <a:lnTo>
                    <a:pt x="526" y="373"/>
                  </a:lnTo>
                  <a:close/>
                </a:path>
              </a:pathLst>
            </a:custGeom>
            <a:grpFill/>
            <a:ln>
              <a:solidFill>
                <a:schemeClr val="bg1"/>
              </a:solidFill>
            </a:ln>
          </p:spPr>
          <p:txBody>
            <a:bodyPr/>
            <a:lstStyle/>
            <a:p>
              <a:pPr defTabSz="783590" eaLnBrk="1" fontAlgn="auto" hangingPunct="1">
                <a:spcBef>
                  <a:spcPts val="0"/>
                </a:spcBef>
                <a:spcAft>
                  <a:spcPts val="0"/>
                </a:spcAft>
                <a:defRPr/>
              </a:pPr>
              <a:endParaRPr lang="zh-CN" altLang="en-US" sz="2400" kern="0">
                <a:solidFill>
                  <a:srgbClr val="464646"/>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9170" name="文本框 27"/>
            <p:cNvSpPr txBox="1">
              <a:spLocks noChangeArrowheads="1"/>
            </p:cNvSpPr>
            <p:nvPr/>
          </p:nvSpPr>
          <p:spPr bwMode="auto">
            <a:xfrm>
              <a:off x="5345272" y="3939754"/>
              <a:ext cx="1270000" cy="420370"/>
            </a:xfrm>
            <a:prstGeom prst="rect">
              <a:avLst/>
            </a:prstGeom>
            <a:grpFill/>
            <a:ln w="9525">
              <a:noFill/>
              <a:miter lim="800000"/>
            </a:ln>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fontAlgn="auto" hangingPunct="1">
                <a:spcBef>
                  <a:spcPts val="0"/>
                </a:spcBef>
                <a:spcAft>
                  <a:spcPts val="0"/>
                </a:spcAft>
                <a:defRPr/>
              </a:pPr>
              <a:r>
                <a:rPr lang="zh-CN" altLang="en-US" sz="2135">
                  <a:solidFill>
                    <a:schemeClr val="bg1"/>
                  </a:solidFill>
                  <a:latin typeface="微软雅黑" panose="020B0503020204020204" pitchFamily="34" charset="-122"/>
                  <a:cs typeface="微软雅黑" panose="020B0503020204020204" pitchFamily="34" charset="-122"/>
                </a:rPr>
                <a:t>研究目标</a:t>
              </a:r>
              <a:endParaRPr lang="zh-CN" altLang="en-US" sz="2135">
                <a:solidFill>
                  <a:schemeClr val="bg1"/>
                </a:solidFill>
                <a:latin typeface="微软雅黑" panose="020B0503020204020204" pitchFamily="34" charset="-122"/>
                <a:cs typeface="微软雅黑" panose="020B0503020204020204" pitchFamily="34" charset="-122"/>
              </a:endParaRPr>
            </a:p>
          </p:txBody>
        </p:sp>
      </p:grpSp>
      <p:grpSp>
        <p:nvGrpSpPr>
          <p:cNvPr id="29" name="组合 28"/>
          <p:cNvGrpSpPr/>
          <p:nvPr/>
        </p:nvGrpSpPr>
        <p:grpSpPr>
          <a:xfrm>
            <a:off x="7283048" y="1214412"/>
            <a:ext cx="792088" cy="925919"/>
            <a:chOff x="7181637" y="1258060"/>
            <a:chExt cx="792088" cy="925917"/>
          </a:xfrm>
          <a:solidFill>
            <a:schemeClr val="accent6">
              <a:lumMod val="75000"/>
            </a:schemeClr>
          </a:solidFill>
        </p:grpSpPr>
        <p:grpSp>
          <p:nvGrpSpPr>
            <p:cNvPr id="30" name="组合 29"/>
            <p:cNvGrpSpPr/>
            <p:nvPr/>
          </p:nvGrpSpPr>
          <p:grpSpPr>
            <a:xfrm rot="1291582">
              <a:off x="7181637" y="1258060"/>
              <a:ext cx="792088" cy="925917"/>
              <a:chOff x="6744072" y="893003"/>
              <a:chExt cx="792088" cy="925917"/>
            </a:xfrm>
            <a:grpFill/>
          </p:grpSpPr>
          <p:sp>
            <p:nvSpPr>
              <p:cNvPr id="32" name="流程图: 联系 31"/>
              <p:cNvSpPr/>
              <p:nvPr/>
            </p:nvSpPr>
            <p:spPr>
              <a:xfrm>
                <a:off x="6744072" y="893003"/>
                <a:ext cx="792088" cy="792088"/>
              </a:xfrm>
              <a:prstGeom prst="flowChartConnector">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3" name="等腰三角形 32"/>
              <p:cNvSpPr/>
              <p:nvPr/>
            </p:nvSpPr>
            <p:spPr>
              <a:xfrm rot="11236714">
                <a:off x="6940431" y="1651076"/>
                <a:ext cx="216024" cy="167844"/>
              </a:xfrm>
              <a:prstGeom prs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1" name="文本框 28"/>
            <p:cNvSpPr txBox="1"/>
            <p:nvPr/>
          </p:nvSpPr>
          <p:spPr>
            <a:xfrm>
              <a:off x="7423168" y="1475477"/>
              <a:ext cx="361315" cy="398779"/>
            </a:xfrm>
            <a:prstGeom prst="rect">
              <a:avLst/>
            </a:prstGeom>
            <a:noFill/>
          </p:spPr>
          <p:txBody>
            <a:bodyPr wrap="none">
              <a:spAutoFit/>
            </a:bodyPr>
            <a:lstStyle/>
            <a:p>
              <a:pPr eaLnBrk="1" fontAlgn="auto" hangingPunct="1">
                <a:spcBef>
                  <a:spcPts val="0"/>
                </a:spcBef>
                <a:spcAft>
                  <a:spcPts val="0"/>
                </a:spcAft>
                <a:defRPr/>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34" name="组合 33"/>
          <p:cNvGrpSpPr/>
          <p:nvPr/>
        </p:nvGrpSpPr>
        <p:grpSpPr>
          <a:xfrm>
            <a:off x="3702708" y="2532964"/>
            <a:ext cx="938889" cy="792088"/>
            <a:chOff x="3794408" y="2708245"/>
            <a:chExt cx="938886" cy="792088"/>
          </a:xfrm>
          <a:solidFill>
            <a:schemeClr val="accent6">
              <a:lumMod val="75000"/>
            </a:schemeClr>
          </a:solidFill>
        </p:grpSpPr>
        <p:grpSp>
          <p:nvGrpSpPr>
            <p:cNvPr id="35" name="组合 34"/>
            <p:cNvGrpSpPr/>
            <p:nvPr/>
          </p:nvGrpSpPr>
          <p:grpSpPr>
            <a:xfrm rot="18172526">
              <a:off x="3867807" y="2634846"/>
              <a:ext cx="792088" cy="938886"/>
              <a:chOff x="6744072" y="893003"/>
              <a:chExt cx="792088" cy="938886"/>
            </a:xfrm>
            <a:grpFill/>
          </p:grpSpPr>
          <p:sp>
            <p:nvSpPr>
              <p:cNvPr id="37" name="流程图: 联系 36"/>
              <p:cNvSpPr/>
              <p:nvPr/>
            </p:nvSpPr>
            <p:spPr>
              <a:xfrm>
                <a:off x="6744072" y="893003"/>
                <a:ext cx="792088" cy="792088"/>
              </a:xfrm>
              <a:prstGeom prst="flowChartConnector">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8" name="等腰三角形 37"/>
              <p:cNvSpPr/>
              <p:nvPr/>
            </p:nvSpPr>
            <p:spPr>
              <a:xfrm rot="11236714">
                <a:off x="6980835" y="1664045"/>
                <a:ext cx="216024" cy="167844"/>
              </a:xfrm>
              <a:prstGeom prs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6" name="文本框 29"/>
            <p:cNvSpPr txBox="1"/>
            <p:nvPr/>
          </p:nvSpPr>
          <p:spPr>
            <a:xfrm>
              <a:off x="3975023" y="2864393"/>
              <a:ext cx="342264" cy="398780"/>
            </a:xfrm>
            <a:prstGeom prst="rect">
              <a:avLst/>
            </a:prstGeom>
            <a:noFill/>
          </p:spPr>
          <p:txBody>
            <a:bodyPr wrap="none">
              <a:spAutoFit/>
            </a:bodyPr>
            <a:lstStyle/>
            <a:p>
              <a:pPr eaLnBrk="1" fontAlgn="auto" hangingPunct="1">
                <a:spcBef>
                  <a:spcPts val="0"/>
                </a:spcBef>
                <a:spcAft>
                  <a:spcPts val="0"/>
                </a:spcAft>
                <a:defRPr/>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7658" name="图片 40"/>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文本框 42"/>
          <p:cNvSpPr txBox="1"/>
          <p:nvPr/>
        </p:nvSpPr>
        <p:spPr>
          <a:xfrm>
            <a:off x="548217" y="495300"/>
            <a:ext cx="2347383" cy="420370"/>
          </a:xfrm>
          <a:prstGeom prst="rect">
            <a:avLst/>
          </a:prstGeom>
          <a:noFill/>
        </p:spPr>
        <p:txBody>
          <a:bodyPr>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研究目标</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 name="组合 1"/>
          <p:cNvGrpSpPr/>
          <p:nvPr/>
        </p:nvGrpSpPr>
        <p:grpSpPr bwMode="auto">
          <a:xfrm>
            <a:off x="7769860" y="4662806"/>
            <a:ext cx="3818467" cy="1510190"/>
            <a:chOff x="544923" y="2418093"/>
            <a:chExt cx="3820097" cy="1509420"/>
          </a:xfrm>
        </p:grpSpPr>
        <p:sp>
          <p:nvSpPr>
            <p:cNvPr id="3" name="矩形 17"/>
            <p:cNvSpPr>
              <a:spLocks noChangeArrowheads="1"/>
            </p:cNvSpPr>
            <p:nvPr/>
          </p:nvSpPr>
          <p:spPr bwMode="auto">
            <a:xfrm>
              <a:off x="544923" y="2729244"/>
              <a:ext cx="3820097" cy="1198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50000"/>
                </a:lnSpc>
              </a:pP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基于初步建模步骤的评估结果，尝试修改模型结构并使用多种辅助算法优化模型，以求增强模型性能</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17"/>
            <p:cNvSpPr txBox="1">
              <a:spLocks noChangeArrowheads="1"/>
            </p:cNvSpPr>
            <p:nvPr/>
          </p:nvSpPr>
          <p:spPr bwMode="auto">
            <a:xfrm>
              <a:off x="544923" y="2418093"/>
              <a:ext cx="1199392" cy="39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模型优化</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5" name="组合 4"/>
          <p:cNvGrpSpPr/>
          <p:nvPr/>
        </p:nvGrpSpPr>
        <p:grpSpPr>
          <a:xfrm>
            <a:off x="6879484" y="4198542"/>
            <a:ext cx="892228" cy="792090"/>
            <a:chOff x="7107003" y="1260865"/>
            <a:chExt cx="892228" cy="792088"/>
          </a:xfrm>
          <a:solidFill>
            <a:schemeClr val="accent6">
              <a:lumMod val="75000"/>
            </a:schemeClr>
          </a:solidFill>
        </p:grpSpPr>
        <p:grpSp>
          <p:nvGrpSpPr>
            <p:cNvPr id="6" name="组合 5"/>
            <p:cNvGrpSpPr/>
            <p:nvPr/>
          </p:nvGrpSpPr>
          <p:grpSpPr>
            <a:xfrm rot="1291582">
              <a:off x="7107003" y="1260865"/>
              <a:ext cx="892228" cy="792088"/>
              <a:chOff x="6647628" y="909293"/>
              <a:chExt cx="892228" cy="792088"/>
            </a:xfrm>
            <a:grpFill/>
          </p:grpSpPr>
          <p:sp>
            <p:nvSpPr>
              <p:cNvPr id="7" name="流程图: 联系 6"/>
              <p:cNvSpPr/>
              <p:nvPr/>
            </p:nvSpPr>
            <p:spPr>
              <a:xfrm>
                <a:off x="6747768" y="909293"/>
                <a:ext cx="792088" cy="792088"/>
              </a:xfrm>
              <a:prstGeom prst="flowChartConnector">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等腰三角形 7"/>
              <p:cNvSpPr/>
              <p:nvPr/>
            </p:nvSpPr>
            <p:spPr>
              <a:xfrm rot="17356713">
                <a:off x="6623538" y="1022469"/>
                <a:ext cx="216024" cy="167844"/>
              </a:xfrm>
              <a:prstGeom prs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9" name="文本框 28"/>
            <p:cNvSpPr txBox="1"/>
            <p:nvPr/>
          </p:nvSpPr>
          <p:spPr>
            <a:xfrm>
              <a:off x="7423168" y="1475477"/>
              <a:ext cx="353060" cy="398779"/>
            </a:xfrm>
            <a:prstGeom prst="rect">
              <a:avLst/>
            </a:prstGeom>
            <a:noFill/>
          </p:spPr>
          <p:txBody>
            <a:bodyPr wrap="none">
              <a:spAutoFit/>
            </a:bodyPr>
            <a:lstStyle/>
            <a:p>
              <a:pPr eaLnBrk="1" fontAlgn="auto" hangingPunct="1">
                <a:spcBef>
                  <a:spcPts val="0"/>
                </a:spcBef>
                <a:spcAft>
                  <a:spcPts val="0"/>
                </a:spcAft>
                <a:defRPr/>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C</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6" presetClass="emph" presetSubtype="0" fill="hold" nodeType="withEffect">
                                  <p:stCondLst>
                                    <p:cond delay="0"/>
                                  </p:stCondLst>
                                  <p:childTnLst>
                                    <p:animEffect transition="out" filter="fade">
                                      <p:cBhvr>
                                        <p:cTn id="10" dur="500" tmFilter="0, 0; .2, .5; .8, .5; 1, 0"/>
                                        <p:tgtEl>
                                          <p:spTgt spid="5"/>
                                        </p:tgtEl>
                                      </p:cBhvr>
                                    </p:animEffect>
                                    <p:animScale>
                                      <p:cBhvr>
                                        <p:cTn id="11" dur="250" autoRev="1" fill="hold"/>
                                        <p:tgtEl>
                                          <p:spTgt spid="5"/>
                                        </p:tgtEl>
                                      </p:cBhvr>
                                      <p:by x="105000" y="105000"/>
                                    </p:animScale>
                                  </p:childTnLst>
                                </p:cTn>
                              </p:par>
                              <p:par>
                                <p:cTn id="12" presetID="2" presetClass="entr" presetSubtype="2"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图片 30"/>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 name="组合 32"/>
          <p:cNvGrpSpPr/>
          <p:nvPr/>
        </p:nvGrpSpPr>
        <p:grpSpPr bwMode="auto">
          <a:xfrm>
            <a:off x="664845" y="2494280"/>
            <a:ext cx="2900680" cy="3697605"/>
            <a:chOff x="928083" y="1857377"/>
            <a:chExt cx="1744093" cy="2524125"/>
          </a:xfrm>
        </p:grpSpPr>
        <p:sp>
          <p:nvSpPr>
            <p:cNvPr id="34" name="任意多边形 33"/>
            <p:cNvSpPr/>
            <p:nvPr/>
          </p:nvSpPr>
          <p:spPr>
            <a:xfrm>
              <a:off x="928083" y="1857377"/>
              <a:ext cx="1744093" cy="2524125"/>
            </a:xfrm>
            <a:custGeom>
              <a:avLst/>
              <a:gdLst>
                <a:gd name="connsiteX0" fmla="*/ 0 w 1744093"/>
                <a:gd name="connsiteY0" fmla="*/ 174409 h 2524125"/>
                <a:gd name="connsiteX1" fmla="*/ 174409 w 1744093"/>
                <a:gd name="connsiteY1" fmla="*/ 0 h 2524125"/>
                <a:gd name="connsiteX2" fmla="*/ 1569684 w 1744093"/>
                <a:gd name="connsiteY2" fmla="*/ 0 h 2524125"/>
                <a:gd name="connsiteX3" fmla="*/ 1744093 w 1744093"/>
                <a:gd name="connsiteY3" fmla="*/ 174409 h 2524125"/>
                <a:gd name="connsiteX4" fmla="*/ 1744093 w 1744093"/>
                <a:gd name="connsiteY4" fmla="*/ 2349716 h 2524125"/>
                <a:gd name="connsiteX5" fmla="*/ 1569684 w 1744093"/>
                <a:gd name="connsiteY5" fmla="*/ 2524125 h 2524125"/>
                <a:gd name="connsiteX6" fmla="*/ 174409 w 1744093"/>
                <a:gd name="connsiteY6" fmla="*/ 2524125 h 2524125"/>
                <a:gd name="connsiteX7" fmla="*/ 0 w 1744093"/>
                <a:gd name="connsiteY7" fmla="*/ 2349716 h 2524125"/>
                <a:gd name="connsiteX8" fmla="*/ 0 w 1744093"/>
                <a:gd name="connsiteY8" fmla="*/ 174409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4093" h="2524125">
                  <a:moveTo>
                    <a:pt x="0" y="174409"/>
                  </a:moveTo>
                  <a:cubicBezTo>
                    <a:pt x="0" y="78086"/>
                    <a:pt x="78086" y="0"/>
                    <a:pt x="174409" y="0"/>
                  </a:cubicBezTo>
                  <a:lnTo>
                    <a:pt x="1569684" y="0"/>
                  </a:lnTo>
                  <a:cubicBezTo>
                    <a:pt x="1666007" y="0"/>
                    <a:pt x="1744093" y="78086"/>
                    <a:pt x="1744093" y="174409"/>
                  </a:cubicBezTo>
                  <a:lnTo>
                    <a:pt x="1744093" y="2349716"/>
                  </a:lnTo>
                  <a:cubicBezTo>
                    <a:pt x="1744093" y="2446039"/>
                    <a:pt x="1666007" y="2524125"/>
                    <a:pt x="1569684" y="2524125"/>
                  </a:cubicBezTo>
                  <a:lnTo>
                    <a:pt x="174409" y="2524125"/>
                  </a:lnTo>
                  <a:cubicBezTo>
                    <a:pt x="78086" y="2524125"/>
                    <a:pt x="0" y="2446039"/>
                    <a:pt x="0" y="2349716"/>
                  </a:cubicBezTo>
                  <a:lnTo>
                    <a:pt x="0" y="174409"/>
                  </a:lnTo>
                  <a:close/>
                </a:path>
              </a:pathLst>
            </a:custGeom>
            <a:solidFill>
              <a:schemeClr val="bg1">
                <a:alpha val="30000"/>
              </a:schemeClr>
            </a:solidFill>
          </p:spPr>
          <p:style>
            <a:lnRef idx="0">
              <a:schemeClr val="accent1">
                <a:hueOff val="0"/>
                <a:satOff val="0"/>
                <a:lumOff val="0"/>
                <a:alphaOff val="0"/>
              </a:schemeClr>
            </a:lnRef>
            <a:fillRef idx="1">
              <a:scrgbClr r="0" g="0" b="0"/>
            </a:fillRef>
            <a:effectRef idx="1">
              <a:schemeClr val="accent1">
                <a:tint val="40000"/>
                <a:hueOff val="0"/>
                <a:satOff val="0"/>
                <a:lumOff val="0"/>
                <a:alphaOff val="0"/>
              </a:schemeClr>
            </a:effectRef>
            <a:fontRef idx="minor">
              <a:schemeClr val="dk1">
                <a:hueOff val="0"/>
                <a:satOff val="0"/>
                <a:lumOff val="0"/>
                <a:alphaOff val="0"/>
              </a:schemeClr>
            </a:fontRef>
          </p:style>
          <p:txBody>
            <a:bodyPr lIns="101600" tIns="101600" rIns="101600" bIns="2457450" spcCol="1270" anchor="ctr"/>
            <a:lstStyle/>
            <a:p>
              <a:pPr algn="ctr" defTabSz="889000" eaLnBrk="1" fontAlgn="auto" hangingPunct="1">
                <a:lnSpc>
                  <a:spcPct val="90000"/>
                </a:lnSpc>
                <a:spcAft>
                  <a:spcPct val="35000"/>
                </a:spcAft>
                <a:defRPr/>
              </a:pP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提高模型</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准确度</a:t>
              </a: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 name="任意多边形 34"/>
            <p:cNvSpPr/>
            <p:nvPr/>
          </p:nvSpPr>
          <p:spPr>
            <a:xfrm>
              <a:off x="1102492" y="2614615"/>
              <a:ext cx="1395274" cy="1579245"/>
            </a:xfrm>
            <a:custGeom>
              <a:avLst/>
              <a:gdLst>
                <a:gd name="connsiteX0" fmla="*/ 0 w 1395274"/>
                <a:gd name="connsiteY0" fmla="*/ 36771 h 367711"/>
                <a:gd name="connsiteX1" fmla="*/ 36771 w 1395274"/>
                <a:gd name="connsiteY1" fmla="*/ 0 h 367711"/>
                <a:gd name="connsiteX2" fmla="*/ 1358503 w 1395274"/>
                <a:gd name="connsiteY2" fmla="*/ 0 h 367711"/>
                <a:gd name="connsiteX3" fmla="*/ 1395274 w 1395274"/>
                <a:gd name="connsiteY3" fmla="*/ 36771 h 367711"/>
                <a:gd name="connsiteX4" fmla="*/ 1395274 w 1395274"/>
                <a:gd name="connsiteY4" fmla="*/ 330940 h 367711"/>
                <a:gd name="connsiteX5" fmla="*/ 1358503 w 1395274"/>
                <a:gd name="connsiteY5" fmla="*/ 367711 h 367711"/>
                <a:gd name="connsiteX6" fmla="*/ 36771 w 1395274"/>
                <a:gd name="connsiteY6" fmla="*/ 367711 h 367711"/>
                <a:gd name="connsiteX7" fmla="*/ 0 w 1395274"/>
                <a:gd name="connsiteY7" fmla="*/ 330940 h 367711"/>
                <a:gd name="connsiteX8" fmla="*/ 0 w 1395274"/>
                <a:gd name="connsiteY8" fmla="*/ 36771 h 36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5274" h="367711">
                  <a:moveTo>
                    <a:pt x="0" y="36771"/>
                  </a:moveTo>
                  <a:cubicBezTo>
                    <a:pt x="0" y="16463"/>
                    <a:pt x="16463" y="0"/>
                    <a:pt x="36771" y="0"/>
                  </a:cubicBezTo>
                  <a:lnTo>
                    <a:pt x="1358503" y="0"/>
                  </a:lnTo>
                  <a:cubicBezTo>
                    <a:pt x="1378811" y="0"/>
                    <a:pt x="1395274" y="16463"/>
                    <a:pt x="1395274" y="36771"/>
                  </a:cubicBezTo>
                  <a:lnTo>
                    <a:pt x="1395274" y="330940"/>
                  </a:lnTo>
                  <a:cubicBezTo>
                    <a:pt x="1395274" y="351248"/>
                    <a:pt x="1378811" y="367711"/>
                    <a:pt x="1358503" y="367711"/>
                  </a:cubicBezTo>
                  <a:lnTo>
                    <a:pt x="36771" y="367711"/>
                  </a:lnTo>
                  <a:cubicBezTo>
                    <a:pt x="16463" y="367711"/>
                    <a:pt x="0" y="351248"/>
                    <a:pt x="0" y="330940"/>
                  </a:cubicBezTo>
                  <a:lnTo>
                    <a:pt x="0" y="36771"/>
                  </a:lnTo>
                  <a:close/>
                </a:path>
              </a:pathLst>
            </a:custGeom>
            <a:solidFill>
              <a:schemeClr val="bg1">
                <a:alpha val="30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55000" tIns="44840" rIns="55000" bIns="44840" spcCol="1270" anchor="ctr"/>
            <a:lstStyle/>
            <a:p>
              <a:pPr algn="just" defTabSz="533400" eaLnBrk="1" fontAlgn="auto" hangingPunct="1">
                <a:lnSpc>
                  <a:spcPct val="90000"/>
                </a:lnSpc>
                <a:spcAft>
                  <a:spcPct val="35000"/>
                </a:spcAft>
                <a:defRPr/>
              </a:pPr>
              <a:r>
                <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初步构建的模型准确度不高的原因可能是由于样本信息采集的太少，由此可以在输入层补充加入化合物的分子描述符信息，提高输入的信息含量。</a:t>
              </a:r>
              <a:endPar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65" name="TextBox 29"/>
          <p:cNvSpPr txBox="1"/>
          <p:nvPr/>
        </p:nvSpPr>
        <p:spPr>
          <a:xfrm>
            <a:off x="664633" y="1314451"/>
            <a:ext cx="11023600" cy="829945"/>
          </a:xfrm>
          <a:prstGeom prst="rect">
            <a:avLst/>
          </a:prstGeom>
          <a:noFill/>
        </p:spPr>
        <p:txBody>
          <a:bodyPr>
            <a:spAutoFit/>
          </a:bodyPr>
          <a:lstStyle/>
          <a:p>
            <a:pPr eaLnBrk="1" fontAlgn="auto" hangingPunct="1">
              <a:lnSpc>
                <a:spcPct val="150000"/>
              </a:lnSpc>
              <a:spcBef>
                <a:spcPts val="0"/>
              </a:spcBef>
              <a:spcAft>
                <a:spcPts val="0"/>
              </a:spcAft>
              <a:defRPr/>
            </a:pPr>
            <a:r>
              <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初步构建的预测模型在实际运行中暴露出了很多问题，主要体现在准确度不高、过拟合问题严重，损失函数难以收敛三个方面，为了解决这三方面的问题，对应使用了以下</a:t>
            </a:r>
            <a:r>
              <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三套方案来优化模型。</a:t>
            </a:r>
            <a:endPar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6" name="文本框 25"/>
          <p:cNvSpPr txBox="1"/>
          <p:nvPr/>
        </p:nvSpPr>
        <p:spPr>
          <a:xfrm>
            <a:off x="548005" y="478155"/>
            <a:ext cx="4930775" cy="420370"/>
          </a:xfrm>
          <a:prstGeom prst="rect">
            <a:avLst/>
          </a:prstGeom>
          <a:noFill/>
        </p:spPr>
        <p:txBody>
          <a:bodyPr wrap="square">
            <a:spAutoFit/>
          </a:bodyPr>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关键难点</a:t>
            </a:r>
            <a:r>
              <a:rPr lang="en-US" altLang="zh-CN"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优化初步构建的模型</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1" name="组合 10"/>
          <p:cNvGrpSpPr/>
          <p:nvPr/>
        </p:nvGrpSpPr>
        <p:grpSpPr bwMode="auto">
          <a:xfrm>
            <a:off x="4726305" y="2494280"/>
            <a:ext cx="2900680" cy="3697605"/>
            <a:chOff x="928083" y="1857377"/>
            <a:chExt cx="1744093" cy="2524125"/>
          </a:xfrm>
        </p:grpSpPr>
        <p:sp>
          <p:nvSpPr>
            <p:cNvPr id="12" name="任意多边形 11"/>
            <p:cNvSpPr/>
            <p:nvPr/>
          </p:nvSpPr>
          <p:spPr>
            <a:xfrm>
              <a:off x="928083" y="1857377"/>
              <a:ext cx="1744093" cy="2524125"/>
            </a:xfrm>
            <a:custGeom>
              <a:avLst/>
              <a:gdLst>
                <a:gd name="connsiteX0" fmla="*/ 0 w 1744093"/>
                <a:gd name="connsiteY0" fmla="*/ 174409 h 2524125"/>
                <a:gd name="connsiteX1" fmla="*/ 174409 w 1744093"/>
                <a:gd name="connsiteY1" fmla="*/ 0 h 2524125"/>
                <a:gd name="connsiteX2" fmla="*/ 1569684 w 1744093"/>
                <a:gd name="connsiteY2" fmla="*/ 0 h 2524125"/>
                <a:gd name="connsiteX3" fmla="*/ 1744093 w 1744093"/>
                <a:gd name="connsiteY3" fmla="*/ 174409 h 2524125"/>
                <a:gd name="connsiteX4" fmla="*/ 1744093 w 1744093"/>
                <a:gd name="connsiteY4" fmla="*/ 2349716 h 2524125"/>
                <a:gd name="connsiteX5" fmla="*/ 1569684 w 1744093"/>
                <a:gd name="connsiteY5" fmla="*/ 2524125 h 2524125"/>
                <a:gd name="connsiteX6" fmla="*/ 174409 w 1744093"/>
                <a:gd name="connsiteY6" fmla="*/ 2524125 h 2524125"/>
                <a:gd name="connsiteX7" fmla="*/ 0 w 1744093"/>
                <a:gd name="connsiteY7" fmla="*/ 2349716 h 2524125"/>
                <a:gd name="connsiteX8" fmla="*/ 0 w 1744093"/>
                <a:gd name="connsiteY8" fmla="*/ 174409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4093" h="2524125">
                  <a:moveTo>
                    <a:pt x="0" y="174409"/>
                  </a:moveTo>
                  <a:cubicBezTo>
                    <a:pt x="0" y="78086"/>
                    <a:pt x="78086" y="0"/>
                    <a:pt x="174409" y="0"/>
                  </a:cubicBezTo>
                  <a:lnTo>
                    <a:pt x="1569684" y="0"/>
                  </a:lnTo>
                  <a:cubicBezTo>
                    <a:pt x="1666007" y="0"/>
                    <a:pt x="1744093" y="78086"/>
                    <a:pt x="1744093" y="174409"/>
                  </a:cubicBezTo>
                  <a:lnTo>
                    <a:pt x="1744093" y="2349716"/>
                  </a:lnTo>
                  <a:cubicBezTo>
                    <a:pt x="1744093" y="2446039"/>
                    <a:pt x="1666007" y="2524125"/>
                    <a:pt x="1569684" y="2524125"/>
                  </a:cubicBezTo>
                  <a:lnTo>
                    <a:pt x="174409" y="2524125"/>
                  </a:lnTo>
                  <a:cubicBezTo>
                    <a:pt x="78086" y="2524125"/>
                    <a:pt x="0" y="2446039"/>
                    <a:pt x="0" y="2349716"/>
                  </a:cubicBezTo>
                  <a:lnTo>
                    <a:pt x="0" y="174409"/>
                  </a:lnTo>
                  <a:close/>
                </a:path>
              </a:pathLst>
            </a:custGeom>
            <a:solidFill>
              <a:schemeClr val="bg1">
                <a:alpha val="30000"/>
              </a:schemeClr>
            </a:solidFill>
          </p:spPr>
          <p:style>
            <a:lnRef idx="0">
              <a:schemeClr val="accent1">
                <a:hueOff val="0"/>
                <a:satOff val="0"/>
                <a:lumOff val="0"/>
                <a:alphaOff val="0"/>
              </a:schemeClr>
            </a:lnRef>
            <a:fillRef idx="1">
              <a:scrgbClr r="0" g="0" b="0"/>
            </a:fillRef>
            <a:effectRef idx="1">
              <a:schemeClr val="accent1">
                <a:tint val="40000"/>
                <a:hueOff val="0"/>
                <a:satOff val="0"/>
                <a:lumOff val="0"/>
                <a:alphaOff val="0"/>
              </a:schemeClr>
            </a:effectRef>
            <a:fontRef idx="minor">
              <a:schemeClr val="dk1">
                <a:hueOff val="0"/>
                <a:satOff val="0"/>
                <a:lumOff val="0"/>
                <a:alphaOff val="0"/>
              </a:schemeClr>
            </a:fontRef>
          </p:style>
          <p:txBody>
            <a:bodyPr lIns="101600" tIns="101600" rIns="101600" bIns="2457450" spcCol="1270" anchor="ctr"/>
            <a:p>
              <a:pPr algn="ctr" defTabSz="889000" eaLnBrk="1" fontAlgn="auto" hangingPunct="1">
                <a:lnSpc>
                  <a:spcPct val="90000"/>
                </a:lnSpc>
                <a:spcAft>
                  <a:spcPct val="35000"/>
                </a:spcAft>
                <a:defRPr/>
              </a:pP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减低过拟合程度</a:t>
              </a: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任意多边形 12"/>
            <p:cNvSpPr/>
            <p:nvPr/>
          </p:nvSpPr>
          <p:spPr>
            <a:xfrm>
              <a:off x="1102492" y="2614615"/>
              <a:ext cx="1395274" cy="1579245"/>
            </a:xfrm>
            <a:custGeom>
              <a:avLst/>
              <a:gdLst>
                <a:gd name="connsiteX0" fmla="*/ 0 w 1395274"/>
                <a:gd name="connsiteY0" fmla="*/ 36771 h 367711"/>
                <a:gd name="connsiteX1" fmla="*/ 36771 w 1395274"/>
                <a:gd name="connsiteY1" fmla="*/ 0 h 367711"/>
                <a:gd name="connsiteX2" fmla="*/ 1358503 w 1395274"/>
                <a:gd name="connsiteY2" fmla="*/ 0 h 367711"/>
                <a:gd name="connsiteX3" fmla="*/ 1395274 w 1395274"/>
                <a:gd name="connsiteY3" fmla="*/ 36771 h 367711"/>
                <a:gd name="connsiteX4" fmla="*/ 1395274 w 1395274"/>
                <a:gd name="connsiteY4" fmla="*/ 330940 h 367711"/>
                <a:gd name="connsiteX5" fmla="*/ 1358503 w 1395274"/>
                <a:gd name="connsiteY5" fmla="*/ 367711 h 367711"/>
                <a:gd name="connsiteX6" fmla="*/ 36771 w 1395274"/>
                <a:gd name="connsiteY6" fmla="*/ 367711 h 367711"/>
                <a:gd name="connsiteX7" fmla="*/ 0 w 1395274"/>
                <a:gd name="connsiteY7" fmla="*/ 330940 h 367711"/>
                <a:gd name="connsiteX8" fmla="*/ 0 w 1395274"/>
                <a:gd name="connsiteY8" fmla="*/ 36771 h 36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5274" h="367711">
                  <a:moveTo>
                    <a:pt x="0" y="36771"/>
                  </a:moveTo>
                  <a:cubicBezTo>
                    <a:pt x="0" y="16463"/>
                    <a:pt x="16463" y="0"/>
                    <a:pt x="36771" y="0"/>
                  </a:cubicBezTo>
                  <a:lnTo>
                    <a:pt x="1358503" y="0"/>
                  </a:lnTo>
                  <a:cubicBezTo>
                    <a:pt x="1378811" y="0"/>
                    <a:pt x="1395274" y="16463"/>
                    <a:pt x="1395274" y="36771"/>
                  </a:cubicBezTo>
                  <a:lnTo>
                    <a:pt x="1395274" y="330940"/>
                  </a:lnTo>
                  <a:cubicBezTo>
                    <a:pt x="1395274" y="351248"/>
                    <a:pt x="1378811" y="367711"/>
                    <a:pt x="1358503" y="367711"/>
                  </a:cubicBezTo>
                  <a:lnTo>
                    <a:pt x="36771" y="367711"/>
                  </a:lnTo>
                  <a:cubicBezTo>
                    <a:pt x="16463" y="367711"/>
                    <a:pt x="0" y="351248"/>
                    <a:pt x="0" y="330940"/>
                  </a:cubicBezTo>
                  <a:lnTo>
                    <a:pt x="0" y="36771"/>
                  </a:lnTo>
                  <a:close/>
                </a:path>
              </a:pathLst>
            </a:custGeom>
            <a:solidFill>
              <a:schemeClr val="bg1">
                <a:alpha val="30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55000" tIns="44840" rIns="55000" bIns="44840" spcCol="1270" anchor="ctr"/>
            <a:p>
              <a:pPr algn="just" defTabSz="533400" eaLnBrk="1" fontAlgn="auto" hangingPunct="1">
                <a:lnSpc>
                  <a:spcPct val="90000"/>
                </a:lnSpc>
                <a:spcAft>
                  <a:spcPct val="35000"/>
                </a:spcAft>
                <a:defRPr/>
              </a:pPr>
              <a:r>
                <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可以通过在损失函数中加入对复杂模型的惩罚的形式来降低模型的泛化误差，具体的方案是使用正则化约束，从而防止模型拟合过于复杂的函数</a:t>
              </a:r>
              <a:r>
                <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4" name="组合 13"/>
          <p:cNvGrpSpPr/>
          <p:nvPr/>
        </p:nvGrpSpPr>
        <p:grpSpPr bwMode="auto">
          <a:xfrm>
            <a:off x="8787765" y="2494280"/>
            <a:ext cx="2900680" cy="3697605"/>
            <a:chOff x="928083" y="1857377"/>
            <a:chExt cx="1744093" cy="2524125"/>
          </a:xfrm>
        </p:grpSpPr>
        <p:sp>
          <p:nvSpPr>
            <p:cNvPr id="15" name="任意多边形 14"/>
            <p:cNvSpPr/>
            <p:nvPr/>
          </p:nvSpPr>
          <p:spPr>
            <a:xfrm>
              <a:off x="928083" y="1857377"/>
              <a:ext cx="1744093" cy="2524125"/>
            </a:xfrm>
            <a:custGeom>
              <a:avLst/>
              <a:gdLst>
                <a:gd name="connsiteX0" fmla="*/ 0 w 1744093"/>
                <a:gd name="connsiteY0" fmla="*/ 174409 h 2524125"/>
                <a:gd name="connsiteX1" fmla="*/ 174409 w 1744093"/>
                <a:gd name="connsiteY1" fmla="*/ 0 h 2524125"/>
                <a:gd name="connsiteX2" fmla="*/ 1569684 w 1744093"/>
                <a:gd name="connsiteY2" fmla="*/ 0 h 2524125"/>
                <a:gd name="connsiteX3" fmla="*/ 1744093 w 1744093"/>
                <a:gd name="connsiteY3" fmla="*/ 174409 h 2524125"/>
                <a:gd name="connsiteX4" fmla="*/ 1744093 w 1744093"/>
                <a:gd name="connsiteY4" fmla="*/ 2349716 h 2524125"/>
                <a:gd name="connsiteX5" fmla="*/ 1569684 w 1744093"/>
                <a:gd name="connsiteY5" fmla="*/ 2524125 h 2524125"/>
                <a:gd name="connsiteX6" fmla="*/ 174409 w 1744093"/>
                <a:gd name="connsiteY6" fmla="*/ 2524125 h 2524125"/>
                <a:gd name="connsiteX7" fmla="*/ 0 w 1744093"/>
                <a:gd name="connsiteY7" fmla="*/ 2349716 h 2524125"/>
                <a:gd name="connsiteX8" fmla="*/ 0 w 1744093"/>
                <a:gd name="connsiteY8" fmla="*/ 174409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4093" h="2524125">
                  <a:moveTo>
                    <a:pt x="0" y="174409"/>
                  </a:moveTo>
                  <a:cubicBezTo>
                    <a:pt x="0" y="78086"/>
                    <a:pt x="78086" y="0"/>
                    <a:pt x="174409" y="0"/>
                  </a:cubicBezTo>
                  <a:lnTo>
                    <a:pt x="1569684" y="0"/>
                  </a:lnTo>
                  <a:cubicBezTo>
                    <a:pt x="1666007" y="0"/>
                    <a:pt x="1744093" y="78086"/>
                    <a:pt x="1744093" y="174409"/>
                  </a:cubicBezTo>
                  <a:lnTo>
                    <a:pt x="1744093" y="2349716"/>
                  </a:lnTo>
                  <a:cubicBezTo>
                    <a:pt x="1744093" y="2446039"/>
                    <a:pt x="1666007" y="2524125"/>
                    <a:pt x="1569684" y="2524125"/>
                  </a:cubicBezTo>
                  <a:lnTo>
                    <a:pt x="174409" y="2524125"/>
                  </a:lnTo>
                  <a:cubicBezTo>
                    <a:pt x="78086" y="2524125"/>
                    <a:pt x="0" y="2446039"/>
                    <a:pt x="0" y="2349716"/>
                  </a:cubicBezTo>
                  <a:lnTo>
                    <a:pt x="0" y="174409"/>
                  </a:lnTo>
                  <a:close/>
                </a:path>
              </a:pathLst>
            </a:custGeom>
            <a:solidFill>
              <a:schemeClr val="bg1">
                <a:alpha val="30000"/>
              </a:schemeClr>
            </a:solidFill>
          </p:spPr>
          <p:style>
            <a:lnRef idx="0">
              <a:schemeClr val="accent1">
                <a:hueOff val="0"/>
                <a:satOff val="0"/>
                <a:lumOff val="0"/>
                <a:alphaOff val="0"/>
              </a:schemeClr>
            </a:lnRef>
            <a:fillRef idx="1">
              <a:scrgbClr r="0" g="0" b="0"/>
            </a:fillRef>
            <a:effectRef idx="1">
              <a:schemeClr val="accent1">
                <a:tint val="40000"/>
                <a:hueOff val="0"/>
                <a:satOff val="0"/>
                <a:lumOff val="0"/>
                <a:alphaOff val="0"/>
              </a:schemeClr>
            </a:effectRef>
            <a:fontRef idx="minor">
              <a:schemeClr val="dk1">
                <a:hueOff val="0"/>
                <a:satOff val="0"/>
                <a:lumOff val="0"/>
                <a:alphaOff val="0"/>
              </a:schemeClr>
            </a:fontRef>
          </p:style>
          <p:txBody>
            <a:bodyPr lIns="101600" tIns="101600" rIns="101600" bIns="2457450" spcCol="1270" anchor="ctr"/>
            <a:p>
              <a:pPr algn="ctr" defTabSz="889000" eaLnBrk="1" fontAlgn="auto" hangingPunct="1">
                <a:lnSpc>
                  <a:spcPct val="90000"/>
                </a:lnSpc>
                <a:spcAft>
                  <a:spcPct val="35000"/>
                </a:spcAft>
                <a:defRPr/>
              </a:pP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保证损失值收敛</a:t>
              </a: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任意多边形 15"/>
            <p:cNvSpPr/>
            <p:nvPr/>
          </p:nvSpPr>
          <p:spPr>
            <a:xfrm>
              <a:off x="1102492" y="2614615"/>
              <a:ext cx="1395274" cy="1579245"/>
            </a:xfrm>
            <a:custGeom>
              <a:avLst/>
              <a:gdLst>
                <a:gd name="connsiteX0" fmla="*/ 0 w 1395274"/>
                <a:gd name="connsiteY0" fmla="*/ 36771 h 367711"/>
                <a:gd name="connsiteX1" fmla="*/ 36771 w 1395274"/>
                <a:gd name="connsiteY1" fmla="*/ 0 h 367711"/>
                <a:gd name="connsiteX2" fmla="*/ 1358503 w 1395274"/>
                <a:gd name="connsiteY2" fmla="*/ 0 h 367711"/>
                <a:gd name="connsiteX3" fmla="*/ 1395274 w 1395274"/>
                <a:gd name="connsiteY3" fmla="*/ 36771 h 367711"/>
                <a:gd name="connsiteX4" fmla="*/ 1395274 w 1395274"/>
                <a:gd name="connsiteY4" fmla="*/ 330940 h 367711"/>
                <a:gd name="connsiteX5" fmla="*/ 1358503 w 1395274"/>
                <a:gd name="connsiteY5" fmla="*/ 367711 h 367711"/>
                <a:gd name="connsiteX6" fmla="*/ 36771 w 1395274"/>
                <a:gd name="connsiteY6" fmla="*/ 367711 h 367711"/>
                <a:gd name="connsiteX7" fmla="*/ 0 w 1395274"/>
                <a:gd name="connsiteY7" fmla="*/ 330940 h 367711"/>
                <a:gd name="connsiteX8" fmla="*/ 0 w 1395274"/>
                <a:gd name="connsiteY8" fmla="*/ 36771 h 36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5274" h="367711">
                  <a:moveTo>
                    <a:pt x="0" y="36771"/>
                  </a:moveTo>
                  <a:cubicBezTo>
                    <a:pt x="0" y="16463"/>
                    <a:pt x="16463" y="0"/>
                    <a:pt x="36771" y="0"/>
                  </a:cubicBezTo>
                  <a:lnTo>
                    <a:pt x="1358503" y="0"/>
                  </a:lnTo>
                  <a:cubicBezTo>
                    <a:pt x="1378811" y="0"/>
                    <a:pt x="1395274" y="16463"/>
                    <a:pt x="1395274" y="36771"/>
                  </a:cubicBezTo>
                  <a:lnTo>
                    <a:pt x="1395274" y="330940"/>
                  </a:lnTo>
                  <a:cubicBezTo>
                    <a:pt x="1395274" y="351248"/>
                    <a:pt x="1378811" y="367711"/>
                    <a:pt x="1358503" y="367711"/>
                  </a:cubicBezTo>
                  <a:lnTo>
                    <a:pt x="36771" y="367711"/>
                  </a:lnTo>
                  <a:cubicBezTo>
                    <a:pt x="16463" y="367711"/>
                    <a:pt x="0" y="351248"/>
                    <a:pt x="0" y="330940"/>
                  </a:cubicBezTo>
                  <a:lnTo>
                    <a:pt x="0" y="36771"/>
                  </a:lnTo>
                  <a:close/>
                </a:path>
              </a:pathLst>
            </a:custGeom>
            <a:solidFill>
              <a:schemeClr val="bg1">
                <a:alpha val="30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55000" tIns="44840" rIns="55000" bIns="44840" spcCol="1270" anchor="ctr"/>
            <a:p>
              <a:pPr algn="just" defTabSz="533400" eaLnBrk="1" fontAlgn="auto" hangingPunct="1">
                <a:lnSpc>
                  <a:spcPct val="90000"/>
                </a:lnSpc>
                <a:spcAft>
                  <a:spcPct val="35000"/>
                </a:spcAft>
                <a:defRPr/>
              </a:pPr>
              <a:r>
                <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使用了随机失活算法，在训练过程中随机的删除节点，从而保证模型的输出不会过于被某个节点的值或其训练的结果所影响，防止损失函数波动太过剧烈，从而保证损失值收敛。</a:t>
              </a:r>
              <a:endPar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barn(inVertical)">
                                      <p:cBhvr>
                                        <p:cTn id="7" dur="500"/>
                                        <p:tgtEl>
                                          <p:spTgt spid="65"/>
                                        </p:tgtEl>
                                      </p:cBhvr>
                                    </p:animEffect>
                                  </p:childTnLst>
                                </p:cTn>
                              </p:par>
                            </p:childTnLst>
                          </p:cTn>
                        </p:par>
                        <p:par>
                          <p:cTn id="8" fill="hold">
                            <p:stCondLst>
                              <p:cond delay="500"/>
                            </p:stCondLst>
                            <p:childTnLst>
                              <p:par>
                                <p:cTn id="9" presetID="2" presetClass="entr" presetSubtype="4" decel="6660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decel="6660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decel="66600"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9" name="矩形 54"/>
          <p:cNvSpPr>
            <a:spLocks noChangeArrowheads="1"/>
          </p:cNvSpPr>
          <p:nvPr/>
        </p:nvSpPr>
        <p:spPr bwMode="auto">
          <a:xfrm>
            <a:off x="3956685" y="922655"/>
            <a:ext cx="4057015"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1" hangingPunct="1">
              <a:lnSpc>
                <a:spcPct val="130000"/>
              </a:lnSpc>
            </a:pP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在初步建立的模型的</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基础上加入化合物分子描述符信息的方法有很多，其中非常典型的有两种。</a:t>
            </a:r>
            <a:endPar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椭圆 2"/>
          <p:cNvSpPr/>
          <p:nvPr/>
        </p:nvSpPr>
        <p:spPr>
          <a:xfrm>
            <a:off x="5728547" y="5604933"/>
            <a:ext cx="941917" cy="94191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135"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VS</a:t>
            </a:r>
            <a:endParaRPr lang="zh-CN" altLang="en-US" sz="2135"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6087" name="图片 27"/>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文本框 28"/>
          <p:cNvSpPr txBox="1"/>
          <p:nvPr/>
        </p:nvSpPr>
        <p:spPr>
          <a:xfrm>
            <a:off x="548005" y="487045"/>
            <a:ext cx="4785360" cy="749300"/>
          </a:xfrm>
          <a:prstGeom prst="rect">
            <a:avLst/>
          </a:prstGeom>
          <a:noFill/>
        </p:spPr>
        <p:txBody>
          <a:bodyPr wrap="square">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优化方案</a:t>
            </a:r>
            <a:r>
              <a:rPr lang="en-US" altLang="zh-CN"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提高模型准确度</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1" fontAlgn="auto" hangingPunct="1">
              <a:spcBef>
                <a:spcPts val="0"/>
              </a:spcBef>
              <a:spcAft>
                <a:spcPts val="0"/>
              </a:spcAft>
              <a:defRPr/>
            </a:pP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31" name="组合 30"/>
          <p:cNvGrpSpPr/>
          <p:nvPr/>
        </p:nvGrpSpPr>
        <p:grpSpPr>
          <a:xfrm>
            <a:off x="715645" y="922655"/>
            <a:ext cx="2763520" cy="5624195"/>
            <a:chOff x="1127" y="1453"/>
            <a:chExt cx="4352" cy="8857"/>
          </a:xfrm>
        </p:grpSpPr>
        <p:pic>
          <p:nvPicPr>
            <p:cNvPr id="2" name="图片 1" descr="半新"/>
            <p:cNvPicPr>
              <a:picLocks noChangeAspect="1"/>
            </p:cNvPicPr>
            <p:nvPr/>
          </p:nvPicPr>
          <p:blipFill>
            <a:blip r:embed="rId2"/>
            <a:stretch>
              <a:fillRect/>
            </a:stretch>
          </p:blipFill>
          <p:spPr>
            <a:xfrm>
              <a:off x="1127" y="1453"/>
              <a:ext cx="4353" cy="8006"/>
            </a:xfrm>
            <a:prstGeom prst="rect">
              <a:avLst/>
            </a:prstGeom>
          </p:spPr>
        </p:pic>
        <p:sp>
          <p:nvSpPr>
            <p:cNvPr id="8" name="矩形 55"/>
            <p:cNvSpPr>
              <a:spLocks noChangeArrowheads="1"/>
            </p:cNvSpPr>
            <p:nvPr/>
          </p:nvSpPr>
          <p:spPr bwMode="auto">
            <a:xfrm>
              <a:off x="2518" y="9648"/>
              <a:ext cx="1572" cy="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pPr eaLnBrk="1" hangingPunct="1"/>
              <a:r>
                <a:rPr lang="zh-CN" altLang="en-US" sz="213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方案一</a:t>
              </a:r>
              <a:endParaRPr lang="zh-CN" altLang="en-US" sz="213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32" name="组合 31"/>
          <p:cNvGrpSpPr/>
          <p:nvPr/>
        </p:nvGrpSpPr>
        <p:grpSpPr>
          <a:xfrm>
            <a:off x="8879205" y="1235710"/>
            <a:ext cx="2840990" cy="5311140"/>
            <a:chOff x="13983" y="1946"/>
            <a:chExt cx="4474" cy="8364"/>
          </a:xfrm>
        </p:grpSpPr>
        <p:pic>
          <p:nvPicPr>
            <p:cNvPr id="6" name="图片 5" descr="nnnow"/>
            <p:cNvPicPr>
              <a:picLocks noChangeAspect="1"/>
            </p:cNvPicPr>
            <p:nvPr/>
          </p:nvPicPr>
          <p:blipFill>
            <a:blip r:embed="rId3"/>
            <a:stretch>
              <a:fillRect/>
            </a:stretch>
          </p:blipFill>
          <p:spPr>
            <a:xfrm>
              <a:off x="13983" y="1946"/>
              <a:ext cx="4475" cy="7019"/>
            </a:xfrm>
            <a:prstGeom prst="rect">
              <a:avLst/>
            </a:prstGeom>
          </p:spPr>
        </p:pic>
        <p:sp>
          <p:nvSpPr>
            <p:cNvPr id="28" name="矩形 55"/>
            <p:cNvSpPr>
              <a:spLocks noChangeArrowheads="1"/>
            </p:cNvSpPr>
            <p:nvPr/>
          </p:nvSpPr>
          <p:spPr bwMode="auto">
            <a:xfrm>
              <a:off x="15434" y="9648"/>
              <a:ext cx="1572" cy="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13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方案二</a:t>
              </a:r>
              <a:endParaRPr lang="zh-CN" altLang="en-US" sz="213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0" name="矩形 54"/>
          <p:cNvSpPr>
            <a:spLocks noChangeArrowheads="1"/>
          </p:cNvSpPr>
          <p:nvPr/>
        </p:nvSpPr>
        <p:spPr bwMode="auto">
          <a:xfrm>
            <a:off x="3956685" y="1973580"/>
            <a:ext cx="4057015" cy="3290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1" hangingPunct="1">
              <a:lnSpc>
                <a:spcPct val="130000"/>
              </a:lnSpc>
            </a:pP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在实际上二者之间性能差异很小，最终考虑到分子指纹与描述符是两套描述化合物性质的规则，将二者拆分在两个层级可以先进行同一规则内部单独的特征分析，再进行交叉分析。且分子指纹作为一套完整的规则，是难以筛选的，可能存在化合物在某一系列分量上的表现近似相同，然而分子描述符是经过自制脚本筛选的，无效或离散程度较小的分量已经被提前筛除，其特征应该较分子指纹明显，故选择了方案二。</a:t>
            </a:r>
            <a:endPar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1519"/>
                                        </p:tgtEl>
                                        <p:attrNameLst>
                                          <p:attrName>style.visibility</p:attrName>
                                        </p:attrNameLst>
                                      </p:cBhvr>
                                      <p:to>
                                        <p:strVal val="visible"/>
                                      </p:to>
                                    </p:set>
                                    <p:anim calcmode="lin" valueType="num">
                                      <p:cBhvr additive="base">
                                        <p:cTn id="7" dur="500" fill="hold"/>
                                        <p:tgtEl>
                                          <p:spTgt spid="21519"/>
                                        </p:tgtEl>
                                        <p:attrNameLst>
                                          <p:attrName>ppt_x</p:attrName>
                                        </p:attrNameLst>
                                      </p:cBhvr>
                                      <p:tavLst>
                                        <p:tav tm="0">
                                          <p:val>
                                            <p:strVal val="#ppt_x"/>
                                          </p:val>
                                        </p:tav>
                                        <p:tav tm="100000">
                                          <p:val>
                                            <p:strVal val="#ppt_x"/>
                                          </p:val>
                                        </p:tav>
                                      </p:tavLst>
                                    </p:anim>
                                    <p:anim calcmode="lin" valueType="num">
                                      <p:cBhvr additive="base">
                                        <p:cTn id="8" dur="500" fill="hold"/>
                                        <p:tgtEl>
                                          <p:spTgt spid="215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checkerboard(across)">
                                      <p:cBhvr>
                                        <p:cTn id="13" dur="500"/>
                                        <p:tgtEl>
                                          <p:spTgt spid="31"/>
                                        </p:tgtEl>
                                      </p:cBhvr>
                                    </p:animEffect>
                                  </p:childTnLst>
                                </p:cTn>
                              </p:par>
                              <p:par>
                                <p:cTn id="14" presetID="5" presetClass="entr" presetSubtype="1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checkerboard(across)">
                                      <p:cBhvr>
                                        <p:cTn id="16" dur="500"/>
                                        <p:tgtEl>
                                          <p:spTgt spid="32"/>
                                        </p:tgtEl>
                                      </p:cBhvr>
                                    </p:animEffect>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250" fill="hold"/>
                                        <p:tgtEl>
                                          <p:spTgt spid="3"/>
                                        </p:tgtEl>
                                        <p:attrNameLst>
                                          <p:attrName>ppt_w</p:attrName>
                                        </p:attrNameLst>
                                      </p:cBhvr>
                                      <p:tavLst>
                                        <p:tav tm="0">
                                          <p:val>
                                            <p:fltVal val="0"/>
                                          </p:val>
                                        </p:tav>
                                        <p:tav tm="100000">
                                          <p:val>
                                            <p:strVal val="#ppt_w"/>
                                          </p:val>
                                        </p:tav>
                                      </p:tavLst>
                                    </p:anim>
                                    <p:anim calcmode="lin" valueType="num">
                                      <p:cBhvr>
                                        <p:cTn id="21" dur="250" fill="hold"/>
                                        <p:tgtEl>
                                          <p:spTgt spid="3"/>
                                        </p:tgtEl>
                                        <p:attrNameLst>
                                          <p:attrName>ppt_h</p:attrName>
                                        </p:attrNameLst>
                                      </p:cBhvr>
                                      <p:tavLst>
                                        <p:tav tm="0">
                                          <p:val>
                                            <p:fltVal val="0"/>
                                          </p:val>
                                        </p:tav>
                                        <p:tav tm="100000">
                                          <p:val>
                                            <p:strVal val="#ppt_h"/>
                                          </p:val>
                                        </p:tav>
                                      </p:tavLst>
                                    </p:anim>
                                    <p:animEffect transition="in" filter="fade">
                                      <p:cBhvr>
                                        <p:cTn id="22" dur="250"/>
                                        <p:tgtEl>
                                          <p:spTgt spid="3"/>
                                        </p:tgtEl>
                                      </p:cBhvr>
                                    </p:animEffect>
                                  </p:childTnLst>
                                </p:cTn>
                              </p:par>
                              <p:par>
                                <p:cTn id="23" presetID="6" presetClass="emph" presetSubtype="0" decel="100000" fill="hold" grpId="1" nodeType="withEffect">
                                  <p:stCondLst>
                                    <p:cond delay="200"/>
                                  </p:stCondLst>
                                  <p:childTnLst>
                                    <p:animScale>
                                      <p:cBhvr>
                                        <p:cTn id="24" dur="250" fill="hold"/>
                                        <p:tgtEl>
                                          <p:spTgt spid="3"/>
                                        </p:tgtEl>
                                      </p:cBhvr>
                                      <p:by x="110000" y="110000"/>
                                    </p:animScale>
                                  </p:childTnLst>
                                </p:cTn>
                              </p:par>
                              <p:par>
                                <p:cTn id="25" presetID="6" presetClass="emph" presetSubtype="0" decel="100000" fill="hold" grpId="2" nodeType="withEffect">
                                  <p:stCondLst>
                                    <p:cond delay="300"/>
                                  </p:stCondLst>
                                  <p:childTnLst>
                                    <p:animScale>
                                      <p:cBhvr>
                                        <p:cTn id="26" dur="250" fill="hold"/>
                                        <p:tgtEl>
                                          <p:spTgt spid="3"/>
                                        </p:tgtEl>
                                      </p:cBhvr>
                                      <p:by x="91000" y="91000"/>
                                    </p:animScale>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bldLvl="0" animBg="1"/>
      <p:bldP spid="3" grpId="2" bldLvl="0" animBg="1"/>
      <p:bldP spid="21519" grpId="0"/>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图片 2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548005" y="487045"/>
            <a:ext cx="4339590" cy="420370"/>
          </a:xfrm>
          <a:prstGeom prst="rect">
            <a:avLst/>
          </a:prstGeom>
          <a:noFill/>
        </p:spPr>
        <p:txBody>
          <a:bodyPr wrap="square">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优化方案</a:t>
            </a:r>
            <a:r>
              <a:rPr lang="en-US" altLang="zh-CN"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降低过拟合程度</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矩形 9"/>
          <p:cNvSpPr>
            <a:spLocks noChangeArrowheads="1"/>
          </p:cNvSpPr>
          <p:nvPr/>
        </p:nvSpPr>
        <p:spPr bwMode="auto">
          <a:xfrm>
            <a:off x="269875" y="1173480"/>
            <a:ext cx="4469765" cy="2440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gn="just" eaLnBrk="1" hangingPunct="1">
              <a:lnSpc>
                <a:spcPct val="130000"/>
              </a:lnSpc>
            </a:pPr>
            <a:r>
              <a:rPr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正则化</a:t>
            </a:r>
            <a:r>
              <a:rPr lang="zh-CN"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约束的</a:t>
            </a:r>
            <a:r>
              <a:rPr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基本思想是对过于复杂的拟合模型在计算损失函数时给予惩罚，</a:t>
            </a:r>
            <a:r>
              <a:rPr lang="zh-CN"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其假设</a:t>
            </a:r>
            <a:r>
              <a:rPr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更复杂的模型</a:t>
            </a:r>
            <a:r>
              <a:rPr lang="zh-CN"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会具有更大的权重值</a:t>
            </a:r>
            <a:r>
              <a:rPr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。本模型之所以可以使用正则化</a:t>
            </a:r>
            <a:r>
              <a:rPr lang="zh-CN"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约束</a:t>
            </a:r>
            <a:r>
              <a:rPr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进行优化的一个大前提是在描述数据时对数据进行了归一化处理，导致对模型具有相似程度描述能力的节点权重大小相似，</a:t>
            </a:r>
            <a:r>
              <a:rPr lang="zh-CN"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具体到计算上，本实验使用的是如下的</a:t>
            </a:r>
            <a:r>
              <a:rPr lang="en-US" altLang="zh-CN"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L2</a:t>
            </a:r>
            <a:r>
              <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正则化公式，计算得到的值算入损失函数内</a:t>
            </a:r>
            <a:r>
              <a:rPr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矩形 10"/>
          <p:cNvSpPr>
            <a:spLocks noChangeArrowheads="1"/>
          </p:cNvSpPr>
          <p:nvPr/>
        </p:nvSpPr>
        <p:spPr bwMode="auto">
          <a:xfrm>
            <a:off x="270510" y="4360545"/>
            <a:ext cx="4470400" cy="972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gn="just" eaLnBrk="1" hangingPunct="1">
              <a:lnSpc>
                <a:spcPct val="130000"/>
              </a:lnSpc>
            </a:pPr>
            <a:r>
              <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使用正则化约束前后的模型表现如右表，可以明显的看出使用正则化约束后模型的过拟合程度得到了显著降低。</a:t>
            </a:r>
            <a:endPar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2147482584" name="对象 54"/>
          <p:cNvGraphicFramePr>
            <a:graphicFrameLocks noChangeAspect="1"/>
          </p:cNvGraphicFramePr>
          <p:nvPr/>
        </p:nvGraphicFramePr>
        <p:xfrm>
          <a:off x="1396048" y="3613468"/>
          <a:ext cx="2218055" cy="493395"/>
        </p:xfrm>
        <a:graphic>
          <a:graphicData uri="http://schemas.openxmlformats.org/presentationml/2006/ole">
            <mc:AlternateContent xmlns:mc="http://schemas.openxmlformats.org/markup-compatibility/2006">
              <mc:Choice xmlns:v="urn:schemas-microsoft-com:vml" Requires="v">
                <p:oleObj spid="_x0000_s3076" name="" r:id="rId2" imgW="1612900" imgH="355600" progId="Equation.KSEE3">
                  <p:embed/>
                </p:oleObj>
              </mc:Choice>
              <mc:Fallback>
                <p:oleObj name="" r:id="rId2" imgW="1612900" imgH="355600" progId="Equation.KSEE3">
                  <p:embed/>
                  <p:pic>
                    <p:nvPicPr>
                      <p:cNvPr id="0" name="图片 3075"/>
                      <p:cNvPicPr/>
                      <p:nvPr/>
                    </p:nvPicPr>
                    <p:blipFill>
                      <a:blip r:embed="rId3"/>
                      <a:stretch>
                        <a:fillRect/>
                      </a:stretch>
                    </p:blipFill>
                    <p:spPr>
                      <a:xfrm>
                        <a:off x="1396048" y="3613468"/>
                        <a:ext cx="2218055" cy="493395"/>
                      </a:xfrm>
                      <a:prstGeom prst="rect">
                        <a:avLst/>
                      </a:prstGeom>
                      <a:solidFill>
                        <a:schemeClr val="bg1"/>
                      </a:solidFill>
                      <a:ln w="38100">
                        <a:solidFill>
                          <a:schemeClr val="accent1"/>
                        </a:solidFill>
                        <a:miter/>
                      </a:ln>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6" name="" r:id="rId4" imgW="914400" imgH="215900" progId="Equation.KSEE3">
                  <p:embed/>
                </p:oleObj>
              </mc:Choice>
              <mc:Fallback>
                <p:oleObj name="" r:id="rId4" imgW="914400" imgH="215900" progId="Equation.KSEE3">
                  <p:embed/>
                  <p:pic>
                    <p:nvPicPr>
                      <p:cNvPr id="0" name="图片 1025"/>
                      <p:cNvPicPr/>
                      <p:nvPr/>
                    </p:nvPicPr>
                    <p:blipFill>
                      <a:blip r:embed="rId5"/>
                      <a:stretch>
                        <a:fillRect/>
                      </a:stretch>
                    </p:blipFill>
                    <p:spPr>
                      <a:xfrm>
                        <a:off x="5638800" y="3321050"/>
                        <a:ext cx="914400" cy="215900"/>
                      </a:xfrm>
                      <a:prstGeom prst="rect">
                        <a:avLst/>
                      </a:prstGeom>
                    </p:spPr>
                  </p:pic>
                </p:oleObj>
              </mc:Fallback>
            </mc:AlternateContent>
          </a:graphicData>
        </a:graphic>
      </p:graphicFrame>
      <p:grpSp>
        <p:nvGrpSpPr>
          <p:cNvPr id="6" name="组合 5"/>
          <p:cNvGrpSpPr/>
          <p:nvPr/>
        </p:nvGrpSpPr>
        <p:grpSpPr>
          <a:xfrm>
            <a:off x="4887595" y="1173480"/>
            <a:ext cx="6888480" cy="4158615"/>
            <a:chOff x="7697" y="1848"/>
            <a:chExt cx="10848" cy="6549"/>
          </a:xfrm>
        </p:grpSpPr>
        <p:pic>
          <p:nvPicPr>
            <p:cNvPr id="-2147482579" name="图片 60" descr="C:\Users\lenovo\Desktop\Thesis\img\L2new.jpgL2new"/>
            <p:cNvPicPr>
              <a:picLocks noChangeAspect="1"/>
            </p:cNvPicPr>
            <p:nvPr/>
          </p:nvPicPr>
          <p:blipFill>
            <a:blip r:embed="rId6"/>
            <a:stretch>
              <a:fillRect/>
            </a:stretch>
          </p:blipFill>
          <p:spPr>
            <a:xfrm>
              <a:off x="7697" y="1848"/>
              <a:ext cx="10848" cy="5986"/>
            </a:xfrm>
            <a:prstGeom prst="rect">
              <a:avLst/>
            </a:prstGeom>
            <a:noFill/>
            <a:ln w="9525">
              <a:noFill/>
            </a:ln>
          </p:spPr>
        </p:pic>
        <p:sp>
          <p:nvSpPr>
            <p:cNvPr id="27663" name="文本框 24"/>
            <p:cNvSpPr txBox="1">
              <a:spLocks noChangeArrowheads="1"/>
            </p:cNvSpPr>
            <p:nvPr/>
          </p:nvSpPr>
          <p:spPr bwMode="auto">
            <a:xfrm>
              <a:off x="8250" y="7915"/>
              <a:ext cx="9496"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l" eaLnBrk="1" hangingPunct="1"/>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使用正则化优化前后模型的学习表现(右图因数据跨度过大，做了对数处理)</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147482584"/>
                                        </p:tgtEl>
                                        <p:attrNameLst>
                                          <p:attrName>style.visibility</p:attrName>
                                        </p:attrNameLst>
                                      </p:cBhvr>
                                      <p:to>
                                        <p:strVal val="visible"/>
                                      </p:to>
                                    </p:set>
                                    <p:anim calcmode="lin" valueType="num">
                                      <p:cBhvr additive="base">
                                        <p:cTn id="11" dur="500" fill="hold"/>
                                        <p:tgtEl>
                                          <p:spTgt spid="-2147482584"/>
                                        </p:tgtEl>
                                        <p:attrNameLst>
                                          <p:attrName>ppt_x</p:attrName>
                                        </p:attrNameLst>
                                      </p:cBhvr>
                                      <p:tavLst>
                                        <p:tav tm="0">
                                          <p:val>
                                            <p:strVal val="#ppt_x"/>
                                          </p:val>
                                        </p:tav>
                                        <p:tav tm="100000">
                                          <p:val>
                                            <p:strVal val="#ppt_x"/>
                                          </p:val>
                                        </p:tav>
                                      </p:tavLst>
                                    </p:anim>
                                    <p:anim calcmode="lin" valueType="num">
                                      <p:cBhvr additive="base">
                                        <p:cTn id="12" dur="500" fill="hold"/>
                                        <p:tgtEl>
                                          <p:spTgt spid="-214748258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500"/>
                            </p:stCondLst>
                            <p:childTnLst>
                              <p:par>
                                <p:cTn id="19" presetID="2" presetClass="entr" presetSubtype="4"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p:nvPr/>
        </p:nvGrpSpPr>
        <p:grpSpPr bwMode="auto">
          <a:xfrm>
            <a:off x="376767" y="2328333"/>
            <a:ext cx="3654961" cy="1253589"/>
            <a:chOff x="219753" y="1976522"/>
            <a:chExt cx="2741158" cy="940574"/>
          </a:xfrm>
        </p:grpSpPr>
        <p:sp>
          <p:nvSpPr>
            <p:cNvPr id="13340" name="文本框 38"/>
            <p:cNvSpPr txBox="1">
              <a:spLocks noChangeArrowheads="1"/>
            </p:cNvSpPr>
            <p:nvPr/>
          </p:nvSpPr>
          <p:spPr bwMode="auto">
            <a:xfrm>
              <a:off x="219753" y="2417307"/>
              <a:ext cx="2741158" cy="499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r" eaLnBrk="1" hangingPunct="1"/>
              <a:r>
                <a:rPr lang="en-US" altLang="zh-CN" sz="373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CONTENTS</a:t>
              </a:r>
              <a:endParaRPr lang="zh-CN" altLang="en-US" sz="373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341" name="文本框 11"/>
            <p:cNvSpPr txBox="1">
              <a:spLocks noChangeArrowheads="1"/>
            </p:cNvSpPr>
            <p:nvPr/>
          </p:nvSpPr>
          <p:spPr bwMode="auto">
            <a:xfrm>
              <a:off x="1979712" y="1976522"/>
              <a:ext cx="950573" cy="561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42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目录</a:t>
              </a:r>
              <a:endParaRPr lang="zh-CN" altLang="en-US" sz="42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71" name="文本框 18"/>
          <p:cNvSpPr txBox="1">
            <a:spLocks noChangeArrowheads="1"/>
          </p:cNvSpPr>
          <p:nvPr/>
        </p:nvSpPr>
        <p:spPr bwMode="auto">
          <a:xfrm>
            <a:off x="5403851" y="2520951"/>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课题综述</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72" name="组合 71"/>
          <p:cNvGrpSpPr/>
          <p:nvPr/>
        </p:nvGrpSpPr>
        <p:grpSpPr bwMode="auto">
          <a:xfrm>
            <a:off x="4803488" y="2423584"/>
            <a:ext cx="589779" cy="666116"/>
            <a:chOff x="3541152" y="2047768"/>
            <a:chExt cx="441935" cy="498962"/>
          </a:xfrm>
        </p:grpSpPr>
        <p:sp>
          <p:nvSpPr>
            <p:cNvPr id="13338" name="文本框 16"/>
            <p:cNvSpPr txBox="1">
              <a:spLocks noChangeArrowheads="1"/>
            </p:cNvSpPr>
            <p:nvPr/>
          </p:nvSpPr>
          <p:spPr bwMode="auto">
            <a:xfrm>
              <a:off x="3541152" y="2047768"/>
              <a:ext cx="345921" cy="49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373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endParaRPr lang="zh-CN" altLang="en-US" sz="373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74" name="直接连接符 73"/>
            <p:cNvCxnSpPr/>
            <p:nvPr/>
          </p:nvCxnSpPr>
          <p:spPr>
            <a:xfrm flipH="1">
              <a:off x="3737247" y="2226931"/>
              <a:ext cx="245840"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5" name="文本框 21"/>
          <p:cNvSpPr txBox="1">
            <a:spLocks noChangeArrowheads="1"/>
          </p:cNvSpPr>
          <p:nvPr/>
        </p:nvSpPr>
        <p:spPr bwMode="auto">
          <a:xfrm>
            <a:off x="8851900" y="2554817"/>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模型构建</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76" name="组合 75"/>
          <p:cNvGrpSpPr/>
          <p:nvPr/>
        </p:nvGrpSpPr>
        <p:grpSpPr bwMode="auto">
          <a:xfrm>
            <a:off x="8212804" y="2436284"/>
            <a:ext cx="630630" cy="666116"/>
            <a:chOff x="6097038" y="2057986"/>
            <a:chExt cx="473688" cy="498962"/>
          </a:xfrm>
        </p:grpSpPr>
        <p:sp>
          <p:nvSpPr>
            <p:cNvPr id="13336" name="文本框 20"/>
            <p:cNvSpPr txBox="1">
              <a:spLocks noChangeArrowheads="1"/>
            </p:cNvSpPr>
            <p:nvPr/>
          </p:nvSpPr>
          <p:spPr bwMode="auto">
            <a:xfrm>
              <a:off x="6097038" y="2057986"/>
              <a:ext cx="346758" cy="49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373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4</a:t>
              </a:r>
              <a:endParaRPr lang="zh-CN" altLang="en-US" sz="373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78" name="直接连接符 77"/>
            <p:cNvCxnSpPr/>
            <p:nvPr/>
          </p:nvCxnSpPr>
          <p:spPr>
            <a:xfrm flipH="1">
              <a:off x="6324292" y="2227636"/>
              <a:ext cx="246434" cy="2457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9" name="文本框 24"/>
          <p:cNvSpPr txBox="1">
            <a:spLocks noChangeArrowheads="1"/>
          </p:cNvSpPr>
          <p:nvPr/>
        </p:nvSpPr>
        <p:spPr bwMode="auto">
          <a:xfrm>
            <a:off x="5403851" y="3293533"/>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数据收集</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80" name="组合 79"/>
          <p:cNvGrpSpPr/>
          <p:nvPr/>
        </p:nvGrpSpPr>
        <p:grpSpPr bwMode="auto">
          <a:xfrm>
            <a:off x="4803488" y="3196167"/>
            <a:ext cx="589779" cy="666116"/>
            <a:chOff x="3541152" y="2627150"/>
            <a:chExt cx="441935" cy="498962"/>
          </a:xfrm>
        </p:grpSpPr>
        <p:sp>
          <p:nvSpPr>
            <p:cNvPr id="13334" name="文本框 23"/>
            <p:cNvSpPr txBox="1">
              <a:spLocks noChangeArrowheads="1"/>
            </p:cNvSpPr>
            <p:nvPr/>
          </p:nvSpPr>
          <p:spPr bwMode="auto">
            <a:xfrm>
              <a:off x="3541152" y="2627150"/>
              <a:ext cx="345921" cy="49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373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endParaRPr lang="zh-CN" altLang="en-US" sz="373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82" name="直接连接符 81"/>
            <p:cNvCxnSpPr/>
            <p:nvPr/>
          </p:nvCxnSpPr>
          <p:spPr>
            <a:xfrm flipH="1">
              <a:off x="3737247" y="2806314"/>
              <a:ext cx="245840"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3" name="文本框 27"/>
          <p:cNvSpPr txBox="1">
            <a:spLocks noChangeArrowheads="1"/>
          </p:cNvSpPr>
          <p:nvPr/>
        </p:nvSpPr>
        <p:spPr bwMode="auto">
          <a:xfrm>
            <a:off x="8851900" y="3325284"/>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模型评价</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84" name="组合 83"/>
          <p:cNvGrpSpPr/>
          <p:nvPr/>
        </p:nvGrpSpPr>
        <p:grpSpPr bwMode="auto">
          <a:xfrm>
            <a:off x="8212804" y="3208867"/>
            <a:ext cx="630630" cy="666116"/>
            <a:chOff x="6097038" y="2637368"/>
            <a:chExt cx="473688" cy="498962"/>
          </a:xfrm>
        </p:grpSpPr>
        <p:sp>
          <p:nvSpPr>
            <p:cNvPr id="13332" name="文本框 26"/>
            <p:cNvSpPr txBox="1">
              <a:spLocks noChangeArrowheads="1"/>
            </p:cNvSpPr>
            <p:nvPr/>
          </p:nvSpPr>
          <p:spPr bwMode="auto">
            <a:xfrm>
              <a:off x="6097038" y="2637368"/>
              <a:ext cx="346758" cy="49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373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5</a:t>
              </a:r>
              <a:endParaRPr lang="zh-CN" altLang="en-US" sz="373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86" name="直接连接符 85"/>
            <p:cNvCxnSpPr/>
            <p:nvPr/>
          </p:nvCxnSpPr>
          <p:spPr>
            <a:xfrm flipH="1">
              <a:off x="6324292" y="2807019"/>
              <a:ext cx="246434" cy="2457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7" name="文本框 30"/>
          <p:cNvSpPr txBox="1">
            <a:spLocks noChangeArrowheads="1"/>
          </p:cNvSpPr>
          <p:nvPr/>
        </p:nvSpPr>
        <p:spPr bwMode="auto">
          <a:xfrm>
            <a:off x="5403851" y="4057651"/>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数据描述</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88" name="组合 87"/>
          <p:cNvGrpSpPr/>
          <p:nvPr/>
        </p:nvGrpSpPr>
        <p:grpSpPr bwMode="auto">
          <a:xfrm>
            <a:off x="4803488" y="3960284"/>
            <a:ext cx="589779" cy="666116"/>
            <a:chOff x="3541152" y="3200893"/>
            <a:chExt cx="441935" cy="498962"/>
          </a:xfrm>
        </p:grpSpPr>
        <p:sp>
          <p:nvSpPr>
            <p:cNvPr id="13330" name="文本框 29"/>
            <p:cNvSpPr txBox="1">
              <a:spLocks noChangeArrowheads="1"/>
            </p:cNvSpPr>
            <p:nvPr/>
          </p:nvSpPr>
          <p:spPr bwMode="auto">
            <a:xfrm>
              <a:off x="3541152" y="3200893"/>
              <a:ext cx="345921" cy="49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373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endParaRPr lang="zh-CN" altLang="en-US" sz="373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90" name="直接连接符 89"/>
            <p:cNvCxnSpPr/>
            <p:nvPr/>
          </p:nvCxnSpPr>
          <p:spPr>
            <a:xfrm flipH="1">
              <a:off x="3737247" y="3380056"/>
              <a:ext cx="245840"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1" name="文本框 33"/>
          <p:cNvSpPr txBox="1">
            <a:spLocks noChangeArrowheads="1"/>
          </p:cNvSpPr>
          <p:nvPr/>
        </p:nvSpPr>
        <p:spPr bwMode="auto">
          <a:xfrm>
            <a:off x="8851900" y="4091517"/>
            <a:ext cx="7924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致谢</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92" name="组合 91"/>
          <p:cNvGrpSpPr/>
          <p:nvPr/>
        </p:nvGrpSpPr>
        <p:grpSpPr bwMode="auto">
          <a:xfrm>
            <a:off x="8212804" y="3975100"/>
            <a:ext cx="630630" cy="666115"/>
            <a:chOff x="6097038" y="3211111"/>
            <a:chExt cx="473688" cy="500478"/>
          </a:xfrm>
        </p:grpSpPr>
        <p:sp>
          <p:nvSpPr>
            <p:cNvPr id="13328" name="文本框 32"/>
            <p:cNvSpPr txBox="1">
              <a:spLocks noChangeArrowheads="1"/>
            </p:cNvSpPr>
            <p:nvPr/>
          </p:nvSpPr>
          <p:spPr bwMode="auto">
            <a:xfrm>
              <a:off x="6097038" y="3211111"/>
              <a:ext cx="346758" cy="500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373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6</a:t>
              </a:r>
              <a:endParaRPr lang="zh-CN" altLang="en-US" sz="373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94" name="直接连接符 93"/>
            <p:cNvCxnSpPr/>
            <p:nvPr/>
          </p:nvCxnSpPr>
          <p:spPr>
            <a:xfrm flipH="1">
              <a:off x="6324292" y="3381277"/>
              <a:ext cx="246434" cy="2449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95" name="直接连接符 94"/>
          <p:cNvCxnSpPr/>
          <p:nvPr/>
        </p:nvCxnSpPr>
        <p:spPr>
          <a:xfrm>
            <a:off x="4453467" y="2546351"/>
            <a:ext cx="0" cy="20616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6600"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0-#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95"/>
                                        </p:tgtEl>
                                        <p:attrNameLst>
                                          <p:attrName>style.visibility</p:attrName>
                                        </p:attrNameLst>
                                      </p:cBhvr>
                                      <p:to>
                                        <p:strVal val="visible"/>
                                      </p:to>
                                    </p:set>
                                    <p:anim calcmode="lin" valueType="num">
                                      <p:cBhvr additive="base">
                                        <p:cTn id="12" dur="500" fill="hold"/>
                                        <p:tgtEl>
                                          <p:spTgt spid="95"/>
                                        </p:tgtEl>
                                        <p:attrNameLst>
                                          <p:attrName>ppt_x</p:attrName>
                                        </p:attrNameLst>
                                      </p:cBhvr>
                                      <p:tavLst>
                                        <p:tav tm="0">
                                          <p:val>
                                            <p:strVal val="#ppt_x"/>
                                          </p:val>
                                        </p:tav>
                                        <p:tav tm="100000">
                                          <p:val>
                                            <p:strVal val="#ppt_x"/>
                                          </p:val>
                                        </p:tav>
                                      </p:tavLst>
                                    </p:anim>
                                    <p:anim calcmode="lin" valueType="num">
                                      <p:cBhvr additive="base">
                                        <p:cTn id="13" dur="500" fill="hold"/>
                                        <p:tgtEl>
                                          <p:spTgt spid="95"/>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fade">
                                      <p:cBhvr>
                                        <p:cTn id="17" dur="1000"/>
                                        <p:tgtEl>
                                          <p:spTgt spid="72"/>
                                        </p:tgtEl>
                                      </p:cBhvr>
                                    </p:animEffect>
                                  </p:childTnLst>
                                </p:cTn>
                              </p:par>
                              <p:par>
                                <p:cTn id="18" presetID="56" presetClass="path" presetSubtype="0" accel="50000" decel="50000" fill="hold" nodeType="withEffect">
                                  <p:stCondLst>
                                    <p:cond delay="0"/>
                                  </p:stCondLst>
                                  <p:childTnLst>
                                    <p:animMotion origin="layout" path="M -0.03733 0.04136 L 2.22222E-6 -9.87654E-7 " pathEditMode="relative" rAng="0" ptsTypes="AA">
                                      <p:cBhvr>
                                        <p:cTn id="19" dur="700" fill="hold"/>
                                        <p:tgtEl>
                                          <p:spTgt spid="72"/>
                                        </p:tgtEl>
                                        <p:attrNameLst>
                                          <p:attrName>ppt_x</p:attrName>
                                          <p:attrName>ppt_y</p:attrName>
                                        </p:attrNameLst>
                                      </p:cBhvr>
                                      <p:rCtr x="1858" y="-2068"/>
                                    </p:animMotion>
                                  </p:childTnLst>
                                </p:cTn>
                              </p:par>
                              <p:par>
                                <p:cTn id="20" presetID="22" presetClass="entr" presetSubtype="8" fill="hold" grpId="0" nodeType="withEffect">
                                  <p:stCondLst>
                                    <p:cond delay="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500"/>
                                        <p:tgtEl>
                                          <p:spTgt spid="71"/>
                                        </p:tgtEl>
                                      </p:cBhvr>
                                    </p:animEffect>
                                  </p:childTnLst>
                                </p:cTn>
                              </p:par>
                              <p:par>
                                <p:cTn id="23" presetID="10" presetClass="entr" presetSubtype="0" fill="hold" nodeType="withEffect">
                                  <p:stCondLst>
                                    <p:cond delay="25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1000"/>
                                        <p:tgtEl>
                                          <p:spTgt spid="80"/>
                                        </p:tgtEl>
                                      </p:cBhvr>
                                    </p:animEffect>
                                  </p:childTnLst>
                                </p:cTn>
                              </p:par>
                              <p:par>
                                <p:cTn id="26" presetID="56" presetClass="path" presetSubtype="0" accel="50000" decel="50000" fill="hold" nodeType="withEffect">
                                  <p:stCondLst>
                                    <p:cond delay="250"/>
                                  </p:stCondLst>
                                  <p:childTnLst>
                                    <p:animMotion origin="layout" path="M -0.03733 0.04104 L 2.22222E-6 4.69136E-6 " pathEditMode="relative" rAng="0" ptsTypes="AA">
                                      <p:cBhvr>
                                        <p:cTn id="27" dur="700" fill="hold"/>
                                        <p:tgtEl>
                                          <p:spTgt spid="80"/>
                                        </p:tgtEl>
                                        <p:attrNameLst>
                                          <p:attrName>ppt_x</p:attrName>
                                          <p:attrName>ppt_y</p:attrName>
                                        </p:attrNameLst>
                                      </p:cBhvr>
                                      <p:rCtr x="1858" y="-2068"/>
                                    </p:animMotion>
                                  </p:childTnLst>
                                </p:cTn>
                              </p:par>
                              <p:par>
                                <p:cTn id="28" presetID="22" presetClass="entr" presetSubtype="8" fill="hold" grpId="0" nodeType="withEffect">
                                  <p:stCondLst>
                                    <p:cond delay="500"/>
                                  </p:stCondLst>
                                  <p:childTnLst>
                                    <p:set>
                                      <p:cBhvr>
                                        <p:cTn id="29" dur="1" fill="hold">
                                          <p:stCondLst>
                                            <p:cond delay="0"/>
                                          </p:stCondLst>
                                        </p:cTn>
                                        <p:tgtEl>
                                          <p:spTgt spid="79"/>
                                        </p:tgtEl>
                                        <p:attrNameLst>
                                          <p:attrName>style.visibility</p:attrName>
                                        </p:attrNameLst>
                                      </p:cBhvr>
                                      <p:to>
                                        <p:strVal val="visible"/>
                                      </p:to>
                                    </p:set>
                                    <p:animEffect transition="in" filter="wipe(left)">
                                      <p:cBhvr>
                                        <p:cTn id="30" dur="500"/>
                                        <p:tgtEl>
                                          <p:spTgt spid="79"/>
                                        </p:tgtEl>
                                      </p:cBhvr>
                                    </p:animEffect>
                                  </p:childTnLst>
                                </p:cTn>
                              </p:par>
                              <p:par>
                                <p:cTn id="31" presetID="10" presetClass="entr" presetSubtype="0" fill="hold" nodeType="withEffect">
                                  <p:stCondLst>
                                    <p:cond delay="500"/>
                                  </p:stCondLst>
                                  <p:childTnLst>
                                    <p:set>
                                      <p:cBhvr>
                                        <p:cTn id="32" dur="1" fill="hold">
                                          <p:stCondLst>
                                            <p:cond delay="0"/>
                                          </p:stCondLst>
                                        </p:cTn>
                                        <p:tgtEl>
                                          <p:spTgt spid="88"/>
                                        </p:tgtEl>
                                        <p:attrNameLst>
                                          <p:attrName>style.visibility</p:attrName>
                                        </p:attrNameLst>
                                      </p:cBhvr>
                                      <p:to>
                                        <p:strVal val="visible"/>
                                      </p:to>
                                    </p:set>
                                    <p:animEffect transition="in" filter="fade">
                                      <p:cBhvr>
                                        <p:cTn id="33" dur="1000"/>
                                        <p:tgtEl>
                                          <p:spTgt spid="88"/>
                                        </p:tgtEl>
                                      </p:cBhvr>
                                    </p:animEffect>
                                  </p:childTnLst>
                                </p:cTn>
                              </p:par>
                              <p:par>
                                <p:cTn id="34" presetID="56" presetClass="path" presetSubtype="0" accel="50000" decel="50000" fill="hold" nodeType="withEffect">
                                  <p:stCondLst>
                                    <p:cond delay="500"/>
                                  </p:stCondLst>
                                  <p:childTnLst>
                                    <p:animMotion origin="layout" path="M -0.03733 0.04104 L 2.22222E-6 4.93827E-6 " pathEditMode="relative" rAng="0" ptsTypes="AA">
                                      <p:cBhvr>
                                        <p:cTn id="35" dur="700" fill="hold"/>
                                        <p:tgtEl>
                                          <p:spTgt spid="88"/>
                                        </p:tgtEl>
                                        <p:attrNameLst>
                                          <p:attrName>ppt_x</p:attrName>
                                          <p:attrName>ppt_y</p:attrName>
                                        </p:attrNameLst>
                                      </p:cBhvr>
                                      <p:rCtr x="1858" y="-2068"/>
                                    </p:animMotion>
                                  </p:childTnLst>
                                </p:cTn>
                              </p:par>
                              <p:par>
                                <p:cTn id="36" presetID="22" presetClass="entr" presetSubtype="8" fill="hold" grpId="0" nodeType="withEffect">
                                  <p:stCondLst>
                                    <p:cond delay="750"/>
                                  </p:stCondLst>
                                  <p:childTnLst>
                                    <p:set>
                                      <p:cBhvr>
                                        <p:cTn id="37" dur="1" fill="hold">
                                          <p:stCondLst>
                                            <p:cond delay="0"/>
                                          </p:stCondLst>
                                        </p:cTn>
                                        <p:tgtEl>
                                          <p:spTgt spid="87"/>
                                        </p:tgtEl>
                                        <p:attrNameLst>
                                          <p:attrName>style.visibility</p:attrName>
                                        </p:attrNameLst>
                                      </p:cBhvr>
                                      <p:to>
                                        <p:strVal val="visible"/>
                                      </p:to>
                                    </p:set>
                                    <p:animEffect transition="in" filter="wipe(left)">
                                      <p:cBhvr>
                                        <p:cTn id="38" dur="500"/>
                                        <p:tgtEl>
                                          <p:spTgt spid="87"/>
                                        </p:tgtEl>
                                      </p:cBhvr>
                                    </p:animEffect>
                                  </p:childTnLst>
                                </p:cTn>
                              </p:par>
                              <p:par>
                                <p:cTn id="39" presetID="10" presetClass="entr" presetSubtype="0" fill="hold" nodeType="withEffect">
                                  <p:stCondLst>
                                    <p:cond delay="1000"/>
                                  </p:stCondLst>
                                  <p:childTnLst>
                                    <p:set>
                                      <p:cBhvr>
                                        <p:cTn id="40" dur="1" fill="hold">
                                          <p:stCondLst>
                                            <p:cond delay="0"/>
                                          </p:stCondLst>
                                        </p:cTn>
                                        <p:tgtEl>
                                          <p:spTgt spid="76"/>
                                        </p:tgtEl>
                                        <p:attrNameLst>
                                          <p:attrName>style.visibility</p:attrName>
                                        </p:attrNameLst>
                                      </p:cBhvr>
                                      <p:to>
                                        <p:strVal val="visible"/>
                                      </p:to>
                                    </p:set>
                                    <p:animEffect transition="in" filter="fade">
                                      <p:cBhvr>
                                        <p:cTn id="41" dur="1000"/>
                                        <p:tgtEl>
                                          <p:spTgt spid="76"/>
                                        </p:tgtEl>
                                      </p:cBhvr>
                                    </p:animEffect>
                                  </p:childTnLst>
                                </p:cTn>
                              </p:par>
                              <p:par>
                                <p:cTn id="42" presetID="56" presetClass="path" presetSubtype="0" accel="50000" decel="50000" fill="hold" nodeType="withEffect">
                                  <p:stCondLst>
                                    <p:cond delay="1000"/>
                                  </p:stCondLst>
                                  <p:childTnLst>
                                    <p:animMotion origin="layout" path="M -0.03733 0.04136 L 2.22222E-6 -2.83951E-6 " pathEditMode="relative" rAng="0" ptsTypes="AA">
                                      <p:cBhvr>
                                        <p:cTn id="43" dur="700" fill="hold"/>
                                        <p:tgtEl>
                                          <p:spTgt spid="76"/>
                                        </p:tgtEl>
                                        <p:attrNameLst>
                                          <p:attrName>ppt_x</p:attrName>
                                          <p:attrName>ppt_y</p:attrName>
                                        </p:attrNameLst>
                                      </p:cBhvr>
                                      <p:rCtr x="1858" y="-2068"/>
                                    </p:animMotion>
                                  </p:childTnLst>
                                </p:cTn>
                              </p:par>
                              <p:par>
                                <p:cTn id="44" presetID="22" presetClass="entr" presetSubtype="8" fill="hold" grpId="0" nodeType="withEffect">
                                  <p:stCondLst>
                                    <p:cond delay="1250"/>
                                  </p:stCondLst>
                                  <p:childTnLst>
                                    <p:set>
                                      <p:cBhvr>
                                        <p:cTn id="45" dur="1" fill="hold">
                                          <p:stCondLst>
                                            <p:cond delay="0"/>
                                          </p:stCondLst>
                                        </p:cTn>
                                        <p:tgtEl>
                                          <p:spTgt spid="75"/>
                                        </p:tgtEl>
                                        <p:attrNameLst>
                                          <p:attrName>style.visibility</p:attrName>
                                        </p:attrNameLst>
                                      </p:cBhvr>
                                      <p:to>
                                        <p:strVal val="visible"/>
                                      </p:to>
                                    </p:set>
                                    <p:animEffect transition="in" filter="wipe(left)">
                                      <p:cBhvr>
                                        <p:cTn id="46" dur="500"/>
                                        <p:tgtEl>
                                          <p:spTgt spid="75"/>
                                        </p:tgtEl>
                                      </p:cBhvr>
                                    </p:animEffect>
                                  </p:childTnLst>
                                </p:cTn>
                              </p:par>
                              <p:par>
                                <p:cTn id="47" presetID="10" presetClass="entr" presetSubtype="0" fill="hold" nodeType="withEffect">
                                  <p:stCondLst>
                                    <p:cond delay="1250"/>
                                  </p:stCondLst>
                                  <p:childTnLst>
                                    <p:set>
                                      <p:cBhvr>
                                        <p:cTn id="48" dur="1" fill="hold">
                                          <p:stCondLst>
                                            <p:cond delay="0"/>
                                          </p:stCondLst>
                                        </p:cTn>
                                        <p:tgtEl>
                                          <p:spTgt spid="84"/>
                                        </p:tgtEl>
                                        <p:attrNameLst>
                                          <p:attrName>style.visibility</p:attrName>
                                        </p:attrNameLst>
                                      </p:cBhvr>
                                      <p:to>
                                        <p:strVal val="visible"/>
                                      </p:to>
                                    </p:set>
                                    <p:animEffect transition="in" filter="fade">
                                      <p:cBhvr>
                                        <p:cTn id="49" dur="1000"/>
                                        <p:tgtEl>
                                          <p:spTgt spid="84"/>
                                        </p:tgtEl>
                                      </p:cBhvr>
                                    </p:animEffect>
                                  </p:childTnLst>
                                </p:cTn>
                              </p:par>
                              <p:par>
                                <p:cTn id="50" presetID="56" presetClass="path" presetSubtype="0" accel="50000" decel="50000" fill="hold" nodeType="withEffect">
                                  <p:stCondLst>
                                    <p:cond delay="1250"/>
                                  </p:stCondLst>
                                  <p:childTnLst>
                                    <p:animMotion origin="layout" path="M -0.03733 0.04105 L 2.22222E-6 2.83951E-6 " pathEditMode="relative" rAng="0" ptsTypes="AA">
                                      <p:cBhvr>
                                        <p:cTn id="51" dur="700" fill="hold"/>
                                        <p:tgtEl>
                                          <p:spTgt spid="84"/>
                                        </p:tgtEl>
                                        <p:attrNameLst>
                                          <p:attrName>ppt_x</p:attrName>
                                          <p:attrName>ppt_y</p:attrName>
                                        </p:attrNameLst>
                                      </p:cBhvr>
                                      <p:rCtr x="1858" y="-2068"/>
                                    </p:animMotion>
                                  </p:childTnLst>
                                </p:cTn>
                              </p:par>
                              <p:par>
                                <p:cTn id="52" presetID="22" presetClass="entr" presetSubtype="8" fill="hold" grpId="0" nodeType="withEffect">
                                  <p:stCondLst>
                                    <p:cond delay="1500"/>
                                  </p:stCondLst>
                                  <p:childTnLst>
                                    <p:set>
                                      <p:cBhvr>
                                        <p:cTn id="53" dur="1" fill="hold">
                                          <p:stCondLst>
                                            <p:cond delay="0"/>
                                          </p:stCondLst>
                                        </p:cTn>
                                        <p:tgtEl>
                                          <p:spTgt spid="83"/>
                                        </p:tgtEl>
                                        <p:attrNameLst>
                                          <p:attrName>style.visibility</p:attrName>
                                        </p:attrNameLst>
                                      </p:cBhvr>
                                      <p:to>
                                        <p:strVal val="visible"/>
                                      </p:to>
                                    </p:set>
                                    <p:animEffect transition="in" filter="wipe(left)">
                                      <p:cBhvr>
                                        <p:cTn id="54" dur="500"/>
                                        <p:tgtEl>
                                          <p:spTgt spid="83"/>
                                        </p:tgtEl>
                                      </p:cBhvr>
                                    </p:animEffect>
                                  </p:childTnLst>
                                </p:cTn>
                              </p:par>
                              <p:par>
                                <p:cTn id="55" presetID="10" presetClass="entr" presetSubtype="0" fill="hold" nodeType="withEffect">
                                  <p:stCondLst>
                                    <p:cond delay="1500"/>
                                  </p:stCondLst>
                                  <p:childTnLst>
                                    <p:set>
                                      <p:cBhvr>
                                        <p:cTn id="56" dur="1" fill="hold">
                                          <p:stCondLst>
                                            <p:cond delay="0"/>
                                          </p:stCondLst>
                                        </p:cTn>
                                        <p:tgtEl>
                                          <p:spTgt spid="92"/>
                                        </p:tgtEl>
                                        <p:attrNameLst>
                                          <p:attrName>style.visibility</p:attrName>
                                        </p:attrNameLst>
                                      </p:cBhvr>
                                      <p:to>
                                        <p:strVal val="visible"/>
                                      </p:to>
                                    </p:set>
                                    <p:animEffect transition="in" filter="fade">
                                      <p:cBhvr>
                                        <p:cTn id="57" dur="1000"/>
                                        <p:tgtEl>
                                          <p:spTgt spid="92"/>
                                        </p:tgtEl>
                                      </p:cBhvr>
                                    </p:animEffect>
                                  </p:childTnLst>
                                </p:cTn>
                              </p:par>
                              <p:par>
                                <p:cTn id="58" presetID="56" presetClass="path" presetSubtype="0" accel="50000" decel="50000" fill="hold" nodeType="withEffect">
                                  <p:stCondLst>
                                    <p:cond delay="1500"/>
                                  </p:stCondLst>
                                  <p:childTnLst>
                                    <p:animMotion origin="layout" path="M -0.03733 0.04105 L 2.22222E-6 3.08642E-6 " pathEditMode="relative" rAng="0" ptsTypes="AA">
                                      <p:cBhvr>
                                        <p:cTn id="59" dur="700" fill="hold"/>
                                        <p:tgtEl>
                                          <p:spTgt spid="92"/>
                                        </p:tgtEl>
                                        <p:attrNameLst>
                                          <p:attrName>ppt_x</p:attrName>
                                          <p:attrName>ppt_y</p:attrName>
                                        </p:attrNameLst>
                                      </p:cBhvr>
                                      <p:rCtr x="1858" y="-2068"/>
                                    </p:animMotion>
                                  </p:childTnLst>
                                </p:cTn>
                              </p:par>
                              <p:par>
                                <p:cTn id="60" presetID="22" presetClass="entr" presetSubtype="8" fill="hold" grpId="0" nodeType="withEffect">
                                  <p:stCondLst>
                                    <p:cond delay="1750"/>
                                  </p:stCondLst>
                                  <p:childTnLst>
                                    <p:set>
                                      <p:cBhvr>
                                        <p:cTn id="61" dur="1" fill="hold">
                                          <p:stCondLst>
                                            <p:cond delay="0"/>
                                          </p:stCondLst>
                                        </p:cTn>
                                        <p:tgtEl>
                                          <p:spTgt spid="91"/>
                                        </p:tgtEl>
                                        <p:attrNameLst>
                                          <p:attrName>style.visibility</p:attrName>
                                        </p:attrNameLst>
                                      </p:cBhvr>
                                      <p:to>
                                        <p:strVal val="visible"/>
                                      </p:to>
                                    </p:set>
                                    <p:animEffect transition="in" filter="wipe(left)">
                                      <p:cBhvr>
                                        <p:cTn id="62"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p:bldP spid="79" grpId="0"/>
      <p:bldP spid="83" grpId="0"/>
      <p:bldP spid="87" grpId="0"/>
      <p:bldP spid="9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4887595" y="1173480"/>
            <a:ext cx="6888480" cy="4124325"/>
            <a:chOff x="7697" y="1848"/>
            <a:chExt cx="10848" cy="6495"/>
          </a:xfrm>
        </p:grpSpPr>
        <p:pic>
          <p:nvPicPr>
            <p:cNvPr id="-2147482578" name="图片 65" descr="C:\Users\lenovo\Desktop\Thesis\img\dropoutnew.jpgdropoutnew"/>
            <p:cNvPicPr>
              <a:picLocks noChangeAspect="1"/>
            </p:cNvPicPr>
            <p:nvPr/>
          </p:nvPicPr>
          <p:blipFill>
            <a:blip r:embed="rId1"/>
            <a:stretch>
              <a:fillRect/>
            </a:stretch>
          </p:blipFill>
          <p:spPr>
            <a:xfrm>
              <a:off x="7697" y="1848"/>
              <a:ext cx="10849" cy="6013"/>
            </a:xfrm>
            <a:prstGeom prst="rect">
              <a:avLst/>
            </a:prstGeom>
            <a:noFill/>
            <a:ln w="9525">
              <a:noFill/>
            </a:ln>
          </p:spPr>
        </p:pic>
        <p:sp>
          <p:nvSpPr>
            <p:cNvPr id="8" name="文本框 24"/>
            <p:cNvSpPr txBox="1">
              <a:spLocks noChangeArrowheads="1"/>
            </p:cNvSpPr>
            <p:nvPr/>
          </p:nvSpPr>
          <p:spPr bwMode="auto">
            <a:xfrm>
              <a:off x="8514" y="7861"/>
              <a:ext cx="9215"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l" eaLnBrk="1" hangingPunct="1"/>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使用随机失活优化前后模型的表现(左图因数据跨度过大，做了对数处理)</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44034" name="图片 2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548005" y="487045"/>
            <a:ext cx="4339590" cy="420370"/>
          </a:xfrm>
          <a:prstGeom prst="rect">
            <a:avLst/>
          </a:prstGeom>
          <a:noFill/>
        </p:spPr>
        <p:txBody>
          <a:bodyPr wrap="square">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优化方案</a:t>
            </a:r>
            <a:r>
              <a:rPr lang="en-US" altLang="zh-CN"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保证损失函数收敛</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矩形 8"/>
          <p:cNvSpPr>
            <a:spLocks noChangeArrowheads="1"/>
          </p:cNvSpPr>
          <p:nvPr/>
        </p:nvSpPr>
        <p:spPr bwMode="auto">
          <a:xfrm>
            <a:off x="269875" y="1173480"/>
            <a:ext cx="4469765" cy="2440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p>
            <a:pPr algn="just" eaLnBrk="1" hangingPunct="1">
              <a:lnSpc>
                <a:spcPct val="130000"/>
              </a:lnSpc>
            </a:pPr>
            <a:r>
              <a:rPr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随机失活算法是指先指定一个保持率（Keep Rate），然后在指定使用随机失活算法的层级遍历其所有节点，每个节点保存的概率为保持率，若没有被保存，则节点被视为删除，本次迭代先删除该节点与所有与其相连的边后再进行训练。</a:t>
            </a:r>
            <a:endParaRPr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just" eaLnBrk="1" hangingPunct="1">
              <a:lnSpc>
                <a:spcPct val="130000"/>
              </a:lnSpc>
            </a:pPr>
            <a:r>
              <a:rPr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在本实验中，单纯的只对最后一层隐含层使用了随机失活算法，保持率为0.75。实际算法使用前后模型的具体表现如</a:t>
            </a:r>
            <a:r>
              <a:rPr lang="zh-CN"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右</a:t>
            </a:r>
            <a:r>
              <a:rPr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图。</a:t>
            </a:r>
            <a:endParaRPr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矩形 11"/>
          <p:cNvSpPr>
            <a:spLocks noChangeArrowheads="1"/>
          </p:cNvSpPr>
          <p:nvPr/>
        </p:nvSpPr>
        <p:spPr bwMode="auto">
          <a:xfrm>
            <a:off x="269240" y="3613785"/>
            <a:ext cx="4470400" cy="1852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p>
            <a:pPr algn="just" eaLnBrk="1" hangingPunct="1">
              <a:lnSpc>
                <a:spcPct val="130000"/>
              </a:lnSpc>
            </a:pPr>
            <a:r>
              <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随机失活算法对于本次实验预测模型有着一定程度上的优化，模型在AUC值与稳健度上都得到了一定程度的提升，在模型迭代训练的后期，使用随机失活算法的模型测试集的Loss值会具有更小幅度的波动。且</a:t>
            </a:r>
            <a:r>
              <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使用随机失活后模型的收敛速度得到了提升，明显的快于没有使用随机失活的模型。</a:t>
            </a:r>
            <a:endPar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2" presetClass="entr" presetSubtype="4"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bwMode="auto">
          <a:xfrm>
            <a:off x="2571751" y="2592917"/>
            <a:ext cx="1507067" cy="1504949"/>
            <a:chOff x="1928879" y="1944350"/>
            <a:chExt cx="1129689" cy="1129689"/>
          </a:xfrm>
        </p:grpSpPr>
        <p:sp>
          <p:nvSpPr>
            <p:cNvPr id="23" name="椭圆 22"/>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4"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bg1"/>
            </a:solidFill>
            <a:ln>
              <a:noFill/>
            </a:ln>
          </p:spPr>
          <p:txBody>
            <a:bodyPr/>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37" name="组合 36"/>
          <p:cNvGrpSpPr/>
          <p:nvPr/>
        </p:nvGrpSpPr>
        <p:grpSpPr bwMode="auto">
          <a:xfrm>
            <a:off x="4178300" y="2692400"/>
            <a:ext cx="3993515" cy="1352971"/>
            <a:chOff x="4447677" y="2019402"/>
            <a:chExt cx="1461654" cy="1014590"/>
          </a:xfrm>
        </p:grpSpPr>
        <p:sp>
          <p:nvSpPr>
            <p:cNvPr id="19461" name="文本框 37"/>
            <p:cNvSpPr txBox="1">
              <a:spLocks noChangeArrowheads="1"/>
            </p:cNvSpPr>
            <p:nvPr/>
          </p:nvSpPr>
          <p:spPr bwMode="auto">
            <a:xfrm>
              <a:off x="4447677" y="2226858"/>
              <a:ext cx="1461654" cy="807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l" eaLnBrk="1" hangingPunct="1"/>
              <a:r>
                <a:rPr lang="zh-CN" altLang="en-US" sz="6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模型评价</a:t>
              </a:r>
              <a:endParaRPr lang="zh-CN" altLang="en-US" sz="6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462" name="文本框 38"/>
            <p:cNvSpPr txBox="1">
              <a:spLocks noChangeArrowheads="1"/>
            </p:cNvSpPr>
            <p:nvPr/>
          </p:nvSpPr>
          <p:spPr bwMode="auto">
            <a:xfrm>
              <a:off x="4535462" y="2019402"/>
              <a:ext cx="1286840" cy="283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en-US" altLang="zh-CN"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PART FIVE</a:t>
              </a:r>
              <a:endParaRPr lang="zh-CN" altLang="en-US"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8" name="组合 7"/>
          <p:cNvGrpSpPr/>
          <p:nvPr/>
        </p:nvGrpSpPr>
        <p:grpSpPr>
          <a:xfrm>
            <a:off x="317500" y="395605"/>
            <a:ext cx="1955165" cy="633095"/>
            <a:chOff x="500" y="623"/>
            <a:chExt cx="3079" cy="997"/>
          </a:xfrm>
        </p:grpSpPr>
        <p:pic>
          <p:nvPicPr>
            <p:cNvPr id="4" name="图片 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500" y="623"/>
              <a:ext cx="886"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1247" y="790"/>
              <a:ext cx="2332" cy="725"/>
            </a:xfrm>
            <a:prstGeom prst="rect">
              <a:avLst/>
            </a:prstGeom>
            <a:noFill/>
          </p:spPr>
          <p:txBody>
            <a:bodyPr wrap="square">
              <a:spAutoFit/>
            </a:bodyPr>
            <a:p>
              <a:pPr eaLnBrk="1" fontAlgn="auto" hangingPunct="1">
                <a:spcBef>
                  <a:spcPts val="0"/>
                </a:spcBef>
                <a:spcAft>
                  <a:spcPts val="0"/>
                </a:spcAft>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模型评价</a:t>
              </a:r>
              <a:endParaRPr lang="zh-CN" altLang="en-US" sz="2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7" name="直接连接符 6"/>
            <p:cNvCxnSpPr/>
            <p:nvPr/>
          </p:nvCxnSpPr>
          <p:spPr>
            <a:xfrm flipV="1">
              <a:off x="1247" y="1558"/>
              <a:ext cx="2031" cy="9"/>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300" fill="hold">
                                          <p:stCondLst>
                                            <p:cond delay="0"/>
                                          </p:stCondLst>
                                        </p:cTn>
                                        <p:tgtEl>
                                          <p:spTgt spid="8"/>
                                        </p:tgtEl>
                                        <p:attrNameLst>
                                          <p:attrName>style.visibility</p:attrName>
                                        </p:attrNameLst>
                                      </p:cBhvr>
                                      <p:to>
                                        <p:strVal val="visible"/>
                                      </p:to>
                                    </p:set>
                                    <p:anim calcmode="lin" valueType="num">
                                      <p:cBhvr additive="base">
                                        <p:cTn id="7" dur="300" fill="hold"/>
                                        <p:tgtEl>
                                          <p:spTgt spid="8"/>
                                        </p:tgtEl>
                                        <p:attrNameLst>
                                          <p:attrName>ppt_x</p:attrName>
                                        </p:attrNameLst>
                                      </p:cBhvr>
                                      <p:tavLst>
                                        <p:tav tm="0">
                                          <p:val>
                                            <p:strVal val="#ppt_x"/>
                                          </p:val>
                                        </p:tav>
                                        <p:tav tm="100000">
                                          <p:val>
                                            <p:strVal val="#ppt_x"/>
                                          </p:val>
                                        </p:tav>
                                      </p:tavLst>
                                    </p:anim>
                                    <p:anim calcmode="lin" valueType="num">
                                      <p:cBhvr additive="base">
                                        <p:cTn id="8" dur="3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250" fill="hold"/>
                                        <p:tgtEl>
                                          <p:spTgt spid="22"/>
                                        </p:tgtEl>
                                        <p:attrNameLst>
                                          <p:attrName>ppt_w</p:attrName>
                                        </p:attrNameLst>
                                      </p:cBhvr>
                                      <p:tavLst>
                                        <p:tav tm="0">
                                          <p:val>
                                            <p:fltVal val="0"/>
                                          </p:val>
                                        </p:tav>
                                        <p:tav tm="100000">
                                          <p:val>
                                            <p:strVal val="#ppt_w"/>
                                          </p:val>
                                        </p:tav>
                                      </p:tavLst>
                                    </p:anim>
                                    <p:anim calcmode="lin" valueType="num">
                                      <p:cBhvr>
                                        <p:cTn id="13" dur="250" fill="hold"/>
                                        <p:tgtEl>
                                          <p:spTgt spid="22"/>
                                        </p:tgtEl>
                                        <p:attrNameLst>
                                          <p:attrName>ppt_h</p:attrName>
                                        </p:attrNameLst>
                                      </p:cBhvr>
                                      <p:tavLst>
                                        <p:tav tm="0">
                                          <p:val>
                                            <p:fltVal val="0"/>
                                          </p:val>
                                        </p:tav>
                                        <p:tav tm="100000">
                                          <p:val>
                                            <p:strVal val="#ppt_h"/>
                                          </p:val>
                                        </p:tav>
                                      </p:tavLst>
                                    </p:anim>
                                    <p:animEffect transition="in" filter="fade">
                                      <p:cBhvr>
                                        <p:cTn id="14" dur="250"/>
                                        <p:tgtEl>
                                          <p:spTgt spid="22"/>
                                        </p:tgtEl>
                                      </p:cBhvr>
                                    </p:animEffect>
                                  </p:childTnLst>
                                </p:cTn>
                              </p:par>
                              <p:par>
                                <p:cTn id="15" presetID="6" presetClass="emph" presetSubtype="0" decel="100000" fill="hold" nodeType="withEffect">
                                  <p:stCondLst>
                                    <p:cond delay="200"/>
                                  </p:stCondLst>
                                  <p:childTnLst>
                                    <p:animScale>
                                      <p:cBhvr>
                                        <p:cTn id="16" dur="250" fill="hold"/>
                                        <p:tgtEl>
                                          <p:spTgt spid="22"/>
                                        </p:tgtEl>
                                      </p:cBhvr>
                                      <p:by x="110000" y="110000"/>
                                    </p:animScale>
                                  </p:childTnLst>
                                </p:cTn>
                              </p:par>
                              <p:par>
                                <p:cTn id="17" presetID="6" presetClass="emph" presetSubtype="0" decel="100000" fill="hold" nodeType="withEffect">
                                  <p:stCondLst>
                                    <p:cond delay="400"/>
                                  </p:stCondLst>
                                  <p:childTnLst>
                                    <p:animScale>
                                      <p:cBhvr>
                                        <p:cTn id="18" dur="250" fill="hold"/>
                                        <p:tgtEl>
                                          <p:spTgt spid="22"/>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1+#ppt_w/2"/>
                                          </p:val>
                                        </p:tav>
                                        <p:tav tm="100000">
                                          <p:val>
                                            <p:strVal val="#ppt_x"/>
                                          </p:val>
                                        </p:tav>
                                      </p:tavLst>
                                    </p:anim>
                                    <p:anim calcmode="lin" valueType="num">
                                      <p:cBhvr additive="base">
                                        <p:cTn id="23"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图片 2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548217" y="478367"/>
            <a:ext cx="2347383" cy="420370"/>
          </a:xfrm>
          <a:prstGeom prst="rect">
            <a:avLst/>
          </a:prstGeom>
          <a:noFill/>
        </p:spPr>
        <p:txBody>
          <a:bodyPr>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模型评价</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7" name="组合 26"/>
          <p:cNvGrpSpPr/>
          <p:nvPr/>
        </p:nvGrpSpPr>
        <p:grpSpPr bwMode="auto">
          <a:xfrm>
            <a:off x="4468284" y="3666067"/>
            <a:ext cx="2611967" cy="2495551"/>
            <a:chOff x="3065829" y="2668267"/>
            <a:chExt cx="1872107" cy="1761728"/>
          </a:xfrm>
        </p:grpSpPr>
        <p:sp>
          <p:nvSpPr>
            <p:cNvPr id="28" name="椭圆 27"/>
            <p:cNvSpPr/>
            <p:nvPr/>
          </p:nvSpPr>
          <p:spPr>
            <a:xfrm>
              <a:off x="3114376" y="2668267"/>
              <a:ext cx="1762875" cy="176172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 name="椭圆 28"/>
            <p:cNvSpPr/>
            <p:nvPr/>
          </p:nvSpPr>
          <p:spPr>
            <a:xfrm>
              <a:off x="4441842" y="2760911"/>
              <a:ext cx="119852"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椭圆 29"/>
            <p:cNvSpPr/>
            <p:nvPr/>
          </p:nvSpPr>
          <p:spPr>
            <a:xfrm>
              <a:off x="3439037" y="2760911"/>
              <a:ext cx="119851"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椭圆 30"/>
            <p:cNvSpPr/>
            <p:nvPr/>
          </p:nvSpPr>
          <p:spPr>
            <a:xfrm>
              <a:off x="3065829" y="3493096"/>
              <a:ext cx="119851"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 name="椭圆 31"/>
            <p:cNvSpPr/>
            <p:nvPr/>
          </p:nvSpPr>
          <p:spPr>
            <a:xfrm>
              <a:off x="4818084" y="3493096"/>
              <a:ext cx="119852"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5" name="椭圆 44"/>
            <p:cNvSpPr/>
            <p:nvPr/>
          </p:nvSpPr>
          <p:spPr>
            <a:xfrm>
              <a:off x="4441842" y="4223788"/>
              <a:ext cx="119852"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6" name="椭圆 45"/>
            <p:cNvSpPr/>
            <p:nvPr/>
          </p:nvSpPr>
          <p:spPr>
            <a:xfrm>
              <a:off x="3439037" y="4201373"/>
              <a:ext cx="119851"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1528" name="组合 46"/>
            <p:cNvGrpSpPr/>
            <p:nvPr/>
          </p:nvGrpSpPr>
          <p:grpSpPr bwMode="auto">
            <a:xfrm>
              <a:off x="3269294" y="2943617"/>
              <a:ext cx="1465544" cy="1202498"/>
              <a:chOff x="3269294" y="2943617"/>
              <a:chExt cx="1465544" cy="1202498"/>
            </a:xfrm>
          </p:grpSpPr>
          <p:sp>
            <p:nvSpPr>
              <p:cNvPr id="48" name="任意多边形 47"/>
              <p:cNvSpPr/>
              <p:nvPr/>
            </p:nvSpPr>
            <p:spPr>
              <a:xfrm>
                <a:off x="4281029" y="2955164"/>
                <a:ext cx="153228" cy="213679"/>
              </a:xfrm>
              <a:custGeom>
                <a:avLst/>
                <a:gdLst>
                  <a:gd name="connsiteX0" fmla="*/ 0 w 425885"/>
                  <a:gd name="connsiteY0" fmla="*/ 588724 h 588724"/>
                  <a:gd name="connsiteX1" fmla="*/ 425885 w 425885"/>
                  <a:gd name="connsiteY1" fmla="*/ 0 h 588724"/>
                </a:gdLst>
                <a:ahLst/>
                <a:cxnLst>
                  <a:cxn ang="0">
                    <a:pos x="connsiteX0" y="connsiteY0"/>
                  </a:cxn>
                  <a:cxn ang="0">
                    <a:pos x="connsiteX1" y="connsiteY1"/>
                  </a:cxn>
                </a:cxnLst>
                <a:rect l="l" t="t" r="r" b="b"/>
                <a:pathLst>
                  <a:path w="425885" h="588724">
                    <a:moveTo>
                      <a:pt x="0" y="588724"/>
                    </a:moveTo>
                    <a:lnTo>
                      <a:pt x="425885"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9" name="任意多边形 48"/>
              <p:cNvSpPr/>
              <p:nvPr/>
            </p:nvSpPr>
            <p:spPr>
              <a:xfrm flipV="1">
                <a:off x="4475219" y="3525970"/>
                <a:ext cx="259425" cy="43334"/>
              </a:xfrm>
              <a:custGeom>
                <a:avLst/>
                <a:gdLst>
                  <a:gd name="connsiteX0" fmla="*/ 0 w 739035"/>
                  <a:gd name="connsiteY0" fmla="*/ 0 h 0"/>
                  <a:gd name="connsiteX1" fmla="*/ 739035 w 739035"/>
                  <a:gd name="connsiteY1" fmla="*/ 0 h 0"/>
                </a:gdLst>
                <a:ahLst/>
                <a:cxnLst>
                  <a:cxn ang="0">
                    <a:pos x="connsiteX0" y="connsiteY0"/>
                  </a:cxn>
                  <a:cxn ang="0">
                    <a:pos x="connsiteX1" y="connsiteY1"/>
                  </a:cxn>
                </a:cxnLst>
                <a:rect l="l" t="t" r="r" b="b"/>
                <a:pathLst>
                  <a:path w="739035">
                    <a:moveTo>
                      <a:pt x="0" y="0"/>
                    </a:moveTo>
                    <a:lnTo>
                      <a:pt x="739035"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0" name="任意多边形 49"/>
              <p:cNvSpPr/>
              <p:nvPr/>
            </p:nvSpPr>
            <p:spPr>
              <a:xfrm>
                <a:off x="3595298" y="2943210"/>
                <a:ext cx="142608" cy="213679"/>
              </a:xfrm>
              <a:custGeom>
                <a:avLst/>
                <a:gdLst>
                  <a:gd name="connsiteX0" fmla="*/ 413359 w 413359"/>
                  <a:gd name="connsiteY0" fmla="*/ 588724 h 588724"/>
                  <a:gd name="connsiteX1" fmla="*/ 0 w 413359"/>
                  <a:gd name="connsiteY1" fmla="*/ 0 h 588724"/>
                </a:gdLst>
                <a:ahLst/>
                <a:cxnLst>
                  <a:cxn ang="0">
                    <a:pos x="connsiteX0" y="connsiteY0"/>
                  </a:cxn>
                  <a:cxn ang="0">
                    <a:pos x="connsiteX1" y="connsiteY1"/>
                  </a:cxn>
                </a:cxnLst>
                <a:rect l="l" t="t" r="r" b="b"/>
                <a:pathLst>
                  <a:path w="413359" h="588724">
                    <a:moveTo>
                      <a:pt x="413359" y="588724"/>
                    </a:moveTo>
                    <a:lnTo>
                      <a:pt x="0"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1" name="任意多边形 50"/>
              <p:cNvSpPr/>
              <p:nvPr/>
            </p:nvSpPr>
            <p:spPr>
              <a:xfrm>
                <a:off x="3269121" y="3557350"/>
                <a:ext cx="247288" cy="43333"/>
              </a:xfrm>
              <a:custGeom>
                <a:avLst/>
                <a:gdLst>
                  <a:gd name="connsiteX0" fmla="*/ 726510 w 726510"/>
                  <a:gd name="connsiteY0" fmla="*/ 0 h 0"/>
                  <a:gd name="connsiteX1" fmla="*/ 0 w 726510"/>
                  <a:gd name="connsiteY1" fmla="*/ 0 h 0"/>
                </a:gdLst>
                <a:ahLst/>
                <a:cxnLst>
                  <a:cxn ang="0">
                    <a:pos x="connsiteX0" y="connsiteY0"/>
                  </a:cxn>
                  <a:cxn ang="0">
                    <a:pos x="connsiteX1" y="connsiteY1"/>
                  </a:cxn>
                </a:cxnLst>
                <a:rect l="l" t="t" r="r" b="b"/>
                <a:pathLst>
                  <a:path w="726510">
                    <a:moveTo>
                      <a:pt x="726510" y="0"/>
                    </a:moveTo>
                    <a:lnTo>
                      <a:pt x="0"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2" name="任意多边形 51"/>
              <p:cNvSpPr/>
              <p:nvPr/>
            </p:nvSpPr>
            <p:spPr>
              <a:xfrm>
                <a:off x="3581645" y="3936891"/>
                <a:ext cx="156261" cy="209196"/>
              </a:xfrm>
              <a:custGeom>
                <a:avLst/>
                <a:gdLst>
                  <a:gd name="connsiteX0" fmla="*/ 425885 w 425885"/>
                  <a:gd name="connsiteY0" fmla="*/ 0 h 576197"/>
                  <a:gd name="connsiteX1" fmla="*/ 0 w 425885"/>
                  <a:gd name="connsiteY1" fmla="*/ 576197 h 576197"/>
                </a:gdLst>
                <a:ahLst/>
                <a:cxnLst>
                  <a:cxn ang="0">
                    <a:pos x="connsiteX0" y="connsiteY0"/>
                  </a:cxn>
                  <a:cxn ang="0">
                    <a:pos x="connsiteX1" y="connsiteY1"/>
                  </a:cxn>
                </a:cxnLst>
                <a:rect l="l" t="t" r="r" b="b"/>
                <a:pathLst>
                  <a:path w="425885" h="576197">
                    <a:moveTo>
                      <a:pt x="425885" y="0"/>
                    </a:moveTo>
                    <a:lnTo>
                      <a:pt x="0" y="576197"/>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3" name="任意多边形 52"/>
              <p:cNvSpPr/>
              <p:nvPr/>
            </p:nvSpPr>
            <p:spPr>
              <a:xfrm>
                <a:off x="4267376" y="3936891"/>
                <a:ext cx="141090" cy="209196"/>
              </a:xfrm>
              <a:custGeom>
                <a:avLst/>
                <a:gdLst>
                  <a:gd name="connsiteX0" fmla="*/ 0 w 388307"/>
                  <a:gd name="connsiteY0" fmla="*/ 0 h 576197"/>
                  <a:gd name="connsiteX1" fmla="*/ 388307 w 388307"/>
                  <a:gd name="connsiteY1" fmla="*/ 576197 h 576197"/>
                </a:gdLst>
                <a:ahLst/>
                <a:cxnLst>
                  <a:cxn ang="0">
                    <a:pos x="connsiteX0" y="connsiteY0"/>
                  </a:cxn>
                  <a:cxn ang="0">
                    <a:pos x="connsiteX1" y="connsiteY1"/>
                  </a:cxn>
                </a:cxnLst>
                <a:rect l="l" t="t" r="r" b="b"/>
                <a:pathLst>
                  <a:path w="388307" h="576197">
                    <a:moveTo>
                      <a:pt x="0" y="0"/>
                    </a:moveTo>
                    <a:lnTo>
                      <a:pt x="388307" y="576197"/>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54" name="组合 53"/>
          <p:cNvGrpSpPr/>
          <p:nvPr/>
        </p:nvGrpSpPr>
        <p:grpSpPr bwMode="auto">
          <a:xfrm>
            <a:off x="1153584" y="1485900"/>
            <a:ext cx="9992783" cy="1219470"/>
            <a:chOff x="2954339" y="1349947"/>
            <a:chExt cx="7162269" cy="860726"/>
          </a:xfrm>
        </p:grpSpPr>
        <p:sp>
          <p:nvSpPr>
            <p:cNvPr id="21519" name="矩形 54"/>
            <p:cNvSpPr>
              <a:spLocks noChangeArrowheads="1"/>
            </p:cNvSpPr>
            <p:nvPr/>
          </p:nvSpPr>
          <p:spPr bwMode="auto">
            <a:xfrm>
              <a:off x="2954339" y="1694800"/>
              <a:ext cx="7162269" cy="515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pP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在建立了本实验所求的预测模型后，本实验将考虑使用分类准确性CA值（C</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lassification</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Accuracy）与Roc曲线下方面积大小A</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UC</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值（Area Under Curve）对其进行评估。</a:t>
              </a:r>
              <a:endPar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520" name="矩形 55"/>
            <p:cNvSpPr>
              <a:spLocks noChangeArrowheads="1"/>
            </p:cNvSpPr>
            <p:nvPr/>
          </p:nvSpPr>
          <p:spPr bwMode="auto">
            <a:xfrm>
              <a:off x="2963100" y="1349947"/>
              <a:ext cx="910265" cy="296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13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评价指标</a:t>
              </a:r>
              <a:endParaRPr lang="zh-CN" altLang="en-US" sz="213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57" name="组合 56"/>
          <p:cNvGrpSpPr/>
          <p:nvPr/>
        </p:nvGrpSpPr>
        <p:grpSpPr bwMode="auto">
          <a:xfrm>
            <a:off x="5111751" y="4252384"/>
            <a:ext cx="1305983" cy="1325033"/>
            <a:chOff x="3254772" y="2872916"/>
            <a:chExt cx="936104" cy="936104"/>
          </a:xfrm>
        </p:grpSpPr>
        <p:sp>
          <p:nvSpPr>
            <p:cNvPr id="58" name="椭圆 57"/>
            <p:cNvSpPr/>
            <p:nvPr/>
          </p:nvSpPr>
          <p:spPr>
            <a:xfrm>
              <a:off x="3254772" y="2872916"/>
              <a:ext cx="936104" cy="93610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518" name="矩形 58"/>
            <p:cNvSpPr>
              <a:spLocks noChangeArrowheads="1"/>
            </p:cNvSpPr>
            <p:nvPr/>
          </p:nvSpPr>
          <p:spPr bwMode="auto">
            <a:xfrm>
              <a:off x="3476137" y="3094216"/>
              <a:ext cx="495210" cy="499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评估</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指标</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21516" name="矩形 61"/>
          <p:cNvSpPr>
            <a:spLocks noChangeArrowheads="1"/>
          </p:cNvSpPr>
          <p:nvPr/>
        </p:nvSpPr>
        <p:spPr bwMode="auto">
          <a:xfrm>
            <a:off x="7138670" y="3756025"/>
            <a:ext cx="3324225" cy="197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1" hangingPunct="1">
              <a:lnSpc>
                <a:spcPts val="2100"/>
              </a:lnSpc>
            </a:pP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由于</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AUC</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的评估性能不会受到样本数据的阴阳比值影响，因此可以使用AUC值来辅助评估模型的性能。在TensorFlow平台中，针对给定模型计算其AUC值可以通过几条简单的语句实现，这也是</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TensorFlow</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平台的优势所在。</a:t>
            </a:r>
            <a:endPar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514" name="矩形 64"/>
          <p:cNvSpPr>
            <a:spLocks noChangeArrowheads="1"/>
          </p:cNvSpPr>
          <p:nvPr/>
        </p:nvSpPr>
        <p:spPr bwMode="auto">
          <a:xfrm>
            <a:off x="951230" y="3665855"/>
            <a:ext cx="3396615" cy="2331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1" hangingPunct="1">
              <a:lnSpc>
                <a:spcPct val="130000"/>
              </a:lnSpc>
            </a:pP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CA值是正确分类的样本数量在样本总量中所占的比例，本实验将通过自制的脚本语句计算预测模型的CA值。然而</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由于输入数据阴性与阳性分布的比值往往不是严格的1比</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，完全使用CA值来衡量模型表现优劣有时会出现偏差，</a:t>
            </a:r>
            <a:endPar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par>
                                <p:cTn id="8" presetID="49" presetClass="entr" presetSubtype="0" decel="100000" fill="hold" nodeType="withEffect">
                                  <p:stCondLst>
                                    <p:cond delay="1000"/>
                                  </p:stCondLst>
                                  <p:childTnLst>
                                    <p:set>
                                      <p:cBhvr>
                                        <p:cTn id="9" dur="1" fill="hold">
                                          <p:stCondLst>
                                            <p:cond delay="0"/>
                                          </p:stCondLst>
                                        </p:cTn>
                                        <p:tgtEl>
                                          <p:spTgt spid="27"/>
                                        </p:tgtEl>
                                        <p:attrNameLst>
                                          <p:attrName>style.visibility</p:attrName>
                                        </p:attrNameLst>
                                      </p:cBhvr>
                                      <p:to>
                                        <p:strVal val="visible"/>
                                      </p:to>
                                    </p:set>
                                    <p:anim calcmode="lin" valueType="num">
                                      <p:cBhvr>
                                        <p:cTn id="10" dur="1000" fill="hold"/>
                                        <p:tgtEl>
                                          <p:spTgt spid="27"/>
                                        </p:tgtEl>
                                        <p:attrNameLst>
                                          <p:attrName>ppt_w</p:attrName>
                                        </p:attrNameLst>
                                      </p:cBhvr>
                                      <p:tavLst>
                                        <p:tav tm="0">
                                          <p:val>
                                            <p:fltVal val="0"/>
                                          </p:val>
                                        </p:tav>
                                        <p:tav tm="100000">
                                          <p:val>
                                            <p:strVal val="#ppt_w"/>
                                          </p:val>
                                        </p:tav>
                                      </p:tavLst>
                                    </p:anim>
                                    <p:anim calcmode="lin" valueType="num">
                                      <p:cBhvr>
                                        <p:cTn id="11" dur="1000" fill="hold"/>
                                        <p:tgtEl>
                                          <p:spTgt spid="27"/>
                                        </p:tgtEl>
                                        <p:attrNameLst>
                                          <p:attrName>ppt_h</p:attrName>
                                        </p:attrNameLst>
                                      </p:cBhvr>
                                      <p:tavLst>
                                        <p:tav tm="0">
                                          <p:val>
                                            <p:fltVal val="0"/>
                                          </p:val>
                                        </p:tav>
                                        <p:tav tm="100000">
                                          <p:val>
                                            <p:strVal val="#ppt_h"/>
                                          </p:val>
                                        </p:tav>
                                      </p:tavLst>
                                    </p:anim>
                                    <p:anim calcmode="lin" valueType="num">
                                      <p:cBhvr>
                                        <p:cTn id="12" dur="1000" fill="hold"/>
                                        <p:tgtEl>
                                          <p:spTgt spid="27"/>
                                        </p:tgtEl>
                                        <p:attrNameLst>
                                          <p:attrName>style.rotation</p:attrName>
                                        </p:attrNameLst>
                                      </p:cBhvr>
                                      <p:tavLst>
                                        <p:tav tm="0">
                                          <p:val>
                                            <p:fltVal val="360"/>
                                          </p:val>
                                        </p:tav>
                                        <p:tav tm="100000">
                                          <p:val>
                                            <p:fltVal val="0"/>
                                          </p:val>
                                        </p:tav>
                                      </p:tavLst>
                                    </p:anim>
                                    <p:animEffect transition="in" filter="fade">
                                      <p:cBhvr>
                                        <p:cTn id="13" dur="1000"/>
                                        <p:tgtEl>
                                          <p:spTgt spid="27"/>
                                        </p:tgtEl>
                                      </p:cBhvr>
                                    </p:animEffect>
                                  </p:childTnLst>
                                </p:cTn>
                              </p:par>
                              <p:par>
                                <p:cTn id="14" presetID="49" presetClass="entr" presetSubtype="0" decel="100000" fill="hold" nodeType="withEffect">
                                  <p:stCondLst>
                                    <p:cond delay="1100"/>
                                  </p:stCondLst>
                                  <p:childTnLst>
                                    <p:set>
                                      <p:cBhvr>
                                        <p:cTn id="15" dur="1" fill="hold">
                                          <p:stCondLst>
                                            <p:cond delay="0"/>
                                          </p:stCondLst>
                                        </p:cTn>
                                        <p:tgtEl>
                                          <p:spTgt spid="57"/>
                                        </p:tgtEl>
                                        <p:attrNameLst>
                                          <p:attrName>style.visibility</p:attrName>
                                        </p:attrNameLst>
                                      </p:cBhvr>
                                      <p:to>
                                        <p:strVal val="visible"/>
                                      </p:to>
                                    </p:set>
                                    <p:anim calcmode="lin" valueType="num">
                                      <p:cBhvr>
                                        <p:cTn id="16" dur="1000" fill="hold"/>
                                        <p:tgtEl>
                                          <p:spTgt spid="57"/>
                                        </p:tgtEl>
                                        <p:attrNameLst>
                                          <p:attrName>ppt_w</p:attrName>
                                        </p:attrNameLst>
                                      </p:cBhvr>
                                      <p:tavLst>
                                        <p:tav tm="0">
                                          <p:val>
                                            <p:fltVal val="0"/>
                                          </p:val>
                                        </p:tav>
                                        <p:tav tm="100000">
                                          <p:val>
                                            <p:strVal val="#ppt_w"/>
                                          </p:val>
                                        </p:tav>
                                      </p:tavLst>
                                    </p:anim>
                                    <p:anim calcmode="lin" valueType="num">
                                      <p:cBhvr>
                                        <p:cTn id="17" dur="1000" fill="hold"/>
                                        <p:tgtEl>
                                          <p:spTgt spid="57"/>
                                        </p:tgtEl>
                                        <p:attrNameLst>
                                          <p:attrName>ppt_h</p:attrName>
                                        </p:attrNameLst>
                                      </p:cBhvr>
                                      <p:tavLst>
                                        <p:tav tm="0">
                                          <p:val>
                                            <p:fltVal val="0"/>
                                          </p:val>
                                        </p:tav>
                                        <p:tav tm="100000">
                                          <p:val>
                                            <p:strVal val="#ppt_h"/>
                                          </p:val>
                                        </p:tav>
                                      </p:tavLst>
                                    </p:anim>
                                    <p:anim calcmode="lin" valueType="num">
                                      <p:cBhvr>
                                        <p:cTn id="18" dur="1000" fill="hold"/>
                                        <p:tgtEl>
                                          <p:spTgt spid="57"/>
                                        </p:tgtEl>
                                        <p:attrNameLst>
                                          <p:attrName>style.rotation</p:attrName>
                                        </p:attrNameLst>
                                      </p:cBhvr>
                                      <p:tavLst>
                                        <p:tav tm="0">
                                          <p:val>
                                            <p:fltVal val="360"/>
                                          </p:val>
                                        </p:tav>
                                        <p:tav tm="100000">
                                          <p:val>
                                            <p:fltVal val="0"/>
                                          </p:val>
                                        </p:tav>
                                      </p:tavLst>
                                    </p:anim>
                                    <p:animEffect transition="in" filter="fade">
                                      <p:cBhvr>
                                        <p:cTn id="19" dur="1000"/>
                                        <p:tgtEl>
                                          <p:spTgt spid="57"/>
                                        </p:tgtEl>
                                      </p:cBhvr>
                                    </p:animEffect>
                                  </p:childTnLst>
                                </p:cTn>
                              </p:par>
                              <p:par>
                                <p:cTn id="20" presetID="2" presetClass="entr" presetSubtype="4" fill="hold" grpId="0" nodeType="withEffect">
                                  <p:stCondLst>
                                    <p:cond delay="0"/>
                                  </p:stCondLst>
                                  <p:childTnLst>
                                    <p:set>
                                      <p:cBhvr>
                                        <p:cTn id="21" dur="1" fill="hold">
                                          <p:stCondLst>
                                            <p:cond delay="0"/>
                                          </p:stCondLst>
                                        </p:cTn>
                                        <p:tgtEl>
                                          <p:spTgt spid="21514"/>
                                        </p:tgtEl>
                                        <p:attrNameLst>
                                          <p:attrName>style.visibility</p:attrName>
                                        </p:attrNameLst>
                                      </p:cBhvr>
                                      <p:to>
                                        <p:strVal val="visible"/>
                                      </p:to>
                                    </p:set>
                                    <p:anim calcmode="lin" valueType="num">
                                      <p:cBhvr additive="base">
                                        <p:cTn id="22" dur="500" fill="hold"/>
                                        <p:tgtEl>
                                          <p:spTgt spid="21514"/>
                                        </p:tgtEl>
                                        <p:attrNameLst>
                                          <p:attrName>ppt_x</p:attrName>
                                        </p:attrNameLst>
                                      </p:cBhvr>
                                      <p:tavLst>
                                        <p:tav tm="0">
                                          <p:val>
                                            <p:strVal val="#ppt_x"/>
                                          </p:val>
                                        </p:tav>
                                        <p:tav tm="100000">
                                          <p:val>
                                            <p:strVal val="#ppt_x"/>
                                          </p:val>
                                        </p:tav>
                                      </p:tavLst>
                                    </p:anim>
                                    <p:anim calcmode="lin" valueType="num">
                                      <p:cBhvr additive="base">
                                        <p:cTn id="23" dur="500" fill="hold"/>
                                        <p:tgtEl>
                                          <p:spTgt spid="21514"/>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1516"/>
                                        </p:tgtEl>
                                        <p:attrNameLst>
                                          <p:attrName>style.visibility</p:attrName>
                                        </p:attrNameLst>
                                      </p:cBhvr>
                                      <p:to>
                                        <p:strVal val="visible"/>
                                      </p:to>
                                    </p:set>
                                    <p:anim calcmode="lin" valueType="num">
                                      <p:cBhvr additive="base">
                                        <p:cTn id="26" dur="500" fill="hold"/>
                                        <p:tgtEl>
                                          <p:spTgt spid="21516"/>
                                        </p:tgtEl>
                                        <p:attrNameLst>
                                          <p:attrName>ppt_x</p:attrName>
                                        </p:attrNameLst>
                                      </p:cBhvr>
                                      <p:tavLst>
                                        <p:tav tm="0">
                                          <p:val>
                                            <p:strVal val="#ppt_x"/>
                                          </p:val>
                                        </p:tav>
                                        <p:tav tm="100000">
                                          <p:val>
                                            <p:strVal val="#ppt_x"/>
                                          </p:val>
                                        </p:tav>
                                      </p:tavLst>
                                    </p:anim>
                                    <p:anim calcmode="lin" valueType="num">
                                      <p:cBhvr additive="base">
                                        <p:cTn id="27" dur="500" fill="hold"/>
                                        <p:tgtEl>
                                          <p:spTgt spid="215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4" grpId="0"/>
      <p:bldP spid="215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图片 2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548005" y="487045"/>
            <a:ext cx="4339590" cy="420370"/>
          </a:xfrm>
          <a:prstGeom prst="rect">
            <a:avLst/>
          </a:prstGeom>
          <a:noFill/>
        </p:spPr>
        <p:txBody>
          <a:bodyPr wrap="square">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模型评价</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16" name="组合 15"/>
          <p:cNvGrpSpPr/>
          <p:nvPr/>
        </p:nvGrpSpPr>
        <p:grpSpPr>
          <a:xfrm>
            <a:off x="548005" y="1403985"/>
            <a:ext cx="4894580" cy="1790700"/>
            <a:chOff x="863" y="2211"/>
            <a:chExt cx="7708" cy="2820"/>
          </a:xfrm>
        </p:grpSpPr>
        <p:sp>
          <p:nvSpPr>
            <p:cNvPr id="21520" name="矩形 55"/>
            <p:cNvSpPr>
              <a:spLocks noChangeArrowheads="1"/>
            </p:cNvSpPr>
            <p:nvPr/>
          </p:nvSpPr>
          <p:spPr bwMode="auto">
            <a:xfrm>
              <a:off x="863" y="2211"/>
              <a:ext cx="2000" cy="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pPr eaLnBrk="1" hangingPunct="1"/>
              <a:r>
                <a:rPr lang="zh-CN" altLang="en-US" sz="213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评价方法</a:t>
              </a:r>
              <a:endParaRPr lang="zh-CN" altLang="en-US" sz="213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514" name="矩形 64"/>
            <p:cNvSpPr>
              <a:spLocks noChangeArrowheads="1"/>
            </p:cNvSpPr>
            <p:nvPr/>
          </p:nvSpPr>
          <p:spPr bwMode="auto">
            <a:xfrm>
              <a:off x="863" y="2873"/>
              <a:ext cx="7709" cy="2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just" eaLnBrk="1" hangingPunct="1">
                <a:lnSpc>
                  <a:spcPct val="130000"/>
                </a:lnSpc>
              </a:pP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本次模型的评价方法使用留出法，每次训练前随机留出</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30%</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的样本作为测试集，只使用另外</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70%</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的样本训练模型。累计进行</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5</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次随机划分，取</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5</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次评估结果的均值作为结果。具体结果如下</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表。</a:t>
              </a:r>
              <a:endPar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graphicFrame>
        <p:nvGraphicFramePr>
          <p:cNvPr id="7" name="表格 6"/>
          <p:cNvGraphicFramePr/>
          <p:nvPr/>
        </p:nvGraphicFramePr>
        <p:xfrm>
          <a:off x="548005" y="4142105"/>
          <a:ext cx="4979035" cy="2716530"/>
        </p:xfrm>
        <a:graphic>
          <a:graphicData uri="http://schemas.openxmlformats.org/drawingml/2006/table">
            <a:tbl>
              <a:tblPr firstRow="1" bandRow="1">
                <a:tableStyleId>{8FD4443E-F989-4FC4-A0C8-D5A2AF1F390B}</a:tableStyleId>
              </a:tblPr>
              <a:tblGrid>
                <a:gridCol w="2520315"/>
                <a:gridCol w="1187685"/>
                <a:gridCol w="1188000"/>
              </a:tblGrid>
              <a:tr h="491490">
                <a:tc gridSpan="3">
                  <a:txBody>
                    <a:bodyPr/>
                    <a:p>
                      <a:pPr algn="ctr">
                        <a:buNone/>
                      </a:pPr>
                      <a:r>
                        <a:rPr lang="zh-CN" altLang="en-US" sz="2000">
                          <a:ln>
                            <a:noFill/>
                          </a:ln>
                          <a:latin typeface="微软雅黑" panose="020B0503020204020204" pitchFamily="34" charset="-122"/>
                          <a:ea typeface="微软雅黑" panose="020B0503020204020204" pitchFamily="34" charset="-122"/>
                        </a:rPr>
                        <a:t>不同模型的评估结果</a:t>
                      </a:r>
                      <a:endParaRPr lang="zh-CN" altLang="en-US" sz="2000">
                        <a:ln>
                          <a:noFill/>
                        </a:ln>
                        <a:latin typeface="微软雅黑" panose="020B0503020204020204" pitchFamily="34" charset="-122"/>
                        <a:ea typeface="微软雅黑" panose="020B0503020204020204" pitchFamily="34" charset="-122"/>
                      </a:endParaRPr>
                    </a:p>
                  </a:txBody>
                  <a:tcPr anchor="ctr" anchorCtr="0">
                    <a:solidFill>
                      <a:schemeClr val="accent1">
                        <a:lumMod val="50000"/>
                      </a:schemeClr>
                    </a:solidFill>
                  </a:tcPr>
                </a:tc>
                <a:tc hMerge="1">
                  <a:tcPr anchor="ctr" anchorCtr="0">
                    <a:solidFill>
                      <a:schemeClr val="accent1">
                        <a:lumMod val="50000"/>
                      </a:schemeClr>
                    </a:solidFill>
                  </a:tcPr>
                </a:tc>
                <a:tc hMerge="1">
                  <a:tcPr/>
                </a:tc>
              </a:tr>
              <a:tr h="396240">
                <a:tc>
                  <a:txBody>
                    <a:bodyPr/>
                    <a:p>
                      <a:pPr algn="ctr">
                        <a:buNone/>
                      </a:pPr>
                      <a:r>
                        <a:rPr lang="zh-CN" altLang="en-US" sz="2000">
                          <a:ln>
                            <a:noFill/>
                          </a:ln>
                          <a:latin typeface="微软雅黑" panose="020B0503020204020204" pitchFamily="34" charset="-122"/>
                          <a:ea typeface="微软雅黑" panose="020B0503020204020204" pitchFamily="34" charset="-122"/>
                        </a:rPr>
                        <a:t>模型</a:t>
                      </a:r>
                      <a:endParaRPr lang="zh-CN" altLang="en-US" sz="2000">
                        <a:ln>
                          <a:noFill/>
                        </a:ln>
                        <a:latin typeface="微软雅黑" panose="020B0503020204020204" pitchFamily="34" charset="-122"/>
                        <a:ea typeface="微软雅黑" panose="020B0503020204020204" pitchFamily="34" charset="-122"/>
                      </a:endParaRPr>
                    </a:p>
                  </a:txBody>
                  <a:tcPr anchor="ctr" anchorCtr="0">
                    <a:solidFill>
                      <a:schemeClr val="accent1">
                        <a:lumMod val="50000"/>
                      </a:schemeClr>
                    </a:solidFill>
                  </a:tcPr>
                </a:tc>
                <a:tc>
                  <a:txBody>
                    <a:bodyPr/>
                    <a:p>
                      <a:pPr algn="ctr">
                        <a:buNone/>
                      </a:pPr>
                      <a:r>
                        <a:rPr lang="en-US" altLang="zh-CN" sz="2000">
                          <a:ln>
                            <a:noFill/>
                          </a:ln>
                          <a:latin typeface="微软雅黑" panose="020B0503020204020204" pitchFamily="34" charset="-122"/>
                          <a:ea typeface="微软雅黑" panose="020B0503020204020204" pitchFamily="34" charset="-122"/>
                        </a:rPr>
                        <a:t>AUC</a:t>
                      </a:r>
                      <a:endParaRPr lang="en-US" altLang="zh-CN" sz="2000">
                        <a:ln>
                          <a:noFill/>
                        </a:ln>
                        <a:latin typeface="微软雅黑" panose="020B0503020204020204" pitchFamily="34" charset="-122"/>
                        <a:ea typeface="微软雅黑" panose="020B0503020204020204" pitchFamily="34" charset="-122"/>
                      </a:endParaRPr>
                    </a:p>
                  </a:txBody>
                  <a:tcPr anchor="ctr" anchorCtr="0">
                    <a:solidFill>
                      <a:schemeClr val="accent1">
                        <a:lumMod val="50000"/>
                      </a:schemeClr>
                    </a:solidFill>
                  </a:tcPr>
                </a:tc>
                <a:tc>
                  <a:txBody>
                    <a:bodyPr/>
                    <a:p>
                      <a:pPr algn="ctr">
                        <a:buNone/>
                      </a:pPr>
                      <a:r>
                        <a:rPr lang="en-US" altLang="zh-CN" sz="2000">
                          <a:ln>
                            <a:noFill/>
                          </a:ln>
                          <a:latin typeface="微软雅黑" panose="020B0503020204020204" pitchFamily="34" charset="-122"/>
                          <a:ea typeface="微软雅黑" panose="020B0503020204020204" pitchFamily="34" charset="-122"/>
                        </a:rPr>
                        <a:t>CA</a:t>
                      </a:r>
                      <a:endParaRPr lang="en-US" altLang="zh-CN" sz="2000">
                        <a:ln>
                          <a:noFill/>
                        </a:ln>
                        <a:latin typeface="微软雅黑" panose="020B0503020204020204" pitchFamily="34" charset="-122"/>
                        <a:ea typeface="微软雅黑" panose="020B0503020204020204" pitchFamily="34" charset="-122"/>
                      </a:endParaRPr>
                    </a:p>
                  </a:txBody>
                  <a:tcPr anchor="ctr" anchorCtr="0">
                    <a:solidFill>
                      <a:schemeClr val="accent1">
                        <a:lumMod val="50000"/>
                      </a:schemeClr>
                    </a:solidFill>
                  </a:tcPr>
                </a:tc>
              </a:tr>
              <a:tr h="365760">
                <a:tc>
                  <a:txBody>
                    <a:bodyPr/>
                    <a:p>
                      <a:pPr algn="ctr">
                        <a:buNone/>
                      </a:pPr>
                      <a:r>
                        <a:rPr lang="zh-CN" altLang="en-US">
                          <a:ln>
                            <a:noFill/>
                          </a:ln>
                        </a:rPr>
                        <a:t>最佳实践</a:t>
                      </a:r>
                      <a:endParaRPr lang="zh-CN" altLang="en-US">
                        <a:ln>
                          <a:noFill/>
                        </a:ln>
                      </a:endParaRPr>
                    </a:p>
                  </a:txBody>
                  <a:tcPr anchor="ctr" anchorCtr="0">
                    <a:noFill/>
                  </a:tcPr>
                </a:tc>
                <a:tc>
                  <a:txBody>
                    <a:bodyPr/>
                    <a:p>
                      <a:pPr algn="ctr">
                        <a:buNone/>
                      </a:pPr>
                      <a:r>
                        <a:rPr lang="en-US" altLang="zh-CN">
                          <a:ln>
                            <a:noFill/>
                          </a:ln>
                        </a:rPr>
                        <a:t>0.678</a:t>
                      </a:r>
                      <a:endParaRPr lang="en-US" altLang="zh-CN">
                        <a:ln>
                          <a:noFill/>
                        </a:ln>
                      </a:endParaRPr>
                    </a:p>
                  </a:txBody>
                  <a:tcPr anchor="ctr" anchorCtr="0">
                    <a:noFill/>
                  </a:tcPr>
                </a:tc>
                <a:tc>
                  <a:txBody>
                    <a:bodyPr/>
                    <a:p>
                      <a:pPr algn="ctr">
                        <a:buNone/>
                      </a:pPr>
                      <a:r>
                        <a:rPr lang="en-US" altLang="zh-CN">
                          <a:ln>
                            <a:noFill/>
                          </a:ln>
                          <a:solidFill>
                            <a:schemeClr val="bg1"/>
                          </a:solidFill>
                        </a:rPr>
                        <a:t>0.689</a:t>
                      </a:r>
                      <a:endParaRPr lang="en-US" altLang="zh-CN">
                        <a:ln>
                          <a:noFill/>
                        </a:ln>
                        <a:solidFill>
                          <a:schemeClr val="bg1"/>
                        </a:solidFill>
                      </a:endParaRPr>
                    </a:p>
                  </a:txBody>
                  <a:tcPr anchor="ctr" anchorCtr="0">
                    <a:noFill/>
                  </a:tcPr>
                </a:tc>
              </a:tr>
              <a:tr h="365760">
                <a:tc>
                  <a:txBody>
                    <a:bodyPr/>
                    <a:p>
                      <a:pPr algn="ctr">
                        <a:buNone/>
                      </a:pPr>
                      <a:r>
                        <a:rPr lang="en-US" altLang="zh-CN">
                          <a:ln>
                            <a:noFill/>
                          </a:ln>
                        </a:rPr>
                        <a:t>不使用正则化约束</a:t>
                      </a:r>
                      <a:endParaRPr lang="en-US" altLang="zh-CN">
                        <a:ln>
                          <a:noFill/>
                        </a:ln>
                      </a:endParaRPr>
                    </a:p>
                  </a:txBody>
                  <a:tcPr anchor="ctr" anchorCtr="0">
                    <a:noFill/>
                  </a:tcPr>
                </a:tc>
                <a:tc>
                  <a:txBody>
                    <a:bodyPr/>
                    <a:p>
                      <a:pPr algn="ctr">
                        <a:buNone/>
                      </a:pPr>
                      <a:r>
                        <a:rPr lang="en-US" altLang="zh-CN">
                          <a:ln>
                            <a:noFill/>
                          </a:ln>
                        </a:rPr>
                        <a:t>0.665</a:t>
                      </a:r>
                      <a:endParaRPr lang="en-US" altLang="zh-CN">
                        <a:ln>
                          <a:noFill/>
                        </a:ln>
                      </a:endParaRPr>
                    </a:p>
                  </a:txBody>
                  <a:tcPr anchor="ctr" anchorCtr="0">
                    <a:noFill/>
                  </a:tcPr>
                </a:tc>
                <a:tc>
                  <a:txBody>
                    <a:bodyPr/>
                    <a:p>
                      <a:pPr algn="ctr">
                        <a:buNone/>
                      </a:pPr>
                      <a:r>
                        <a:rPr lang="en-US" altLang="zh-CN">
                          <a:ln>
                            <a:noFill/>
                          </a:ln>
                        </a:rPr>
                        <a:t>0.682</a:t>
                      </a:r>
                      <a:endParaRPr lang="en-US" altLang="zh-CN">
                        <a:ln>
                          <a:noFill/>
                        </a:ln>
                      </a:endParaRPr>
                    </a:p>
                  </a:txBody>
                  <a:tcPr anchor="ctr" anchorCtr="0">
                    <a:noFill/>
                  </a:tcPr>
                </a:tc>
              </a:tr>
              <a:tr h="365760">
                <a:tc>
                  <a:txBody>
                    <a:bodyPr/>
                    <a:p>
                      <a:pPr algn="ctr">
                        <a:buNone/>
                      </a:pPr>
                      <a:r>
                        <a:rPr lang="en-US" altLang="zh-CN">
                          <a:ln>
                            <a:noFill/>
                          </a:ln>
                        </a:rPr>
                        <a:t>不使用</a:t>
                      </a:r>
                      <a:r>
                        <a:rPr lang="zh-CN" altLang="en-US">
                          <a:ln>
                            <a:noFill/>
                          </a:ln>
                        </a:rPr>
                        <a:t>随机失活</a:t>
                      </a:r>
                      <a:endParaRPr lang="zh-CN" altLang="en-US">
                        <a:ln>
                          <a:noFill/>
                        </a:ln>
                      </a:endParaRPr>
                    </a:p>
                  </a:txBody>
                  <a:tcPr anchor="ctr" anchorCtr="0">
                    <a:noFill/>
                  </a:tcPr>
                </a:tc>
                <a:tc>
                  <a:txBody>
                    <a:bodyPr/>
                    <a:p>
                      <a:pPr algn="ctr">
                        <a:buNone/>
                      </a:pPr>
                      <a:r>
                        <a:rPr lang="en-US" altLang="zh-CN">
                          <a:ln>
                            <a:noFill/>
                          </a:ln>
                        </a:rPr>
                        <a:t>0.666</a:t>
                      </a:r>
                      <a:endParaRPr lang="en-US" altLang="zh-CN">
                        <a:ln>
                          <a:noFill/>
                        </a:ln>
                      </a:endParaRPr>
                    </a:p>
                  </a:txBody>
                  <a:tcPr anchor="ctr" anchorCtr="0">
                    <a:noFill/>
                  </a:tcPr>
                </a:tc>
                <a:tc>
                  <a:txBody>
                    <a:bodyPr/>
                    <a:p>
                      <a:pPr algn="ctr">
                        <a:buNone/>
                      </a:pPr>
                      <a:r>
                        <a:rPr lang="en-US" altLang="zh-CN">
                          <a:ln>
                            <a:noFill/>
                          </a:ln>
                        </a:rPr>
                        <a:t>0.683</a:t>
                      </a:r>
                      <a:endParaRPr lang="en-US" altLang="zh-CN">
                        <a:ln>
                          <a:noFill/>
                        </a:ln>
                      </a:endParaRPr>
                    </a:p>
                  </a:txBody>
                  <a:tcPr anchor="ctr" anchorCtr="0">
                    <a:noFill/>
                  </a:tcPr>
                </a:tc>
              </a:tr>
            </a:tbl>
          </a:graphicData>
        </a:graphic>
      </p:graphicFrame>
      <p:sp>
        <p:nvSpPr>
          <p:cNvPr id="10" name="文本框 24"/>
          <p:cNvSpPr txBox="1">
            <a:spLocks noChangeArrowheads="1"/>
          </p:cNvSpPr>
          <p:nvPr/>
        </p:nvSpPr>
        <p:spPr bwMode="auto">
          <a:xfrm>
            <a:off x="1601470" y="3835400"/>
            <a:ext cx="278892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l" eaLnBrk="1" hangingPunct="1"/>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不同的神经网络模型的评价结果</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矩形 64"/>
          <p:cNvSpPr>
            <a:spLocks noChangeArrowheads="1"/>
          </p:cNvSpPr>
          <p:nvPr/>
        </p:nvSpPr>
        <p:spPr bwMode="auto">
          <a:xfrm>
            <a:off x="5884545" y="4436110"/>
            <a:ext cx="5923915" cy="1691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just" eaLnBrk="1" hangingPunct="1">
              <a:lnSpc>
                <a:spcPct val="130000"/>
              </a:lnSpc>
            </a:pP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上图是根据最佳实践的预测模型在某次随机划分训练过程中获得的数据制作的。可以明显的看出</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本实验建立的预测模型具有一定程度上的学习性能，基于最佳实践算法建立的模型在收敛速度与收敛效果上都有较好表现，过拟合问题得到明显改善。可以在一定程度上正确预测化合物的发育毒性潜力。</a:t>
            </a:r>
            <a:endPar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14" name="组合 13"/>
          <p:cNvGrpSpPr/>
          <p:nvPr/>
        </p:nvGrpSpPr>
        <p:grpSpPr>
          <a:xfrm>
            <a:off x="5884545" y="1105535"/>
            <a:ext cx="5924550" cy="3107055"/>
            <a:chOff x="9163" y="767"/>
            <a:chExt cx="9330" cy="4893"/>
          </a:xfrm>
        </p:grpSpPr>
        <p:pic>
          <p:nvPicPr>
            <p:cNvPr id="-2147482575" name="图片 72" descr="C:\Users\lenovo\Desktop\Thesis\img\最佳实践Auc-Loss.jpg最佳实践Auc-Loss"/>
            <p:cNvPicPr>
              <a:picLocks noChangeAspect="1"/>
            </p:cNvPicPr>
            <p:nvPr/>
          </p:nvPicPr>
          <p:blipFill>
            <a:blip r:embed="rId2"/>
            <a:stretch>
              <a:fillRect/>
            </a:stretch>
          </p:blipFill>
          <p:spPr>
            <a:xfrm>
              <a:off x="9163" y="767"/>
              <a:ext cx="9329" cy="4411"/>
            </a:xfrm>
            <a:prstGeom prst="rect">
              <a:avLst/>
            </a:prstGeom>
            <a:noFill/>
            <a:ln w="9525">
              <a:noFill/>
            </a:ln>
          </p:spPr>
        </p:pic>
        <p:sp>
          <p:nvSpPr>
            <p:cNvPr id="13" name="文本框 24"/>
            <p:cNvSpPr txBox="1">
              <a:spLocks noChangeArrowheads="1"/>
            </p:cNvSpPr>
            <p:nvPr/>
          </p:nvSpPr>
          <p:spPr bwMode="auto">
            <a:xfrm>
              <a:off x="9163" y="5178"/>
              <a:ext cx="9330"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最佳实践的预测模型AUC值和训练集Loss值与迭代训练次数的关系图</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animEffect transition="in" filter="fade">
                                      <p:cBhvr>
                                        <p:cTn id="24" dur="500"/>
                                        <p:tgtEl>
                                          <p:spTgt spid="14"/>
                                        </p:tgtEl>
                                      </p:cBhvr>
                                    </p:animEffect>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bwMode="auto">
          <a:xfrm>
            <a:off x="4178300" y="2692400"/>
            <a:ext cx="3993515" cy="1352971"/>
            <a:chOff x="4447677" y="2019402"/>
            <a:chExt cx="1461654" cy="1014590"/>
          </a:xfrm>
        </p:grpSpPr>
        <p:sp>
          <p:nvSpPr>
            <p:cNvPr id="19461" name="文本框 37"/>
            <p:cNvSpPr txBox="1">
              <a:spLocks noChangeArrowheads="1"/>
            </p:cNvSpPr>
            <p:nvPr/>
          </p:nvSpPr>
          <p:spPr bwMode="auto">
            <a:xfrm>
              <a:off x="4447677" y="2226858"/>
              <a:ext cx="1461654" cy="807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l" eaLnBrk="1" hangingPunct="1"/>
              <a:r>
                <a:rPr lang="zh-CN" altLang="en-US" sz="6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致谢</a:t>
              </a:r>
              <a:endParaRPr lang="zh-CN" altLang="en-US" sz="6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462" name="文本框 38"/>
            <p:cNvSpPr txBox="1">
              <a:spLocks noChangeArrowheads="1"/>
            </p:cNvSpPr>
            <p:nvPr/>
          </p:nvSpPr>
          <p:spPr bwMode="auto">
            <a:xfrm>
              <a:off x="4535462" y="2019402"/>
              <a:ext cx="1286840" cy="283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en-US" altLang="zh-CN"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PART SIX</a:t>
              </a:r>
              <a:endParaRPr lang="zh-CN" altLang="en-US"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8" name="组合 7"/>
          <p:cNvGrpSpPr/>
          <p:nvPr/>
        </p:nvGrpSpPr>
        <p:grpSpPr>
          <a:xfrm>
            <a:off x="317500" y="395605"/>
            <a:ext cx="1955165" cy="633095"/>
            <a:chOff x="500" y="623"/>
            <a:chExt cx="3079" cy="997"/>
          </a:xfrm>
        </p:grpSpPr>
        <p:pic>
          <p:nvPicPr>
            <p:cNvPr id="4" name="图片 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500" y="623"/>
              <a:ext cx="886"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1247" y="790"/>
              <a:ext cx="2332" cy="725"/>
            </a:xfrm>
            <a:prstGeom prst="rect">
              <a:avLst/>
            </a:prstGeom>
            <a:noFill/>
          </p:spPr>
          <p:txBody>
            <a:bodyPr wrap="square">
              <a:spAutoFit/>
            </a:bodyPr>
            <a:p>
              <a:pPr eaLnBrk="1" fontAlgn="auto" hangingPunct="1">
                <a:spcBef>
                  <a:spcPts val="0"/>
                </a:spcBef>
                <a:spcAft>
                  <a:spcPts val="0"/>
                </a:spcAft>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致谢</a:t>
              </a:r>
              <a:endParaRPr lang="zh-CN" altLang="en-US" sz="2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7" name="直接连接符 6"/>
            <p:cNvCxnSpPr/>
            <p:nvPr/>
          </p:nvCxnSpPr>
          <p:spPr>
            <a:xfrm flipV="1">
              <a:off x="1247" y="1558"/>
              <a:ext cx="2031" cy="9"/>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bwMode="auto">
          <a:xfrm>
            <a:off x="2571751" y="2592917"/>
            <a:ext cx="1507067" cy="1504949"/>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8" name="组合 17"/>
            <p:cNvGrpSpPr/>
            <p:nvPr/>
          </p:nvGrpSpPr>
          <p:grpSpPr>
            <a:xfrm>
              <a:off x="2119073" y="2251134"/>
              <a:ext cx="749300" cy="509588"/>
              <a:chOff x="3897313" y="2016126"/>
              <a:chExt cx="749300" cy="509588"/>
            </a:xfrm>
            <a:solidFill>
              <a:schemeClr val="bg1"/>
            </a:solidFill>
          </p:grpSpPr>
          <p:sp>
            <p:nvSpPr>
              <p:cNvPr id="25"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grpFill/>
              <a:ln>
                <a:noFill/>
              </a:ln>
            </p:spPr>
            <p:txBody>
              <a:bodyPr/>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6" name="Freeform 24"/>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grpFill/>
              <a:ln>
                <a:noFill/>
              </a:ln>
            </p:spPr>
            <p:txBody>
              <a:bodyPr/>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Freeform 25"/>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grpFill/>
              <a:ln>
                <a:noFill/>
              </a:ln>
            </p:spPr>
            <p:txBody>
              <a:bodyPr/>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 name="Freeform 26"/>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grpFill/>
              <a:ln>
                <a:noFill/>
              </a:ln>
            </p:spPr>
            <p:txBody>
              <a:bodyPr/>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 name="Freeform 27"/>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grpFill/>
              <a:ln>
                <a:noFill/>
              </a:ln>
            </p:spPr>
            <p:txBody>
              <a:bodyPr/>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Freeform 28"/>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grpFill/>
              <a:ln>
                <a:noFill/>
              </a:ln>
            </p:spPr>
            <p:txBody>
              <a:bodyPr/>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Freeform 29"/>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grpFill/>
              <a:ln>
                <a:noFill/>
              </a:ln>
            </p:spPr>
            <p:txBody>
              <a:bodyPr/>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 name="Freeform 30"/>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grpFill/>
              <a:ln>
                <a:noFill/>
              </a:ln>
            </p:spPr>
            <p:txBody>
              <a:bodyPr/>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3" name="Freeform 31"/>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grpFill/>
              <a:ln>
                <a:noFill/>
              </a:ln>
            </p:spPr>
            <p:txBody>
              <a:bodyPr/>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 name="Freeform 32"/>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grpFill/>
              <a:ln>
                <a:noFill/>
              </a:ln>
            </p:spPr>
            <p:txBody>
              <a:bodyPr/>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 name="Freeform 33"/>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grpFill/>
              <a:ln>
                <a:noFill/>
              </a:ln>
            </p:spPr>
            <p:txBody>
              <a:bodyPr/>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250" fill="hold"/>
                                        <p:tgtEl>
                                          <p:spTgt spid="16"/>
                                        </p:tgtEl>
                                        <p:attrNameLst>
                                          <p:attrName>ppt_w</p:attrName>
                                        </p:attrNameLst>
                                      </p:cBhvr>
                                      <p:tavLst>
                                        <p:tav tm="0">
                                          <p:val>
                                            <p:fltVal val="0"/>
                                          </p:val>
                                        </p:tav>
                                        <p:tav tm="100000">
                                          <p:val>
                                            <p:strVal val="#ppt_w"/>
                                          </p:val>
                                        </p:tav>
                                      </p:tavLst>
                                    </p:anim>
                                    <p:anim calcmode="lin" valueType="num">
                                      <p:cBhvr>
                                        <p:cTn id="13" dur="250" fill="hold"/>
                                        <p:tgtEl>
                                          <p:spTgt spid="16"/>
                                        </p:tgtEl>
                                        <p:attrNameLst>
                                          <p:attrName>ppt_h</p:attrName>
                                        </p:attrNameLst>
                                      </p:cBhvr>
                                      <p:tavLst>
                                        <p:tav tm="0">
                                          <p:val>
                                            <p:fltVal val="0"/>
                                          </p:val>
                                        </p:tav>
                                        <p:tav tm="100000">
                                          <p:val>
                                            <p:strVal val="#ppt_h"/>
                                          </p:val>
                                        </p:tav>
                                      </p:tavLst>
                                    </p:anim>
                                    <p:animEffect transition="in" filter="fade">
                                      <p:cBhvr>
                                        <p:cTn id="14" dur="250"/>
                                        <p:tgtEl>
                                          <p:spTgt spid="16"/>
                                        </p:tgtEl>
                                      </p:cBhvr>
                                    </p:animEffect>
                                  </p:childTnLst>
                                </p:cTn>
                              </p:par>
                              <p:par>
                                <p:cTn id="15" presetID="6" presetClass="emph" presetSubtype="0" decel="100000" fill="hold" nodeType="withEffect">
                                  <p:stCondLst>
                                    <p:cond delay="200"/>
                                  </p:stCondLst>
                                  <p:childTnLst>
                                    <p:animScale>
                                      <p:cBhvr>
                                        <p:cTn id="16" dur="250" fill="hold"/>
                                        <p:tgtEl>
                                          <p:spTgt spid="16"/>
                                        </p:tgtEl>
                                      </p:cBhvr>
                                      <p:by x="110000" y="110000"/>
                                    </p:animScale>
                                  </p:childTnLst>
                                </p:cTn>
                              </p:par>
                              <p:par>
                                <p:cTn id="17" presetID="6" presetClass="emph" presetSubtype="0" decel="100000" fill="hold" nodeType="withEffect">
                                  <p:stCondLst>
                                    <p:cond delay="400"/>
                                  </p:stCondLst>
                                  <p:childTnLst>
                                    <p:animScale>
                                      <p:cBhvr>
                                        <p:cTn id="18" dur="250" fill="hold"/>
                                        <p:tgtEl>
                                          <p:spTgt spid="16"/>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1+#ppt_w/2"/>
                                          </p:val>
                                        </p:tav>
                                        <p:tav tm="100000">
                                          <p:val>
                                            <p:strVal val="#ppt_x"/>
                                          </p:val>
                                        </p:tav>
                                      </p:tavLst>
                                    </p:anim>
                                    <p:anim calcmode="lin" valueType="num">
                                      <p:cBhvr additive="base">
                                        <p:cTn id="23"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图片 2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548217" y="486833"/>
            <a:ext cx="2347383" cy="420370"/>
          </a:xfrm>
          <a:prstGeom prst="rect">
            <a:avLst/>
          </a:prstGeom>
          <a:noFill/>
        </p:spPr>
        <p:txBody>
          <a:bodyPr>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致谢</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矩形 3"/>
          <p:cNvSpPr>
            <a:spLocks noChangeArrowheads="1"/>
          </p:cNvSpPr>
          <p:nvPr/>
        </p:nvSpPr>
        <p:spPr bwMode="auto">
          <a:xfrm>
            <a:off x="3647017" y="1155700"/>
            <a:ext cx="5276849"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150000"/>
              </a:lnSpc>
            </a:pPr>
            <a:r>
              <a:rPr lang="en-US" altLang="zh-CN" sz="6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THANKS!</a:t>
            </a:r>
            <a:endParaRPr lang="zh-CN" altLang="en-US" sz="6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nvSpPr>
        <p:spPr>
          <a:xfrm>
            <a:off x="1775884" y="2512484"/>
            <a:ext cx="8580967" cy="2680335"/>
          </a:xfrm>
          <a:prstGeom prst="rect">
            <a:avLst/>
          </a:prstGeom>
        </p:spPr>
        <p:txBody>
          <a:bodyPr>
            <a:spAutoFit/>
          </a:bodyPr>
          <a:lstStyle/>
          <a:p>
            <a:pPr eaLnBrk="1" fontAlgn="auto" hangingPunct="1">
              <a:lnSpc>
                <a:spcPct val="15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大学生活即将结束，在此，我要感谢所有教导我的老师和陪伴我一齐成长的同学，他们在我的大学生涯给予了很大的帮助。本论文能够顺利完成，要特别感谢我的导师唐赟老师，</a:t>
            </a:r>
            <a:r>
              <a:rPr lang="zh-CN" altLang="en-US" sz="1865"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唐赟</a:t>
            </a:r>
            <a:r>
              <a:rPr lang="zh-CN" altLang="en-US" sz="1865"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老师对该论文从选题，构思到最后定稿的各个环节给予细心指引与教导</a:t>
            </a:r>
            <a:r>
              <a:rPr lang="en-US" altLang="zh-CN" sz="1865"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65"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使我得以最终完成毕业论文设计！</a:t>
            </a:r>
            <a:endParaRPr lang="en-US" altLang="zh-CN" sz="1865"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fontAlgn="auto" hangingPunct="1">
              <a:lnSpc>
                <a:spcPct val="150000"/>
              </a:lnSpc>
              <a:spcBef>
                <a:spcPts val="0"/>
              </a:spcBef>
              <a:spcAft>
                <a:spcPts val="0"/>
              </a:spcAft>
              <a:defRPr/>
            </a:pPr>
            <a:r>
              <a:rPr lang="en-US" altLang="zh-CN" sz="1865"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65"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最后，我要向百忙之中抽时间对本文进行审阅，评议和参与本人论文答辩的各位老师表示感谢！</a:t>
            </a:r>
            <a:endParaRPr lang="zh-CN" altLang="en-US" sz="1865"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矩形 5"/>
          <p:cNvSpPr>
            <a:spLocks noChangeArrowheads="1"/>
          </p:cNvSpPr>
          <p:nvPr/>
        </p:nvSpPr>
        <p:spPr bwMode="auto">
          <a:xfrm>
            <a:off x="4093633" y="5302251"/>
            <a:ext cx="4064000" cy="70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50000"/>
              </a:lnSpc>
            </a:pPr>
            <a:r>
              <a:rPr lang="zh-CN" altLang="en-US" sz="26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恳请各位老师批评指正！</a:t>
            </a:r>
            <a:endParaRPr lang="zh-CN" altLang="en-US" sz="26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ppt_x</p:attrName>
                                        </p:attrNameLst>
                                      </p:cBhvr>
                                      <p:tavLst>
                                        <p:tav tm="0">
                                          <p:val>
                                            <p:strVal val="#ppt_x"/>
                                          </p:val>
                                        </p:tav>
                                        <p:tav tm="100000">
                                          <p:val>
                                            <p:strVal val="#ppt_x"/>
                                          </p:val>
                                        </p:tav>
                                      </p:tavLst>
                                    </p:anim>
                                    <p:anim calcmode="lin" valueType="num">
                                      <p:cBhvr>
                                        <p:cTn id="8" dur="250" fill="hold"/>
                                        <p:tgtEl>
                                          <p:spTgt spid="4"/>
                                        </p:tgtEl>
                                        <p:attrNameLst>
                                          <p:attrName>ppt_y</p:attrName>
                                        </p:attrNameLst>
                                      </p:cBhvr>
                                      <p:tavLst>
                                        <p:tav tm="0">
                                          <p:val>
                                            <p:strVal val="#ppt_y-#ppt_h/2"/>
                                          </p:val>
                                        </p:tav>
                                        <p:tav tm="100000">
                                          <p:val>
                                            <p:strVal val="#ppt_y"/>
                                          </p:val>
                                        </p:tav>
                                      </p:tavLst>
                                    </p:anim>
                                    <p:anim calcmode="lin" valueType="num">
                                      <p:cBhvr>
                                        <p:cTn id="9" dur="250" fill="hold"/>
                                        <p:tgtEl>
                                          <p:spTgt spid="4"/>
                                        </p:tgtEl>
                                        <p:attrNameLst>
                                          <p:attrName>ppt_w</p:attrName>
                                        </p:attrNameLst>
                                      </p:cBhvr>
                                      <p:tavLst>
                                        <p:tav tm="0">
                                          <p:val>
                                            <p:strVal val="#ppt_w"/>
                                          </p:val>
                                        </p:tav>
                                        <p:tav tm="100000">
                                          <p:val>
                                            <p:strVal val="#ppt_w"/>
                                          </p:val>
                                        </p:tav>
                                      </p:tavLst>
                                    </p:anim>
                                    <p:anim calcmode="lin" valueType="num">
                                      <p:cBhvr>
                                        <p:cTn id="10" dur="250" fill="hold"/>
                                        <p:tgtEl>
                                          <p:spTgt spid="4"/>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iterate type="lt">
                                    <p:tmPct val="30000"/>
                                  </p:iterate>
                                  <p:childTnLst>
                                    <p:set>
                                      <p:cBhvr>
                                        <p:cTn id="14" dur="500" fill="hold">
                                          <p:stCondLst>
                                            <p:cond delay="0"/>
                                          </p:stCondLst>
                                        </p:cTn>
                                        <p:tgtEl>
                                          <p:spTgt spid="5">
                                            <p:txEl>
                                              <p:pRg st="0" end="0"/>
                                            </p:txEl>
                                          </p:spTgt>
                                        </p:tgtEl>
                                        <p:attrNameLst>
                                          <p:attrName>style.visibility</p:attrName>
                                        </p:attrNameLst>
                                      </p:cBhvr>
                                      <p:to>
                                        <p:strVal val="visible"/>
                                      </p:to>
                                    </p:set>
                                    <p:animEffect transition="in" filter="wipe(left)">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iterate type="lt">
                                    <p:tmPct val="30000"/>
                                  </p:iterate>
                                  <p:childTnLst>
                                    <p:set>
                                      <p:cBhvr>
                                        <p:cTn id="19" dur="500" fill="hold">
                                          <p:stCondLst>
                                            <p:cond delay="0"/>
                                          </p:stCondLst>
                                        </p:cTn>
                                        <p:tgtEl>
                                          <p:spTgt spid="5">
                                            <p:txEl>
                                              <p:pRg st="1" end="1"/>
                                            </p:txEl>
                                          </p:spTgt>
                                        </p:tgtEl>
                                        <p:attrNameLst>
                                          <p:attrName>style.visibility</p:attrName>
                                        </p:attrNameLst>
                                      </p:cBhvr>
                                      <p:to>
                                        <p:strVal val="visible"/>
                                      </p:to>
                                    </p:set>
                                    <p:animEffect transition="in" filter="wipe(left)">
                                      <p:cBhvr>
                                        <p:cTn id="20" dur="500"/>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500"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anim calcmode="lin" valueType="num">
                                      <p:cBhvr>
                                        <p:cTn id="26" dur="500" fill="hold"/>
                                        <p:tgtEl>
                                          <p:spTgt spid="6"/>
                                        </p:tgtEl>
                                        <p:attrNameLst>
                                          <p:attrName>ppt_x</p:attrName>
                                        </p:attrNameLst>
                                      </p:cBhvr>
                                      <p:tavLst>
                                        <p:tav tm="0">
                                          <p:val>
                                            <p:strVal val="#ppt_x"/>
                                          </p:val>
                                        </p:tav>
                                        <p:tav tm="100000">
                                          <p:val>
                                            <p:strVal val="#ppt_x"/>
                                          </p:val>
                                        </p:tav>
                                      </p:tavLst>
                                    </p:anim>
                                    <p:anim calcmode="lin" valueType="num">
                                      <p:cBhvr>
                                        <p:cTn id="27"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uiExpand="1" build="allAtOnce"/>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317500" y="395605"/>
            <a:ext cx="1955165" cy="632460"/>
            <a:chOff x="500" y="623"/>
            <a:chExt cx="3079" cy="996"/>
          </a:xfrm>
        </p:grpSpPr>
        <p:pic>
          <p:nvPicPr>
            <p:cNvPr id="19465" name="图片 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500" y="623"/>
              <a:ext cx="886"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1247" y="790"/>
              <a:ext cx="2332" cy="725"/>
            </a:xfrm>
            <a:prstGeom prst="rect">
              <a:avLst/>
            </a:prstGeom>
            <a:noFill/>
          </p:spPr>
          <p:txBody>
            <a:bodyPr wrap="square">
              <a:spAutoFit/>
            </a:bodyPr>
            <a:lstStyle/>
            <a:p>
              <a:pPr eaLnBrk="1" fontAlgn="auto" hangingPunct="1">
                <a:spcBef>
                  <a:spcPts val="0"/>
                </a:spcBef>
                <a:spcAft>
                  <a:spcPts val="0"/>
                </a:spcAft>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课题综述</a:t>
              </a:r>
              <a:endParaRPr lang="zh-CN" altLang="en-US" sz="2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5" name="直接连接符 4"/>
            <p:cNvCxnSpPr/>
            <p:nvPr/>
          </p:nvCxnSpPr>
          <p:spPr>
            <a:xfrm flipV="1">
              <a:off x="1247" y="1558"/>
              <a:ext cx="2031" cy="9"/>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bwMode="auto">
          <a:xfrm>
            <a:off x="2561167" y="2592706"/>
            <a:ext cx="1504951" cy="1504949"/>
            <a:chOff x="2558424" y="1401428"/>
            <a:chExt cx="1318727" cy="1318727"/>
          </a:xfrm>
        </p:grpSpPr>
        <p:sp>
          <p:nvSpPr>
            <p:cNvPr id="35" name="椭圆 34"/>
            <p:cNvSpPr/>
            <p:nvPr/>
          </p:nvSpPr>
          <p:spPr>
            <a:xfrm>
              <a:off x="2558424" y="1401428"/>
              <a:ext cx="1318727" cy="131872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6" name="Freeform 11"/>
            <p:cNvSpPr/>
            <p:nvPr/>
          </p:nvSpPr>
          <p:spPr bwMode="auto">
            <a:xfrm>
              <a:off x="2675274" y="1815037"/>
              <a:ext cx="1085027" cy="597230"/>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37" name="组合 36"/>
          <p:cNvGrpSpPr/>
          <p:nvPr/>
        </p:nvGrpSpPr>
        <p:grpSpPr bwMode="auto">
          <a:xfrm>
            <a:off x="4178300" y="2692400"/>
            <a:ext cx="3993515" cy="1352971"/>
            <a:chOff x="4447677" y="2019402"/>
            <a:chExt cx="1461654" cy="1014590"/>
          </a:xfrm>
        </p:grpSpPr>
        <p:sp>
          <p:nvSpPr>
            <p:cNvPr id="19461" name="文本框 37"/>
            <p:cNvSpPr txBox="1">
              <a:spLocks noChangeArrowheads="1"/>
            </p:cNvSpPr>
            <p:nvPr/>
          </p:nvSpPr>
          <p:spPr bwMode="auto">
            <a:xfrm>
              <a:off x="4447677" y="2226858"/>
              <a:ext cx="1461654" cy="807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l" eaLnBrk="1" hangingPunct="1"/>
              <a:r>
                <a:rPr lang="zh-CN" altLang="en-US" sz="6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课题综述</a:t>
              </a:r>
              <a:endParaRPr lang="zh-CN" altLang="en-US" sz="6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462" name="文本框 38"/>
            <p:cNvSpPr txBox="1">
              <a:spLocks noChangeArrowheads="1"/>
            </p:cNvSpPr>
            <p:nvPr/>
          </p:nvSpPr>
          <p:spPr bwMode="auto">
            <a:xfrm>
              <a:off x="4535462" y="2019402"/>
              <a:ext cx="1286840" cy="283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en-US" altLang="zh-CN"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PART ONE</a:t>
              </a:r>
              <a:endParaRPr lang="zh-CN" altLang="en-US"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250" fill="hold"/>
                                        <p:tgtEl>
                                          <p:spTgt spid="34"/>
                                        </p:tgtEl>
                                        <p:attrNameLst>
                                          <p:attrName>ppt_w</p:attrName>
                                        </p:attrNameLst>
                                      </p:cBhvr>
                                      <p:tavLst>
                                        <p:tav tm="0">
                                          <p:val>
                                            <p:fltVal val="0"/>
                                          </p:val>
                                        </p:tav>
                                        <p:tav tm="100000">
                                          <p:val>
                                            <p:strVal val="#ppt_w"/>
                                          </p:val>
                                        </p:tav>
                                      </p:tavLst>
                                    </p:anim>
                                    <p:anim calcmode="lin" valueType="num">
                                      <p:cBhvr>
                                        <p:cTn id="13" dur="250" fill="hold"/>
                                        <p:tgtEl>
                                          <p:spTgt spid="34"/>
                                        </p:tgtEl>
                                        <p:attrNameLst>
                                          <p:attrName>ppt_h</p:attrName>
                                        </p:attrNameLst>
                                      </p:cBhvr>
                                      <p:tavLst>
                                        <p:tav tm="0">
                                          <p:val>
                                            <p:fltVal val="0"/>
                                          </p:val>
                                        </p:tav>
                                        <p:tav tm="100000">
                                          <p:val>
                                            <p:strVal val="#ppt_h"/>
                                          </p:val>
                                        </p:tav>
                                      </p:tavLst>
                                    </p:anim>
                                    <p:animEffect transition="in" filter="fade">
                                      <p:cBhvr>
                                        <p:cTn id="14" dur="250"/>
                                        <p:tgtEl>
                                          <p:spTgt spid="34"/>
                                        </p:tgtEl>
                                      </p:cBhvr>
                                    </p:animEffect>
                                  </p:childTnLst>
                                </p:cTn>
                              </p:par>
                              <p:par>
                                <p:cTn id="15" presetID="6" presetClass="emph" presetSubtype="0" decel="100000" fill="hold" nodeType="withEffect">
                                  <p:stCondLst>
                                    <p:cond delay="200"/>
                                  </p:stCondLst>
                                  <p:childTnLst>
                                    <p:animScale>
                                      <p:cBhvr>
                                        <p:cTn id="16" dur="250" fill="hold"/>
                                        <p:tgtEl>
                                          <p:spTgt spid="34"/>
                                        </p:tgtEl>
                                      </p:cBhvr>
                                      <p:by x="110000" y="110000"/>
                                    </p:animScale>
                                  </p:childTnLst>
                                </p:cTn>
                              </p:par>
                              <p:par>
                                <p:cTn id="17" presetID="6" presetClass="emph" presetSubtype="0" decel="100000" fill="hold" nodeType="withEffect">
                                  <p:stCondLst>
                                    <p:cond delay="400"/>
                                  </p:stCondLst>
                                  <p:childTnLst>
                                    <p:animScale>
                                      <p:cBhvr>
                                        <p:cTn id="18" dur="250" fill="hold"/>
                                        <p:tgtEl>
                                          <p:spTgt spid="34"/>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1+#ppt_w/2"/>
                                          </p:val>
                                        </p:tav>
                                        <p:tav tm="100000">
                                          <p:val>
                                            <p:strVal val="#ppt_x"/>
                                          </p:val>
                                        </p:tav>
                                      </p:tavLst>
                                    </p:anim>
                                    <p:anim calcmode="lin" valueType="num">
                                      <p:cBhvr additive="base">
                                        <p:cTn id="23"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图片 2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548217" y="486833"/>
            <a:ext cx="2347383" cy="420370"/>
          </a:xfrm>
          <a:prstGeom prst="rect">
            <a:avLst/>
          </a:prstGeom>
          <a:noFill/>
        </p:spPr>
        <p:txBody>
          <a:bodyPr>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课题综述</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2"/>
          <p:cNvSpPr/>
          <p:nvPr/>
        </p:nvSpPr>
        <p:spPr bwMode="auto">
          <a:xfrm>
            <a:off x="1255184" y="2512484"/>
            <a:ext cx="9681633" cy="1490133"/>
          </a:xfrm>
          <a:custGeom>
            <a:avLst/>
            <a:gdLst>
              <a:gd name="T0" fmla="*/ 2134 w 2522"/>
              <a:gd name="T1" fmla="*/ 0 h 388"/>
              <a:gd name="T2" fmla="*/ 1749 w 2522"/>
              <a:gd name="T3" fmla="*/ 341 h 388"/>
              <a:gd name="T4" fmla="*/ 0 w 2522"/>
              <a:gd name="T5" fmla="*/ 341 h 388"/>
              <a:gd name="T6" fmla="*/ 0 w 2522"/>
              <a:gd name="T7" fmla="*/ 388 h 388"/>
              <a:gd name="T8" fmla="*/ 1746 w 2522"/>
              <a:gd name="T9" fmla="*/ 388 h 388"/>
              <a:gd name="T10" fmla="*/ 1803 w 2522"/>
              <a:gd name="T11" fmla="*/ 388 h 388"/>
              <a:gd name="T12" fmla="*/ 2522 w 2522"/>
              <a:gd name="T13" fmla="*/ 388 h 388"/>
              <a:gd name="T14" fmla="*/ 2134 w 2522"/>
              <a:gd name="T15" fmla="*/ 0 h 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2" h="388">
                <a:moveTo>
                  <a:pt x="2134" y="0"/>
                </a:moveTo>
                <a:cubicBezTo>
                  <a:pt x="1936" y="0"/>
                  <a:pt x="1772" y="149"/>
                  <a:pt x="1749" y="341"/>
                </a:cubicBezTo>
                <a:cubicBezTo>
                  <a:pt x="0" y="341"/>
                  <a:pt x="0" y="341"/>
                  <a:pt x="0" y="341"/>
                </a:cubicBezTo>
                <a:cubicBezTo>
                  <a:pt x="0" y="388"/>
                  <a:pt x="0" y="388"/>
                  <a:pt x="0" y="388"/>
                </a:cubicBezTo>
                <a:cubicBezTo>
                  <a:pt x="1746" y="388"/>
                  <a:pt x="1746" y="388"/>
                  <a:pt x="1746" y="388"/>
                </a:cubicBezTo>
                <a:cubicBezTo>
                  <a:pt x="1803" y="388"/>
                  <a:pt x="1803" y="388"/>
                  <a:pt x="1803" y="388"/>
                </a:cubicBezTo>
                <a:cubicBezTo>
                  <a:pt x="2522" y="388"/>
                  <a:pt x="2522" y="388"/>
                  <a:pt x="2522" y="388"/>
                </a:cubicBezTo>
                <a:cubicBezTo>
                  <a:pt x="2522" y="174"/>
                  <a:pt x="2348" y="0"/>
                  <a:pt x="2134" y="0"/>
                </a:cubicBezTo>
                <a:close/>
              </a:path>
            </a:pathLst>
          </a:custGeom>
          <a:noFill/>
          <a:ln>
            <a:solidFill>
              <a:schemeClr val="bg1"/>
            </a:solidFill>
          </a:ln>
        </p:spPr>
        <p:txBody>
          <a:bodyPr/>
          <a:lstStyle/>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Freeform 3"/>
          <p:cNvSpPr/>
          <p:nvPr/>
        </p:nvSpPr>
        <p:spPr bwMode="auto">
          <a:xfrm>
            <a:off x="1255184" y="4059767"/>
            <a:ext cx="9681633" cy="1490133"/>
          </a:xfrm>
          <a:custGeom>
            <a:avLst/>
            <a:gdLst>
              <a:gd name="T0" fmla="*/ 2134 w 2522"/>
              <a:gd name="T1" fmla="*/ 388 h 388"/>
              <a:gd name="T2" fmla="*/ 1749 w 2522"/>
              <a:gd name="T3" fmla="*/ 48 h 388"/>
              <a:gd name="T4" fmla="*/ 0 w 2522"/>
              <a:gd name="T5" fmla="*/ 48 h 388"/>
              <a:gd name="T6" fmla="*/ 0 w 2522"/>
              <a:gd name="T7" fmla="*/ 0 h 388"/>
              <a:gd name="T8" fmla="*/ 1746 w 2522"/>
              <a:gd name="T9" fmla="*/ 0 h 388"/>
              <a:gd name="T10" fmla="*/ 1803 w 2522"/>
              <a:gd name="T11" fmla="*/ 0 h 388"/>
              <a:gd name="T12" fmla="*/ 2522 w 2522"/>
              <a:gd name="T13" fmla="*/ 0 h 388"/>
              <a:gd name="T14" fmla="*/ 2134 w 2522"/>
              <a:gd name="T15" fmla="*/ 388 h 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2" h="388">
                <a:moveTo>
                  <a:pt x="2134" y="388"/>
                </a:moveTo>
                <a:cubicBezTo>
                  <a:pt x="1936" y="388"/>
                  <a:pt x="1772" y="240"/>
                  <a:pt x="1749" y="48"/>
                </a:cubicBezTo>
                <a:cubicBezTo>
                  <a:pt x="0" y="48"/>
                  <a:pt x="0" y="48"/>
                  <a:pt x="0" y="48"/>
                </a:cubicBezTo>
                <a:cubicBezTo>
                  <a:pt x="0" y="0"/>
                  <a:pt x="0" y="0"/>
                  <a:pt x="0" y="0"/>
                </a:cubicBezTo>
                <a:cubicBezTo>
                  <a:pt x="1746" y="0"/>
                  <a:pt x="1746" y="0"/>
                  <a:pt x="1746" y="0"/>
                </a:cubicBezTo>
                <a:cubicBezTo>
                  <a:pt x="1803" y="0"/>
                  <a:pt x="1803" y="0"/>
                  <a:pt x="1803" y="0"/>
                </a:cubicBezTo>
                <a:cubicBezTo>
                  <a:pt x="2522" y="0"/>
                  <a:pt x="2522" y="0"/>
                  <a:pt x="2522" y="0"/>
                </a:cubicBezTo>
                <a:cubicBezTo>
                  <a:pt x="2522" y="215"/>
                  <a:pt x="2348" y="388"/>
                  <a:pt x="2134" y="388"/>
                </a:cubicBezTo>
                <a:close/>
              </a:path>
            </a:pathLst>
          </a:custGeom>
          <a:noFill/>
          <a:ln>
            <a:solidFill>
              <a:schemeClr val="bg1"/>
            </a:solidFill>
          </a:ln>
        </p:spPr>
        <p:txBody>
          <a:bodyPr/>
          <a:lstStyle/>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Freeform 4"/>
          <p:cNvSpPr/>
          <p:nvPr/>
        </p:nvSpPr>
        <p:spPr bwMode="auto">
          <a:xfrm>
            <a:off x="1255184" y="2137833"/>
            <a:ext cx="8219016" cy="374651"/>
          </a:xfrm>
          <a:custGeom>
            <a:avLst/>
            <a:gdLst>
              <a:gd name="T0" fmla="*/ 0 w 3883"/>
              <a:gd name="T1" fmla="*/ 0 h 177"/>
              <a:gd name="T2" fmla="*/ 3883 w 3883"/>
              <a:gd name="T3" fmla="*/ 0 h 177"/>
              <a:gd name="T4" fmla="*/ 3883 w 3883"/>
              <a:gd name="T5" fmla="*/ 177 h 177"/>
            </a:gdLst>
            <a:ahLst/>
            <a:cxnLst>
              <a:cxn ang="0">
                <a:pos x="T0" y="T1"/>
              </a:cxn>
              <a:cxn ang="0">
                <a:pos x="T2" y="T3"/>
              </a:cxn>
              <a:cxn ang="0">
                <a:pos x="T4" y="T5"/>
              </a:cxn>
            </a:cxnLst>
            <a:rect l="0" t="0" r="r" b="b"/>
            <a:pathLst>
              <a:path w="3883" h="177">
                <a:moveTo>
                  <a:pt x="0" y="0"/>
                </a:moveTo>
                <a:lnTo>
                  <a:pt x="3883" y="0"/>
                </a:lnTo>
                <a:lnTo>
                  <a:pt x="3883" y="177"/>
                </a:lnTo>
              </a:path>
            </a:pathLst>
          </a:custGeom>
          <a:noFill/>
          <a:ln w="12700" cap="flat" cmpd="sng">
            <a:solidFill>
              <a:schemeClr val="bg1"/>
            </a:solidFill>
            <a:round/>
            <a:tailEnd type="oval" w="med" len="me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Freeform 5"/>
          <p:cNvSpPr/>
          <p:nvPr/>
        </p:nvSpPr>
        <p:spPr bwMode="auto">
          <a:xfrm>
            <a:off x="1255184" y="5549900"/>
            <a:ext cx="8219016" cy="372533"/>
          </a:xfrm>
          <a:custGeom>
            <a:avLst/>
            <a:gdLst>
              <a:gd name="T0" fmla="*/ 0 w 3883"/>
              <a:gd name="T1" fmla="*/ 176 h 176"/>
              <a:gd name="T2" fmla="*/ 3883 w 3883"/>
              <a:gd name="T3" fmla="*/ 176 h 176"/>
              <a:gd name="T4" fmla="*/ 3883 w 3883"/>
              <a:gd name="T5" fmla="*/ 0 h 176"/>
            </a:gdLst>
            <a:ahLst/>
            <a:cxnLst>
              <a:cxn ang="0">
                <a:pos x="T0" y="T1"/>
              </a:cxn>
              <a:cxn ang="0">
                <a:pos x="T2" y="T3"/>
              </a:cxn>
              <a:cxn ang="0">
                <a:pos x="T4" y="T5"/>
              </a:cxn>
            </a:cxnLst>
            <a:rect l="0" t="0" r="r" b="b"/>
            <a:pathLst>
              <a:path w="3883" h="176">
                <a:moveTo>
                  <a:pt x="0" y="176"/>
                </a:moveTo>
                <a:lnTo>
                  <a:pt x="3883" y="176"/>
                </a:lnTo>
                <a:lnTo>
                  <a:pt x="3883" y="0"/>
                </a:lnTo>
              </a:path>
            </a:pathLst>
          </a:custGeom>
          <a:noFill/>
          <a:ln w="12700" cap="flat" cmpd="sng">
            <a:solidFill>
              <a:schemeClr val="bg1"/>
            </a:solidFill>
            <a:round/>
            <a:tailEnd type="oval" w="med" len="me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5" name="组合 14"/>
          <p:cNvGrpSpPr/>
          <p:nvPr/>
        </p:nvGrpSpPr>
        <p:grpSpPr>
          <a:xfrm>
            <a:off x="8585200" y="2922270"/>
            <a:ext cx="1778000" cy="932180"/>
            <a:chOff x="13520" y="4602"/>
            <a:chExt cx="2800" cy="1468"/>
          </a:xfrm>
        </p:grpSpPr>
        <p:sp>
          <p:nvSpPr>
            <p:cNvPr id="2" name="Freeform 5"/>
            <p:cNvSpPr>
              <a:spLocks noEditPoints="1"/>
            </p:cNvSpPr>
            <p:nvPr/>
          </p:nvSpPr>
          <p:spPr bwMode="auto">
            <a:xfrm>
              <a:off x="14566" y="5274"/>
              <a:ext cx="708" cy="796"/>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p:spPr>
          <p:txBody>
            <a:bodyPr/>
            <a:lstStyle/>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Rectangle 10"/>
            <p:cNvSpPr>
              <a:spLocks noChangeArrowheads="1"/>
            </p:cNvSpPr>
            <p:nvPr/>
          </p:nvSpPr>
          <p:spPr bwMode="auto">
            <a:xfrm>
              <a:off x="13520" y="4602"/>
              <a:ext cx="2800"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什么是发育毒性</a:t>
              </a:r>
              <a:endParaRPr 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4" name="组合 13"/>
          <p:cNvGrpSpPr/>
          <p:nvPr/>
        </p:nvGrpSpPr>
        <p:grpSpPr>
          <a:xfrm>
            <a:off x="8211185" y="4359275"/>
            <a:ext cx="2540000" cy="1013460"/>
            <a:chOff x="12931" y="6865"/>
            <a:chExt cx="4000" cy="1596"/>
          </a:xfrm>
        </p:grpSpPr>
        <p:sp>
          <p:nvSpPr>
            <p:cNvPr id="3" name="Freeform 14"/>
            <p:cNvSpPr>
              <a:spLocks noEditPoints="1"/>
            </p:cNvSpPr>
            <p:nvPr/>
          </p:nvSpPr>
          <p:spPr bwMode="auto">
            <a:xfrm>
              <a:off x="14545" y="7525"/>
              <a:ext cx="772" cy="936"/>
            </a:xfrm>
            <a:custGeom>
              <a:avLst/>
              <a:gdLst>
                <a:gd name="T0" fmla="*/ 193 w 399"/>
                <a:gd name="T1" fmla="*/ 238 h 507"/>
                <a:gd name="T2" fmla="*/ 184 w 399"/>
                <a:gd name="T3" fmla="*/ 275 h 507"/>
                <a:gd name="T4" fmla="*/ 149 w 399"/>
                <a:gd name="T5" fmla="*/ 284 h 507"/>
                <a:gd name="T6" fmla="*/ 198 w 399"/>
                <a:gd name="T7" fmla="*/ 223 h 507"/>
                <a:gd name="T8" fmla="*/ 250 w 399"/>
                <a:gd name="T9" fmla="*/ 344 h 507"/>
                <a:gd name="T10" fmla="*/ 252 w 399"/>
                <a:gd name="T11" fmla="*/ 349 h 507"/>
                <a:gd name="T12" fmla="*/ 276 w 399"/>
                <a:gd name="T13" fmla="*/ 331 h 507"/>
                <a:gd name="T14" fmla="*/ 287 w 399"/>
                <a:gd name="T15" fmla="*/ 303 h 507"/>
                <a:gd name="T16" fmla="*/ 284 w 399"/>
                <a:gd name="T17" fmla="*/ 300 h 507"/>
                <a:gd name="T18" fmla="*/ 256 w 399"/>
                <a:gd name="T19" fmla="*/ 330 h 507"/>
                <a:gd name="T20" fmla="*/ 348 w 399"/>
                <a:gd name="T21" fmla="*/ 507 h 507"/>
                <a:gd name="T22" fmla="*/ 0 w 399"/>
                <a:gd name="T23" fmla="*/ 457 h 507"/>
                <a:gd name="T24" fmla="*/ 58 w 399"/>
                <a:gd name="T25" fmla="*/ 0 h 507"/>
                <a:gd name="T26" fmla="*/ 392 w 399"/>
                <a:gd name="T27" fmla="*/ 13 h 507"/>
                <a:gd name="T28" fmla="*/ 56 w 399"/>
                <a:gd name="T29" fmla="*/ 26 h 507"/>
                <a:gd name="T30" fmla="*/ 53 w 399"/>
                <a:gd name="T31" fmla="*/ 83 h 507"/>
                <a:gd name="T32" fmla="*/ 399 w 399"/>
                <a:gd name="T33" fmla="*/ 106 h 507"/>
                <a:gd name="T34" fmla="*/ 204 w 399"/>
                <a:gd name="T35" fmla="*/ 271 h 507"/>
                <a:gd name="T36" fmla="*/ 219 w 399"/>
                <a:gd name="T37" fmla="*/ 215 h 507"/>
                <a:gd name="T38" fmla="*/ 219 w 399"/>
                <a:gd name="T39" fmla="*/ 194 h 507"/>
                <a:gd name="T40" fmla="*/ 195 w 399"/>
                <a:gd name="T41" fmla="*/ 202 h 507"/>
                <a:gd name="T42" fmla="*/ 136 w 399"/>
                <a:gd name="T43" fmla="*/ 272 h 507"/>
                <a:gd name="T44" fmla="*/ 108 w 399"/>
                <a:gd name="T45" fmla="*/ 297 h 507"/>
                <a:gd name="T46" fmla="*/ 86 w 399"/>
                <a:gd name="T47" fmla="*/ 313 h 507"/>
                <a:gd name="T48" fmla="*/ 94 w 399"/>
                <a:gd name="T49" fmla="*/ 320 h 507"/>
                <a:gd name="T50" fmla="*/ 109 w 399"/>
                <a:gd name="T51" fmla="*/ 315 h 507"/>
                <a:gd name="T52" fmla="*/ 91 w 399"/>
                <a:gd name="T53" fmla="*/ 348 h 507"/>
                <a:gd name="T54" fmla="*/ 84 w 399"/>
                <a:gd name="T55" fmla="*/ 375 h 507"/>
                <a:gd name="T56" fmla="*/ 100 w 399"/>
                <a:gd name="T57" fmla="*/ 369 h 507"/>
                <a:gd name="T58" fmla="*/ 111 w 399"/>
                <a:gd name="T59" fmla="*/ 348 h 507"/>
                <a:gd name="T60" fmla="*/ 180 w 399"/>
                <a:gd name="T61" fmla="*/ 293 h 507"/>
                <a:gd name="T62" fmla="*/ 173 w 399"/>
                <a:gd name="T63" fmla="*/ 363 h 507"/>
                <a:gd name="T64" fmla="*/ 185 w 399"/>
                <a:gd name="T65" fmla="*/ 378 h 507"/>
                <a:gd name="T66" fmla="*/ 192 w 399"/>
                <a:gd name="T67" fmla="*/ 366 h 507"/>
                <a:gd name="T68" fmla="*/ 200 w 399"/>
                <a:gd name="T69" fmla="*/ 290 h 507"/>
                <a:gd name="T70" fmla="*/ 215 w 399"/>
                <a:gd name="T71" fmla="*/ 289 h 507"/>
                <a:gd name="T72" fmla="*/ 221 w 399"/>
                <a:gd name="T73" fmla="*/ 279 h 507"/>
                <a:gd name="T74" fmla="*/ 205 w 399"/>
                <a:gd name="T75" fmla="*/ 271 h 507"/>
                <a:gd name="T76" fmla="*/ 312 w 399"/>
                <a:gd name="T77" fmla="*/ 213 h 507"/>
                <a:gd name="T78" fmla="*/ 303 w 399"/>
                <a:gd name="T79" fmla="*/ 204 h 507"/>
                <a:gd name="T80" fmla="*/ 284 w 399"/>
                <a:gd name="T81" fmla="*/ 231 h 507"/>
                <a:gd name="T82" fmla="*/ 227 w 399"/>
                <a:gd name="T83" fmla="*/ 362 h 507"/>
                <a:gd name="T84" fmla="*/ 236 w 399"/>
                <a:gd name="T85" fmla="*/ 370 h 507"/>
                <a:gd name="T86" fmla="*/ 243 w 399"/>
                <a:gd name="T87" fmla="*/ 362 h 507"/>
                <a:gd name="T88" fmla="*/ 255 w 399"/>
                <a:gd name="T89" fmla="*/ 367 h 507"/>
                <a:gd name="T90" fmla="*/ 299 w 399"/>
                <a:gd name="T91" fmla="*/ 324 h 507"/>
                <a:gd name="T92" fmla="*/ 300 w 399"/>
                <a:gd name="T93" fmla="*/ 288 h 507"/>
                <a:gd name="T94" fmla="*/ 274 w 399"/>
                <a:gd name="T95" fmla="*/ 288 h 507"/>
                <a:gd name="T96" fmla="*/ 310 w 399"/>
                <a:gd name="T97" fmla="*/ 221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99" h="507">
                  <a:moveTo>
                    <a:pt x="198" y="223"/>
                  </a:moveTo>
                  <a:cubicBezTo>
                    <a:pt x="193" y="238"/>
                    <a:pt x="193" y="238"/>
                    <a:pt x="193" y="238"/>
                  </a:cubicBezTo>
                  <a:cubicBezTo>
                    <a:pt x="191" y="247"/>
                    <a:pt x="189" y="253"/>
                    <a:pt x="188" y="256"/>
                  </a:cubicBezTo>
                  <a:cubicBezTo>
                    <a:pt x="186" y="265"/>
                    <a:pt x="184" y="271"/>
                    <a:pt x="184" y="275"/>
                  </a:cubicBezTo>
                  <a:cubicBezTo>
                    <a:pt x="174" y="277"/>
                    <a:pt x="168" y="278"/>
                    <a:pt x="165" y="279"/>
                  </a:cubicBezTo>
                  <a:cubicBezTo>
                    <a:pt x="158" y="281"/>
                    <a:pt x="153" y="283"/>
                    <a:pt x="149" y="284"/>
                  </a:cubicBezTo>
                  <a:cubicBezTo>
                    <a:pt x="157" y="270"/>
                    <a:pt x="170" y="254"/>
                    <a:pt x="187" y="234"/>
                  </a:cubicBezTo>
                  <a:cubicBezTo>
                    <a:pt x="191" y="230"/>
                    <a:pt x="194" y="226"/>
                    <a:pt x="198" y="223"/>
                  </a:cubicBezTo>
                  <a:close/>
                  <a:moveTo>
                    <a:pt x="256" y="330"/>
                  </a:moveTo>
                  <a:cubicBezTo>
                    <a:pt x="254" y="335"/>
                    <a:pt x="252" y="340"/>
                    <a:pt x="250" y="344"/>
                  </a:cubicBezTo>
                  <a:cubicBezTo>
                    <a:pt x="249" y="346"/>
                    <a:pt x="249" y="346"/>
                    <a:pt x="249" y="346"/>
                  </a:cubicBezTo>
                  <a:cubicBezTo>
                    <a:pt x="250" y="347"/>
                    <a:pt x="251" y="348"/>
                    <a:pt x="252" y="349"/>
                  </a:cubicBezTo>
                  <a:cubicBezTo>
                    <a:pt x="253" y="350"/>
                    <a:pt x="254" y="350"/>
                    <a:pt x="255" y="350"/>
                  </a:cubicBezTo>
                  <a:cubicBezTo>
                    <a:pt x="262" y="350"/>
                    <a:pt x="269" y="344"/>
                    <a:pt x="276" y="331"/>
                  </a:cubicBezTo>
                  <a:cubicBezTo>
                    <a:pt x="280" y="325"/>
                    <a:pt x="282" y="320"/>
                    <a:pt x="284" y="314"/>
                  </a:cubicBezTo>
                  <a:cubicBezTo>
                    <a:pt x="286" y="309"/>
                    <a:pt x="287" y="305"/>
                    <a:pt x="287" y="303"/>
                  </a:cubicBezTo>
                  <a:cubicBezTo>
                    <a:pt x="287" y="302"/>
                    <a:pt x="286" y="301"/>
                    <a:pt x="286" y="300"/>
                  </a:cubicBezTo>
                  <a:cubicBezTo>
                    <a:pt x="285" y="300"/>
                    <a:pt x="284" y="300"/>
                    <a:pt x="284" y="300"/>
                  </a:cubicBezTo>
                  <a:cubicBezTo>
                    <a:pt x="280" y="300"/>
                    <a:pt x="276" y="302"/>
                    <a:pt x="271" y="307"/>
                  </a:cubicBezTo>
                  <a:cubicBezTo>
                    <a:pt x="266" y="313"/>
                    <a:pt x="261" y="320"/>
                    <a:pt x="256" y="330"/>
                  </a:cubicBezTo>
                  <a:close/>
                  <a:moveTo>
                    <a:pt x="398" y="457"/>
                  </a:moveTo>
                  <a:cubicBezTo>
                    <a:pt x="398" y="484"/>
                    <a:pt x="375" y="507"/>
                    <a:pt x="348" y="507"/>
                  </a:cubicBezTo>
                  <a:cubicBezTo>
                    <a:pt x="50" y="507"/>
                    <a:pt x="50" y="507"/>
                    <a:pt x="50" y="507"/>
                  </a:cubicBezTo>
                  <a:cubicBezTo>
                    <a:pt x="22" y="507"/>
                    <a:pt x="0" y="484"/>
                    <a:pt x="0" y="457"/>
                  </a:cubicBezTo>
                  <a:cubicBezTo>
                    <a:pt x="0" y="48"/>
                    <a:pt x="0" y="48"/>
                    <a:pt x="0" y="48"/>
                  </a:cubicBezTo>
                  <a:cubicBezTo>
                    <a:pt x="0" y="21"/>
                    <a:pt x="22" y="0"/>
                    <a:pt x="58" y="0"/>
                  </a:cubicBezTo>
                  <a:cubicBezTo>
                    <a:pt x="378" y="0"/>
                    <a:pt x="378" y="0"/>
                    <a:pt x="378" y="0"/>
                  </a:cubicBezTo>
                  <a:cubicBezTo>
                    <a:pt x="385" y="0"/>
                    <a:pt x="392" y="6"/>
                    <a:pt x="392" y="13"/>
                  </a:cubicBezTo>
                  <a:cubicBezTo>
                    <a:pt x="392" y="20"/>
                    <a:pt x="385" y="26"/>
                    <a:pt x="378" y="26"/>
                  </a:cubicBezTo>
                  <a:cubicBezTo>
                    <a:pt x="378" y="26"/>
                    <a:pt x="56" y="26"/>
                    <a:pt x="56" y="26"/>
                  </a:cubicBezTo>
                  <a:cubicBezTo>
                    <a:pt x="36" y="26"/>
                    <a:pt x="26" y="40"/>
                    <a:pt x="26" y="53"/>
                  </a:cubicBezTo>
                  <a:cubicBezTo>
                    <a:pt x="26" y="67"/>
                    <a:pt x="36" y="83"/>
                    <a:pt x="53" y="83"/>
                  </a:cubicBezTo>
                  <a:cubicBezTo>
                    <a:pt x="53" y="83"/>
                    <a:pt x="376" y="83"/>
                    <a:pt x="376" y="83"/>
                  </a:cubicBezTo>
                  <a:cubicBezTo>
                    <a:pt x="388" y="84"/>
                    <a:pt x="399" y="94"/>
                    <a:pt x="399" y="106"/>
                  </a:cubicBezTo>
                  <a:cubicBezTo>
                    <a:pt x="399" y="106"/>
                    <a:pt x="398" y="457"/>
                    <a:pt x="398" y="457"/>
                  </a:cubicBezTo>
                  <a:close/>
                  <a:moveTo>
                    <a:pt x="204" y="271"/>
                  </a:moveTo>
                  <a:cubicBezTo>
                    <a:pt x="205" y="266"/>
                    <a:pt x="207" y="258"/>
                    <a:pt x="209" y="249"/>
                  </a:cubicBezTo>
                  <a:cubicBezTo>
                    <a:pt x="212" y="237"/>
                    <a:pt x="215" y="225"/>
                    <a:pt x="219" y="215"/>
                  </a:cubicBezTo>
                  <a:cubicBezTo>
                    <a:pt x="221" y="208"/>
                    <a:pt x="222" y="204"/>
                    <a:pt x="222" y="201"/>
                  </a:cubicBezTo>
                  <a:cubicBezTo>
                    <a:pt x="222" y="199"/>
                    <a:pt x="221" y="196"/>
                    <a:pt x="219" y="194"/>
                  </a:cubicBezTo>
                  <a:cubicBezTo>
                    <a:pt x="217" y="192"/>
                    <a:pt x="214" y="191"/>
                    <a:pt x="212" y="191"/>
                  </a:cubicBezTo>
                  <a:cubicBezTo>
                    <a:pt x="207" y="191"/>
                    <a:pt x="202" y="194"/>
                    <a:pt x="195" y="202"/>
                  </a:cubicBezTo>
                  <a:cubicBezTo>
                    <a:pt x="184" y="213"/>
                    <a:pt x="173" y="225"/>
                    <a:pt x="162" y="238"/>
                  </a:cubicBezTo>
                  <a:cubicBezTo>
                    <a:pt x="148" y="256"/>
                    <a:pt x="139" y="267"/>
                    <a:pt x="136" y="272"/>
                  </a:cubicBezTo>
                  <a:cubicBezTo>
                    <a:pt x="128" y="285"/>
                    <a:pt x="124" y="290"/>
                    <a:pt x="123" y="292"/>
                  </a:cubicBezTo>
                  <a:cubicBezTo>
                    <a:pt x="119" y="293"/>
                    <a:pt x="115" y="295"/>
                    <a:pt x="108" y="297"/>
                  </a:cubicBezTo>
                  <a:cubicBezTo>
                    <a:pt x="100" y="300"/>
                    <a:pt x="94" y="302"/>
                    <a:pt x="90" y="305"/>
                  </a:cubicBezTo>
                  <a:cubicBezTo>
                    <a:pt x="88" y="306"/>
                    <a:pt x="86" y="308"/>
                    <a:pt x="86" y="313"/>
                  </a:cubicBezTo>
                  <a:cubicBezTo>
                    <a:pt x="87" y="315"/>
                    <a:pt x="87" y="316"/>
                    <a:pt x="88" y="317"/>
                  </a:cubicBezTo>
                  <a:cubicBezTo>
                    <a:pt x="89" y="319"/>
                    <a:pt x="91" y="320"/>
                    <a:pt x="94" y="320"/>
                  </a:cubicBezTo>
                  <a:cubicBezTo>
                    <a:pt x="96" y="320"/>
                    <a:pt x="98" y="320"/>
                    <a:pt x="100" y="319"/>
                  </a:cubicBezTo>
                  <a:cubicBezTo>
                    <a:pt x="103" y="318"/>
                    <a:pt x="106" y="316"/>
                    <a:pt x="109" y="315"/>
                  </a:cubicBezTo>
                  <a:cubicBezTo>
                    <a:pt x="108" y="317"/>
                    <a:pt x="107" y="319"/>
                    <a:pt x="105" y="322"/>
                  </a:cubicBezTo>
                  <a:cubicBezTo>
                    <a:pt x="99" y="333"/>
                    <a:pt x="94" y="342"/>
                    <a:pt x="91" y="348"/>
                  </a:cubicBezTo>
                  <a:cubicBezTo>
                    <a:pt x="82" y="364"/>
                    <a:pt x="82" y="368"/>
                    <a:pt x="82" y="370"/>
                  </a:cubicBezTo>
                  <a:cubicBezTo>
                    <a:pt x="82" y="372"/>
                    <a:pt x="83" y="373"/>
                    <a:pt x="84" y="375"/>
                  </a:cubicBezTo>
                  <a:cubicBezTo>
                    <a:pt x="86" y="377"/>
                    <a:pt x="88" y="377"/>
                    <a:pt x="90" y="377"/>
                  </a:cubicBezTo>
                  <a:cubicBezTo>
                    <a:pt x="94" y="377"/>
                    <a:pt x="97" y="375"/>
                    <a:pt x="100" y="369"/>
                  </a:cubicBezTo>
                  <a:cubicBezTo>
                    <a:pt x="102" y="365"/>
                    <a:pt x="104" y="362"/>
                    <a:pt x="105" y="360"/>
                  </a:cubicBezTo>
                  <a:cubicBezTo>
                    <a:pt x="111" y="348"/>
                    <a:pt x="111" y="348"/>
                    <a:pt x="111" y="348"/>
                  </a:cubicBezTo>
                  <a:cubicBezTo>
                    <a:pt x="120" y="331"/>
                    <a:pt x="128" y="317"/>
                    <a:pt x="135" y="306"/>
                  </a:cubicBezTo>
                  <a:cubicBezTo>
                    <a:pt x="147" y="301"/>
                    <a:pt x="162" y="297"/>
                    <a:pt x="180" y="293"/>
                  </a:cubicBezTo>
                  <a:cubicBezTo>
                    <a:pt x="179" y="298"/>
                    <a:pt x="178" y="305"/>
                    <a:pt x="177" y="314"/>
                  </a:cubicBezTo>
                  <a:cubicBezTo>
                    <a:pt x="174" y="334"/>
                    <a:pt x="173" y="351"/>
                    <a:pt x="173" y="363"/>
                  </a:cubicBezTo>
                  <a:cubicBezTo>
                    <a:pt x="174" y="367"/>
                    <a:pt x="174" y="370"/>
                    <a:pt x="176" y="372"/>
                  </a:cubicBezTo>
                  <a:cubicBezTo>
                    <a:pt x="179" y="377"/>
                    <a:pt x="182" y="378"/>
                    <a:pt x="185" y="378"/>
                  </a:cubicBezTo>
                  <a:cubicBezTo>
                    <a:pt x="187" y="378"/>
                    <a:pt x="188" y="377"/>
                    <a:pt x="190" y="376"/>
                  </a:cubicBezTo>
                  <a:cubicBezTo>
                    <a:pt x="191" y="374"/>
                    <a:pt x="192" y="371"/>
                    <a:pt x="192" y="366"/>
                  </a:cubicBezTo>
                  <a:cubicBezTo>
                    <a:pt x="192" y="364"/>
                    <a:pt x="192" y="356"/>
                    <a:pt x="194" y="335"/>
                  </a:cubicBezTo>
                  <a:cubicBezTo>
                    <a:pt x="197" y="311"/>
                    <a:pt x="199" y="296"/>
                    <a:pt x="200" y="290"/>
                  </a:cubicBezTo>
                  <a:cubicBezTo>
                    <a:pt x="203" y="289"/>
                    <a:pt x="206" y="289"/>
                    <a:pt x="210" y="289"/>
                  </a:cubicBezTo>
                  <a:cubicBezTo>
                    <a:pt x="213" y="289"/>
                    <a:pt x="214" y="289"/>
                    <a:pt x="215" y="289"/>
                  </a:cubicBezTo>
                  <a:cubicBezTo>
                    <a:pt x="217" y="288"/>
                    <a:pt x="218" y="287"/>
                    <a:pt x="219" y="285"/>
                  </a:cubicBezTo>
                  <a:cubicBezTo>
                    <a:pt x="221" y="283"/>
                    <a:pt x="221" y="281"/>
                    <a:pt x="221" y="279"/>
                  </a:cubicBezTo>
                  <a:cubicBezTo>
                    <a:pt x="221" y="276"/>
                    <a:pt x="219" y="271"/>
                    <a:pt x="211" y="271"/>
                  </a:cubicBezTo>
                  <a:cubicBezTo>
                    <a:pt x="210" y="271"/>
                    <a:pt x="207" y="271"/>
                    <a:pt x="205" y="271"/>
                  </a:cubicBezTo>
                  <a:cubicBezTo>
                    <a:pt x="205" y="271"/>
                    <a:pt x="204" y="271"/>
                    <a:pt x="204" y="271"/>
                  </a:cubicBezTo>
                  <a:close/>
                  <a:moveTo>
                    <a:pt x="312" y="213"/>
                  </a:moveTo>
                  <a:cubicBezTo>
                    <a:pt x="312" y="211"/>
                    <a:pt x="311" y="209"/>
                    <a:pt x="310" y="208"/>
                  </a:cubicBezTo>
                  <a:cubicBezTo>
                    <a:pt x="308" y="205"/>
                    <a:pt x="306" y="204"/>
                    <a:pt x="303" y="204"/>
                  </a:cubicBezTo>
                  <a:cubicBezTo>
                    <a:pt x="301" y="204"/>
                    <a:pt x="299" y="206"/>
                    <a:pt x="297" y="209"/>
                  </a:cubicBezTo>
                  <a:cubicBezTo>
                    <a:pt x="295" y="211"/>
                    <a:pt x="291" y="218"/>
                    <a:pt x="284" y="231"/>
                  </a:cubicBezTo>
                  <a:cubicBezTo>
                    <a:pt x="267" y="262"/>
                    <a:pt x="253" y="293"/>
                    <a:pt x="241" y="324"/>
                  </a:cubicBezTo>
                  <a:cubicBezTo>
                    <a:pt x="227" y="358"/>
                    <a:pt x="227" y="360"/>
                    <a:pt x="227" y="362"/>
                  </a:cubicBezTo>
                  <a:cubicBezTo>
                    <a:pt x="228" y="363"/>
                    <a:pt x="228" y="365"/>
                    <a:pt x="230" y="367"/>
                  </a:cubicBezTo>
                  <a:cubicBezTo>
                    <a:pt x="231" y="369"/>
                    <a:pt x="234" y="370"/>
                    <a:pt x="236" y="370"/>
                  </a:cubicBezTo>
                  <a:cubicBezTo>
                    <a:pt x="238" y="370"/>
                    <a:pt x="239" y="369"/>
                    <a:pt x="240" y="368"/>
                  </a:cubicBezTo>
                  <a:cubicBezTo>
                    <a:pt x="240" y="368"/>
                    <a:pt x="241" y="367"/>
                    <a:pt x="243" y="362"/>
                  </a:cubicBezTo>
                  <a:cubicBezTo>
                    <a:pt x="244" y="363"/>
                    <a:pt x="246" y="364"/>
                    <a:pt x="247" y="365"/>
                  </a:cubicBezTo>
                  <a:cubicBezTo>
                    <a:pt x="250" y="366"/>
                    <a:pt x="252" y="367"/>
                    <a:pt x="255" y="367"/>
                  </a:cubicBezTo>
                  <a:cubicBezTo>
                    <a:pt x="263" y="367"/>
                    <a:pt x="271" y="363"/>
                    <a:pt x="278" y="355"/>
                  </a:cubicBezTo>
                  <a:cubicBezTo>
                    <a:pt x="287" y="345"/>
                    <a:pt x="294" y="335"/>
                    <a:pt x="299" y="324"/>
                  </a:cubicBezTo>
                  <a:cubicBezTo>
                    <a:pt x="303" y="314"/>
                    <a:pt x="305" y="305"/>
                    <a:pt x="304" y="298"/>
                  </a:cubicBezTo>
                  <a:cubicBezTo>
                    <a:pt x="304" y="294"/>
                    <a:pt x="302" y="291"/>
                    <a:pt x="300" y="288"/>
                  </a:cubicBezTo>
                  <a:cubicBezTo>
                    <a:pt x="297" y="284"/>
                    <a:pt x="293" y="283"/>
                    <a:pt x="289" y="283"/>
                  </a:cubicBezTo>
                  <a:cubicBezTo>
                    <a:pt x="284" y="283"/>
                    <a:pt x="280" y="284"/>
                    <a:pt x="274" y="288"/>
                  </a:cubicBezTo>
                  <a:cubicBezTo>
                    <a:pt x="281" y="273"/>
                    <a:pt x="290" y="255"/>
                    <a:pt x="302" y="235"/>
                  </a:cubicBezTo>
                  <a:cubicBezTo>
                    <a:pt x="307" y="226"/>
                    <a:pt x="310" y="222"/>
                    <a:pt x="310" y="221"/>
                  </a:cubicBezTo>
                  <a:cubicBezTo>
                    <a:pt x="312" y="218"/>
                    <a:pt x="312" y="215"/>
                    <a:pt x="312" y="213"/>
                  </a:cubicBezTo>
                  <a:close/>
                </a:path>
              </a:pathLst>
            </a:custGeom>
            <a:solidFill>
              <a:schemeClr val="bg1"/>
            </a:solidFill>
            <a:ln>
              <a:noFill/>
            </a:ln>
          </p:spPr>
          <p:txBody>
            <a:bodyPr/>
            <a:lstStyle/>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Rectangle 11"/>
            <p:cNvSpPr>
              <a:spLocks noChangeArrowheads="1"/>
            </p:cNvSpPr>
            <p:nvPr/>
          </p:nvSpPr>
          <p:spPr bwMode="auto">
            <a:xfrm>
              <a:off x="12931" y="6865"/>
              <a:ext cx="4000"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为什么要预测发育毒性</a:t>
              </a:r>
              <a:endParaRPr lang="zh-CN"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10" name="Text Box 65"/>
          <p:cNvSpPr txBox="1">
            <a:spLocks noChangeArrowheads="1"/>
          </p:cNvSpPr>
          <p:nvPr/>
        </p:nvSpPr>
        <p:spPr bwMode="auto">
          <a:xfrm>
            <a:off x="1170305" y="2334895"/>
            <a:ext cx="6858635" cy="1126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lnSpc>
                <a:spcPct val="120000"/>
              </a:lnSpc>
            </a:pPr>
            <a:r>
              <a:rPr 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发育毒性</a:t>
            </a:r>
            <a:endParaRPr 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just" eaLnBrk="1" hangingPunct="1">
              <a:lnSpc>
                <a:spcPct val="120000"/>
              </a:lnSpc>
            </a:pPr>
            <a:r>
              <a:rPr lang="zh-CN" altLang="en-US" sz="133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具有发育毒性的化合物能够影响生物的发育过程，并且在生物发育过程中会表现出不良特性，具体表现可以大致包括：生长迟缓，致畸或致死作用，功能不全或功能异常。发育毒性是导致药物失效的一个重要原因，也是对药物进行安全性评估的一个重要测试项。</a:t>
            </a:r>
            <a:endParaRPr lang="zh-CN" altLang="en-US" sz="133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Text Box 65"/>
          <p:cNvSpPr txBox="1">
            <a:spLocks noChangeArrowheads="1"/>
          </p:cNvSpPr>
          <p:nvPr/>
        </p:nvSpPr>
        <p:spPr bwMode="auto">
          <a:xfrm>
            <a:off x="1170305" y="4540250"/>
            <a:ext cx="6858000" cy="1126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lnSpc>
                <a:spcPct val="120000"/>
              </a:lnSpc>
            </a:pPr>
            <a:r>
              <a:rPr 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预测发育毒性的理由</a:t>
            </a:r>
            <a:endParaRPr 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20000"/>
              </a:lnSpc>
            </a:pPr>
            <a:r>
              <a:rPr lang="zh-CN" altLang="en-US" sz="133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传统的对药物发育毒性的评估方法主要是动物实验，具有开销大，耗材多，时间久的缺点。鉴于越来越多的崭新化合物在不断被发现、创造，找到一个合适的化合物</a:t>
            </a:r>
            <a:r>
              <a:rPr lang="zh-CN" altLang="en-US" sz="133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发育毒性预测</a:t>
            </a:r>
            <a:r>
              <a:rPr lang="zh-CN" altLang="en-US" sz="133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方案成了当务之急。</a:t>
            </a:r>
            <a:endParaRPr lang="zh-CN" altLang="en-US" sz="1065">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2" presetClass="entr" presetSubtype="2"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par>
                                <p:cTn id="13" presetID="22" presetClass="entr" presetSubtype="2"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par>
                                <p:cTn id="16" presetID="53" presetClass="entr" presetSubtype="16" fill="hold" grpId="0" nodeType="withEffect">
                                  <p:stCondLst>
                                    <p:cond delay="50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
                                          </p:val>
                                        </p:tav>
                                        <p:tav tm="100000">
                                          <p:val>
                                            <p:strVal val="#ppt_w"/>
                                          </p:val>
                                        </p:tav>
                                      </p:tavLst>
                                    </p:anim>
                                    <p:anim calcmode="lin" valueType="num">
                                      <p:cBhvr>
                                        <p:cTn id="26" dur="500" fill="hold"/>
                                        <p:tgtEl>
                                          <p:spTgt spid="14"/>
                                        </p:tgtEl>
                                        <p:attrNameLst>
                                          <p:attrName>ppt_h</p:attrName>
                                        </p:attrNameLst>
                                      </p:cBhvr>
                                      <p:tavLst>
                                        <p:tav tm="0">
                                          <p:val>
                                            <p:fltVal val="0"/>
                                          </p:val>
                                        </p:tav>
                                        <p:tav tm="100000">
                                          <p:val>
                                            <p:strVal val="#ppt_h"/>
                                          </p:val>
                                        </p:tav>
                                      </p:tavLst>
                                    </p:anim>
                                    <p:animEffect transition="in" filter="fade">
                                      <p:cBhvr>
                                        <p:cTn id="27" dur="500"/>
                                        <p:tgtEl>
                                          <p:spTgt spid="14"/>
                                        </p:tgtEl>
                                      </p:cBhvr>
                                    </p:animEffect>
                                  </p:childTnLst>
                                </p:cTn>
                              </p:par>
                              <p:par>
                                <p:cTn id="28" presetID="22" presetClass="entr" presetSubtype="2"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right)">
                                      <p:cBhvr>
                                        <p:cTn id="30" dur="500"/>
                                        <p:tgtEl>
                                          <p:spTgt spid="5"/>
                                        </p:tgtEl>
                                      </p:cBhvr>
                                    </p:animEffect>
                                  </p:childTnLst>
                                </p:cTn>
                              </p:par>
                              <p:par>
                                <p:cTn id="31" presetID="22" presetClass="entr" presetSubtype="2"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right)">
                                      <p:cBhvr>
                                        <p:cTn id="33" dur="500"/>
                                        <p:tgtEl>
                                          <p:spTgt spid="7"/>
                                        </p:tgtEl>
                                      </p:cBhvr>
                                    </p:animEffect>
                                  </p:childTnLst>
                                </p:cTn>
                              </p:par>
                              <p:par>
                                <p:cTn id="34" presetID="53" presetClass="entr" presetSubtype="16" fill="hold" grpId="0" nodeType="withEffect">
                                  <p:stCondLst>
                                    <p:cond delay="50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560955" y="2592705"/>
            <a:ext cx="1504950" cy="1504950"/>
            <a:chOff x="4033" y="4083"/>
            <a:chExt cx="2370" cy="2370"/>
          </a:xfrm>
        </p:grpSpPr>
        <p:grpSp>
          <p:nvGrpSpPr>
            <p:cNvPr id="2" name="组合 1"/>
            <p:cNvGrpSpPr/>
            <p:nvPr/>
          </p:nvGrpSpPr>
          <p:grpSpPr>
            <a:xfrm>
              <a:off x="4415" y="4676"/>
              <a:ext cx="1777" cy="1213"/>
              <a:chOff x="10133" y="8280"/>
              <a:chExt cx="1302" cy="813"/>
            </a:xfrm>
          </p:grpSpPr>
          <p:sp>
            <p:nvSpPr>
              <p:cNvPr id="340" name="Freeform 29"/>
              <p:cNvSpPr>
                <a:spLocks noEditPoints="1"/>
              </p:cNvSpPr>
              <p:nvPr/>
            </p:nvSpPr>
            <p:spPr bwMode="auto">
              <a:xfrm>
                <a:off x="10133" y="8943"/>
                <a:ext cx="1040" cy="150"/>
              </a:xfrm>
              <a:custGeom>
                <a:avLst/>
                <a:gdLst>
                  <a:gd name="T0" fmla="*/ 232 w 250"/>
                  <a:gd name="T1" fmla="*/ 0 h 36"/>
                  <a:gd name="T2" fmla="*/ 18 w 250"/>
                  <a:gd name="T3" fmla="*/ 0 h 36"/>
                  <a:gd name="T4" fmla="*/ 0 w 250"/>
                  <a:gd name="T5" fmla="*/ 18 h 36"/>
                  <a:gd name="T6" fmla="*/ 18 w 250"/>
                  <a:gd name="T7" fmla="*/ 36 h 36"/>
                  <a:gd name="T8" fmla="*/ 232 w 250"/>
                  <a:gd name="T9" fmla="*/ 36 h 36"/>
                  <a:gd name="T10" fmla="*/ 250 w 250"/>
                  <a:gd name="T11" fmla="*/ 18 h 36"/>
                  <a:gd name="T12" fmla="*/ 232 w 250"/>
                  <a:gd name="T13" fmla="*/ 0 h 36"/>
                  <a:gd name="T14" fmla="*/ 65 w 250"/>
                  <a:gd name="T15" fmla="*/ 21 h 36"/>
                  <a:gd name="T16" fmla="*/ 18 w 250"/>
                  <a:gd name="T17" fmla="*/ 21 h 36"/>
                  <a:gd name="T18" fmla="*/ 15 w 250"/>
                  <a:gd name="T19" fmla="*/ 18 h 36"/>
                  <a:gd name="T20" fmla="*/ 18 w 250"/>
                  <a:gd name="T21" fmla="*/ 15 h 36"/>
                  <a:gd name="T22" fmla="*/ 65 w 250"/>
                  <a:gd name="T23" fmla="*/ 15 h 36"/>
                  <a:gd name="T24" fmla="*/ 65 w 250"/>
                  <a:gd name="T25" fmla="*/ 21 h 36"/>
                  <a:gd name="T26" fmla="*/ 100 w 250"/>
                  <a:gd name="T27" fmla="*/ 21 h 36"/>
                  <a:gd name="T28" fmla="*/ 78 w 250"/>
                  <a:gd name="T29" fmla="*/ 21 h 36"/>
                  <a:gd name="T30" fmla="*/ 78 w 250"/>
                  <a:gd name="T31" fmla="*/ 15 h 36"/>
                  <a:gd name="T32" fmla="*/ 100 w 250"/>
                  <a:gd name="T33" fmla="*/ 15 h 36"/>
                  <a:gd name="T34" fmla="*/ 100 w 250"/>
                  <a:gd name="T35" fmla="*/ 21 h 36"/>
                  <a:gd name="T36" fmla="*/ 232 w 250"/>
                  <a:gd name="T37" fmla="*/ 21 h 36"/>
                  <a:gd name="T38" fmla="*/ 209 w 250"/>
                  <a:gd name="T39" fmla="*/ 21 h 36"/>
                  <a:gd name="T40" fmla="*/ 209 w 250"/>
                  <a:gd name="T41" fmla="*/ 15 h 36"/>
                  <a:gd name="T42" fmla="*/ 232 w 250"/>
                  <a:gd name="T43" fmla="*/ 15 h 36"/>
                  <a:gd name="T44" fmla="*/ 235 w 250"/>
                  <a:gd name="T45" fmla="*/ 18 h 36"/>
                  <a:gd name="T46" fmla="*/ 232 w 250"/>
                  <a:gd name="T4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0" h="36">
                    <a:moveTo>
                      <a:pt x="232" y="0"/>
                    </a:moveTo>
                    <a:cubicBezTo>
                      <a:pt x="18" y="0"/>
                      <a:pt x="18" y="0"/>
                      <a:pt x="18" y="0"/>
                    </a:cubicBezTo>
                    <a:cubicBezTo>
                      <a:pt x="8" y="0"/>
                      <a:pt x="0" y="8"/>
                      <a:pt x="0" y="18"/>
                    </a:cubicBezTo>
                    <a:cubicBezTo>
                      <a:pt x="0" y="28"/>
                      <a:pt x="8" y="36"/>
                      <a:pt x="18" y="36"/>
                    </a:cubicBezTo>
                    <a:cubicBezTo>
                      <a:pt x="232" y="36"/>
                      <a:pt x="232" y="36"/>
                      <a:pt x="232" y="36"/>
                    </a:cubicBezTo>
                    <a:cubicBezTo>
                      <a:pt x="242" y="36"/>
                      <a:pt x="250" y="28"/>
                      <a:pt x="250" y="18"/>
                    </a:cubicBezTo>
                    <a:cubicBezTo>
                      <a:pt x="250" y="8"/>
                      <a:pt x="242" y="0"/>
                      <a:pt x="232" y="0"/>
                    </a:cubicBezTo>
                    <a:close/>
                    <a:moveTo>
                      <a:pt x="65" y="21"/>
                    </a:moveTo>
                    <a:cubicBezTo>
                      <a:pt x="18" y="21"/>
                      <a:pt x="18" y="21"/>
                      <a:pt x="18" y="21"/>
                    </a:cubicBezTo>
                    <a:cubicBezTo>
                      <a:pt x="17" y="21"/>
                      <a:pt x="15" y="20"/>
                      <a:pt x="15" y="18"/>
                    </a:cubicBezTo>
                    <a:cubicBezTo>
                      <a:pt x="15" y="17"/>
                      <a:pt x="17" y="15"/>
                      <a:pt x="18" y="15"/>
                    </a:cubicBezTo>
                    <a:cubicBezTo>
                      <a:pt x="65" y="15"/>
                      <a:pt x="65" y="15"/>
                      <a:pt x="65" y="15"/>
                    </a:cubicBezTo>
                    <a:lnTo>
                      <a:pt x="65" y="21"/>
                    </a:lnTo>
                    <a:close/>
                    <a:moveTo>
                      <a:pt x="100" y="21"/>
                    </a:moveTo>
                    <a:cubicBezTo>
                      <a:pt x="78" y="21"/>
                      <a:pt x="78" y="21"/>
                      <a:pt x="78" y="21"/>
                    </a:cubicBezTo>
                    <a:cubicBezTo>
                      <a:pt x="78" y="15"/>
                      <a:pt x="78" y="15"/>
                      <a:pt x="78" y="15"/>
                    </a:cubicBezTo>
                    <a:cubicBezTo>
                      <a:pt x="100" y="15"/>
                      <a:pt x="100" y="15"/>
                      <a:pt x="100" y="15"/>
                    </a:cubicBezTo>
                    <a:lnTo>
                      <a:pt x="100" y="21"/>
                    </a:lnTo>
                    <a:close/>
                    <a:moveTo>
                      <a:pt x="232" y="21"/>
                    </a:moveTo>
                    <a:cubicBezTo>
                      <a:pt x="209" y="21"/>
                      <a:pt x="209" y="21"/>
                      <a:pt x="209" y="21"/>
                    </a:cubicBezTo>
                    <a:cubicBezTo>
                      <a:pt x="209" y="15"/>
                      <a:pt x="209" y="15"/>
                      <a:pt x="209" y="15"/>
                    </a:cubicBezTo>
                    <a:cubicBezTo>
                      <a:pt x="232" y="15"/>
                      <a:pt x="232" y="15"/>
                      <a:pt x="232" y="15"/>
                    </a:cubicBezTo>
                    <a:cubicBezTo>
                      <a:pt x="234" y="15"/>
                      <a:pt x="235" y="17"/>
                      <a:pt x="235" y="18"/>
                    </a:cubicBezTo>
                    <a:cubicBezTo>
                      <a:pt x="235" y="20"/>
                      <a:pt x="234" y="21"/>
                      <a:pt x="232" y="21"/>
                    </a:cubicBez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1" name="Freeform 30"/>
              <p:cNvSpPr/>
              <p:nvPr/>
            </p:nvSpPr>
            <p:spPr bwMode="auto">
              <a:xfrm>
                <a:off x="10243" y="8280"/>
                <a:ext cx="813" cy="647"/>
              </a:xfrm>
              <a:custGeom>
                <a:avLst/>
                <a:gdLst>
                  <a:gd name="T0" fmla="*/ 194 w 195"/>
                  <a:gd name="T1" fmla="*/ 154 h 154"/>
                  <a:gd name="T2" fmla="*/ 195 w 195"/>
                  <a:gd name="T3" fmla="*/ 151 h 154"/>
                  <a:gd name="T4" fmla="*/ 195 w 195"/>
                  <a:gd name="T5" fmla="*/ 138 h 154"/>
                  <a:gd name="T6" fmla="*/ 191 w 195"/>
                  <a:gd name="T7" fmla="*/ 140 h 154"/>
                  <a:gd name="T8" fmla="*/ 163 w 195"/>
                  <a:gd name="T9" fmla="*/ 146 h 154"/>
                  <a:gd name="T10" fmla="*/ 142 w 195"/>
                  <a:gd name="T11" fmla="*/ 143 h 154"/>
                  <a:gd name="T12" fmla="*/ 16 w 195"/>
                  <a:gd name="T13" fmla="*/ 143 h 154"/>
                  <a:gd name="T14" fmla="*/ 16 w 195"/>
                  <a:gd name="T15" fmla="*/ 16 h 154"/>
                  <a:gd name="T16" fmla="*/ 151 w 195"/>
                  <a:gd name="T17" fmla="*/ 16 h 154"/>
                  <a:gd name="T18" fmla="*/ 160 w 195"/>
                  <a:gd name="T19" fmla="*/ 15 h 154"/>
                  <a:gd name="T20" fmla="*/ 169 w 195"/>
                  <a:gd name="T21" fmla="*/ 16 h 154"/>
                  <a:gd name="T22" fmla="*/ 178 w 195"/>
                  <a:gd name="T23" fmla="*/ 16 h 154"/>
                  <a:gd name="T24" fmla="*/ 178 w 195"/>
                  <a:gd name="T25" fmla="*/ 18 h 154"/>
                  <a:gd name="T26" fmla="*/ 195 w 195"/>
                  <a:gd name="T27" fmla="*/ 26 h 154"/>
                  <a:gd name="T28" fmla="*/ 195 w 195"/>
                  <a:gd name="T29" fmla="*/ 15 h 154"/>
                  <a:gd name="T30" fmla="*/ 180 w 195"/>
                  <a:gd name="T31" fmla="*/ 0 h 154"/>
                  <a:gd name="T32" fmla="*/ 15 w 195"/>
                  <a:gd name="T33" fmla="*/ 0 h 154"/>
                  <a:gd name="T34" fmla="*/ 0 w 195"/>
                  <a:gd name="T35" fmla="*/ 15 h 154"/>
                  <a:gd name="T36" fmla="*/ 0 w 195"/>
                  <a:gd name="T37" fmla="*/ 151 h 154"/>
                  <a:gd name="T38" fmla="*/ 1 w 195"/>
                  <a:gd name="T39" fmla="*/ 154 h 154"/>
                  <a:gd name="T40" fmla="*/ 194 w 195"/>
                  <a:gd name="T41"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5" h="154">
                    <a:moveTo>
                      <a:pt x="194" y="154"/>
                    </a:moveTo>
                    <a:cubicBezTo>
                      <a:pt x="195" y="153"/>
                      <a:pt x="195" y="152"/>
                      <a:pt x="195" y="151"/>
                    </a:cubicBezTo>
                    <a:cubicBezTo>
                      <a:pt x="195" y="138"/>
                      <a:pt x="195" y="138"/>
                      <a:pt x="195" y="138"/>
                    </a:cubicBezTo>
                    <a:cubicBezTo>
                      <a:pt x="193" y="138"/>
                      <a:pt x="192" y="139"/>
                      <a:pt x="191" y="140"/>
                    </a:cubicBezTo>
                    <a:cubicBezTo>
                      <a:pt x="182" y="144"/>
                      <a:pt x="172" y="146"/>
                      <a:pt x="163" y="146"/>
                    </a:cubicBezTo>
                    <a:cubicBezTo>
                      <a:pt x="156" y="146"/>
                      <a:pt x="149" y="145"/>
                      <a:pt x="142" y="143"/>
                    </a:cubicBezTo>
                    <a:cubicBezTo>
                      <a:pt x="16" y="143"/>
                      <a:pt x="16" y="143"/>
                      <a:pt x="16" y="143"/>
                    </a:cubicBezTo>
                    <a:cubicBezTo>
                      <a:pt x="16" y="16"/>
                      <a:pt x="16" y="16"/>
                      <a:pt x="16" y="16"/>
                    </a:cubicBezTo>
                    <a:cubicBezTo>
                      <a:pt x="151" y="16"/>
                      <a:pt x="151" y="16"/>
                      <a:pt x="151" y="16"/>
                    </a:cubicBezTo>
                    <a:cubicBezTo>
                      <a:pt x="154" y="15"/>
                      <a:pt x="157" y="15"/>
                      <a:pt x="160" y="15"/>
                    </a:cubicBezTo>
                    <a:cubicBezTo>
                      <a:pt x="163" y="15"/>
                      <a:pt x="166" y="15"/>
                      <a:pt x="169" y="16"/>
                    </a:cubicBezTo>
                    <a:cubicBezTo>
                      <a:pt x="178" y="16"/>
                      <a:pt x="178" y="16"/>
                      <a:pt x="178" y="16"/>
                    </a:cubicBezTo>
                    <a:cubicBezTo>
                      <a:pt x="178" y="18"/>
                      <a:pt x="178" y="18"/>
                      <a:pt x="178" y="18"/>
                    </a:cubicBezTo>
                    <a:cubicBezTo>
                      <a:pt x="184" y="20"/>
                      <a:pt x="189" y="22"/>
                      <a:pt x="195" y="26"/>
                    </a:cubicBezTo>
                    <a:cubicBezTo>
                      <a:pt x="195" y="15"/>
                      <a:pt x="195" y="15"/>
                      <a:pt x="195" y="15"/>
                    </a:cubicBezTo>
                    <a:cubicBezTo>
                      <a:pt x="195" y="7"/>
                      <a:pt x="188" y="0"/>
                      <a:pt x="180" y="0"/>
                    </a:cubicBezTo>
                    <a:cubicBezTo>
                      <a:pt x="15" y="0"/>
                      <a:pt x="15" y="0"/>
                      <a:pt x="15" y="0"/>
                    </a:cubicBezTo>
                    <a:cubicBezTo>
                      <a:pt x="7" y="0"/>
                      <a:pt x="0" y="7"/>
                      <a:pt x="0" y="15"/>
                    </a:cubicBezTo>
                    <a:cubicBezTo>
                      <a:pt x="0" y="151"/>
                      <a:pt x="0" y="151"/>
                      <a:pt x="0" y="151"/>
                    </a:cubicBezTo>
                    <a:cubicBezTo>
                      <a:pt x="0" y="152"/>
                      <a:pt x="0" y="153"/>
                      <a:pt x="1" y="154"/>
                    </a:cubicBezTo>
                    <a:lnTo>
                      <a:pt x="194" y="154"/>
                    </a:ln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2" name="Freeform 31"/>
              <p:cNvSpPr/>
              <p:nvPr/>
            </p:nvSpPr>
            <p:spPr bwMode="auto">
              <a:xfrm>
                <a:off x="10419" y="8426"/>
                <a:ext cx="300" cy="47"/>
              </a:xfrm>
              <a:custGeom>
                <a:avLst/>
                <a:gdLst>
                  <a:gd name="T0" fmla="*/ 72 w 72"/>
                  <a:gd name="T1" fmla="*/ 0 h 11"/>
                  <a:gd name="T2" fmla="*/ 0 w 72"/>
                  <a:gd name="T3" fmla="*/ 0 h 11"/>
                  <a:gd name="T4" fmla="*/ 0 w 72"/>
                  <a:gd name="T5" fmla="*/ 11 h 11"/>
                  <a:gd name="T6" fmla="*/ 64 w 72"/>
                  <a:gd name="T7" fmla="*/ 11 h 11"/>
                  <a:gd name="T8" fmla="*/ 72 w 72"/>
                  <a:gd name="T9" fmla="*/ 0 h 11"/>
                </a:gdLst>
                <a:ahLst/>
                <a:cxnLst>
                  <a:cxn ang="0">
                    <a:pos x="T0" y="T1"/>
                  </a:cxn>
                  <a:cxn ang="0">
                    <a:pos x="T2" y="T3"/>
                  </a:cxn>
                  <a:cxn ang="0">
                    <a:pos x="T4" y="T5"/>
                  </a:cxn>
                  <a:cxn ang="0">
                    <a:pos x="T6" y="T7"/>
                  </a:cxn>
                  <a:cxn ang="0">
                    <a:pos x="T8" y="T9"/>
                  </a:cxn>
                </a:cxnLst>
                <a:rect l="0" t="0" r="r" b="b"/>
                <a:pathLst>
                  <a:path w="72" h="11">
                    <a:moveTo>
                      <a:pt x="72" y="0"/>
                    </a:moveTo>
                    <a:cubicBezTo>
                      <a:pt x="0" y="0"/>
                      <a:pt x="0" y="0"/>
                      <a:pt x="0" y="0"/>
                    </a:cubicBezTo>
                    <a:cubicBezTo>
                      <a:pt x="0" y="11"/>
                      <a:pt x="0" y="11"/>
                      <a:pt x="0" y="11"/>
                    </a:cubicBezTo>
                    <a:cubicBezTo>
                      <a:pt x="64" y="11"/>
                      <a:pt x="64" y="11"/>
                      <a:pt x="64" y="11"/>
                    </a:cubicBezTo>
                    <a:cubicBezTo>
                      <a:pt x="66" y="7"/>
                      <a:pt x="69" y="3"/>
                      <a:pt x="72" y="0"/>
                    </a:cubicBez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3" name="Freeform 32"/>
              <p:cNvSpPr/>
              <p:nvPr/>
            </p:nvSpPr>
            <p:spPr bwMode="auto">
              <a:xfrm>
                <a:off x="10416" y="8530"/>
                <a:ext cx="240" cy="50"/>
              </a:xfrm>
              <a:custGeom>
                <a:avLst/>
                <a:gdLst>
                  <a:gd name="T0" fmla="*/ 0 w 58"/>
                  <a:gd name="T1" fmla="*/ 11 h 11"/>
                  <a:gd name="T2" fmla="*/ 56 w 58"/>
                  <a:gd name="T3" fmla="*/ 11 h 11"/>
                  <a:gd name="T4" fmla="*/ 58 w 58"/>
                  <a:gd name="T5" fmla="*/ 0 h 11"/>
                  <a:gd name="T6" fmla="*/ 0 w 58"/>
                  <a:gd name="T7" fmla="*/ 0 h 11"/>
                  <a:gd name="T8" fmla="*/ 0 w 58"/>
                  <a:gd name="T9" fmla="*/ 11 h 11"/>
                </a:gdLst>
                <a:ahLst/>
                <a:cxnLst>
                  <a:cxn ang="0">
                    <a:pos x="T0" y="T1"/>
                  </a:cxn>
                  <a:cxn ang="0">
                    <a:pos x="T2" y="T3"/>
                  </a:cxn>
                  <a:cxn ang="0">
                    <a:pos x="T4" y="T5"/>
                  </a:cxn>
                  <a:cxn ang="0">
                    <a:pos x="T6" y="T7"/>
                  </a:cxn>
                  <a:cxn ang="0">
                    <a:pos x="T8" y="T9"/>
                  </a:cxn>
                </a:cxnLst>
                <a:rect l="0" t="0" r="r" b="b"/>
                <a:pathLst>
                  <a:path w="58" h="11">
                    <a:moveTo>
                      <a:pt x="0" y="11"/>
                    </a:moveTo>
                    <a:cubicBezTo>
                      <a:pt x="56" y="11"/>
                      <a:pt x="56" y="11"/>
                      <a:pt x="56" y="11"/>
                    </a:cubicBezTo>
                    <a:cubicBezTo>
                      <a:pt x="57" y="7"/>
                      <a:pt x="57" y="4"/>
                      <a:pt x="58" y="0"/>
                    </a:cubicBezTo>
                    <a:cubicBezTo>
                      <a:pt x="0" y="0"/>
                      <a:pt x="0" y="0"/>
                      <a:pt x="0" y="0"/>
                    </a:cubicBezTo>
                    <a:lnTo>
                      <a:pt x="0" y="11"/>
                    </a:ln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4" name="Freeform 33"/>
              <p:cNvSpPr/>
              <p:nvPr/>
            </p:nvSpPr>
            <p:spPr bwMode="auto">
              <a:xfrm>
                <a:off x="10416" y="8640"/>
                <a:ext cx="240" cy="47"/>
              </a:xfrm>
              <a:custGeom>
                <a:avLst/>
                <a:gdLst>
                  <a:gd name="T0" fmla="*/ 0 w 58"/>
                  <a:gd name="T1" fmla="*/ 0 h 11"/>
                  <a:gd name="T2" fmla="*/ 0 w 58"/>
                  <a:gd name="T3" fmla="*/ 11 h 11"/>
                  <a:gd name="T4" fmla="*/ 58 w 58"/>
                  <a:gd name="T5" fmla="*/ 11 h 11"/>
                  <a:gd name="T6" fmla="*/ 56 w 58"/>
                  <a:gd name="T7" fmla="*/ 0 h 11"/>
                  <a:gd name="T8" fmla="*/ 0 w 58"/>
                  <a:gd name="T9" fmla="*/ 0 h 11"/>
                </a:gdLst>
                <a:ahLst/>
                <a:cxnLst>
                  <a:cxn ang="0">
                    <a:pos x="T0" y="T1"/>
                  </a:cxn>
                  <a:cxn ang="0">
                    <a:pos x="T2" y="T3"/>
                  </a:cxn>
                  <a:cxn ang="0">
                    <a:pos x="T4" y="T5"/>
                  </a:cxn>
                  <a:cxn ang="0">
                    <a:pos x="T6" y="T7"/>
                  </a:cxn>
                  <a:cxn ang="0">
                    <a:pos x="T8" y="T9"/>
                  </a:cxn>
                </a:cxnLst>
                <a:rect l="0" t="0" r="r" b="b"/>
                <a:pathLst>
                  <a:path w="58" h="11">
                    <a:moveTo>
                      <a:pt x="0" y="0"/>
                    </a:moveTo>
                    <a:cubicBezTo>
                      <a:pt x="0" y="11"/>
                      <a:pt x="0" y="11"/>
                      <a:pt x="0" y="11"/>
                    </a:cubicBezTo>
                    <a:cubicBezTo>
                      <a:pt x="58" y="11"/>
                      <a:pt x="58" y="11"/>
                      <a:pt x="58" y="11"/>
                    </a:cubicBezTo>
                    <a:cubicBezTo>
                      <a:pt x="57" y="8"/>
                      <a:pt x="56" y="4"/>
                      <a:pt x="56" y="0"/>
                    </a:cubicBezTo>
                    <a:lnTo>
                      <a:pt x="0" y="0"/>
                    </a:ln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5" name="Freeform 34"/>
              <p:cNvSpPr/>
              <p:nvPr/>
            </p:nvSpPr>
            <p:spPr bwMode="auto">
              <a:xfrm>
                <a:off x="10409" y="8750"/>
                <a:ext cx="303" cy="47"/>
              </a:xfrm>
              <a:custGeom>
                <a:avLst/>
                <a:gdLst>
                  <a:gd name="T0" fmla="*/ 0 w 73"/>
                  <a:gd name="T1" fmla="*/ 11 h 11"/>
                  <a:gd name="T2" fmla="*/ 73 w 73"/>
                  <a:gd name="T3" fmla="*/ 11 h 11"/>
                  <a:gd name="T4" fmla="*/ 65 w 73"/>
                  <a:gd name="T5" fmla="*/ 0 h 11"/>
                  <a:gd name="T6" fmla="*/ 0 w 73"/>
                  <a:gd name="T7" fmla="*/ 0 h 11"/>
                  <a:gd name="T8" fmla="*/ 0 w 73"/>
                  <a:gd name="T9" fmla="*/ 11 h 11"/>
                </a:gdLst>
                <a:ahLst/>
                <a:cxnLst>
                  <a:cxn ang="0">
                    <a:pos x="T0" y="T1"/>
                  </a:cxn>
                  <a:cxn ang="0">
                    <a:pos x="T2" y="T3"/>
                  </a:cxn>
                  <a:cxn ang="0">
                    <a:pos x="T4" y="T5"/>
                  </a:cxn>
                  <a:cxn ang="0">
                    <a:pos x="T6" y="T7"/>
                  </a:cxn>
                  <a:cxn ang="0">
                    <a:pos x="T8" y="T9"/>
                  </a:cxn>
                </a:cxnLst>
                <a:rect l="0" t="0" r="r" b="b"/>
                <a:pathLst>
                  <a:path w="73" h="11">
                    <a:moveTo>
                      <a:pt x="0" y="11"/>
                    </a:moveTo>
                    <a:cubicBezTo>
                      <a:pt x="73" y="11"/>
                      <a:pt x="73" y="11"/>
                      <a:pt x="73" y="11"/>
                    </a:cubicBezTo>
                    <a:cubicBezTo>
                      <a:pt x="70" y="8"/>
                      <a:pt x="67" y="4"/>
                      <a:pt x="65" y="0"/>
                    </a:cubicBezTo>
                    <a:cubicBezTo>
                      <a:pt x="0" y="0"/>
                      <a:pt x="0" y="0"/>
                      <a:pt x="0" y="0"/>
                    </a:cubicBezTo>
                    <a:lnTo>
                      <a:pt x="0" y="11"/>
                    </a:ln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6" name="Freeform 35"/>
              <p:cNvSpPr>
                <a:spLocks noEditPoints="1"/>
              </p:cNvSpPr>
              <p:nvPr/>
            </p:nvSpPr>
            <p:spPr bwMode="auto">
              <a:xfrm>
                <a:off x="10633" y="8330"/>
                <a:ext cx="803" cy="693"/>
              </a:xfrm>
              <a:custGeom>
                <a:avLst/>
                <a:gdLst>
                  <a:gd name="T0" fmla="*/ 184 w 193"/>
                  <a:gd name="T1" fmla="*/ 131 h 165"/>
                  <a:gd name="T2" fmla="*/ 129 w 193"/>
                  <a:gd name="T3" fmla="*/ 91 h 165"/>
                  <a:gd name="T4" fmla="*/ 125 w 193"/>
                  <a:gd name="T5" fmla="*/ 89 h 165"/>
                  <a:gd name="T6" fmla="*/ 121 w 193"/>
                  <a:gd name="T7" fmla="*/ 42 h 165"/>
                  <a:gd name="T8" fmla="*/ 41 w 193"/>
                  <a:gd name="T9" fmla="*/ 14 h 165"/>
                  <a:gd name="T10" fmla="*/ 15 w 193"/>
                  <a:gd name="T11" fmla="*/ 95 h 165"/>
                  <a:gd name="T12" fmla="*/ 95 w 193"/>
                  <a:gd name="T13" fmla="*/ 123 h 165"/>
                  <a:gd name="T14" fmla="*/ 105 w 193"/>
                  <a:gd name="T15" fmla="*/ 117 h 165"/>
                  <a:gd name="T16" fmla="*/ 108 w 193"/>
                  <a:gd name="T17" fmla="*/ 120 h 165"/>
                  <a:gd name="T18" fmla="*/ 163 w 193"/>
                  <a:gd name="T19" fmla="*/ 160 h 165"/>
                  <a:gd name="T20" fmla="*/ 184 w 193"/>
                  <a:gd name="T21" fmla="*/ 157 h 165"/>
                  <a:gd name="T22" fmla="*/ 188 w 193"/>
                  <a:gd name="T23" fmla="*/ 152 h 165"/>
                  <a:gd name="T24" fmla="*/ 184 w 193"/>
                  <a:gd name="T25" fmla="*/ 131 h 165"/>
                  <a:gd name="T26" fmla="*/ 87 w 193"/>
                  <a:gd name="T27" fmla="*/ 106 h 165"/>
                  <a:gd name="T28" fmla="*/ 32 w 193"/>
                  <a:gd name="T29" fmla="*/ 87 h 165"/>
                  <a:gd name="T30" fmla="*/ 49 w 193"/>
                  <a:gd name="T31" fmla="*/ 31 h 165"/>
                  <a:gd name="T32" fmla="*/ 104 w 193"/>
                  <a:gd name="T33" fmla="*/ 51 h 165"/>
                  <a:gd name="T34" fmla="*/ 87 w 193"/>
                  <a:gd name="T35" fmla="*/ 106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65">
                    <a:moveTo>
                      <a:pt x="184" y="131"/>
                    </a:moveTo>
                    <a:cubicBezTo>
                      <a:pt x="129" y="91"/>
                      <a:pt x="129" y="91"/>
                      <a:pt x="129" y="91"/>
                    </a:cubicBezTo>
                    <a:cubicBezTo>
                      <a:pt x="128" y="90"/>
                      <a:pt x="126" y="89"/>
                      <a:pt x="125" y="89"/>
                    </a:cubicBezTo>
                    <a:cubicBezTo>
                      <a:pt x="130" y="74"/>
                      <a:pt x="129" y="57"/>
                      <a:pt x="121" y="42"/>
                    </a:cubicBezTo>
                    <a:cubicBezTo>
                      <a:pt x="106" y="12"/>
                      <a:pt x="70" y="0"/>
                      <a:pt x="41" y="14"/>
                    </a:cubicBezTo>
                    <a:cubicBezTo>
                      <a:pt x="12" y="29"/>
                      <a:pt x="0" y="65"/>
                      <a:pt x="15" y="95"/>
                    </a:cubicBezTo>
                    <a:cubicBezTo>
                      <a:pt x="30" y="125"/>
                      <a:pt x="66" y="138"/>
                      <a:pt x="95" y="123"/>
                    </a:cubicBezTo>
                    <a:cubicBezTo>
                      <a:pt x="99" y="122"/>
                      <a:pt x="102" y="120"/>
                      <a:pt x="105" y="117"/>
                    </a:cubicBezTo>
                    <a:cubicBezTo>
                      <a:pt x="106" y="118"/>
                      <a:pt x="107" y="119"/>
                      <a:pt x="108" y="120"/>
                    </a:cubicBezTo>
                    <a:cubicBezTo>
                      <a:pt x="163" y="160"/>
                      <a:pt x="163" y="160"/>
                      <a:pt x="163" y="160"/>
                    </a:cubicBezTo>
                    <a:cubicBezTo>
                      <a:pt x="170" y="165"/>
                      <a:pt x="180" y="163"/>
                      <a:pt x="184" y="157"/>
                    </a:cubicBezTo>
                    <a:cubicBezTo>
                      <a:pt x="188" y="152"/>
                      <a:pt x="188" y="152"/>
                      <a:pt x="188" y="152"/>
                    </a:cubicBezTo>
                    <a:cubicBezTo>
                      <a:pt x="193" y="145"/>
                      <a:pt x="191" y="136"/>
                      <a:pt x="184" y="131"/>
                    </a:cubicBezTo>
                    <a:close/>
                    <a:moveTo>
                      <a:pt x="87" y="106"/>
                    </a:moveTo>
                    <a:cubicBezTo>
                      <a:pt x="67" y="116"/>
                      <a:pt x="42" y="108"/>
                      <a:pt x="32" y="87"/>
                    </a:cubicBezTo>
                    <a:cubicBezTo>
                      <a:pt x="22" y="66"/>
                      <a:pt x="29" y="41"/>
                      <a:pt x="49" y="31"/>
                    </a:cubicBezTo>
                    <a:cubicBezTo>
                      <a:pt x="69" y="21"/>
                      <a:pt x="94" y="30"/>
                      <a:pt x="104" y="51"/>
                    </a:cubicBezTo>
                    <a:cubicBezTo>
                      <a:pt x="115" y="72"/>
                      <a:pt x="107" y="97"/>
                      <a:pt x="87" y="106"/>
                    </a:cubicBez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5" name="椭圆 34"/>
            <p:cNvSpPr/>
            <p:nvPr/>
          </p:nvSpPr>
          <p:spPr>
            <a:xfrm>
              <a:off x="4033" y="4083"/>
              <a:ext cx="2370" cy="237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37" name="组合 36"/>
          <p:cNvGrpSpPr/>
          <p:nvPr/>
        </p:nvGrpSpPr>
        <p:grpSpPr bwMode="auto">
          <a:xfrm>
            <a:off x="4178300" y="2692400"/>
            <a:ext cx="3993515" cy="1352971"/>
            <a:chOff x="4447677" y="2019402"/>
            <a:chExt cx="1461654" cy="1014590"/>
          </a:xfrm>
        </p:grpSpPr>
        <p:sp>
          <p:nvSpPr>
            <p:cNvPr id="19461" name="文本框 37"/>
            <p:cNvSpPr txBox="1">
              <a:spLocks noChangeArrowheads="1"/>
            </p:cNvSpPr>
            <p:nvPr/>
          </p:nvSpPr>
          <p:spPr bwMode="auto">
            <a:xfrm>
              <a:off x="4447677" y="2226858"/>
              <a:ext cx="1461654" cy="807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l" eaLnBrk="1" hangingPunct="1"/>
              <a:r>
                <a:rPr lang="zh-CN" altLang="en-US" sz="6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数据收集</a:t>
              </a:r>
              <a:endParaRPr lang="zh-CN" altLang="en-US" sz="6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462" name="文本框 38"/>
            <p:cNvSpPr txBox="1">
              <a:spLocks noChangeArrowheads="1"/>
            </p:cNvSpPr>
            <p:nvPr/>
          </p:nvSpPr>
          <p:spPr bwMode="auto">
            <a:xfrm>
              <a:off x="4535462" y="2019402"/>
              <a:ext cx="1286840" cy="283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en-US" altLang="zh-CN"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PART TWO</a:t>
              </a:r>
              <a:endParaRPr lang="zh-CN" altLang="en-US"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8" name="组合 7"/>
          <p:cNvGrpSpPr/>
          <p:nvPr/>
        </p:nvGrpSpPr>
        <p:grpSpPr>
          <a:xfrm>
            <a:off x="317500" y="395605"/>
            <a:ext cx="1955165" cy="632460"/>
            <a:chOff x="500" y="623"/>
            <a:chExt cx="3079" cy="996"/>
          </a:xfrm>
        </p:grpSpPr>
        <p:pic>
          <p:nvPicPr>
            <p:cNvPr id="4" name="图片 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500" y="623"/>
              <a:ext cx="886"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1247" y="790"/>
              <a:ext cx="2332" cy="725"/>
            </a:xfrm>
            <a:prstGeom prst="rect">
              <a:avLst/>
            </a:prstGeom>
            <a:noFill/>
          </p:spPr>
          <p:txBody>
            <a:bodyPr wrap="square">
              <a:spAutoFit/>
            </a:bodyPr>
            <a:p>
              <a:pPr eaLnBrk="1" fontAlgn="auto" hangingPunct="1">
                <a:spcBef>
                  <a:spcPts val="0"/>
                </a:spcBef>
                <a:spcAft>
                  <a:spcPts val="0"/>
                </a:spcAft>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数据收集</a:t>
              </a:r>
              <a:endParaRPr lang="zh-CN" altLang="en-US" sz="2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7" name="直接连接符 6"/>
            <p:cNvCxnSpPr/>
            <p:nvPr/>
          </p:nvCxnSpPr>
          <p:spPr>
            <a:xfrm flipV="1">
              <a:off x="1247" y="1558"/>
              <a:ext cx="2031" cy="9"/>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300" fill="hold">
                                          <p:stCondLst>
                                            <p:cond delay="0"/>
                                          </p:stCondLst>
                                        </p:cTn>
                                        <p:tgtEl>
                                          <p:spTgt spid="9"/>
                                        </p:tgtEl>
                                        <p:attrNameLst>
                                          <p:attrName>style.visibility</p:attrName>
                                        </p:attrNameLst>
                                      </p:cBhvr>
                                      <p:to>
                                        <p:strVal val="visible"/>
                                      </p:to>
                                    </p:set>
                                    <p:anim calcmode="lin" valueType="num">
                                      <p:cBhvr>
                                        <p:cTn id="12" dur="300" fill="hold"/>
                                        <p:tgtEl>
                                          <p:spTgt spid="9"/>
                                        </p:tgtEl>
                                        <p:attrNameLst>
                                          <p:attrName>ppt_w</p:attrName>
                                        </p:attrNameLst>
                                      </p:cBhvr>
                                      <p:tavLst>
                                        <p:tav tm="0">
                                          <p:val>
                                            <p:fltVal val="0"/>
                                          </p:val>
                                        </p:tav>
                                        <p:tav tm="100000">
                                          <p:val>
                                            <p:strVal val="#ppt_w"/>
                                          </p:val>
                                        </p:tav>
                                      </p:tavLst>
                                    </p:anim>
                                    <p:anim calcmode="lin" valueType="num">
                                      <p:cBhvr>
                                        <p:cTn id="13" dur="300" fill="hold"/>
                                        <p:tgtEl>
                                          <p:spTgt spid="9"/>
                                        </p:tgtEl>
                                        <p:attrNameLst>
                                          <p:attrName>ppt_h</p:attrName>
                                        </p:attrNameLst>
                                      </p:cBhvr>
                                      <p:tavLst>
                                        <p:tav tm="0">
                                          <p:val>
                                            <p:fltVal val="0"/>
                                          </p:val>
                                        </p:tav>
                                        <p:tav tm="100000">
                                          <p:val>
                                            <p:strVal val="#ppt_h"/>
                                          </p:val>
                                        </p:tav>
                                      </p:tavLst>
                                    </p:anim>
                                    <p:animEffect transition="in" filter="fade">
                                      <p:cBhvr>
                                        <p:cTn id="14" dur="300"/>
                                        <p:tgtEl>
                                          <p:spTgt spid="9"/>
                                        </p:tgtEl>
                                      </p:cBhvr>
                                    </p:animEffect>
                                  </p:childTnLst>
                                </p:cTn>
                              </p:par>
                              <p:par>
                                <p:cTn id="15" presetID="6" presetClass="emph" presetSubtype="0" fill="hold" nodeType="withEffect">
                                  <p:stCondLst>
                                    <p:cond delay="200"/>
                                  </p:stCondLst>
                                  <p:childTnLst>
                                    <p:animScale>
                                      <p:cBhvr>
                                        <p:cTn id="16" dur="300" fill="hold"/>
                                        <p:tgtEl>
                                          <p:spTgt spid="9"/>
                                        </p:tgtEl>
                                      </p:cBhvr>
                                      <p:by x="110000" y="110000"/>
                                    </p:animScale>
                                  </p:childTnLst>
                                </p:cTn>
                              </p:par>
                              <p:par>
                                <p:cTn id="17" presetID="6" presetClass="emph" presetSubtype="0" fill="hold" nodeType="withEffect">
                                  <p:stCondLst>
                                    <p:cond delay="400"/>
                                  </p:stCondLst>
                                  <p:childTnLst>
                                    <p:animScale>
                                      <p:cBhvr>
                                        <p:cTn id="18" dur="300" fill="hold"/>
                                        <p:tgtEl>
                                          <p:spTgt spid="9"/>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1+#ppt_w/2"/>
                                          </p:val>
                                        </p:tav>
                                        <p:tav tm="100000">
                                          <p:val>
                                            <p:strVal val="#ppt_x"/>
                                          </p:val>
                                        </p:tav>
                                      </p:tavLst>
                                    </p:anim>
                                    <p:anim calcmode="lin" valueType="num">
                                      <p:cBhvr additive="base">
                                        <p:cTn id="23"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图片 2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548217" y="486833"/>
            <a:ext cx="2347383" cy="420370"/>
          </a:xfrm>
          <a:prstGeom prst="rect">
            <a:avLst/>
          </a:prstGeom>
          <a:noFill/>
        </p:spPr>
        <p:txBody>
          <a:bodyPr>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数据收集</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8" name="Oval 5"/>
          <p:cNvSpPr>
            <a:spLocks noChangeArrowheads="1"/>
          </p:cNvSpPr>
          <p:nvPr/>
        </p:nvSpPr>
        <p:spPr bwMode="gray">
          <a:xfrm>
            <a:off x="4091305" y="2482850"/>
            <a:ext cx="1883410" cy="1832610"/>
          </a:xfrm>
          <a:prstGeom prst="ellipse">
            <a:avLst/>
          </a:prstGeom>
          <a:solidFill>
            <a:schemeClr val="bg1">
              <a:alpha val="20000"/>
            </a:schemeClr>
          </a:solidFill>
          <a:ln>
            <a:noFill/>
          </a:ln>
          <a:effectLst/>
        </p:spPr>
        <p:txBody>
          <a:bodyPr lIns="60949" tIns="59256" rIns="60949" bIns="59256" anchor="ctr" anchorCtr="1"/>
          <a:lstStyle/>
          <a:p>
            <a:pPr eaLnBrk="1" fontAlgn="auto" hangingPunct="1">
              <a:spcBef>
                <a:spcPts val="0"/>
              </a:spcBef>
              <a:spcAft>
                <a:spcPts val="0"/>
              </a:spcAft>
              <a:defRPr/>
            </a:pPr>
            <a:r>
              <a:rPr lang="zh-CN" altLang="en-US" sz="18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有毒化合物</a:t>
            </a:r>
            <a:endParaRPr lang="zh-CN" altLang="en-US" sz="18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0" name="TextBox 7"/>
          <p:cNvSpPr txBox="1"/>
          <p:nvPr/>
        </p:nvSpPr>
        <p:spPr>
          <a:xfrm>
            <a:off x="624417" y="2616200"/>
            <a:ext cx="3134783" cy="3813810"/>
          </a:xfrm>
          <a:prstGeom prst="rect">
            <a:avLst/>
          </a:prstGeom>
          <a:noFill/>
        </p:spPr>
        <p:txBody>
          <a:bodyPr lIns="121900" tIns="60949" rIns="121900" bIns="60949">
            <a:spAutoFit/>
          </a:bodyPr>
          <a:lstStyle/>
          <a:p>
            <a:pPr algn="just" eaLnBrk="1" fontAlgn="auto" hangingPunct="1">
              <a:lnSpc>
                <a:spcPct val="150000"/>
              </a:lnSpc>
              <a:spcBef>
                <a:spcPts val="0"/>
              </a:spcBef>
              <a:spcAft>
                <a:spcPts val="0"/>
              </a:spcAft>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本实验的毒性化合物数据全部来自于中科院上海有机所物质毒性数据库。使用自制的脚本从目标网站爬取了合计22710种具有发育毒性潜力的化合物。由于发育毒性范围广泛，影响终点过多，难以一概而论。故选取了其中能够导致新生儿骨骼系统发育异常的1455种化合物作为有毒化合物数据集。</a:t>
            </a:r>
            <a:endParaRPr lang="zh-CN" altLang="en-US"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71" name="组合 70"/>
          <p:cNvGrpSpPr/>
          <p:nvPr/>
        </p:nvGrpSpPr>
        <p:grpSpPr bwMode="auto">
          <a:xfrm>
            <a:off x="626533" y="1866900"/>
            <a:ext cx="4400551" cy="615951"/>
            <a:chOff x="469900" y="1057571"/>
            <a:chExt cx="3299884" cy="461665"/>
          </a:xfrm>
        </p:grpSpPr>
        <p:sp>
          <p:nvSpPr>
            <p:cNvPr id="72" name="TextBox 6"/>
            <p:cNvSpPr txBox="1"/>
            <p:nvPr/>
          </p:nvSpPr>
          <p:spPr>
            <a:xfrm>
              <a:off x="554025" y="1057571"/>
              <a:ext cx="1624228" cy="268432"/>
            </a:xfrm>
            <a:prstGeom prst="rect">
              <a:avLst/>
            </a:prstGeom>
            <a:noFill/>
          </p:spPr>
          <p:txBody>
            <a:bodyPr wrap="none">
              <a:spAutoFit/>
            </a:bodyPr>
            <a:lstStyle/>
            <a:p>
              <a:pPr eaLnBrk="1" fontAlgn="auto" hangingPunct="1">
                <a:spcBef>
                  <a:spcPts val="0"/>
                </a:spcBef>
                <a:spcAft>
                  <a:spcPts val="0"/>
                </a:spcAft>
                <a:defRPr/>
              </a:pPr>
              <a:r>
                <a:rPr lang="zh-CN" altLang="en-US" sz="2665" baseline="-30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有毒化合物数据来源</a:t>
              </a:r>
              <a:endParaRPr lang="zh-CN" altLang="en-US" sz="2665" baseline="-30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73" name="直接连接符 72"/>
            <p:cNvCxnSpPr/>
            <p:nvPr/>
          </p:nvCxnSpPr>
          <p:spPr>
            <a:xfrm>
              <a:off x="469900" y="1519236"/>
              <a:ext cx="3299884" cy="0"/>
            </a:xfrm>
            <a:prstGeom prst="line">
              <a:avLst/>
            </a:pr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grpSp>
      <p:sp>
        <p:nvSpPr>
          <p:cNvPr id="74" name="TextBox 10"/>
          <p:cNvSpPr txBox="1"/>
          <p:nvPr/>
        </p:nvSpPr>
        <p:spPr>
          <a:xfrm>
            <a:off x="8216477" y="1861186"/>
            <a:ext cx="3272367" cy="3075305"/>
          </a:xfrm>
          <a:prstGeom prst="rect">
            <a:avLst/>
          </a:prstGeom>
          <a:noFill/>
        </p:spPr>
        <p:txBody>
          <a:bodyPr lIns="121900" tIns="60949" rIns="121900" bIns="60949">
            <a:spAutoFit/>
          </a:bodyPr>
          <a:lstStyle/>
          <a:p>
            <a:pPr algn="just" eaLnBrk="1" fontAlgn="auto" hangingPunct="1">
              <a:lnSpc>
                <a:spcPct val="150000"/>
              </a:lnSpc>
              <a:spcBef>
                <a:spcPts val="0"/>
              </a:spcBef>
              <a:spcAft>
                <a:spcPts val="0"/>
              </a:spcAft>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对有毒化合物数据集</a:t>
            </a:r>
            <a:r>
              <a:rPr lang="zh-CN" altLang="en-US"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筛选结束后大体上按照有毒化合物与无毒化合物数目为</a:t>
            </a:r>
            <a:r>
              <a:rPr lang="en-US" altLang="zh-CN"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比</a:t>
            </a:r>
            <a:r>
              <a:rPr lang="en-US" altLang="zh-CN"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的原则，从实验室留存的无毒化合物数据集中随机选取了</a:t>
            </a:r>
            <a:r>
              <a:rPr lang="en-US" altLang="zh-CN"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1273</a:t>
            </a:r>
            <a:r>
              <a:rPr lang="zh-CN" altLang="en-US"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种无毒化合物。其</a:t>
            </a:r>
            <a:r>
              <a:rPr lang="zh-CN" altLang="en-US"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与筛选后的有毒化合物组成了合计</a:t>
            </a:r>
            <a:r>
              <a:rPr lang="zh-CN" altLang="en-US"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包含</a:t>
            </a:r>
            <a:r>
              <a:rPr lang="en-US" altLang="zh-CN"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2736</a:t>
            </a:r>
            <a:r>
              <a:rPr lang="zh-CN" altLang="en-US"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种化合物的化合物</a:t>
            </a:r>
            <a:r>
              <a:rPr lang="zh-CN" altLang="en-US"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样本数据集</a:t>
            </a:r>
            <a:r>
              <a:rPr lang="zh-CN" altLang="en-US"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75" name="组合 74"/>
          <p:cNvGrpSpPr/>
          <p:nvPr/>
        </p:nvGrpSpPr>
        <p:grpSpPr bwMode="auto">
          <a:xfrm>
            <a:off x="7010400" y="5160433"/>
            <a:ext cx="4588933" cy="404706"/>
            <a:chOff x="5257195" y="3528519"/>
            <a:chExt cx="3442305" cy="303351"/>
          </a:xfrm>
        </p:grpSpPr>
        <p:sp>
          <p:nvSpPr>
            <p:cNvPr id="76" name="TextBox 9"/>
            <p:cNvSpPr txBox="1"/>
            <p:nvPr/>
          </p:nvSpPr>
          <p:spPr>
            <a:xfrm>
              <a:off x="5976459" y="3563423"/>
              <a:ext cx="1624774" cy="268447"/>
            </a:xfrm>
            <a:prstGeom prst="rect">
              <a:avLst/>
            </a:prstGeom>
            <a:noFill/>
          </p:spPr>
          <p:txBody>
            <a:bodyPr wrap="none">
              <a:spAutoFit/>
            </a:bodyPr>
            <a:lstStyle/>
            <a:p>
              <a:pPr eaLnBrk="1" fontAlgn="auto" hangingPunct="1">
                <a:spcBef>
                  <a:spcPts val="0"/>
                </a:spcBef>
                <a:spcAft>
                  <a:spcPts val="0"/>
                </a:spcAft>
                <a:defRPr/>
              </a:pPr>
              <a:r>
                <a:rPr lang="zh-CN" altLang="en-US" sz="2665" baseline="-30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无毒化合物数据来源</a:t>
              </a:r>
              <a:endParaRPr lang="zh-CN" altLang="en-US" sz="2665" baseline="-30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77" name="直接连接符 76"/>
            <p:cNvCxnSpPr/>
            <p:nvPr/>
          </p:nvCxnSpPr>
          <p:spPr>
            <a:xfrm>
              <a:off x="5257195" y="3528519"/>
              <a:ext cx="3442305" cy="0"/>
            </a:xfrm>
            <a:prstGeom prst="line">
              <a:avLst/>
            </a:pr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grpSp>
      <p:sp>
        <p:nvSpPr>
          <p:cNvPr id="2" name="Oval 5"/>
          <p:cNvSpPr>
            <a:spLocks noChangeArrowheads="1"/>
          </p:cNvSpPr>
          <p:nvPr/>
        </p:nvSpPr>
        <p:spPr bwMode="gray">
          <a:xfrm>
            <a:off x="5974715" y="3328035"/>
            <a:ext cx="1883410" cy="1832610"/>
          </a:xfrm>
          <a:prstGeom prst="ellipse">
            <a:avLst/>
          </a:prstGeom>
          <a:solidFill>
            <a:schemeClr val="bg1">
              <a:alpha val="20000"/>
            </a:schemeClr>
          </a:solidFill>
          <a:ln>
            <a:noFill/>
          </a:ln>
          <a:effectLst/>
        </p:spPr>
        <p:txBody>
          <a:bodyPr lIns="60949" tIns="59256" rIns="60949" bIns="59256" anchor="ctr" anchorCtr="1"/>
          <a:p>
            <a:pPr eaLnBrk="1" fontAlgn="auto" hangingPunct="1">
              <a:spcBef>
                <a:spcPts val="0"/>
              </a:spcBef>
              <a:spcAft>
                <a:spcPts val="0"/>
              </a:spcAft>
              <a:defRPr/>
            </a:pPr>
            <a:r>
              <a:rPr lang="zh-CN" altLang="en-US" sz="18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无</a:t>
            </a:r>
            <a:r>
              <a:rPr lang="zh-CN" altLang="en-US" sz="18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毒化合物</a:t>
            </a:r>
            <a:endParaRPr lang="zh-CN" altLang="en-US" sz="18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randombar(horizontal)">
                                      <p:cBhvr>
                                        <p:cTn id="7" dur="500"/>
                                        <p:tgtEl>
                                          <p:spTgt spid="68"/>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wipe(right)">
                                      <p:cBhvr>
                                        <p:cTn id="11" dur="500"/>
                                        <p:tgtEl>
                                          <p:spTgt spid="71"/>
                                        </p:tgtEl>
                                      </p:cBhvr>
                                    </p:animEffect>
                                  </p:childTnLst>
                                </p:cTn>
                              </p:par>
                              <p:par>
                                <p:cTn id="12" presetID="18" presetClass="entr" presetSubtype="6" fill="hold" grpId="0" nodeType="withEffect">
                                  <p:stCondLst>
                                    <p:cond delay="0"/>
                                  </p:stCondLst>
                                  <p:childTnLst>
                                    <p:set>
                                      <p:cBhvr>
                                        <p:cTn id="13" dur="1" fill="hold">
                                          <p:stCondLst>
                                            <p:cond delay="0"/>
                                          </p:stCondLst>
                                        </p:cTn>
                                        <p:tgtEl>
                                          <p:spTgt spid="70"/>
                                        </p:tgtEl>
                                        <p:attrNameLst>
                                          <p:attrName>style.visibility</p:attrName>
                                        </p:attrNameLst>
                                      </p:cBhvr>
                                      <p:to>
                                        <p:strVal val="visible"/>
                                      </p:to>
                                    </p:set>
                                    <p:animEffect transition="in" filter="strips(downRight)">
                                      <p:cBhvr>
                                        <p:cTn id="14" dur="750"/>
                                        <p:tgtEl>
                                          <p:spTgt spid="70"/>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randombar(horizontal)">
                                      <p:cBhvr>
                                        <p:cTn id="19" dur="500"/>
                                        <p:tgtEl>
                                          <p:spTgt spid="2"/>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wipe(left)">
                                      <p:cBhvr>
                                        <p:cTn id="23" dur="500"/>
                                        <p:tgtEl>
                                          <p:spTgt spid="75"/>
                                        </p:tgtEl>
                                      </p:cBhvr>
                                    </p:animEffect>
                                  </p:childTnLst>
                                </p:cTn>
                              </p:par>
                            </p:childTnLst>
                          </p:cTn>
                        </p:par>
                        <p:par>
                          <p:cTn id="24" fill="hold">
                            <p:stCondLst>
                              <p:cond delay="1000"/>
                            </p:stCondLst>
                            <p:childTnLst>
                              <p:par>
                                <p:cTn id="25" presetID="18" presetClass="entr" presetSubtype="6" fill="hold" grpId="0" nodeType="after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strips(downRight)">
                                      <p:cBhvr>
                                        <p:cTn id="27" dur="75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P spid="70" grpId="0"/>
      <p:bldP spid="74" grpId="0"/>
      <p:bldP spid="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组合 100"/>
          <p:cNvGrpSpPr/>
          <p:nvPr/>
        </p:nvGrpSpPr>
        <p:grpSpPr bwMode="auto">
          <a:xfrm>
            <a:off x="7119409" y="1780329"/>
            <a:ext cx="4582583" cy="3810423"/>
            <a:chOff x="5545416" y="1067783"/>
            <a:chExt cx="3437717" cy="2857334"/>
          </a:xfrm>
        </p:grpSpPr>
        <p:sp>
          <p:nvSpPr>
            <p:cNvPr id="29708" name="文本框 101"/>
            <p:cNvSpPr txBox="1">
              <a:spLocks noChangeArrowheads="1"/>
            </p:cNvSpPr>
            <p:nvPr/>
          </p:nvSpPr>
          <p:spPr bwMode="auto">
            <a:xfrm>
              <a:off x="5553038" y="1067783"/>
              <a:ext cx="2473251" cy="268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665" b="1" baseline="-3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样本数据集的化合物空间丰富度</a:t>
              </a:r>
              <a:endParaRPr lang="zh-CN" altLang="en-US" sz="2665" b="1" baseline="-3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3" name="文本框 102"/>
            <p:cNvSpPr txBox="1"/>
            <p:nvPr/>
          </p:nvSpPr>
          <p:spPr>
            <a:xfrm>
              <a:off x="5545416" y="1370944"/>
              <a:ext cx="3437717" cy="2554173"/>
            </a:xfrm>
            <a:prstGeom prst="rect">
              <a:avLst/>
            </a:prstGeom>
            <a:noFill/>
          </p:spPr>
          <p:txBody>
            <a:bodyPr>
              <a:spAutoFit/>
            </a:bodyPr>
            <a:lstStyle/>
            <a:p>
              <a:pPr indent="355600" algn="just" defTabSz="683895" eaLnBrk="1" fontAlgn="auto" latinLnBrk="0" hangingPunct="1">
                <a:lnSpc>
                  <a:spcPct val="140000"/>
                </a:lnSpc>
                <a:spcBef>
                  <a:spcPts val="0"/>
                </a:spcBef>
                <a:spcAft>
                  <a:spcPts val="0"/>
                </a:spcAft>
                <a:defRPr/>
                <a:extLst>
                  <a:ext uri="{35155182-B16C-46BC-9424-99874614C6A1}">
                    <wpsdc:indentchars xmlns:wpsdc="http://www.wps.cn/officeDocument/2017/drawingmlCustomData" val="200" checksum="3837665281"/>
                  </a:ext>
                </a:extLst>
              </a:pP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一般的，利用机器学习算法构建的模型的泛化能力与样本在样本空间的分布有很大关系，通常，样本在样本空间分布的越均匀，模型的泛化能力就会越强。</a:t>
              </a:r>
              <a:endPar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indent="355600" algn="just" defTabSz="683895" eaLnBrk="1" fontAlgn="auto" latinLnBrk="0" hangingPunct="1">
                <a:lnSpc>
                  <a:spcPct val="140000"/>
                </a:lnSpc>
                <a:spcBef>
                  <a:spcPts val="0"/>
                </a:spcBef>
                <a:spcAft>
                  <a:spcPts val="0"/>
                </a:spcAft>
                <a:defRPr/>
                <a:extLst>
                  <a:ext uri="{35155182-B16C-46BC-9424-99874614C6A1}">
                    <wpsdc:indentchars xmlns:wpsdc="http://www.wps.cn/officeDocument/2017/drawingmlCustomData" val="200" checksum="3837665281"/>
                  </a:ext>
                </a:extLst>
              </a:pP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本实验通过化合物数据中的分子量(MW)与计算得到的脂水分配系数(ALogP)两个属性张成样本空间，并以此作图得到左</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图</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indent="355600" algn="just" defTabSz="683895" eaLnBrk="1" fontAlgn="auto" latinLnBrk="0" hangingPunct="1">
                <a:lnSpc>
                  <a:spcPct val="140000"/>
                </a:lnSpc>
                <a:spcBef>
                  <a:spcPts val="0"/>
                </a:spcBef>
                <a:spcAft>
                  <a:spcPts val="0"/>
                </a:spcAft>
                <a:defRPr/>
                <a:extLst>
                  <a:ext uri="{35155182-B16C-46BC-9424-99874614C6A1}">
                    <wpsdc:indentchars xmlns:wpsdc="http://www.wps.cn/officeDocument/2017/drawingmlCustomData" val="200" checksum="3837665281"/>
                  </a:ext>
                </a:extLst>
              </a:pP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从左</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图中可以看出</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无论是具有发育毒性的化合物还是不具有发育毒性的化合物，在利用分子量与脂水分配系数建立的化学空间中分布都较为广泛，且重叠度较高，可以说明本实验的数据来源代表性较强，具有足够广的化学空间分布，构建的模型泛化能力有所保障。</a:t>
              </a:r>
              <a:endPar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9706" name="图片 47"/>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48"/>
          <p:cNvSpPr txBox="1"/>
          <p:nvPr/>
        </p:nvSpPr>
        <p:spPr>
          <a:xfrm>
            <a:off x="548217" y="495300"/>
            <a:ext cx="2347383" cy="420370"/>
          </a:xfrm>
          <a:prstGeom prst="rect">
            <a:avLst/>
          </a:prstGeom>
          <a:noFill/>
        </p:spPr>
        <p:txBody>
          <a:bodyPr>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数据收集</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descr="化学空间分布new"/>
          <p:cNvPicPr>
            <a:picLocks noChangeAspect="1"/>
          </p:cNvPicPr>
          <p:nvPr/>
        </p:nvPicPr>
        <p:blipFill>
          <a:blip r:embed="rId2"/>
          <a:stretch>
            <a:fillRect/>
          </a:stretch>
        </p:blipFill>
        <p:spPr>
          <a:xfrm>
            <a:off x="329565" y="1780540"/>
            <a:ext cx="6531610" cy="3755390"/>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decel="66600" fill="hold" nodeType="afterEffect">
                                  <p:stCondLst>
                                    <p:cond delay="0"/>
                                  </p:stCondLst>
                                  <p:childTnLst>
                                    <p:set>
                                      <p:cBhvr>
                                        <p:cTn id="11" dur="1" fill="hold">
                                          <p:stCondLst>
                                            <p:cond delay="0"/>
                                          </p:stCondLst>
                                        </p:cTn>
                                        <p:tgtEl>
                                          <p:spTgt spid="101"/>
                                        </p:tgtEl>
                                        <p:attrNameLst>
                                          <p:attrName>style.visibility</p:attrName>
                                        </p:attrNameLst>
                                      </p:cBhvr>
                                      <p:to>
                                        <p:strVal val="visible"/>
                                      </p:to>
                                    </p:set>
                                    <p:anim calcmode="lin" valueType="num">
                                      <p:cBhvr additive="base">
                                        <p:cTn id="12" dur="400" fill="hold"/>
                                        <p:tgtEl>
                                          <p:spTgt spid="101"/>
                                        </p:tgtEl>
                                        <p:attrNameLst>
                                          <p:attrName>ppt_x</p:attrName>
                                        </p:attrNameLst>
                                      </p:cBhvr>
                                      <p:tavLst>
                                        <p:tav tm="0">
                                          <p:val>
                                            <p:strVal val="1+#ppt_w/2"/>
                                          </p:val>
                                        </p:tav>
                                        <p:tav tm="100000">
                                          <p:val>
                                            <p:strVal val="#ppt_x"/>
                                          </p:val>
                                        </p:tav>
                                      </p:tavLst>
                                    </p:anim>
                                    <p:anim calcmode="lin" valueType="num">
                                      <p:cBhvr additive="base">
                                        <p:cTn id="13" dur="400" fill="hold"/>
                                        <p:tgtEl>
                                          <p:spTgt spid="1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bwMode="auto">
          <a:xfrm>
            <a:off x="4178300" y="2692400"/>
            <a:ext cx="3993515" cy="1352971"/>
            <a:chOff x="4447677" y="2019402"/>
            <a:chExt cx="1461654" cy="1014590"/>
          </a:xfrm>
        </p:grpSpPr>
        <p:sp>
          <p:nvSpPr>
            <p:cNvPr id="19461" name="文本框 37"/>
            <p:cNvSpPr txBox="1">
              <a:spLocks noChangeArrowheads="1"/>
            </p:cNvSpPr>
            <p:nvPr/>
          </p:nvSpPr>
          <p:spPr bwMode="auto">
            <a:xfrm>
              <a:off x="4447677" y="2226858"/>
              <a:ext cx="1461654" cy="807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l" eaLnBrk="1" hangingPunct="1"/>
              <a:r>
                <a:rPr lang="zh-CN" altLang="en-US" sz="6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数据描述</a:t>
              </a:r>
              <a:endParaRPr lang="zh-CN" altLang="en-US" sz="6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462" name="文本框 38"/>
            <p:cNvSpPr txBox="1">
              <a:spLocks noChangeArrowheads="1"/>
            </p:cNvSpPr>
            <p:nvPr/>
          </p:nvSpPr>
          <p:spPr bwMode="auto">
            <a:xfrm>
              <a:off x="4535462" y="2019402"/>
              <a:ext cx="1286840" cy="283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en-US" altLang="zh-CN"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PART THREE</a:t>
              </a:r>
              <a:endParaRPr lang="zh-CN" altLang="en-US"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8" name="组合 7"/>
          <p:cNvGrpSpPr/>
          <p:nvPr/>
        </p:nvGrpSpPr>
        <p:grpSpPr>
          <a:xfrm>
            <a:off x="317500" y="395605"/>
            <a:ext cx="1955165" cy="633095"/>
            <a:chOff x="500" y="623"/>
            <a:chExt cx="3079" cy="997"/>
          </a:xfrm>
        </p:grpSpPr>
        <p:pic>
          <p:nvPicPr>
            <p:cNvPr id="4" name="图片 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500" y="623"/>
              <a:ext cx="886"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1247" y="790"/>
              <a:ext cx="2332" cy="725"/>
            </a:xfrm>
            <a:prstGeom prst="rect">
              <a:avLst/>
            </a:prstGeom>
            <a:noFill/>
          </p:spPr>
          <p:txBody>
            <a:bodyPr wrap="square">
              <a:spAutoFit/>
            </a:bodyPr>
            <a:p>
              <a:pPr eaLnBrk="1" fontAlgn="auto" hangingPunct="1">
                <a:spcBef>
                  <a:spcPts val="0"/>
                </a:spcBef>
                <a:spcAft>
                  <a:spcPts val="0"/>
                </a:spcAft>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数据描述</a:t>
              </a:r>
              <a:endParaRPr lang="zh-CN" altLang="en-US" sz="2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7" name="直接连接符 6"/>
            <p:cNvCxnSpPr/>
            <p:nvPr/>
          </p:nvCxnSpPr>
          <p:spPr>
            <a:xfrm flipV="1">
              <a:off x="1247" y="1558"/>
              <a:ext cx="2031" cy="9"/>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2560955" y="2592705"/>
            <a:ext cx="1504950" cy="1504950"/>
            <a:chOff x="4033" y="4083"/>
            <a:chExt cx="2370" cy="2370"/>
          </a:xfrm>
        </p:grpSpPr>
        <p:grpSp>
          <p:nvGrpSpPr>
            <p:cNvPr id="70704" name="组合 215"/>
            <p:cNvGrpSpPr/>
            <p:nvPr/>
          </p:nvGrpSpPr>
          <p:grpSpPr bwMode="auto">
            <a:xfrm rot="0">
              <a:off x="4400" y="4716"/>
              <a:ext cx="1654" cy="1149"/>
              <a:chOff x="6229855" y="2566267"/>
              <a:chExt cx="1022350" cy="708025"/>
            </a:xfrm>
          </p:grpSpPr>
          <p:sp>
            <p:nvSpPr>
              <p:cNvPr id="271" name="Freeform 59"/>
              <p:cNvSpPr>
                <a:spLocks noEditPoints="1"/>
              </p:cNvSpPr>
              <p:nvPr/>
            </p:nvSpPr>
            <p:spPr bwMode="auto">
              <a:xfrm>
                <a:off x="6228333" y="2567202"/>
                <a:ext cx="1023042" cy="707428"/>
              </a:xfrm>
              <a:custGeom>
                <a:avLst/>
                <a:gdLst>
                  <a:gd name="T0" fmla="*/ 577 w 644"/>
                  <a:gd name="T1" fmla="*/ 370 h 446"/>
                  <a:gd name="T2" fmla="*/ 577 w 644"/>
                  <a:gd name="T3" fmla="*/ 0 h 446"/>
                  <a:gd name="T4" fmla="*/ 67 w 644"/>
                  <a:gd name="T5" fmla="*/ 0 h 446"/>
                  <a:gd name="T6" fmla="*/ 67 w 644"/>
                  <a:gd name="T7" fmla="*/ 370 h 446"/>
                  <a:gd name="T8" fmla="*/ 0 w 644"/>
                  <a:gd name="T9" fmla="*/ 370 h 446"/>
                  <a:gd name="T10" fmla="*/ 0 w 644"/>
                  <a:gd name="T11" fmla="*/ 446 h 446"/>
                  <a:gd name="T12" fmla="*/ 644 w 644"/>
                  <a:gd name="T13" fmla="*/ 446 h 446"/>
                  <a:gd name="T14" fmla="*/ 644 w 644"/>
                  <a:gd name="T15" fmla="*/ 370 h 446"/>
                  <a:gd name="T16" fmla="*/ 577 w 644"/>
                  <a:gd name="T17" fmla="*/ 370 h 446"/>
                  <a:gd name="T18" fmla="*/ 104 w 644"/>
                  <a:gd name="T19" fmla="*/ 38 h 446"/>
                  <a:gd name="T20" fmla="*/ 540 w 644"/>
                  <a:gd name="T21" fmla="*/ 38 h 446"/>
                  <a:gd name="T22" fmla="*/ 540 w 644"/>
                  <a:gd name="T23" fmla="*/ 370 h 446"/>
                  <a:gd name="T24" fmla="*/ 104 w 644"/>
                  <a:gd name="T25" fmla="*/ 370 h 446"/>
                  <a:gd name="T26" fmla="*/ 104 w 644"/>
                  <a:gd name="T27" fmla="*/ 3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4" h="446">
                    <a:moveTo>
                      <a:pt x="577" y="370"/>
                    </a:moveTo>
                    <a:lnTo>
                      <a:pt x="577" y="0"/>
                    </a:lnTo>
                    <a:lnTo>
                      <a:pt x="67" y="0"/>
                    </a:lnTo>
                    <a:lnTo>
                      <a:pt x="67" y="370"/>
                    </a:lnTo>
                    <a:lnTo>
                      <a:pt x="0" y="370"/>
                    </a:lnTo>
                    <a:lnTo>
                      <a:pt x="0" y="446"/>
                    </a:lnTo>
                    <a:lnTo>
                      <a:pt x="644" y="446"/>
                    </a:lnTo>
                    <a:lnTo>
                      <a:pt x="644" y="370"/>
                    </a:lnTo>
                    <a:lnTo>
                      <a:pt x="577" y="370"/>
                    </a:lnTo>
                    <a:close/>
                    <a:moveTo>
                      <a:pt x="104" y="38"/>
                    </a:moveTo>
                    <a:lnTo>
                      <a:pt x="540" y="38"/>
                    </a:lnTo>
                    <a:lnTo>
                      <a:pt x="540" y="370"/>
                    </a:lnTo>
                    <a:lnTo>
                      <a:pt x="104" y="370"/>
                    </a:lnTo>
                    <a:lnTo>
                      <a:pt x="104" y="38"/>
                    </a:ln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2" name="Freeform 60"/>
              <p:cNvSpPr>
                <a:spLocks noEditPoints="1"/>
              </p:cNvSpPr>
              <p:nvPr/>
            </p:nvSpPr>
            <p:spPr bwMode="auto">
              <a:xfrm>
                <a:off x="6435951" y="2702668"/>
                <a:ext cx="111330" cy="123422"/>
              </a:xfrm>
              <a:custGeom>
                <a:avLst/>
                <a:gdLst>
                  <a:gd name="T0" fmla="*/ 10 w 30"/>
                  <a:gd name="T1" fmla="*/ 0 h 33"/>
                  <a:gd name="T2" fmla="*/ 0 w 30"/>
                  <a:gd name="T3" fmla="*/ 33 h 33"/>
                  <a:gd name="T4" fmla="*/ 8 w 30"/>
                  <a:gd name="T5" fmla="*/ 33 h 33"/>
                  <a:gd name="T6" fmla="*/ 10 w 30"/>
                  <a:gd name="T7" fmla="*/ 24 h 33"/>
                  <a:gd name="T8" fmla="*/ 19 w 30"/>
                  <a:gd name="T9" fmla="*/ 24 h 33"/>
                  <a:gd name="T10" fmla="*/ 22 w 30"/>
                  <a:gd name="T11" fmla="*/ 33 h 33"/>
                  <a:gd name="T12" fmla="*/ 30 w 30"/>
                  <a:gd name="T13" fmla="*/ 33 h 33"/>
                  <a:gd name="T14" fmla="*/ 20 w 30"/>
                  <a:gd name="T15" fmla="*/ 0 h 33"/>
                  <a:gd name="T16" fmla="*/ 10 w 30"/>
                  <a:gd name="T17" fmla="*/ 0 h 33"/>
                  <a:gd name="T18" fmla="*/ 11 w 30"/>
                  <a:gd name="T19" fmla="*/ 19 h 33"/>
                  <a:gd name="T20" fmla="*/ 13 w 30"/>
                  <a:gd name="T21" fmla="*/ 12 h 33"/>
                  <a:gd name="T22" fmla="*/ 15 w 30"/>
                  <a:gd name="T23" fmla="*/ 6 h 33"/>
                  <a:gd name="T24" fmla="*/ 15 w 30"/>
                  <a:gd name="T25" fmla="*/ 6 h 33"/>
                  <a:gd name="T26" fmla="*/ 16 w 30"/>
                  <a:gd name="T27" fmla="*/ 12 h 33"/>
                  <a:gd name="T28" fmla="*/ 18 w 30"/>
                  <a:gd name="T29" fmla="*/ 19 h 33"/>
                  <a:gd name="T30" fmla="*/ 11 w 30"/>
                  <a:gd name="T31" fmla="*/ 1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33">
                    <a:moveTo>
                      <a:pt x="10" y="0"/>
                    </a:moveTo>
                    <a:cubicBezTo>
                      <a:pt x="0" y="33"/>
                      <a:pt x="0" y="33"/>
                      <a:pt x="0" y="33"/>
                    </a:cubicBezTo>
                    <a:cubicBezTo>
                      <a:pt x="8" y="33"/>
                      <a:pt x="8" y="33"/>
                      <a:pt x="8" y="33"/>
                    </a:cubicBezTo>
                    <a:cubicBezTo>
                      <a:pt x="10" y="24"/>
                      <a:pt x="10" y="24"/>
                      <a:pt x="10" y="24"/>
                    </a:cubicBezTo>
                    <a:cubicBezTo>
                      <a:pt x="19" y="24"/>
                      <a:pt x="19" y="24"/>
                      <a:pt x="19" y="24"/>
                    </a:cubicBezTo>
                    <a:cubicBezTo>
                      <a:pt x="22" y="33"/>
                      <a:pt x="22" y="33"/>
                      <a:pt x="22" y="33"/>
                    </a:cubicBezTo>
                    <a:cubicBezTo>
                      <a:pt x="30" y="33"/>
                      <a:pt x="30" y="33"/>
                      <a:pt x="30" y="33"/>
                    </a:cubicBezTo>
                    <a:cubicBezTo>
                      <a:pt x="20" y="0"/>
                      <a:pt x="20" y="0"/>
                      <a:pt x="20" y="0"/>
                    </a:cubicBezTo>
                    <a:lnTo>
                      <a:pt x="10" y="0"/>
                    </a:lnTo>
                    <a:close/>
                    <a:moveTo>
                      <a:pt x="11" y="19"/>
                    </a:moveTo>
                    <a:cubicBezTo>
                      <a:pt x="13" y="12"/>
                      <a:pt x="13" y="12"/>
                      <a:pt x="13" y="12"/>
                    </a:cubicBezTo>
                    <a:cubicBezTo>
                      <a:pt x="14" y="10"/>
                      <a:pt x="14" y="8"/>
                      <a:pt x="15" y="6"/>
                    </a:cubicBezTo>
                    <a:cubicBezTo>
                      <a:pt x="15" y="6"/>
                      <a:pt x="15" y="6"/>
                      <a:pt x="15" y="6"/>
                    </a:cubicBezTo>
                    <a:cubicBezTo>
                      <a:pt x="15" y="8"/>
                      <a:pt x="16" y="10"/>
                      <a:pt x="16" y="12"/>
                    </a:cubicBezTo>
                    <a:cubicBezTo>
                      <a:pt x="18" y="19"/>
                      <a:pt x="18" y="19"/>
                      <a:pt x="18" y="19"/>
                    </a:cubicBezTo>
                    <a:lnTo>
                      <a:pt x="11" y="19"/>
                    </a:ln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3" name="Freeform 61"/>
              <p:cNvSpPr>
                <a:spLocks noEditPoints="1"/>
              </p:cNvSpPr>
              <p:nvPr/>
            </p:nvSpPr>
            <p:spPr bwMode="auto">
              <a:xfrm>
                <a:off x="6562327" y="2702668"/>
                <a:ext cx="90268" cy="123422"/>
              </a:xfrm>
              <a:custGeom>
                <a:avLst/>
                <a:gdLst>
                  <a:gd name="T0" fmla="*/ 20 w 24"/>
                  <a:gd name="T1" fmla="*/ 30 h 33"/>
                  <a:gd name="T2" fmla="*/ 24 w 24"/>
                  <a:gd name="T3" fmla="*/ 23 h 33"/>
                  <a:gd name="T4" fmla="*/ 17 w 24"/>
                  <a:gd name="T5" fmla="*/ 15 h 33"/>
                  <a:gd name="T6" fmla="*/ 17 w 24"/>
                  <a:gd name="T7" fmla="*/ 15 h 33"/>
                  <a:gd name="T8" fmla="*/ 23 w 24"/>
                  <a:gd name="T9" fmla="*/ 8 h 33"/>
                  <a:gd name="T10" fmla="*/ 19 w 24"/>
                  <a:gd name="T11" fmla="*/ 2 h 33"/>
                  <a:gd name="T12" fmla="*/ 9 w 24"/>
                  <a:gd name="T13" fmla="*/ 0 h 33"/>
                  <a:gd name="T14" fmla="*/ 0 w 24"/>
                  <a:gd name="T15" fmla="*/ 1 h 33"/>
                  <a:gd name="T16" fmla="*/ 0 w 24"/>
                  <a:gd name="T17" fmla="*/ 32 h 33"/>
                  <a:gd name="T18" fmla="*/ 8 w 24"/>
                  <a:gd name="T19" fmla="*/ 33 h 33"/>
                  <a:gd name="T20" fmla="*/ 20 w 24"/>
                  <a:gd name="T21" fmla="*/ 30 h 33"/>
                  <a:gd name="T22" fmla="*/ 7 w 24"/>
                  <a:gd name="T23" fmla="*/ 6 h 33"/>
                  <a:gd name="T24" fmla="*/ 10 w 24"/>
                  <a:gd name="T25" fmla="*/ 5 h 33"/>
                  <a:gd name="T26" fmla="*/ 15 w 24"/>
                  <a:gd name="T27" fmla="*/ 9 h 33"/>
                  <a:gd name="T28" fmla="*/ 10 w 24"/>
                  <a:gd name="T29" fmla="*/ 13 h 33"/>
                  <a:gd name="T30" fmla="*/ 7 w 24"/>
                  <a:gd name="T31" fmla="*/ 13 h 33"/>
                  <a:gd name="T32" fmla="*/ 7 w 24"/>
                  <a:gd name="T33" fmla="*/ 6 h 33"/>
                  <a:gd name="T34" fmla="*/ 7 w 24"/>
                  <a:gd name="T35" fmla="*/ 18 h 33"/>
                  <a:gd name="T36" fmla="*/ 10 w 24"/>
                  <a:gd name="T37" fmla="*/ 18 h 33"/>
                  <a:gd name="T38" fmla="*/ 16 w 24"/>
                  <a:gd name="T39" fmla="*/ 23 h 33"/>
                  <a:gd name="T40" fmla="*/ 10 w 24"/>
                  <a:gd name="T41" fmla="*/ 28 h 33"/>
                  <a:gd name="T42" fmla="*/ 7 w 24"/>
                  <a:gd name="T43" fmla="*/ 27 h 33"/>
                  <a:gd name="T44" fmla="*/ 7 w 24"/>
                  <a:gd name="T45" fmla="*/ 1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 h="33">
                    <a:moveTo>
                      <a:pt x="20" y="30"/>
                    </a:moveTo>
                    <a:cubicBezTo>
                      <a:pt x="22" y="28"/>
                      <a:pt x="24" y="26"/>
                      <a:pt x="24" y="23"/>
                    </a:cubicBezTo>
                    <a:cubicBezTo>
                      <a:pt x="24" y="19"/>
                      <a:pt x="21" y="16"/>
                      <a:pt x="17" y="15"/>
                    </a:cubicBezTo>
                    <a:cubicBezTo>
                      <a:pt x="17" y="15"/>
                      <a:pt x="17" y="15"/>
                      <a:pt x="17" y="15"/>
                    </a:cubicBezTo>
                    <a:cubicBezTo>
                      <a:pt x="21" y="14"/>
                      <a:pt x="23" y="11"/>
                      <a:pt x="23" y="8"/>
                    </a:cubicBezTo>
                    <a:cubicBezTo>
                      <a:pt x="23" y="5"/>
                      <a:pt x="21" y="3"/>
                      <a:pt x="19" y="2"/>
                    </a:cubicBezTo>
                    <a:cubicBezTo>
                      <a:pt x="16" y="1"/>
                      <a:pt x="14" y="0"/>
                      <a:pt x="9" y="0"/>
                    </a:cubicBezTo>
                    <a:cubicBezTo>
                      <a:pt x="6" y="0"/>
                      <a:pt x="2" y="1"/>
                      <a:pt x="0" y="1"/>
                    </a:cubicBezTo>
                    <a:cubicBezTo>
                      <a:pt x="0" y="32"/>
                      <a:pt x="0" y="32"/>
                      <a:pt x="0" y="32"/>
                    </a:cubicBezTo>
                    <a:cubicBezTo>
                      <a:pt x="2" y="33"/>
                      <a:pt x="4" y="33"/>
                      <a:pt x="8" y="33"/>
                    </a:cubicBezTo>
                    <a:cubicBezTo>
                      <a:pt x="14" y="33"/>
                      <a:pt x="18" y="32"/>
                      <a:pt x="20" y="30"/>
                    </a:cubicBezTo>
                    <a:close/>
                    <a:moveTo>
                      <a:pt x="7" y="6"/>
                    </a:moveTo>
                    <a:cubicBezTo>
                      <a:pt x="8" y="6"/>
                      <a:pt x="9" y="5"/>
                      <a:pt x="10" y="5"/>
                    </a:cubicBezTo>
                    <a:cubicBezTo>
                      <a:pt x="14" y="5"/>
                      <a:pt x="15" y="7"/>
                      <a:pt x="15" y="9"/>
                    </a:cubicBezTo>
                    <a:cubicBezTo>
                      <a:pt x="15" y="12"/>
                      <a:pt x="13" y="13"/>
                      <a:pt x="10" y="13"/>
                    </a:cubicBezTo>
                    <a:cubicBezTo>
                      <a:pt x="7" y="13"/>
                      <a:pt x="7" y="13"/>
                      <a:pt x="7" y="13"/>
                    </a:cubicBezTo>
                    <a:lnTo>
                      <a:pt x="7" y="6"/>
                    </a:lnTo>
                    <a:close/>
                    <a:moveTo>
                      <a:pt x="7" y="18"/>
                    </a:moveTo>
                    <a:cubicBezTo>
                      <a:pt x="10" y="18"/>
                      <a:pt x="10" y="18"/>
                      <a:pt x="10" y="18"/>
                    </a:cubicBezTo>
                    <a:cubicBezTo>
                      <a:pt x="13" y="18"/>
                      <a:pt x="16" y="20"/>
                      <a:pt x="16" y="23"/>
                    </a:cubicBezTo>
                    <a:cubicBezTo>
                      <a:pt x="16" y="26"/>
                      <a:pt x="13" y="28"/>
                      <a:pt x="10" y="28"/>
                    </a:cubicBezTo>
                    <a:cubicBezTo>
                      <a:pt x="9" y="28"/>
                      <a:pt x="8" y="28"/>
                      <a:pt x="7" y="27"/>
                    </a:cubicBezTo>
                    <a:lnTo>
                      <a:pt x="7" y="18"/>
                    </a:ln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4" name="Freeform 62"/>
              <p:cNvSpPr/>
              <p:nvPr/>
            </p:nvSpPr>
            <p:spPr bwMode="auto">
              <a:xfrm>
                <a:off x="6438959" y="2859204"/>
                <a:ext cx="96286" cy="126434"/>
              </a:xfrm>
              <a:custGeom>
                <a:avLst/>
                <a:gdLst>
                  <a:gd name="T0" fmla="*/ 18 w 26"/>
                  <a:gd name="T1" fmla="*/ 6 h 33"/>
                  <a:gd name="T2" fmla="*/ 24 w 26"/>
                  <a:gd name="T3" fmla="*/ 7 h 33"/>
                  <a:gd name="T4" fmla="*/ 26 w 26"/>
                  <a:gd name="T5" fmla="*/ 2 h 33"/>
                  <a:gd name="T6" fmla="*/ 18 w 26"/>
                  <a:gd name="T7" fmla="*/ 0 h 33"/>
                  <a:gd name="T8" fmla="*/ 0 w 26"/>
                  <a:gd name="T9" fmla="*/ 17 h 33"/>
                  <a:gd name="T10" fmla="*/ 17 w 26"/>
                  <a:gd name="T11" fmla="*/ 33 h 33"/>
                  <a:gd name="T12" fmla="*/ 25 w 26"/>
                  <a:gd name="T13" fmla="*/ 32 h 33"/>
                  <a:gd name="T14" fmla="*/ 24 w 26"/>
                  <a:gd name="T15" fmla="*/ 26 h 33"/>
                  <a:gd name="T16" fmla="*/ 18 w 26"/>
                  <a:gd name="T17" fmla="*/ 27 h 33"/>
                  <a:gd name="T18" fmla="*/ 8 w 26"/>
                  <a:gd name="T19" fmla="*/ 17 h 33"/>
                  <a:gd name="T20" fmla="*/ 18 w 26"/>
                  <a:gd name="T21"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3">
                    <a:moveTo>
                      <a:pt x="18" y="6"/>
                    </a:moveTo>
                    <a:cubicBezTo>
                      <a:pt x="21" y="6"/>
                      <a:pt x="23" y="7"/>
                      <a:pt x="24" y="7"/>
                    </a:cubicBezTo>
                    <a:cubicBezTo>
                      <a:pt x="26" y="2"/>
                      <a:pt x="26" y="2"/>
                      <a:pt x="26" y="2"/>
                    </a:cubicBezTo>
                    <a:cubicBezTo>
                      <a:pt x="24" y="1"/>
                      <a:pt x="22" y="0"/>
                      <a:pt x="18" y="0"/>
                    </a:cubicBezTo>
                    <a:cubicBezTo>
                      <a:pt x="8" y="0"/>
                      <a:pt x="0" y="6"/>
                      <a:pt x="0" y="17"/>
                    </a:cubicBezTo>
                    <a:cubicBezTo>
                      <a:pt x="0" y="26"/>
                      <a:pt x="6" y="33"/>
                      <a:pt x="17" y="33"/>
                    </a:cubicBezTo>
                    <a:cubicBezTo>
                      <a:pt x="21" y="33"/>
                      <a:pt x="24" y="33"/>
                      <a:pt x="25" y="32"/>
                    </a:cubicBezTo>
                    <a:cubicBezTo>
                      <a:pt x="24" y="26"/>
                      <a:pt x="24" y="26"/>
                      <a:pt x="24" y="26"/>
                    </a:cubicBezTo>
                    <a:cubicBezTo>
                      <a:pt x="23" y="27"/>
                      <a:pt x="20" y="27"/>
                      <a:pt x="18" y="27"/>
                    </a:cubicBezTo>
                    <a:cubicBezTo>
                      <a:pt x="12" y="27"/>
                      <a:pt x="8" y="23"/>
                      <a:pt x="8" y="17"/>
                    </a:cubicBezTo>
                    <a:cubicBezTo>
                      <a:pt x="8" y="10"/>
                      <a:pt x="12" y="6"/>
                      <a:pt x="18" y="6"/>
                    </a:cubicBez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5" name="Freeform 63"/>
              <p:cNvSpPr>
                <a:spLocks noEditPoints="1"/>
              </p:cNvSpPr>
              <p:nvPr/>
            </p:nvSpPr>
            <p:spPr bwMode="auto">
              <a:xfrm>
                <a:off x="6553299" y="2859204"/>
                <a:ext cx="108322" cy="126434"/>
              </a:xfrm>
              <a:custGeom>
                <a:avLst/>
                <a:gdLst>
                  <a:gd name="T0" fmla="*/ 29 w 29"/>
                  <a:gd name="T1" fmla="*/ 16 h 33"/>
                  <a:gd name="T2" fmla="*/ 23 w 29"/>
                  <a:gd name="T3" fmla="*/ 4 h 33"/>
                  <a:gd name="T4" fmla="*/ 10 w 29"/>
                  <a:gd name="T5" fmla="*/ 0 h 33"/>
                  <a:gd name="T6" fmla="*/ 0 w 29"/>
                  <a:gd name="T7" fmla="*/ 1 h 33"/>
                  <a:gd name="T8" fmla="*/ 0 w 29"/>
                  <a:gd name="T9" fmla="*/ 33 h 33"/>
                  <a:gd name="T10" fmla="*/ 8 w 29"/>
                  <a:gd name="T11" fmla="*/ 33 h 33"/>
                  <a:gd name="T12" fmla="*/ 23 w 29"/>
                  <a:gd name="T13" fmla="*/ 29 h 33"/>
                  <a:gd name="T14" fmla="*/ 29 w 29"/>
                  <a:gd name="T15" fmla="*/ 16 h 33"/>
                  <a:gd name="T16" fmla="*/ 10 w 29"/>
                  <a:gd name="T17" fmla="*/ 28 h 33"/>
                  <a:gd name="T18" fmla="*/ 7 w 29"/>
                  <a:gd name="T19" fmla="*/ 27 h 33"/>
                  <a:gd name="T20" fmla="*/ 7 w 29"/>
                  <a:gd name="T21" fmla="*/ 6 h 33"/>
                  <a:gd name="T22" fmla="*/ 11 w 29"/>
                  <a:gd name="T23" fmla="*/ 6 h 33"/>
                  <a:gd name="T24" fmla="*/ 21 w 29"/>
                  <a:gd name="T25" fmla="*/ 16 h 33"/>
                  <a:gd name="T26" fmla="*/ 10 w 29"/>
                  <a:gd name="T27" fmla="*/ 2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3">
                    <a:moveTo>
                      <a:pt x="29" y="16"/>
                    </a:moveTo>
                    <a:cubicBezTo>
                      <a:pt x="29" y="10"/>
                      <a:pt x="26" y="6"/>
                      <a:pt x="23" y="4"/>
                    </a:cubicBezTo>
                    <a:cubicBezTo>
                      <a:pt x="20" y="2"/>
                      <a:pt x="16" y="0"/>
                      <a:pt x="10" y="0"/>
                    </a:cubicBezTo>
                    <a:cubicBezTo>
                      <a:pt x="6" y="0"/>
                      <a:pt x="3" y="1"/>
                      <a:pt x="0" y="1"/>
                    </a:cubicBezTo>
                    <a:cubicBezTo>
                      <a:pt x="0" y="33"/>
                      <a:pt x="0" y="33"/>
                      <a:pt x="0" y="33"/>
                    </a:cubicBezTo>
                    <a:cubicBezTo>
                      <a:pt x="2" y="33"/>
                      <a:pt x="5" y="33"/>
                      <a:pt x="8" y="33"/>
                    </a:cubicBezTo>
                    <a:cubicBezTo>
                      <a:pt x="15" y="33"/>
                      <a:pt x="20" y="32"/>
                      <a:pt x="23" y="29"/>
                    </a:cubicBezTo>
                    <a:cubicBezTo>
                      <a:pt x="26" y="26"/>
                      <a:pt x="29" y="22"/>
                      <a:pt x="29" y="16"/>
                    </a:cubicBezTo>
                    <a:close/>
                    <a:moveTo>
                      <a:pt x="10" y="28"/>
                    </a:moveTo>
                    <a:cubicBezTo>
                      <a:pt x="9" y="28"/>
                      <a:pt x="8" y="28"/>
                      <a:pt x="7" y="27"/>
                    </a:cubicBezTo>
                    <a:cubicBezTo>
                      <a:pt x="7" y="6"/>
                      <a:pt x="7" y="6"/>
                      <a:pt x="7" y="6"/>
                    </a:cubicBezTo>
                    <a:cubicBezTo>
                      <a:pt x="8" y="6"/>
                      <a:pt x="9" y="6"/>
                      <a:pt x="11" y="6"/>
                    </a:cubicBezTo>
                    <a:cubicBezTo>
                      <a:pt x="17" y="6"/>
                      <a:pt x="21" y="10"/>
                      <a:pt x="21" y="16"/>
                    </a:cubicBezTo>
                    <a:cubicBezTo>
                      <a:pt x="21" y="24"/>
                      <a:pt x="17" y="28"/>
                      <a:pt x="10" y="28"/>
                    </a:cubicBez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6" name="Freeform 64"/>
              <p:cNvSpPr/>
              <p:nvPr/>
            </p:nvSpPr>
            <p:spPr bwMode="auto">
              <a:xfrm>
                <a:off x="6676667" y="2865225"/>
                <a:ext cx="78233" cy="120413"/>
              </a:xfrm>
              <a:custGeom>
                <a:avLst/>
                <a:gdLst>
                  <a:gd name="T0" fmla="*/ 49 w 49"/>
                  <a:gd name="T1" fmla="*/ 62 h 76"/>
                  <a:gd name="T2" fmla="*/ 19 w 49"/>
                  <a:gd name="T3" fmla="*/ 62 h 76"/>
                  <a:gd name="T4" fmla="*/ 19 w 49"/>
                  <a:gd name="T5" fmla="*/ 43 h 76"/>
                  <a:gd name="T6" fmla="*/ 45 w 49"/>
                  <a:gd name="T7" fmla="*/ 43 h 76"/>
                  <a:gd name="T8" fmla="*/ 45 w 49"/>
                  <a:gd name="T9" fmla="*/ 29 h 76"/>
                  <a:gd name="T10" fmla="*/ 19 w 49"/>
                  <a:gd name="T11" fmla="*/ 29 h 76"/>
                  <a:gd name="T12" fmla="*/ 19 w 49"/>
                  <a:gd name="T13" fmla="*/ 15 h 76"/>
                  <a:gd name="T14" fmla="*/ 47 w 49"/>
                  <a:gd name="T15" fmla="*/ 15 h 76"/>
                  <a:gd name="T16" fmla="*/ 47 w 49"/>
                  <a:gd name="T17" fmla="*/ 0 h 76"/>
                  <a:gd name="T18" fmla="*/ 0 w 49"/>
                  <a:gd name="T19" fmla="*/ 0 h 76"/>
                  <a:gd name="T20" fmla="*/ 0 w 49"/>
                  <a:gd name="T21" fmla="*/ 76 h 76"/>
                  <a:gd name="T22" fmla="*/ 49 w 49"/>
                  <a:gd name="T23" fmla="*/ 76 h 76"/>
                  <a:gd name="T24" fmla="*/ 49 w 49"/>
                  <a:gd name="T25" fmla="*/ 6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76">
                    <a:moveTo>
                      <a:pt x="49" y="62"/>
                    </a:moveTo>
                    <a:lnTo>
                      <a:pt x="19" y="62"/>
                    </a:lnTo>
                    <a:lnTo>
                      <a:pt x="19" y="43"/>
                    </a:lnTo>
                    <a:lnTo>
                      <a:pt x="45" y="43"/>
                    </a:lnTo>
                    <a:lnTo>
                      <a:pt x="45" y="29"/>
                    </a:lnTo>
                    <a:lnTo>
                      <a:pt x="19" y="29"/>
                    </a:lnTo>
                    <a:lnTo>
                      <a:pt x="19" y="15"/>
                    </a:lnTo>
                    <a:lnTo>
                      <a:pt x="47" y="15"/>
                    </a:lnTo>
                    <a:lnTo>
                      <a:pt x="47" y="0"/>
                    </a:lnTo>
                    <a:lnTo>
                      <a:pt x="0" y="0"/>
                    </a:lnTo>
                    <a:lnTo>
                      <a:pt x="0" y="76"/>
                    </a:lnTo>
                    <a:lnTo>
                      <a:pt x="49" y="76"/>
                    </a:lnTo>
                    <a:lnTo>
                      <a:pt x="49" y="62"/>
                    </a:ln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7" name="Freeform 65"/>
              <p:cNvSpPr/>
              <p:nvPr/>
            </p:nvSpPr>
            <p:spPr bwMode="auto">
              <a:xfrm>
                <a:off x="6772953" y="2865225"/>
                <a:ext cx="72215" cy="120413"/>
              </a:xfrm>
              <a:custGeom>
                <a:avLst/>
                <a:gdLst>
                  <a:gd name="T0" fmla="*/ 45 w 45"/>
                  <a:gd name="T1" fmla="*/ 31 h 76"/>
                  <a:gd name="T2" fmla="*/ 17 w 45"/>
                  <a:gd name="T3" fmla="*/ 31 h 76"/>
                  <a:gd name="T4" fmla="*/ 17 w 45"/>
                  <a:gd name="T5" fmla="*/ 15 h 76"/>
                  <a:gd name="T6" fmla="*/ 45 w 45"/>
                  <a:gd name="T7" fmla="*/ 15 h 76"/>
                  <a:gd name="T8" fmla="*/ 45 w 45"/>
                  <a:gd name="T9" fmla="*/ 0 h 76"/>
                  <a:gd name="T10" fmla="*/ 0 w 45"/>
                  <a:gd name="T11" fmla="*/ 0 h 76"/>
                  <a:gd name="T12" fmla="*/ 0 w 45"/>
                  <a:gd name="T13" fmla="*/ 76 h 76"/>
                  <a:gd name="T14" fmla="*/ 17 w 45"/>
                  <a:gd name="T15" fmla="*/ 76 h 76"/>
                  <a:gd name="T16" fmla="*/ 17 w 45"/>
                  <a:gd name="T17" fmla="*/ 45 h 76"/>
                  <a:gd name="T18" fmla="*/ 45 w 45"/>
                  <a:gd name="T19" fmla="*/ 45 h 76"/>
                  <a:gd name="T20" fmla="*/ 45 w 45"/>
                  <a:gd name="T21" fmla="*/ 3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76">
                    <a:moveTo>
                      <a:pt x="45" y="31"/>
                    </a:moveTo>
                    <a:lnTo>
                      <a:pt x="17" y="31"/>
                    </a:lnTo>
                    <a:lnTo>
                      <a:pt x="17" y="15"/>
                    </a:lnTo>
                    <a:lnTo>
                      <a:pt x="45" y="15"/>
                    </a:lnTo>
                    <a:lnTo>
                      <a:pt x="45" y="0"/>
                    </a:lnTo>
                    <a:lnTo>
                      <a:pt x="0" y="0"/>
                    </a:lnTo>
                    <a:lnTo>
                      <a:pt x="0" y="76"/>
                    </a:lnTo>
                    <a:lnTo>
                      <a:pt x="17" y="76"/>
                    </a:lnTo>
                    <a:lnTo>
                      <a:pt x="17" y="45"/>
                    </a:lnTo>
                    <a:lnTo>
                      <a:pt x="45" y="45"/>
                    </a:lnTo>
                    <a:lnTo>
                      <a:pt x="45" y="31"/>
                    </a:ln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8" name="Freeform 66"/>
              <p:cNvSpPr>
                <a:spLocks noEditPoints="1"/>
              </p:cNvSpPr>
              <p:nvPr/>
            </p:nvSpPr>
            <p:spPr bwMode="auto">
              <a:xfrm>
                <a:off x="6441969" y="3018751"/>
                <a:ext cx="63187" cy="87300"/>
              </a:xfrm>
              <a:custGeom>
                <a:avLst/>
                <a:gdLst>
                  <a:gd name="T0" fmla="*/ 9 w 17"/>
                  <a:gd name="T1" fmla="*/ 0 h 23"/>
                  <a:gd name="T2" fmla="*/ 0 w 17"/>
                  <a:gd name="T3" fmla="*/ 12 h 23"/>
                  <a:gd name="T4" fmla="*/ 9 w 17"/>
                  <a:gd name="T5" fmla="*/ 23 h 23"/>
                  <a:gd name="T6" fmla="*/ 17 w 17"/>
                  <a:gd name="T7" fmla="*/ 12 h 23"/>
                  <a:gd name="T8" fmla="*/ 9 w 17"/>
                  <a:gd name="T9" fmla="*/ 0 h 23"/>
                  <a:gd name="T10" fmla="*/ 9 w 17"/>
                  <a:gd name="T11" fmla="*/ 19 h 23"/>
                  <a:gd name="T12" fmla="*/ 6 w 17"/>
                  <a:gd name="T13" fmla="*/ 12 h 23"/>
                  <a:gd name="T14" fmla="*/ 9 w 17"/>
                  <a:gd name="T15" fmla="*/ 4 h 23"/>
                  <a:gd name="T16" fmla="*/ 12 w 17"/>
                  <a:gd name="T17" fmla="*/ 12 h 23"/>
                  <a:gd name="T18" fmla="*/ 9 w 17"/>
                  <a:gd name="T1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3">
                    <a:moveTo>
                      <a:pt x="9" y="0"/>
                    </a:moveTo>
                    <a:cubicBezTo>
                      <a:pt x="3" y="0"/>
                      <a:pt x="0" y="5"/>
                      <a:pt x="0" y="12"/>
                    </a:cubicBezTo>
                    <a:cubicBezTo>
                      <a:pt x="0" y="18"/>
                      <a:pt x="3" y="23"/>
                      <a:pt x="9" y="23"/>
                    </a:cubicBezTo>
                    <a:cubicBezTo>
                      <a:pt x="14" y="23"/>
                      <a:pt x="17" y="19"/>
                      <a:pt x="17" y="12"/>
                    </a:cubicBezTo>
                    <a:cubicBezTo>
                      <a:pt x="17" y="6"/>
                      <a:pt x="15" y="0"/>
                      <a:pt x="9" y="0"/>
                    </a:cubicBezTo>
                    <a:close/>
                    <a:moveTo>
                      <a:pt x="9" y="19"/>
                    </a:moveTo>
                    <a:cubicBezTo>
                      <a:pt x="7" y="19"/>
                      <a:pt x="6" y="17"/>
                      <a:pt x="6" y="12"/>
                    </a:cubicBezTo>
                    <a:cubicBezTo>
                      <a:pt x="6" y="7"/>
                      <a:pt x="7" y="4"/>
                      <a:pt x="9" y="4"/>
                    </a:cubicBezTo>
                    <a:cubicBezTo>
                      <a:pt x="11" y="4"/>
                      <a:pt x="12" y="7"/>
                      <a:pt x="12" y="12"/>
                    </a:cubicBezTo>
                    <a:cubicBezTo>
                      <a:pt x="12" y="17"/>
                      <a:pt x="11" y="19"/>
                      <a:pt x="9" y="19"/>
                    </a:cubicBez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9" name="Freeform 67"/>
              <p:cNvSpPr/>
              <p:nvPr/>
            </p:nvSpPr>
            <p:spPr bwMode="auto">
              <a:xfrm>
                <a:off x="6547281" y="3021762"/>
                <a:ext cx="39117" cy="84289"/>
              </a:xfrm>
              <a:custGeom>
                <a:avLst/>
                <a:gdLst>
                  <a:gd name="T0" fmla="*/ 0 w 24"/>
                  <a:gd name="T1" fmla="*/ 5 h 52"/>
                  <a:gd name="T2" fmla="*/ 3 w 24"/>
                  <a:gd name="T3" fmla="*/ 14 h 52"/>
                  <a:gd name="T4" fmla="*/ 12 w 24"/>
                  <a:gd name="T5" fmla="*/ 9 h 52"/>
                  <a:gd name="T6" fmla="*/ 12 w 24"/>
                  <a:gd name="T7" fmla="*/ 9 h 52"/>
                  <a:gd name="T8" fmla="*/ 12 w 24"/>
                  <a:gd name="T9" fmla="*/ 52 h 52"/>
                  <a:gd name="T10" fmla="*/ 24 w 24"/>
                  <a:gd name="T11" fmla="*/ 52 h 52"/>
                  <a:gd name="T12" fmla="*/ 24 w 24"/>
                  <a:gd name="T13" fmla="*/ 0 h 52"/>
                  <a:gd name="T14" fmla="*/ 15 w 24"/>
                  <a:gd name="T15" fmla="*/ 0 h 52"/>
                  <a:gd name="T16" fmla="*/ 0 w 24"/>
                  <a:gd name="T17" fmla="*/ 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52">
                    <a:moveTo>
                      <a:pt x="0" y="5"/>
                    </a:moveTo>
                    <a:lnTo>
                      <a:pt x="3" y="14"/>
                    </a:lnTo>
                    <a:lnTo>
                      <a:pt x="12" y="9"/>
                    </a:lnTo>
                    <a:lnTo>
                      <a:pt x="12" y="9"/>
                    </a:lnTo>
                    <a:lnTo>
                      <a:pt x="12" y="52"/>
                    </a:lnTo>
                    <a:lnTo>
                      <a:pt x="24" y="52"/>
                    </a:lnTo>
                    <a:lnTo>
                      <a:pt x="24" y="0"/>
                    </a:lnTo>
                    <a:lnTo>
                      <a:pt x="15" y="0"/>
                    </a:lnTo>
                    <a:lnTo>
                      <a:pt x="0" y="5"/>
                    </a:ln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0" name="Freeform 68"/>
              <p:cNvSpPr/>
              <p:nvPr/>
            </p:nvSpPr>
            <p:spPr bwMode="auto">
              <a:xfrm>
                <a:off x="6637550" y="3018751"/>
                <a:ext cx="60179" cy="87300"/>
              </a:xfrm>
              <a:custGeom>
                <a:avLst/>
                <a:gdLst>
                  <a:gd name="T0" fmla="*/ 8 w 16"/>
                  <a:gd name="T1" fmla="*/ 19 h 23"/>
                  <a:gd name="T2" fmla="*/ 10 w 16"/>
                  <a:gd name="T3" fmla="*/ 17 h 23"/>
                  <a:gd name="T4" fmla="*/ 16 w 16"/>
                  <a:gd name="T5" fmla="*/ 7 h 23"/>
                  <a:gd name="T6" fmla="*/ 8 w 16"/>
                  <a:gd name="T7" fmla="*/ 0 h 23"/>
                  <a:gd name="T8" fmla="*/ 1 w 16"/>
                  <a:gd name="T9" fmla="*/ 3 h 23"/>
                  <a:gd name="T10" fmla="*/ 2 w 16"/>
                  <a:gd name="T11" fmla="*/ 6 h 23"/>
                  <a:gd name="T12" fmla="*/ 7 w 16"/>
                  <a:gd name="T13" fmla="*/ 5 h 23"/>
                  <a:gd name="T14" fmla="*/ 10 w 16"/>
                  <a:gd name="T15" fmla="*/ 8 h 23"/>
                  <a:gd name="T16" fmla="*/ 3 w 16"/>
                  <a:gd name="T17" fmla="*/ 17 h 23"/>
                  <a:gd name="T18" fmla="*/ 0 w 16"/>
                  <a:gd name="T19" fmla="*/ 20 h 23"/>
                  <a:gd name="T20" fmla="*/ 0 w 16"/>
                  <a:gd name="T21" fmla="*/ 23 h 23"/>
                  <a:gd name="T22" fmla="*/ 16 w 16"/>
                  <a:gd name="T23" fmla="*/ 23 h 23"/>
                  <a:gd name="T24" fmla="*/ 16 w 16"/>
                  <a:gd name="T25" fmla="*/ 19 h 23"/>
                  <a:gd name="T26" fmla="*/ 8 w 16"/>
                  <a:gd name="T2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3">
                    <a:moveTo>
                      <a:pt x="8" y="19"/>
                    </a:moveTo>
                    <a:cubicBezTo>
                      <a:pt x="10" y="17"/>
                      <a:pt x="10" y="17"/>
                      <a:pt x="10" y="17"/>
                    </a:cubicBezTo>
                    <a:cubicBezTo>
                      <a:pt x="13" y="14"/>
                      <a:pt x="16" y="11"/>
                      <a:pt x="16" y="7"/>
                    </a:cubicBezTo>
                    <a:cubicBezTo>
                      <a:pt x="16" y="3"/>
                      <a:pt x="13" y="0"/>
                      <a:pt x="8" y="0"/>
                    </a:cubicBezTo>
                    <a:cubicBezTo>
                      <a:pt x="5" y="0"/>
                      <a:pt x="2" y="1"/>
                      <a:pt x="1" y="3"/>
                    </a:cubicBezTo>
                    <a:cubicBezTo>
                      <a:pt x="2" y="6"/>
                      <a:pt x="2" y="6"/>
                      <a:pt x="2" y="6"/>
                    </a:cubicBezTo>
                    <a:cubicBezTo>
                      <a:pt x="3" y="6"/>
                      <a:pt x="5" y="5"/>
                      <a:pt x="7" y="5"/>
                    </a:cubicBezTo>
                    <a:cubicBezTo>
                      <a:pt x="9" y="5"/>
                      <a:pt x="10" y="6"/>
                      <a:pt x="10" y="8"/>
                    </a:cubicBezTo>
                    <a:cubicBezTo>
                      <a:pt x="10" y="10"/>
                      <a:pt x="8" y="13"/>
                      <a:pt x="3" y="17"/>
                    </a:cubicBezTo>
                    <a:cubicBezTo>
                      <a:pt x="0" y="20"/>
                      <a:pt x="0" y="20"/>
                      <a:pt x="0" y="20"/>
                    </a:cubicBezTo>
                    <a:cubicBezTo>
                      <a:pt x="0" y="23"/>
                      <a:pt x="0" y="23"/>
                      <a:pt x="0" y="23"/>
                    </a:cubicBezTo>
                    <a:cubicBezTo>
                      <a:pt x="16" y="23"/>
                      <a:pt x="16" y="23"/>
                      <a:pt x="16" y="23"/>
                    </a:cubicBezTo>
                    <a:cubicBezTo>
                      <a:pt x="16" y="19"/>
                      <a:pt x="16" y="19"/>
                      <a:pt x="16" y="19"/>
                    </a:cubicBezTo>
                    <a:cubicBezTo>
                      <a:pt x="8" y="19"/>
                      <a:pt x="8" y="19"/>
                      <a:pt x="8" y="19"/>
                    </a:cubicBez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1" name="Freeform 69"/>
              <p:cNvSpPr/>
              <p:nvPr/>
            </p:nvSpPr>
            <p:spPr bwMode="auto">
              <a:xfrm>
                <a:off x="6736846" y="3018751"/>
                <a:ext cx="57169" cy="87300"/>
              </a:xfrm>
              <a:custGeom>
                <a:avLst/>
                <a:gdLst>
                  <a:gd name="T0" fmla="*/ 11 w 16"/>
                  <a:gd name="T1" fmla="*/ 11 h 23"/>
                  <a:gd name="T2" fmla="*/ 11 w 16"/>
                  <a:gd name="T3" fmla="*/ 11 h 23"/>
                  <a:gd name="T4" fmla="*/ 15 w 16"/>
                  <a:gd name="T5" fmla="*/ 6 h 23"/>
                  <a:gd name="T6" fmla="*/ 8 w 16"/>
                  <a:gd name="T7" fmla="*/ 0 h 23"/>
                  <a:gd name="T8" fmla="*/ 1 w 16"/>
                  <a:gd name="T9" fmla="*/ 2 h 23"/>
                  <a:gd name="T10" fmla="*/ 2 w 16"/>
                  <a:gd name="T11" fmla="*/ 6 h 23"/>
                  <a:gd name="T12" fmla="*/ 6 w 16"/>
                  <a:gd name="T13" fmla="*/ 4 h 23"/>
                  <a:gd name="T14" fmla="*/ 10 w 16"/>
                  <a:gd name="T15" fmla="*/ 7 h 23"/>
                  <a:gd name="T16" fmla="*/ 6 w 16"/>
                  <a:gd name="T17" fmla="*/ 9 h 23"/>
                  <a:gd name="T18" fmla="*/ 4 w 16"/>
                  <a:gd name="T19" fmla="*/ 9 h 23"/>
                  <a:gd name="T20" fmla="*/ 4 w 16"/>
                  <a:gd name="T21" fmla="*/ 13 h 23"/>
                  <a:gd name="T22" fmla="*/ 6 w 16"/>
                  <a:gd name="T23" fmla="*/ 13 h 23"/>
                  <a:gd name="T24" fmla="*/ 10 w 16"/>
                  <a:gd name="T25" fmla="*/ 16 h 23"/>
                  <a:gd name="T26" fmla="*/ 6 w 16"/>
                  <a:gd name="T27" fmla="*/ 19 h 23"/>
                  <a:gd name="T28" fmla="*/ 1 w 16"/>
                  <a:gd name="T29" fmla="*/ 18 h 23"/>
                  <a:gd name="T30" fmla="*/ 0 w 16"/>
                  <a:gd name="T31" fmla="*/ 22 h 23"/>
                  <a:gd name="T32" fmla="*/ 7 w 16"/>
                  <a:gd name="T33" fmla="*/ 23 h 23"/>
                  <a:gd name="T34" fmla="*/ 16 w 16"/>
                  <a:gd name="T35" fmla="*/ 17 h 23"/>
                  <a:gd name="T36" fmla="*/ 11 w 16"/>
                  <a:gd name="T3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3">
                    <a:moveTo>
                      <a:pt x="11" y="11"/>
                    </a:moveTo>
                    <a:cubicBezTo>
                      <a:pt x="11" y="11"/>
                      <a:pt x="11" y="11"/>
                      <a:pt x="11" y="11"/>
                    </a:cubicBezTo>
                    <a:cubicBezTo>
                      <a:pt x="14" y="10"/>
                      <a:pt x="15" y="8"/>
                      <a:pt x="15" y="6"/>
                    </a:cubicBezTo>
                    <a:cubicBezTo>
                      <a:pt x="15" y="3"/>
                      <a:pt x="12" y="0"/>
                      <a:pt x="8" y="0"/>
                    </a:cubicBezTo>
                    <a:cubicBezTo>
                      <a:pt x="5" y="0"/>
                      <a:pt x="2" y="1"/>
                      <a:pt x="1" y="2"/>
                    </a:cubicBezTo>
                    <a:cubicBezTo>
                      <a:pt x="2" y="6"/>
                      <a:pt x="2" y="6"/>
                      <a:pt x="2" y="6"/>
                    </a:cubicBezTo>
                    <a:cubicBezTo>
                      <a:pt x="3" y="5"/>
                      <a:pt x="5" y="4"/>
                      <a:pt x="6" y="4"/>
                    </a:cubicBezTo>
                    <a:cubicBezTo>
                      <a:pt x="9" y="4"/>
                      <a:pt x="10" y="5"/>
                      <a:pt x="10" y="7"/>
                    </a:cubicBezTo>
                    <a:cubicBezTo>
                      <a:pt x="10" y="9"/>
                      <a:pt x="7" y="9"/>
                      <a:pt x="6" y="9"/>
                    </a:cubicBezTo>
                    <a:cubicBezTo>
                      <a:pt x="4" y="9"/>
                      <a:pt x="4" y="9"/>
                      <a:pt x="4" y="9"/>
                    </a:cubicBezTo>
                    <a:cubicBezTo>
                      <a:pt x="4" y="13"/>
                      <a:pt x="4" y="13"/>
                      <a:pt x="4" y="13"/>
                    </a:cubicBezTo>
                    <a:cubicBezTo>
                      <a:pt x="6" y="13"/>
                      <a:pt x="6" y="13"/>
                      <a:pt x="6" y="13"/>
                    </a:cubicBezTo>
                    <a:cubicBezTo>
                      <a:pt x="8" y="13"/>
                      <a:pt x="10" y="14"/>
                      <a:pt x="10" y="16"/>
                    </a:cubicBezTo>
                    <a:cubicBezTo>
                      <a:pt x="10" y="18"/>
                      <a:pt x="9" y="19"/>
                      <a:pt x="6" y="19"/>
                    </a:cubicBezTo>
                    <a:cubicBezTo>
                      <a:pt x="4" y="19"/>
                      <a:pt x="2" y="18"/>
                      <a:pt x="1" y="18"/>
                    </a:cubicBezTo>
                    <a:cubicBezTo>
                      <a:pt x="0" y="22"/>
                      <a:pt x="0" y="22"/>
                      <a:pt x="0" y="22"/>
                    </a:cubicBezTo>
                    <a:cubicBezTo>
                      <a:pt x="1" y="23"/>
                      <a:pt x="4" y="23"/>
                      <a:pt x="7" y="23"/>
                    </a:cubicBezTo>
                    <a:cubicBezTo>
                      <a:pt x="12" y="23"/>
                      <a:pt x="16" y="20"/>
                      <a:pt x="16" y="17"/>
                    </a:cubicBezTo>
                    <a:cubicBezTo>
                      <a:pt x="16" y="14"/>
                      <a:pt x="13" y="12"/>
                      <a:pt x="11" y="11"/>
                    </a:cubicBez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2" name="Freeform 70"/>
              <p:cNvSpPr>
                <a:spLocks noEditPoints="1"/>
              </p:cNvSpPr>
              <p:nvPr/>
            </p:nvSpPr>
            <p:spPr bwMode="auto">
              <a:xfrm>
                <a:off x="6830122" y="3021762"/>
                <a:ext cx="66197" cy="84289"/>
              </a:xfrm>
              <a:custGeom>
                <a:avLst/>
                <a:gdLst>
                  <a:gd name="T0" fmla="*/ 15 w 18"/>
                  <a:gd name="T1" fmla="*/ 0 h 22"/>
                  <a:gd name="T2" fmla="*/ 9 w 18"/>
                  <a:gd name="T3" fmla="*/ 0 h 22"/>
                  <a:gd name="T4" fmla="*/ 0 w 18"/>
                  <a:gd name="T5" fmla="*/ 13 h 22"/>
                  <a:gd name="T6" fmla="*/ 0 w 18"/>
                  <a:gd name="T7" fmla="*/ 17 h 22"/>
                  <a:gd name="T8" fmla="*/ 10 w 18"/>
                  <a:gd name="T9" fmla="*/ 17 h 22"/>
                  <a:gd name="T10" fmla="*/ 10 w 18"/>
                  <a:gd name="T11" fmla="*/ 22 h 22"/>
                  <a:gd name="T12" fmla="*/ 15 w 18"/>
                  <a:gd name="T13" fmla="*/ 22 h 22"/>
                  <a:gd name="T14" fmla="*/ 15 w 18"/>
                  <a:gd name="T15" fmla="*/ 17 h 22"/>
                  <a:gd name="T16" fmla="*/ 18 w 18"/>
                  <a:gd name="T17" fmla="*/ 17 h 22"/>
                  <a:gd name="T18" fmla="*/ 18 w 18"/>
                  <a:gd name="T19" fmla="*/ 13 h 22"/>
                  <a:gd name="T20" fmla="*/ 15 w 18"/>
                  <a:gd name="T21" fmla="*/ 13 h 22"/>
                  <a:gd name="T22" fmla="*/ 15 w 18"/>
                  <a:gd name="T23" fmla="*/ 0 h 22"/>
                  <a:gd name="T24" fmla="*/ 10 w 18"/>
                  <a:gd name="T25" fmla="*/ 8 h 22"/>
                  <a:gd name="T26" fmla="*/ 10 w 18"/>
                  <a:gd name="T27" fmla="*/ 13 h 22"/>
                  <a:gd name="T28" fmla="*/ 5 w 18"/>
                  <a:gd name="T29" fmla="*/ 13 h 22"/>
                  <a:gd name="T30" fmla="*/ 5 w 18"/>
                  <a:gd name="T31" fmla="*/ 13 h 22"/>
                  <a:gd name="T32" fmla="*/ 8 w 18"/>
                  <a:gd name="T33" fmla="*/ 8 h 22"/>
                  <a:gd name="T34" fmla="*/ 10 w 18"/>
                  <a:gd name="T35" fmla="*/ 4 h 22"/>
                  <a:gd name="T36" fmla="*/ 10 w 18"/>
                  <a:gd name="T37" fmla="*/ 4 h 22"/>
                  <a:gd name="T38" fmla="*/ 10 w 18"/>
                  <a:gd name="T39"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2">
                    <a:moveTo>
                      <a:pt x="15" y="0"/>
                    </a:moveTo>
                    <a:cubicBezTo>
                      <a:pt x="9" y="0"/>
                      <a:pt x="9" y="0"/>
                      <a:pt x="9" y="0"/>
                    </a:cubicBezTo>
                    <a:cubicBezTo>
                      <a:pt x="0" y="13"/>
                      <a:pt x="0" y="13"/>
                      <a:pt x="0" y="13"/>
                    </a:cubicBezTo>
                    <a:cubicBezTo>
                      <a:pt x="0" y="17"/>
                      <a:pt x="0" y="17"/>
                      <a:pt x="0" y="17"/>
                    </a:cubicBezTo>
                    <a:cubicBezTo>
                      <a:pt x="10" y="17"/>
                      <a:pt x="10" y="17"/>
                      <a:pt x="10" y="17"/>
                    </a:cubicBezTo>
                    <a:cubicBezTo>
                      <a:pt x="10" y="22"/>
                      <a:pt x="10" y="22"/>
                      <a:pt x="10" y="22"/>
                    </a:cubicBezTo>
                    <a:cubicBezTo>
                      <a:pt x="15" y="22"/>
                      <a:pt x="15" y="22"/>
                      <a:pt x="15" y="22"/>
                    </a:cubicBezTo>
                    <a:cubicBezTo>
                      <a:pt x="15" y="17"/>
                      <a:pt x="15" y="17"/>
                      <a:pt x="15" y="17"/>
                    </a:cubicBezTo>
                    <a:cubicBezTo>
                      <a:pt x="18" y="17"/>
                      <a:pt x="18" y="17"/>
                      <a:pt x="18" y="17"/>
                    </a:cubicBezTo>
                    <a:cubicBezTo>
                      <a:pt x="18" y="13"/>
                      <a:pt x="18" y="13"/>
                      <a:pt x="18" y="13"/>
                    </a:cubicBezTo>
                    <a:cubicBezTo>
                      <a:pt x="15" y="13"/>
                      <a:pt x="15" y="13"/>
                      <a:pt x="15" y="13"/>
                    </a:cubicBezTo>
                    <a:lnTo>
                      <a:pt x="15" y="0"/>
                    </a:lnTo>
                    <a:close/>
                    <a:moveTo>
                      <a:pt x="10" y="8"/>
                    </a:moveTo>
                    <a:cubicBezTo>
                      <a:pt x="10" y="13"/>
                      <a:pt x="10" y="13"/>
                      <a:pt x="10" y="13"/>
                    </a:cubicBezTo>
                    <a:cubicBezTo>
                      <a:pt x="5" y="13"/>
                      <a:pt x="5" y="13"/>
                      <a:pt x="5" y="13"/>
                    </a:cubicBezTo>
                    <a:cubicBezTo>
                      <a:pt x="5" y="13"/>
                      <a:pt x="5" y="13"/>
                      <a:pt x="5" y="13"/>
                    </a:cubicBezTo>
                    <a:cubicBezTo>
                      <a:pt x="8" y="8"/>
                      <a:pt x="8" y="8"/>
                      <a:pt x="8" y="8"/>
                    </a:cubicBezTo>
                    <a:cubicBezTo>
                      <a:pt x="9" y="6"/>
                      <a:pt x="9" y="5"/>
                      <a:pt x="10" y="4"/>
                    </a:cubicBezTo>
                    <a:cubicBezTo>
                      <a:pt x="10" y="4"/>
                      <a:pt x="10" y="4"/>
                      <a:pt x="10" y="4"/>
                    </a:cubicBezTo>
                    <a:cubicBezTo>
                      <a:pt x="10" y="5"/>
                      <a:pt x="10" y="7"/>
                      <a:pt x="10" y="8"/>
                    </a:cubicBez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3" name="Freeform 71"/>
              <p:cNvSpPr/>
              <p:nvPr/>
            </p:nvSpPr>
            <p:spPr bwMode="auto">
              <a:xfrm>
                <a:off x="6932426" y="3021762"/>
                <a:ext cx="54161" cy="84289"/>
              </a:xfrm>
              <a:custGeom>
                <a:avLst/>
                <a:gdLst>
                  <a:gd name="T0" fmla="*/ 13 w 15"/>
                  <a:gd name="T1" fmla="*/ 9 h 22"/>
                  <a:gd name="T2" fmla="*/ 7 w 15"/>
                  <a:gd name="T3" fmla="*/ 7 h 22"/>
                  <a:gd name="T4" fmla="*/ 5 w 15"/>
                  <a:gd name="T5" fmla="*/ 7 h 22"/>
                  <a:gd name="T6" fmla="*/ 6 w 15"/>
                  <a:gd name="T7" fmla="*/ 4 h 22"/>
                  <a:gd name="T8" fmla="*/ 15 w 15"/>
                  <a:gd name="T9" fmla="*/ 4 h 22"/>
                  <a:gd name="T10" fmla="*/ 15 w 15"/>
                  <a:gd name="T11" fmla="*/ 0 h 22"/>
                  <a:gd name="T12" fmla="*/ 2 w 15"/>
                  <a:gd name="T13" fmla="*/ 0 h 22"/>
                  <a:gd name="T14" fmla="*/ 1 w 15"/>
                  <a:gd name="T15" fmla="*/ 11 h 22"/>
                  <a:gd name="T16" fmla="*/ 4 w 15"/>
                  <a:gd name="T17" fmla="*/ 11 h 22"/>
                  <a:gd name="T18" fmla="*/ 10 w 15"/>
                  <a:gd name="T19" fmla="*/ 15 h 22"/>
                  <a:gd name="T20" fmla="*/ 6 w 15"/>
                  <a:gd name="T21" fmla="*/ 18 h 22"/>
                  <a:gd name="T22" fmla="*/ 1 w 15"/>
                  <a:gd name="T23" fmla="*/ 17 h 22"/>
                  <a:gd name="T24" fmla="*/ 0 w 15"/>
                  <a:gd name="T25" fmla="*/ 21 h 22"/>
                  <a:gd name="T26" fmla="*/ 6 w 15"/>
                  <a:gd name="T27" fmla="*/ 22 h 22"/>
                  <a:gd name="T28" fmla="*/ 15 w 15"/>
                  <a:gd name="T29" fmla="*/ 15 h 22"/>
                  <a:gd name="T30" fmla="*/ 13 w 15"/>
                  <a:gd name="T31"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22">
                    <a:moveTo>
                      <a:pt x="13" y="9"/>
                    </a:moveTo>
                    <a:cubicBezTo>
                      <a:pt x="11" y="8"/>
                      <a:pt x="9" y="7"/>
                      <a:pt x="7" y="7"/>
                    </a:cubicBezTo>
                    <a:cubicBezTo>
                      <a:pt x="6" y="7"/>
                      <a:pt x="6" y="7"/>
                      <a:pt x="5" y="7"/>
                    </a:cubicBezTo>
                    <a:cubicBezTo>
                      <a:pt x="6" y="4"/>
                      <a:pt x="6" y="4"/>
                      <a:pt x="6" y="4"/>
                    </a:cubicBezTo>
                    <a:cubicBezTo>
                      <a:pt x="15" y="4"/>
                      <a:pt x="15" y="4"/>
                      <a:pt x="15" y="4"/>
                    </a:cubicBezTo>
                    <a:cubicBezTo>
                      <a:pt x="15" y="0"/>
                      <a:pt x="15" y="0"/>
                      <a:pt x="15" y="0"/>
                    </a:cubicBezTo>
                    <a:cubicBezTo>
                      <a:pt x="2" y="0"/>
                      <a:pt x="2" y="0"/>
                      <a:pt x="2" y="0"/>
                    </a:cubicBezTo>
                    <a:cubicBezTo>
                      <a:pt x="1" y="11"/>
                      <a:pt x="1" y="11"/>
                      <a:pt x="1" y="11"/>
                    </a:cubicBezTo>
                    <a:cubicBezTo>
                      <a:pt x="2" y="11"/>
                      <a:pt x="3" y="11"/>
                      <a:pt x="4" y="11"/>
                    </a:cubicBezTo>
                    <a:cubicBezTo>
                      <a:pt x="8" y="11"/>
                      <a:pt x="10" y="13"/>
                      <a:pt x="10" y="15"/>
                    </a:cubicBezTo>
                    <a:cubicBezTo>
                      <a:pt x="10" y="17"/>
                      <a:pt x="8" y="18"/>
                      <a:pt x="6" y="18"/>
                    </a:cubicBezTo>
                    <a:cubicBezTo>
                      <a:pt x="4" y="18"/>
                      <a:pt x="2" y="18"/>
                      <a:pt x="1" y="17"/>
                    </a:cubicBezTo>
                    <a:cubicBezTo>
                      <a:pt x="0" y="21"/>
                      <a:pt x="0" y="21"/>
                      <a:pt x="0" y="21"/>
                    </a:cubicBezTo>
                    <a:cubicBezTo>
                      <a:pt x="1" y="22"/>
                      <a:pt x="3" y="22"/>
                      <a:pt x="6" y="22"/>
                    </a:cubicBezTo>
                    <a:cubicBezTo>
                      <a:pt x="12" y="22"/>
                      <a:pt x="15" y="19"/>
                      <a:pt x="15" y="15"/>
                    </a:cubicBezTo>
                    <a:cubicBezTo>
                      <a:pt x="15" y="12"/>
                      <a:pt x="14" y="10"/>
                      <a:pt x="13" y="9"/>
                    </a:cubicBez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5" name="椭圆 34"/>
            <p:cNvSpPr/>
            <p:nvPr/>
          </p:nvSpPr>
          <p:spPr>
            <a:xfrm>
              <a:off x="4033" y="4083"/>
              <a:ext cx="2370" cy="237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300" fill="hold">
                                          <p:stCondLst>
                                            <p:cond delay="0"/>
                                          </p:stCondLst>
                                        </p:cTn>
                                        <p:tgtEl>
                                          <p:spTgt spid="3"/>
                                        </p:tgtEl>
                                        <p:attrNameLst>
                                          <p:attrName>style.visibility</p:attrName>
                                        </p:attrNameLst>
                                      </p:cBhvr>
                                      <p:to>
                                        <p:strVal val="visible"/>
                                      </p:to>
                                    </p:set>
                                    <p:anim calcmode="lin" valueType="num">
                                      <p:cBhvr>
                                        <p:cTn id="12" dur="300" fill="hold"/>
                                        <p:tgtEl>
                                          <p:spTgt spid="3"/>
                                        </p:tgtEl>
                                        <p:attrNameLst>
                                          <p:attrName>ppt_w</p:attrName>
                                        </p:attrNameLst>
                                      </p:cBhvr>
                                      <p:tavLst>
                                        <p:tav tm="0">
                                          <p:val>
                                            <p:fltVal val="0"/>
                                          </p:val>
                                        </p:tav>
                                        <p:tav tm="100000">
                                          <p:val>
                                            <p:strVal val="#ppt_w"/>
                                          </p:val>
                                        </p:tav>
                                      </p:tavLst>
                                    </p:anim>
                                    <p:anim calcmode="lin" valueType="num">
                                      <p:cBhvr>
                                        <p:cTn id="13" dur="300" fill="hold"/>
                                        <p:tgtEl>
                                          <p:spTgt spid="3"/>
                                        </p:tgtEl>
                                        <p:attrNameLst>
                                          <p:attrName>ppt_h</p:attrName>
                                        </p:attrNameLst>
                                      </p:cBhvr>
                                      <p:tavLst>
                                        <p:tav tm="0">
                                          <p:val>
                                            <p:fltVal val="0"/>
                                          </p:val>
                                        </p:tav>
                                        <p:tav tm="100000">
                                          <p:val>
                                            <p:strVal val="#ppt_h"/>
                                          </p:val>
                                        </p:tav>
                                      </p:tavLst>
                                    </p:anim>
                                    <p:animEffect transition="in" filter="fade">
                                      <p:cBhvr>
                                        <p:cTn id="14" dur="300"/>
                                        <p:tgtEl>
                                          <p:spTgt spid="3"/>
                                        </p:tgtEl>
                                      </p:cBhvr>
                                    </p:animEffect>
                                  </p:childTnLst>
                                </p:cTn>
                              </p:par>
                              <p:par>
                                <p:cTn id="15" presetID="6" presetClass="emph" presetSubtype="0" fill="hold" nodeType="withEffect">
                                  <p:stCondLst>
                                    <p:cond delay="200"/>
                                  </p:stCondLst>
                                  <p:childTnLst>
                                    <p:animScale>
                                      <p:cBhvr>
                                        <p:cTn id="16" dur="300" fill="hold"/>
                                        <p:tgtEl>
                                          <p:spTgt spid="3"/>
                                        </p:tgtEl>
                                      </p:cBhvr>
                                      <p:by x="110000" y="110000"/>
                                    </p:animScale>
                                  </p:childTnLst>
                                </p:cTn>
                              </p:par>
                              <p:par>
                                <p:cTn id="17" presetID="6" presetClass="emph" presetSubtype="0" fill="hold" nodeType="withEffect">
                                  <p:stCondLst>
                                    <p:cond delay="400"/>
                                  </p:stCondLst>
                                  <p:childTnLst>
                                    <p:animScale>
                                      <p:cBhvr>
                                        <p:cTn id="18" dur="300" fill="hold"/>
                                        <p:tgtEl>
                                          <p:spTgt spid="3"/>
                                        </p:tgtEl>
                                      </p:cBhvr>
                                      <p:by x="90000" y="90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1+#ppt_w/2"/>
                                          </p:val>
                                        </p:tav>
                                        <p:tav tm="100000">
                                          <p:val>
                                            <p:strVal val="#ppt_x"/>
                                          </p:val>
                                        </p:tav>
                                      </p:tavLst>
                                    </p:anim>
                                    <p:anim calcmode="lin" valueType="num">
                                      <p:cBhvr additive="base">
                                        <p:cTn id="23"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bwMode="auto">
          <a:xfrm>
            <a:off x="764117" y="2038351"/>
            <a:ext cx="2440516" cy="734483"/>
            <a:chOff x="533400" y="1528997"/>
            <a:chExt cx="1829490" cy="550887"/>
          </a:xfrm>
        </p:grpSpPr>
        <p:sp>
          <p:nvSpPr>
            <p:cNvPr id="7" name="五边形 6"/>
            <p:cNvSpPr/>
            <p:nvPr/>
          </p:nvSpPr>
          <p:spPr>
            <a:xfrm>
              <a:off x="533400" y="1528997"/>
              <a:ext cx="1829490" cy="550887"/>
            </a:xfrm>
            <a:prstGeom prst="homePlat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spcBef>
                  <a:spcPts val="0"/>
                </a:spcBef>
                <a:spcAft>
                  <a:spcPts val="0"/>
                </a:spcAft>
                <a:defRPr/>
              </a:pPr>
              <a:endParaRPr lang="zh-CN" altLang="en-US" sz="1355"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921" name="文本框 17"/>
            <p:cNvSpPr txBox="1">
              <a:spLocks noChangeArrowheads="1"/>
            </p:cNvSpPr>
            <p:nvPr/>
          </p:nvSpPr>
          <p:spPr bwMode="auto">
            <a:xfrm>
              <a:off x="861747" y="1648179"/>
              <a:ext cx="1081321" cy="345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步骤一</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9" name="组合 8"/>
          <p:cNvGrpSpPr/>
          <p:nvPr/>
        </p:nvGrpSpPr>
        <p:grpSpPr bwMode="auto">
          <a:xfrm>
            <a:off x="3098800" y="2038351"/>
            <a:ext cx="2188633" cy="734483"/>
            <a:chOff x="2283957" y="1528997"/>
            <a:chExt cx="1640420" cy="550887"/>
          </a:xfrm>
        </p:grpSpPr>
        <p:sp>
          <p:nvSpPr>
            <p:cNvPr id="11" name="任意多边形 10"/>
            <p:cNvSpPr/>
            <p:nvPr/>
          </p:nvSpPr>
          <p:spPr>
            <a:xfrm>
              <a:off x="2283957" y="1528997"/>
              <a:ext cx="1640420" cy="550887"/>
            </a:xfrm>
            <a:custGeom>
              <a:avLst/>
              <a:gdLst>
                <a:gd name="connsiteX0" fmla="*/ 0 w 2008682"/>
                <a:gd name="connsiteY0" fmla="*/ 0 h 674557"/>
                <a:gd name="connsiteX1" fmla="*/ 1671404 w 2008682"/>
                <a:gd name="connsiteY1" fmla="*/ 0 h 674557"/>
                <a:gd name="connsiteX2" fmla="*/ 2008682 w 2008682"/>
                <a:gd name="connsiteY2" fmla="*/ 337279 h 674557"/>
                <a:gd name="connsiteX3" fmla="*/ 1671404 w 2008682"/>
                <a:gd name="connsiteY3" fmla="*/ 674557 h 674557"/>
                <a:gd name="connsiteX4" fmla="*/ 137114 w 2008682"/>
                <a:gd name="connsiteY4" fmla="*/ 674557 h 674557"/>
                <a:gd name="connsiteX5" fmla="*/ 468146 w 2008682"/>
                <a:gd name="connsiteY5" fmla="*/ 343525 h 674557"/>
                <a:gd name="connsiteX6" fmla="*/ 130868 w 2008682"/>
                <a:gd name="connsiteY6" fmla="*/ 6246 h 674557"/>
                <a:gd name="connsiteX7" fmla="*/ 0 w 2008682"/>
                <a:gd name="connsiteY7" fmla="*/ 6246 h 674557"/>
                <a:gd name="connsiteX8" fmla="*/ 0 w 2008682"/>
                <a:gd name="connsiteY8" fmla="*/ 0 h 6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8682" h="674557">
                  <a:moveTo>
                    <a:pt x="0" y="0"/>
                  </a:moveTo>
                  <a:lnTo>
                    <a:pt x="1671404" y="0"/>
                  </a:lnTo>
                  <a:lnTo>
                    <a:pt x="2008682" y="337279"/>
                  </a:lnTo>
                  <a:lnTo>
                    <a:pt x="1671404" y="674557"/>
                  </a:lnTo>
                  <a:lnTo>
                    <a:pt x="137114" y="674557"/>
                  </a:lnTo>
                  <a:lnTo>
                    <a:pt x="468146" y="343525"/>
                  </a:lnTo>
                  <a:lnTo>
                    <a:pt x="130868" y="6246"/>
                  </a:lnTo>
                  <a:lnTo>
                    <a:pt x="0" y="6246"/>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spcBef>
                  <a:spcPts val="0"/>
                </a:spcBef>
                <a:spcAft>
                  <a:spcPts val="0"/>
                </a:spcAft>
                <a:defRPr/>
              </a:pPr>
              <a:endParaRPr lang="zh-CN" altLang="en-US" sz="1355" dirty="0">
                <a:solidFill>
                  <a:srgbClr val="06417E"/>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919" name="文本框 18"/>
            <p:cNvSpPr txBox="1">
              <a:spLocks noChangeArrowheads="1"/>
            </p:cNvSpPr>
            <p:nvPr/>
          </p:nvSpPr>
          <p:spPr bwMode="auto">
            <a:xfrm>
              <a:off x="2720597" y="1652040"/>
              <a:ext cx="945919" cy="345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步骤二</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0" name="组合 9"/>
          <p:cNvGrpSpPr/>
          <p:nvPr/>
        </p:nvGrpSpPr>
        <p:grpSpPr bwMode="auto">
          <a:xfrm>
            <a:off x="5101167" y="2038351"/>
            <a:ext cx="2186517" cy="734483"/>
            <a:chOff x="3785566" y="1528997"/>
            <a:chExt cx="1640420" cy="550887"/>
          </a:xfrm>
        </p:grpSpPr>
        <p:sp>
          <p:nvSpPr>
            <p:cNvPr id="13" name="任意多边形 12"/>
            <p:cNvSpPr/>
            <p:nvPr/>
          </p:nvSpPr>
          <p:spPr>
            <a:xfrm>
              <a:off x="3785566" y="1528997"/>
              <a:ext cx="1640420" cy="550887"/>
            </a:xfrm>
            <a:custGeom>
              <a:avLst/>
              <a:gdLst>
                <a:gd name="connsiteX0" fmla="*/ 0 w 2008682"/>
                <a:gd name="connsiteY0" fmla="*/ 0 h 674557"/>
                <a:gd name="connsiteX1" fmla="*/ 1671404 w 2008682"/>
                <a:gd name="connsiteY1" fmla="*/ 0 h 674557"/>
                <a:gd name="connsiteX2" fmla="*/ 2008682 w 2008682"/>
                <a:gd name="connsiteY2" fmla="*/ 337279 h 674557"/>
                <a:gd name="connsiteX3" fmla="*/ 1671404 w 2008682"/>
                <a:gd name="connsiteY3" fmla="*/ 674557 h 674557"/>
                <a:gd name="connsiteX4" fmla="*/ 137114 w 2008682"/>
                <a:gd name="connsiteY4" fmla="*/ 674557 h 674557"/>
                <a:gd name="connsiteX5" fmla="*/ 468146 w 2008682"/>
                <a:gd name="connsiteY5" fmla="*/ 343525 h 674557"/>
                <a:gd name="connsiteX6" fmla="*/ 130868 w 2008682"/>
                <a:gd name="connsiteY6" fmla="*/ 6246 h 674557"/>
                <a:gd name="connsiteX7" fmla="*/ 0 w 2008682"/>
                <a:gd name="connsiteY7" fmla="*/ 6246 h 674557"/>
                <a:gd name="connsiteX8" fmla="*/ 0 w 2008682"/>
                <a:gd name="connsiteY8" fmla="*/ 0 h 6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8682" h="674557">
                  <a:moveTo>
                    <a:pt x="0" y="0"/>
                  </a:moveTo>
                  <a:lnTo>
                    <a:pt x="1671404" y="0"/>
                  </a:lnTo>
                  <a:lnTo>
                    <a:pt x="2008682" y="337279"/>
                  </a:lnTo>
                  <a:lnTo>
                    <a:pt x="1671404" y="674557"/>
                  </a:lnTo>
                  <a:lnTo>
                    <a:pt x="137114" y="674557"/>
                  </a:lnTo>
                  <a:lnTo>
                    <a:pt x="468146" y="343525"/>
                  </a:lnTo>
                  <a:lnTo>
                    <a:pt x="130868" y="6246"/>
                  </a:lnTo>
                  <a:lnTo>
                    <a:pt x="0" y="6246"/>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spcBef>
                  <a:spcPts val="0"/>
                </a:spcBef>
                <a:spcAft>
                  <a:spcPts val="0"/>
                </a:spcAft>
                <a:defRPr/>
              </a:pPr>
              <a:endParaRPr lang="zh-CN" altLang="en-US" sz="1355"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917" name="文本框 19"/>
            <p:cNvSpPr txBox="1">
              <a:spLocks noChangeArrowheads="1"/>
            </p:cNvSpPr>
            <p:nvPr/>
          </p:nvSpPr>
          <p:spPr bwMode="auto">
            <a:xfrm>
              <a:off x="4265266" y="1652040"/>
              <a:ext cx="945834" cy="345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步骤三</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2" name="组合 11"/>
          <p:cNvGrpSpPr/>
          <p:nvPr/>
        </p:nvGrpSpPr>
        <p:grpSpPr bwMode="auto">
          <a:xfrm>
            <a:off x="7120467" y="2038351"/>
            <a:ext cx="2186517" cy="734483"/>
            <a:chOff x="5299151" y="1528997"/>
            <a:chExt cx="1640420" cy="550887"/>
          </a:xfrm>
        </p:grpSpPr>
        <p:sp>
          <p:nvSpPr>
            <p:cNvPr id="14" name="任意多边形 13"/>
            <p:cNvSpPr/>
            <p:nvPr/>
          </p:nvSpPr>
          <p:spPr>
            <a:xfrm>
              <a:off x="5299151" y="1528997"/>
              <a:ext cx="1640420" cy="550887"/>
            </a:xfrm>
            <a:custGeom>
              <a:avLst/>
              <a:gdLst>
                <a:gd name="connsiteX0" fmla="*/ 0 w 2008682"/>
                <a:gd name="connsiteY0" fmla="*/ 0 h 674557"/>
                <a:gd name="connsiteX1" fmla="*/ 1671404 w 2008682"/>
                <a:gd name="connsiteY1" fmla="*/ 0 h 674557"/>
                <a:gd name="connsiteX2" fmla="*/ 2008682 w 2008682"/>
                <a:gd name="connsiteY2" fmla="*/ 337279 h 674557"/>
                <a:gd name="connsiteX3" fmla="*/ 1671404 w 2008682"/>
                <a:gd name="connsiteY3" fmla="*/ 674557 h 674557"/>
                <a:gd name="connsiteX4" fmla="*/ 137114 w 2008682"/>
                <a:gd name="connsiteY4" fmla="*/ 674557 h 674557"/>
                <a:gd name="connsiteX5" fmla="*/ 468146 w 2008682"/>
                <a:gd name="connsiteY5" fmla="*/ 343525 h 674557"/>
                <a:gd name="connsiteX6" fmla="*/ 130868 w 2008682"/>
                <a:gd name="connsiteY6" fmla="*/ 6246 h 674557"/>
                <a:gd name="connsiteX7" fmla="*/ 0 w 2008682"/>
                <a:gd name="connsiteY7" fmla="*/ 6246 h 674557"/>
                <a:gd name="connsiteX8" fmla="*/ 0 w 2008682"/>
                <a:gd name="connsiteY8" fmla="*/ 0 h 6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8682" h="674557">
                  <a:moveTo>
                    <a:pt x="0" y="0"/>
                  </a:moveTo>
                  <a:lnTo>
                    <a:pt x="1671404" y="0"/>
                  </a:lnTo>
                  <a:lnTo>
                    <a:pt x="2008682" y="337279"/>
                  </a:lnTo>
                  <a:lnTo>
                    <a:pt x="1671404" y="674557"/>
                  </a:lnTo>
                  <a:lnTo>
                    <a:pt x="137114" y="674557"/>
                  </a:lnTo>
                  <a:lnTo>
                    <a:pt x="468146" y="343525"/>
                  </a:lnTo>
                  <a:lnTo>
                    <a:pt x="130868" y="6246"/>
                  </a:lnTo>
                  <a:lnTo>
                    <a:pt x="0" y="6246"/>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spcBef>
                  <a:spcPts val="0"/>
                </a:spcBef>
                <a:spcAft>
                  <a:spcPts val="0"/>
                </a:spcAft>
                <a:defRPr/>
              </a:pPr>
              <a:endParaRPr lang="zh-CN" altLang="en-US" sz="1355"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915" name="文本框 20"/>
            <p:cNvSpPr txBox="1">
              <a:spLocks noChangeArrowheads="1"/>
            </p:cNvSpPr>
            <p:nvPr/>
          </p:nvSpPr>
          <p:spPr bwMode="auto">
            <a:xfrm>
              <a:off x="5735042" y="1652040"/>
              <a:ext cx="934676" cy="345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步骤四</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6" name="组合 15"/>
          <p:cNvGrpSpPr/>
          <p:nvPr/>
        </p:nvGrpSpPr>
        <p:grpSpPr bwMode="auto">
          <a:xfrm>
            <a:off x="9088967" y="2038351"/>
            <a:ext cx="2188633" cy="734483"/>
            <a:chOff x="6776809" y="1528997"/>
            <a:chExt cx="1640420" cy="550887"/>
          </a:xfrm>
        </p:grpSpPr>
        <p:sp>
          <p:nvSpPr>
            <p:cNvPr id="15" name="任意多边形 14"/>
            <p:cNvSpPr/>
            <p:nvPr/>
          </p:nvSpPr>
          <p:spPr>
            <a:xfrm>
              <a:off x="6776809" y="1528997"/>
              <a:ext cx="1640420" cy="550887"/>
            </a:xfrm>
            <a:custGeom>
              <a:avLst/>
              <a:gdLst>
                <a:gd name="connsiteX0" fmla="*/ 0 w 2008682"/>
                <a:gd name="connsiteY0" fmla="*/ 0 h 674557"/>
                <a:gd name="connsiteX1" fmla="*/ 1671404 w 2008682"/>
                <a:gd name="connsiteY1" fmla="*/ 0 h 674557"/>
                <a:gd name="connsiteX2" fmla="*/ 2008682 w 2008682"/>
                <a:gd name="connsiteY2" fmla="*/ 337279 h 674557"/>
                <a:gd name="connsiteX3" fmla="*/ 1671404 w 2008682"/>
                <a:gd name="connsiteY3" fmla="*/ 674557 h 674557"/>
                <a:gd name="connsiteX4" fmla="*/ 137114 w 2008682"/>
                <a:gd name="connsiteY4" fmla="*/ 674557 h 674557"/>
                <a:gd name="connsiteX5" fmla="*/ 468146 w 2008682"/>
                <a:gd name="connsiteY5" fmla="*/ 343525 h 674557"/>
                <a:gd name="connsiteX6" fmla="*/ 130868 w 2008682"/>
                <a:gd name="connsiteY6" fmla="*/ 6246 h 674557"/>
                <a:gd name="connsiteX7" fmla="*/ 0 w 2008682"/>
                <a:gd name="connsiteY7" fmla="*/ 6246 h 674557"/>
                <a:gd name="connsiteX8" fmla="*/ 0 w 2008682"/>
                <a:gd name="connsiteY8" fmla="*/ 0 h 6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8682" h="674557">
                  <a:moveTo>
                    <a:pt x="0" y="0"/>
                  </a:moveTo>
                  <a:lnTo>
                    <a:pt x="1671404" y="0"/>
                  </a:lnTo>
                  <a:lnTo>
                    <a:pt x="2008682" y="337279"/>
                  </a:lnTo>
                  <a:lnTo>
                    <a:pt x="1671404" y="674557"/>
                  </a:lnTo>
                  <a:lnTo>
                    <a:pt x="137114" y="674557"/>
                  </a:lnTo>
                  <a:lnTo>
                    <a:pt x="468146" y="343525"/>
                  </a:lnTo>
                  <a:lnTo>
                    <a:pt x="130868" y="6246"/>
                  </a:lnTo>
                  <a:lnTo>
                    <a:pt x="0" y="6246"/>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spcBef>
                  <a:spcPts val="0"/>
                </a:spcBef>
                <a:spcAft>
                  <a:spcPts val="0"/>
                </a:spcAft>
                <a:defRPr/>
              </a:pPr>
              <a:endParaRPr lang="zh-CN" altLang="en-US" sz="1355"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913" name="文本框 21"/>
            <p:cNvSpPr txBox="1">
              <a:spLocks noChangeArrowheads="1"/>
            </p:cNvSpPr>
            <p:nvPr/>
          </p:nvSpPr>
          <p:spPr bwMode="auto">
            <a:xfrm>
              <a:off x="7242600" y="1652040"/>
              <a:ext cx="921400" cy="345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步骤五</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41" name="组合 40"/>
          <p:cNvGrpSpPr/>
          <p:nvPr/>
        </p:nvGrpSpPr>
        <p:grpSpPr bwMode="auto">
          <a:xfrm>
            <a:off x="764117" y="3141133"/>
            <a:ext cx="2025649" cy="3017309"/>
            <a:chOff x="1034229" y="1255861"/>
            <a:chExt cx="1789697" cy="2262042"/>
          </a:xfrm>
        </p:grpSpPr>
        <p:sp>
          <p:nvSpPr>
            <p:cNvPr id="42" name="矩形 13"/>
            <p:cNvSpPr>
              <a:spLocks noChangeArrowheads="1"/>
            </p:cNvSpPr>
            <p:nvPr/>
          </p:nvSpPr>
          <p:spPr bwMode="auto">
            <a:xfrm>
              <a:off x="1034229" y="1511343"/>
              <a:ext cx="1789697" cy="2006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defTabSz="683895" eaLnBrk="1" fontAlgn="auto" hangingPunct="1">
                <a:lnSpc>
                  <a:spcPct val="150000"/>
                </a:lnSpc>
                <a:spcBef>
                  <a:spcPts val="0"/>
                </a:spcBef>
                <a:spcAft>
                  <a:spcPts val="0"/>
                </a:spcAft>
                <a:defRPr/>
              </a:pP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从有机所提取的原始数据是以</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H</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tml</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文本的形式存储的，具体包括中英文名称、化合物编号、SMILES式等信息。使用正则表达式技术从中单独</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提取了</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SMILES</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式信息。</a:t>
              </a:r>
              <a:endPar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911" name="文本框 83"/>
            <p:cNvSpPr txBox="1">
              <a:spLocks noChangeArrowheads="1"/>
            </p:cNvSpPr>
            <p:nvPr/>
          </p:nvSpPr>
          <p:spPr bwMode="auto">
            <a:xfrm>
              <a:off x="1259631" y="1255861"/>
              <a:ext cx="1358595" cy="283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12445">
                <a:defRPr sz="1300">
                  <a:solidFill>
                    <a:schemeClr val="tx1"/>
                  </a:solidFill>
                  <a:latin typeface="方正正黑简体" panose="02000000000000000000" pitchFamily="2" charset="-122"/>
                  <a:ea typeface="方正正黑简体" panose="02000000000000000000" pitchFamily="2" charset="-122"/>
                </a:defRPr>
              </a:lvl1pPr>
              <a:lvl2pPr marL="742950" indent="-285750" defTabSz="512445">
                <a:defRPr sz="1300">
                  <a:solidFill>
                    <a:schemeClr val="tx1"/>
                  </a:solidFill>
                  <a:latin typeface="方正正黑简体" panose="02000000000000000000" pitchFamily="2" charset="-122"/>
                  <a:ea typeface="方正正黑简体" panose="02000000000000000000" pitchFamily="2" charset="-122"/>
                </a:defRPr>
              </a:lvl2pPr>
              <a:lvl3pPr marL="1143000" indent="-228600" defTabSz="512445">
                <a:defRPr sz="1300">
                  <a:solidFill>
                    <a:schemeClr val="tx1"/>
                  </a:solidFill>
                  <a:latin typeface="方正正黑简体" panose="02000000000000000000" pitchFamily="2" charset="-122"/>
                  <a:ea typeface="方正正黑简体" panose="02000000000000000000" pitchFamily="2" charset="-122"/>
                </a:defRPr>
              </a:lvl3pPr>
              <a:lvl4pPr marL="1600200" indent="-228600" defTabSz="512445">
                <a:defRPr sz="1300">
                  <a:solidFill>
                    <a:schemeClr val="tx1"/>
                  </a:solidFill>
                  <a:latin typeface="方正正黑简体" panose="02000000000000000000" pitchFamily="2" charset="-122"/>
                  <a:ea typeface="方正正黑简体" panose="02000000000000000000" pitchFamily="2" charset="-122"/>
                </a:defRPr>
              </a:lvl4pPr>
              <a:lvl5pPr marL="2057400" indent="-228600" defTabSz="512445">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1865"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提取信息</a:t>
              </a:r>
              <a:endParaRPr lang="zh-CN" altLang="en-US" sz="1865"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44" name="组合 43"/>
          <p:cNvGrpSpPr/>
          <p:nvPr/>
        </p:nvGrpSpPr>
        <p:grpSpPr bwMode="auto">
          <a:xfrm>
            <a:off x="3003551" y="3141133"/>
            <a:ext cx="2025649" cy="3017309"/>
            <a:chOff x="1034229" y="1255861"/>
            <a:chExt cx="1789697" cy="2262042"/>
          </a:xfrm>
        </p:grpSpPr>
        <p:sp>
          <p:nvSpPr>
            <p:cNvPr id="45" name="矩形 13"/>
            <p:cNvSpPr>
              <a:spLocks noChangeArrowheads="1"/>
            </p:cNvSpPr>
            <p:nvPr/>
          </p:nvSpPr>
          <p:spPr bwMode="auto">
            <a:xfrm>
              <a:off x="1034229" y="1511343"/>
              <a:ext cx="1789697" cy="2006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defTabSz="683895" eaLnBrk="1" fontAlgn="auto" hangingPunct="1">
                <a:lnSpc>
                  <a:spcPct val="150000"/>
                </a:lnSpc>
                <a:spcBef>
                  <a:spcPts val="0"/>
                </a:spcBef>
                <a:spcAft>
                  <a:spcPts val="0"/>
                </a:spcAft>
                <a:defRPr/>
              </a:pP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提取的</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SMILES</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式信息存在部分客观问题，如非有机物、为难以计算的盐、SMILES式不符合规范，在此处进行筛选。由于直接筛选难度太大，借助</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O</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pen</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abel软件完成。</a:t>
              </a:r>
              <a:endPar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909" name="文本框 83"/>
            <p:cNvSpPr txBox="1">
              <a:spLocks noChangeArrowheads="1"/>
            </p:cNvSpPr>
            <p:nvPr/>
          </p:nvSpPr>
          <p:spPr bwMode="auto">
            <a:xfrm>
              <a:off x="1259631" y="1255861"/>
              <a:ext cx="1358595" cy="283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12445">
                <a:defRPr sz="1300">
                  <a:solidFill>
                    <a:schemeClr val="tx1"/>
                  </a:solidFill>
                  <a:latin typeface="方正正黑简体" panose="02000000000000000000" pitchFamily="2" charset="-122"/>
                  <a:ea typeface="方正正黑简体" panose="02000000000000000000" pitchFamily="2" charset="-122"/>
                </a:defRPr>
              </a:lvl1pPr>
              <a:lvl2pPr marL="742950" indent="-285750" defTabSz="512445">
                <a:defRPr sz="1300">
                  <a:solidFill>
                    <a:schemeClr val="tx1"/>
                  </a:solidFill>
                  <a:latin typeface="方正正黑简体" panose="02000000000000000000" pitchFamily="2" charset="-122"/>
                  <a:ea typeface="方正正黑简体" panose="02000000000000000000" pitchFamily="2" charset="-122"/>
                </a:defRPr>
              </a:lvl2pPr>
              <a:lvl3pPr marL="1143000" indent="-228600" defTabSz="512445">
                <a:defRPr sz="1300">
                  <a:solidFill>
                    <a:schemeClr val="tx1"/>
                  </a:solidFill>
                  <a:latin typeface="方正正黑简体" panose="02000000000000000000" pitchFamily="2" charset="-122"/>
                  <a:ea typeface="方正正黑简体" panose="02000000000000000000" pitchFamily="2" charset="-122"/>
                </a:defRPr>
              </a:lvl3pPr>
              <a:lvl4pPr marL="1600200" indent="-228600" defTabSz="512445">
                <a:defRPr sz="1300">
                  <a:solidFill>
                    <a:schemeClr val="tx1"/>
                  </a:solidFill>
                  <a:latin typeface="方正正黑简体" panose="02000000000000000000" pitchFamily="2" charset="-122"/>
                  <a:ea typeface="方正正黑简体" panose="02000000000000000000" pitchFamily="2" charset="-122"/>
                </a:defRPr>
              </a:lvl4pPr>
              <a:lvl5pPr marL="2057400" indent="-228600" defTabSz="512445">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1865"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筛选</a:t>
              </a:r>
              <a:r>
                <a:rPr lang="en-US" altLang="zh-CN" sz="1865"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SMILES</a:t>
              </a:r>
              <a:endParaRPr lang="en-US" altLang="zh-CN" sz="1865"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47" name="组合 46"/>
          <p:cNvGrpSpPr/>
          <p:nvPr/>
        </p:nvGrpSpPr>
        <p:grpSpPr bwMode="auto">
          <a:xfrm>
            <a:off x="5264151" y="3141133"/>
            <a:ext cx="2025649" cy="2370879"/>
            <a:chOff x="1034229" y="1255861"/>
            <a:chExt cx="1789697" cy="1777420"/>
          </a:xfrm>
        </p:grpSpPr>
        <p:sp>
          <p:nvSpPr>
            <p:cNvPr id="48" name="矩形 13"/>
            <p:cNvSpPr>
              <a:spLocks noChangeArrowheads="1"/>
            </p:cNvSpPr>
            <p:nvPr/>
          </p:nvSpPr>
          <p:spPr bwMode="auto">
            <a:xfrm>
              <a:off x="1034229" y="1511343"/>
              <a:ext cx="1789697" cy="152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defTabSz="683895" eaLnBrk="1" fontAlgn="auto" hangingPunct="1">
                <a:lnSpc>
                  <a:spcPct val="150000"/>
                </a:lnSpc>
                <a:spcBef>
                  <a:spcPts val="0"/>
                </a:spcBef>
                <a:spcAft>
                  <a:spcPts val="0"/>
                </a:spcAft>
                <a:defRPr/>
              </a:pP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将获得的结构信息输入</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PaDEL-Descriptor</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软件，借助其计算出化合物的多种分子指纹，根据后续的评估实验，选择了表现更好</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的分子指纹</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907" name="文本框 83"/>
            <p:cNvSpPr txBox="1">
              <a:spLocks noChangeArrowheads="1"/>
            </p:cNvSpPr>
            <p:nvPr/>
          </p:nvSpPr>
          <p:spPr bwMode="auto">
            <a:xfrm>
              <a:off x="1259631" y="1255861"/>
              <a:ext cx="1358595" cy="283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12445">
                <a:defRPr sz="1300">
                  <a:solidFill>
                    <a:schemeClr val="tx1"/>
                  </a:solidFill>
                  <a:latin typeface="方正正黑简体" panose="02000000000000000000" pitchFamily="2" charset="-122"/>
                  <a:ea typeface="方正正黑简体" panose="02000000000000000000" pitchFamily="2" charset="-122"/>
                </a:defRPr>
              </a:lvl1pPr>
              <a:lvl2pPr marL="742950" indent="-285750" defTabSz="512445">
                <a:defRPr sz="1300">
                  <a:solidFill>
                    <a:schemeClr val="tx1"/>
                  </a:solidFill>
                  <a:latin typeface="方正正黑简体" panose="02000000000000000000" pitchFamily="2" charset="-122"/>
                  <a:ea typeface="方正正黑简体" panose="02000000000000000000" pitchFamily="2" charset="-122"/>
                </a:defRPr>
              </a:lvl2pPr>
              <a:lvl3pPr marL="1143000" indent="-228600" defTabSz="512445">
                <a:defRPr sz="1300">
                  <a:solidFill>
                    <a:schemeClr val="tx1"/>
                  </a:solidFill>
                  <a:latin typeface="方正正黑简体" panose="02000000000000000000" pitchFamily="2" charset="-122"/>
                  <a:ea typeface="方正正黑简体" panose="02000000000000000000" pitchFamily="2" charset="-122"/>
                </a:defRPr>
              </a:lvl3pPr>
              <a:lvl4pPr marL="1600200" indent="-228600" defTabSz="512445">
                <a:defRPr sz="1300">
                  <a:solidFill>
                    <a:schemeClr val="tx1"/>
                  </a:solidFill>
                  <a:latin typeface="方正正黑简体" panose="02000000000000000000" pitchFamily="2" charset="-122"/>
                  <a:ea typeface="方正正黑简体" panose="02000000000000000000" pitchFamily="2" charset="-122"/>
                </a:defRPr>
              </a:lvl4pPr>
              <a:lvl5pPr marL="2057400" indent="-228600" defTabSz="512445">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1865"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生成指纹</a:t>
              </a:r>
              <a:endParaRPr lang="zh-CN" altLang="en-US" sz="1865"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50" name="组合 49"/>
          <p:cNvGrpSpPr/>
          <p:nvPr/>
        </p:nvGrpSpPr>
        <p:grpSpPr bwMode="auto">
          <a:xfrm>
            <a:off x="7270751" y="3164417"/>
            <a:ext cx="2023533" cy="3017308"/>
            <a:chOff x="1034229" y="1255861"/>
            <a:chExt cx="1789697" cy="2264345"/>
          </a:xfrm>
        </p:grpSpPr>
        <p:sp>
          <p:nvSpPr>
            <p:cNvPr id="51" name="矩形 13"/>
            <p:cNvSpPr>
              <a:spLocks noChangeArrowheads="1"/>
            </p:cNvSpPr>
            <p:nvPr/>
          </p:nvSpPr>
          <p:spPr bwMode="auto">
            <a:xfrm>
              <a:off x="1034229" y="1511602"/>
              <a:ext cx="1789697" cy="2008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defTabSz="683895" eaLnBrk="1" fontAlgn="auto" hangingPunct="1">
                <a:lnSpc>
                  <a:spcPct val="150000"/>
                </a:lnSpc>
                <a:spcBef>
                  <a:spcPts val="0"/>
                </a:spcBef>
                <a:spcAft>
                  <a:spcPts val="0"/>
                </a:spcAft>
                <a:defRPr/>
              </a:pP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PaDEL-Descriptor</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软件总共提供797种分子描述符，本实验</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以是否具有描述能力作为筛选标准，利用自制的脚本按照数据的有效程度与具体计算得到的离散程度删除了70项分子描述符</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905" name="文本框 83"/>
            <p:cNvSpPr txBox="1">
              <a:spLocks noChangeArrowheads="1"/>
            </p:cNvSpPr>
            <p:nvPr/>
          </p:nvSpPr>
          <p:spPr bwMode="auto">
            <a:xfrm>
              <a:off x="1259631" y="1255861"/>
              <a:ext cx="1358595" cy="284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12445">
                <a:defRPr sz="1300">
                  <a:solidFill>
                    <a:schemeClr val="tx1"/>
                  </a:solidFill>
                  <a:latin typeface="方正正黑简体" panose="02000000000000000000" pitchFamily="2" charset="-122"/>
                  <a:ea typeface="方正正黑简体" panose="02000000000000000000" pitchFamily="2" charset="-122"/>
                </a:defRPr>
              </a:lvl1pPr>
              <a:lvl2pPr marL="742950" indent="-285750" defTabSz="512445">
                <a:defRPr sz="1300">
                  <a:solidFill>
                    <a:schemeClr val="tx1"/>
                  </a:solidFill>
                  <a:latin typeface="方正正黑简体" panose="02000000000000000000" pitchFamily="2" charset="-122"/>
                  <a:ea typeface="方正正黑简体" panose="02000000000000000000" pitchFamily="2" charset="-122"/>
                </a:defRPr>
              </a:lvl2pPr>
              <a:lvl3pPr marL="1143000" indent="-228600" defTabSz="512445">
                <a:defRPr sz="1300">
                  <a:solidFill>
                    <a:schemeClr val="tx1"/>
                  </a:solidFill>
                  <a:latin typeface="方正正黑简体" panose="02000000000000000000" pitchFamily="2" charset="-122"/>
                  <a:ea typeface="方正正黑简体" panose="02000000000000000000" pitchFamily="2" charset="-122"/>
                </a:defRPr>
              </a:lvl3pPr>
              <a:lvl4pPr marL="1600200" indent="-228600" defTabSz="512445">
                <a:defRPr sz="1300">
                  <a:solidFill>
                    <a:schemeClr val="tx1"/>
                  </a:solidFill>
                  <a:latin typeface="方正正黑简体" panose="02000000000000000000" pitchFamily="2" charset="-122"/>
                  <a:ea typeface="方正正黑简体" panose="02000000000000000000" pitchFamily="2" charset="-122"/>
                </a:defRPr>
              </a:lvl4pPr>
              <a:lvl5pPr marL="2057400" indent="-228600" defTabSz="512445">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1865"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筛选</a:t>
              </a:r>
              <a:r>
                <a:rPr lang="zh-CN" altLang="en-US" sz="1865"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描述符</a:t>
              </a:r>
              <a:endParaRPr lang="zh-CN" altLang="en-US" sz="1865"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53" name="组合 52"/>
          <p:cNvGrpSpPr/>
          <p:nvPr/>
        </p:nvGrpSpPr>
        <p:grpSpPr bwMode="auto">
          <a:xfrm>
            <a:off x="9171517" y="3164417"/>
            <a:ext cx="2023533" cy="2694092"/>
            <a:chOff x="1034229" y="1255861"/>
            <a:chExt cx="1789697" cy="2021787"/>
          </a:xfrm>
        </p:grpSpPr>
        <p:sp>
          <p:nvSpPr>
            <p:cNvPr id="54" name="矩形 13"/>
            <p:cNvSpPr>
              <a:spLocks noChangeArrowheads="1"/>
            </p:cNvSpPr>
            <p:nvPr/>
          </p:nvSpPr>
          <p:spPr bwMode="auto">
            <a:xfrm>
              <a:off x="1034229" y="1511602"/>
              <a:ext cx="1789697" cy="1766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defTabSz="683895" eaLnBrk="1" fontAlgn="auto" hangingPunct="1">
                <a:lnSpc>
                  <a:spcPct val="150000"/>
                </a:lnSpc>
                <a:spcBef>
                  <a:spcPts val="0"/>
                </a:spcBef>
                <a:spcAft>
                  <a:spcPts val="0"/>
                </a:spcAft>
                <a:defRPr/>
              </a:pP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利用</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PaDEL-Descriptor</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生成所筛选得到的分子描述符。同时利用自制的脚本将同一化合物的分子指纹与描述符信息结合生成</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Tab</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格式文件，以满足</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预评估需要。</a:t>
              </a:r>
              <a:endPar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7903" name="文本框 83"/>
            <p:cNvSpPr txBox="1">
              <a:spLocks noChangeArrowheads="1"/>
            </p:cNvSpPr>
            <p:nvPr/>
          </p:nvSpPr>
          <p:spPr bwMode="auto">
            <a:xfrm>
              <a:off x="1259631" y="1255861"/>
              <a:ext cx="1358595" cy="284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12445">
                <a:defRPr sz="1300">
                  <a:solidFill>
                    <a:schemeClr val="tx1"/>
                  </a:solidFill>
                  <a:latin typeface="方正正黑简体" panose="02000000000000000000" pitchFamily="2" charset="-122"/>
                  <a:ea typeface="方正正黑简体" panose="02000000000000000000" pitchFamily="2" charset="-122"/>
                </a:defRPr>
              </a:lvl1pPr>
              <a:lvl2pPr marL="742950" indent="-285750" defTabSz="512445">
                <a:defRPr sz="1300">
                  <a:solidFill>
                    <a:schemeClr val="tx1"/>
                  </a:solidFill>
                  <a:latin typeface="方正正黑简体" panose="02000000000000000000" pitchFamily="2" charset="-122"/>
                  <a:ea typeface="方正正黑简体" panose="02000000000000000000" pitchFamily="2" charset="-122"/>
                </a:defRPr>
              </a:lvl2pPr>
              <a:lvl3pPr marL="1143000" indent="-228600" defTabSz="512445">
                <a:defRPr sz="1300">
                  <a:solidFill>
                    <a:schemeClr val="tx1"/>
                  </a:solidFill>
                  <a:latin typeface="方正正黑简体" panose="02000000000000000000" pitchFamily="2" charset="-122"/>
                  <a:ea typeface="方正正黑简体" panose="02000000000000000000" pitchFamily="2" charset="-122"/>
                </a:defRPr>
              </a:lvl3pPr>
              <a:lvl4pPr marL="1600200" indent="-228600" defTabSz="512445">
                <a:defRPr sz="1300">
                  <a:solidFill>
                    <a:schemeClr val="tx1"/>
                  </a:solidFill>
                  <a:latin typeface="方正正黑简体" panose="02000000000000000000" pitchFamily="2" charset="-122"/>
                  <a:ea typeface="方正正黑简体" panose="02000000000000000000" pitchFamily="2" charset="-122"/>
                </a:defRPr>
              </a:lvl4pPr>
              <a:lvl5pPr marL="2057400" indent="-228600" defTabSz="512445">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1865"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生成描述符</a:t>
              </a:r>
              <a:endParaRPr lang="zh-CN" altLang="en-US" sz="1865"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37900" name="图片 3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文本框 32"/>
          <p:cNvSpPr txBox="1"/>
          <p:nvPr/>
        </p:nvSpPr>
        <p:spPr>
          <a:xfrm>
            <a:off x="548217" y="486833"/>
            <a:ext cx="2347383" cy="420370"/>
          </a:xfrm>
          <a:prstGeom prst="rect">
            <a:avLst/>
          </a:prstGeom>
          <a:noFill/>
        </p:spPr>
        <p:txBody>
          <a:bodyPr>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数据描述</a:t>
            </a: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步骤</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50" fill="hold"/>
                                        <p:tgtEl>
                                          <p:spTgt spid="8"/>
                                        </p:tgtEl>
                                        <p:attrNameLst>
                                          <p:attrName>ppt_x</p:attrName>
                                        </p:attrNameLst>
                                      </p:cBhvr>
                                      <p:tavLst>
                                        <p:tav tm="0">
                                          <p:val>
                                            <p:strVal val="0-#ppt_w/2"/>
                                          </p:val>
                                        </p:tav>
                                        <p:tav tm="100000">
                                          <p:val>
                                            <p:strVal val="#ppt_x"/>
                                          </p:val>
                                        </p:tav>
                                      </p:tavLst>
                                    </p:anim>
                                    <p:anim calcmode="lin" valueType="num">
                                      <p:cBhvr additive="base">
                                        <p:cTn id="8" dur="55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47" presetClass="entr" presetSubtype="0" fill="hold" nodeType="after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anim calcmode="lin" valueType="num">
                                      <p:cBhvr>
                                        <p:cTn id="13" dur="500" fill="hold"/>
                                        <p:tgtEl>
                                          <p:spTgt spid="41"/>
                                        </p:tgtEl>
                                        <p:attrNameLst>
                                          <p:attrName>ppt_x</p:attrName>
                                        </p:attrNameLst>
                                      </p:cBhvr>
                                      <p:tavLst>
                                        <p:tav tm="0">
                                          <p:val>
                                            <p:strVal val="#ppt_x"/>
                                          </p:val>
                                        </p:tav>
                                        <p:tav tm="100000">
                                          <p:val>
                                            <p:strVal val="#ppt_x"/>
                                          </p:val>
                                        </p:tav>
                                      </p:tavLst>
                                    </p:anim>
                                    <p:anim calcmode="lin" valueType="num">
                                      <p:cBhvr>
                                        <p:cTn id="14" dur="5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1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50" fill="hold"/>
                                        <p:tgtEl>
                                          <p:spTgt spid="9"/>
                                        </p:tgtEl>
                                        <p:attrNameLst>
                                          <p:attrName>ppt_x</p:attrName>
                                        </p:attrNameLst>
                                      </p:cBhvr>
                                      <p:tavLst>
                                        <p:tav tm="0">
                                          <p:val>
                                            <p:strVal val="0-#ppt_w/2"/>
                                          </p:val>
                                        </p:tav>
                                        <p:tav tm="100000">
                                          <p:val>
                                            <p:strVal val="#ppt_x"/>
                                          </p:val>
                                        </p:tav>
                                      </p:tavLst>
                                    </p:anim>
                                    <p:anim calcmode="lin" valueType="num">
                                      <p:cBhvr additive="base">
                                        <p:cTn id="20" dur="550" fill="hold"/>
                                        <p:tgtEl>
                                          <p:spTgt spid="9"/>
                                        </p:tgtEl>
                                        <p:attrNameLst>
                                          <p:attrName>ppt_y</p:attrName>
                                        </p:attrNameLst>
                                      </p:cBhvr>
                                      <p:tavLst>
                                        <p:tav tm="0">
                                          <p:val>
                                            <p:strVal val="#ppt_y"/>
                                          </p:val>
                                        </p:tav>
                                        <p:tav tm="100000">
                                          <p:val>
                                            <p:strVal val="#ppt_y"/>
                                          </p:val>
                                        </p:tav>
                                      </p:tavLst>
                                    </p:anim>
                                  </p:childTnLst>
                                </p:cTn>
                              </p:par>
                            </p:childTnLst>
                          </p:cTn>
                        </p:par>
                        <p:par>
                          <p:cTn id="21" fill="hold">
                            <p:stCondLst>
                              <p:cond delay="1100"/>
                            </p:stCondLst>
                            <p:childTnLst>
                              <p:par>
                                <p:cTn id="22" presetID="47" presetClass="entr" presetSubtype="0" fill="hold" nodeType="after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500"/>
                                        <p:tgtEl>
                                          <p:spTgt spid="44"/>
                                        </p:tgtEl>
                                      </p:cBhvr>
                                    </p:animEffect>
                                    <p:anim calcmode="lin" valueType="num">
                                      <p:cBhvr>
                                        <p:cTn id="25" dur="500" fill="hold"/>
                                        <p:tgtEl>
                                          <p:spTgt spid="44"/>
                                        </p:tgtEl>
                                        <p:attrNameLst>
                                          <p:attrName>ppt_x</p:attrName>
                                        </p:attrNameLst>
                                      </p:cBhvr>
                                      <p:tavLst>
                                        <p:tav tm="0">
                                          <p:val>
                                            <p:strVal val="#ppt_x"/>
                                          </p:val>
                                        </p:tav>
                                        <p:tav tm="100000">
                                          <p:val>
                                            <p:strVal val="#ppt_x"/>
                                          </p:val>
                                        </p:tav>
                                      </p:tavLst>
                                    </p:anim>
                                    <p:anim calcmode="lin" valueType="num">
                                      <p:cBhvr>
                                        <p:cTn id="26" dur="5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20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50" fill="hold"/>
                                        <p:tgtEl>
                                          <p:spTgt spid="10"/>
                                        </p:tgtEl>
                                        <p:attrNameLst>
                                          <p:attrName>ppt_x</p:attrName>
                                        </p:attrNameLst>
                                      </p:cBhvr>
                                      <p:tavLst>
                                        <p:tav tm="0">
                                          <p:val>
                                            <p:strVal val="0-#ppt_w/2"/>
                                          </p:val>
                                        </p:tav>
                                        <p:tav tm="100000">
                                          <p:val>
                                            <p:strVal val="#ppt_x"/>
                                          </p:val>
                                        </p:tav>
                                      </p:tavLst>
                                    </p:anim>
                                    <p:anim calcmode="lin" valueType="num">
                                      <p:cBhvr additive="base">
                                        <p:cTn id="32" dur="550" fill="hold"/>
                                        <p:tgtEl>
                                          <p:spTgt spid="10"/>
                                        </p:tgtEl>
                                        <p:attrNameLst>
                                          <p:attrName>ppt_y</p:attrName>
                                        </p:attrNameLst>
                                      </p:cBhvr>
                                      <p:tavLst>
                                        <p:tav tm="0">
                                          <p:val>
                                            <p:strVal val="#ppt_y"/>
                                          </p:val>
                                        </p:tav>
                                        <p:tav tm="100000">
                                          <p:val>
                                            <p:strVal val="#ppt_y"/>
                                          </p:val>
                                        </p:tav>
                                      </p:tavLst>
                                    </p:anim>
                                  </p:childTnLst>
                                </p:cTn>
                              </p:par>
                            </p:childTnLst>
                          </p:cTn>
                        </p:par>
                        <p:par>
                          <p:cTn id="33" fill="hold">
                            <p:stCondLst>
                              <p:cond delay="1200"/>
                            </p:stCondLst>
                            <p:childTnLst>
                              <p:par>
                                <p:cTn id="34" presetID="47" presetClass="entr" presetSubtype="0" fill="hold" nodeType="after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500"/>
                                        <p:tgtEl>
                                          <p:spTgt spid="47"/>
                                        </p:tgtEl>
                                      </p:cBhvr>
                                    </p:animEffect>
                                    <p:anim calcmode="lin" valueType="num">
                                      <p:cBhvr>
                                        <p:cTn id="37" dur="500" fill="hold"/>
                                        <p:tgtEl>
                                          <p:spTgt spid="47"/>
                                        </p:tgtEl>
                                        <p:attrNameLst>
                                          <p:attrName>ppt_x</p:attrName>
                                        </p:attrNameLst>
                                      </p:cBhvr>
                                      <p:tavLst>
                                        <p:tav tm="0">
                                          <p:val>
                                            <p:strVal val="#ppt_x"/>
                                          </p:val>
                                        </p:tav>
                                        <p:tav tm="100000">
                                          <p:val>
                                            <p:strVal val="#ppt_x"/>
                                          </p:val>
                                        </p:tav>
                                      </p:tavLst>
                                    </p:anim>
                                    <p:anim calcmode="lin" valueType="num">
                                      <p:cBhvr>
                                        <p:cTn id="38" dur="5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30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50" fill="hold"/>
                                        <p:tgtEl>
                                          <p:spTgt spid="12"/>
                                        </p:tgtEl>
                                        <p:attrNameLst>
                                          <p:attrName>ppt_x</p:attrName>
                                        </p:attrNameLst>
                                      </p:cBhvr>
                                      <p:tavLst>
                                        <p:tav tm="0">
                                          <p:val>
                                            <p:strVal val="0-#ppt_w/2"/>
                                          </p:val>
                                        </p:tav>
                                        <p:tav tm="100000">
                                          <p:val>
                                            <p:strVal val="#ppt_x"/>
                                          </p:val>
                                        </p:tav>
                                      </p:tavLst>
                                    </p:anim>
                                    <p:anim calcmode="lin" valueType="num">
                                      <p:cBhvr additive="base">
                                        <p:cTn id="44" dur="550" fill="hold"/>
                                        <p:tgtEl>
                                          <p:spTgt spid="12"/>
                                        </p:tgtEl>
                                        <p:attrNameLst>
                                          <p:attrName>ppt_y</p:attrName>
                                        </p:attrNameLst>
                                      </p:cBhvr>
                                      <p:tavLst>
                                        <p:tav tm="0">
                                          <p:val>
                                            <p:strVal val="#ppt_y"/>
                                          </p:val>
                                        </p:tav>
                                        <p:tav tm="100000">
                                          <p:val>
                                            <p:strVal val="#ppt_y"/>
                                          </p:val>
                                        </p:tav>
                                      </p:tavLst>
                                    </p:anim>
                                  </p:childTnLst>
                                </p:cTn>
                              </p:par>
                            </p:childTnLst>
                          </p:cTn>
                        </p:par>
                        <p:par>
                          <p:cTn id="45" fill="hold">
                            <p:stCondLst>
                              <p:cond delay="1300"/>
                            </p:stCondLst>
                            <p:childTnLst>
                              <p:par>
                                <p:cTn id="46" presetID="47" presetClass="entr" presetSubtype="0" fill="hold" nodeType="after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anim calcmode="lin" valueType="num">
                                      <p:cBhvr>
                                        <p:cTn id="49" dur="500" fill="hold"/>
                                        <p:tgtEl>
                                          <p:spTgt spid="50"/>
                                        </p:tgtEl>
                                        <p:attrNameLst>
                                          <p:attrName>ppt_x</p:attrName>
                                        </p:attrNameLst>
                                      </p:cBhvr>
                                      <p:tavLst>
                                        <p:tav tm="0">
                                          <p:val>
                                            <p:strVal val="#ppt_x"/>
                                          </p:val>
                                        </p:tav>
                                        <p:tav tm="100000">
                                          <p:val>
                                            <p:strVal val="#ppt_x"/>
                                          </p:val>
                                        </p:tav>
                                      </p:tavLst>
                                    </p:anim>
                                    <p:anim calcmode="lin" valueType="num">
                                      <p:cBhvr>
                                        <p:cTn id="50" dur="5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40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50" fill="hold"/>
                                        <p:tgtEl>
                                          <p:spTgt spid="16"/>
                                        </p:tgtEl>
                                        <p:attrNameLst>
                                          <p:attrName>ppt_x</p:attrName>
                                        </p:attrNameLst>
                                      </p:cBhvr>
                                      <p:tavLst>
                                        <p:tav tm="0">
                                          <p:val>
                                            <p:strVal val="0-#ppt_w/2"/>
                                          </p:val>
                                        </p:tav>
                                        <p:tav tm="100000">
                                          <p:val>
                                            <p:strVal val="#ppt_x"/>
                                          </p:val>
                                        </p:tav>
                                      </p:tavLst>
                                    </p:anim>
                                    <p:anim calcmode="lin" valueType="num">
                                      <p:cBhvr additive="base">
                                        <p:cTn id="56" dur="55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1400"/>
                            </p:stCondLst>
                            <p:childTnLst>
                              <p:par>
                                <p:cTn id="58" presetID="47" presetClass="entr" presetSubtype="0" fill="hold" nodeType="after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fade">
                                      <p:cBhvr>
                                        <p:cTn id="60" dur="500"/>
                                        <p:tgtEl>
                                          <p:spTgt spid="53"/>
                                        </p:tgtEl>
                                      </p:cBhvr>
                                    </p:animEffect>
                                    <p:anim calcmode="lin" valueType="num">
                                      <p:cBhvr>
                                        <p:cTn id="61" dur="500" fill="hold"/>
                                        <p:tgtEl>
                                          <p:spTgt spid="53"/>
                                        </p:tgtEl>
                                        <p:attrNameLst>
                                          <p:attrName>ppt_x</p:attrName>
                                        </p:attrNameLst>
                                      </p:cBhvr>
                                      <p:tavLst>
                                        <p:tav tm="0">
                                          <p:val>
                                            <p:strVal val="#ppt_x"/>
                                          </p:val>
                                        </p:tav>
                                        <p:tav tm="100000">
                                          <p:val>
                                            <p:strVal val="#ppt_x"/>
                                          </p:val>
                                        </p:tav>
                                      </p:tavLst>
                                    </p:anim>
                                    <p:anim calcmode="lin" valueType="num">
                                      <p:cBhvr>
                                        <p:cTn id="62" dur="5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
      <a:majorFont>
        <a:latin typeface="方正正黑简体"/>
        <a:ea typeface="方正正黑简体"/>
        <a:cs typeface=""/>
      </a:majorFont>
      <a:minorFont>
        <a:latin typeface="方正正黑简体"/>
        <a:ea typeface="方正正黑简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4823</Words>
  <Application>WPS 演示</Application>
  <PresentationFormat>全屏显示(16:9)</PresentationFormat>
  <Paragraphs>382</Paragraphs>
  <Slides>25</Slides>
  <Notes>29</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25</vt:i4>
      </vt:variant>
    </vt:vector>
  </HeadingPairs>
  <TitlesOfParts>
    <vt:vector size="37" baseType="lpstr">
      <vt:lpstr>Arial</vt:lpstr>
      <vt:lpstr>宋体</vt:lpstr>
      <vt:lpstr>Wingdings</vt:lpstr>
      <vt:lpstr>方正正黑简体</vt:lpstr>
      <vt:lpstr>微软雅黑</vt:lpstr>
      <vt:lpstr>Calibri</vt:lpstr>
      <vt:lpstr>Arial Unicode MS</vt:lpstr>
      <vt:lpstr>黑体</vt:lpstr>
      <vt:lpstr>方正正黑简体</vt:lpstr>
      <vt:lpstr>Office 主题</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iTianKong.com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dreamsummit</dc:creator>
  <cp:lastModifiedBy>黎明</cp:lastModifiedBy>
  <cp:revision>177</cp:revision>
  <dcterms:created xsi:type="dcterms:W3CDTF">2015-03-31T05:49:00Z</dcterms:created>
  <dcterms:modified xsi:type="dcterms:W3CDTF">2019-06-06T18:24:21Z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