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298" r:id="rId3"/>
    <p:sldId id="300" r:id="rId4"/>
    <p:sldId id="301" r:id="rId5"/>
    <p:sldId id="302" r:id="rId6"/>
    <p:sldId id="296" r:id="rId7"/>
    <p:sldId id="295" r:id="rId8"/>
    <p:sldId id="329" r:id="rId9"/>
    <p:sldId id="330" r:id="rId10"/>
    <p:sldId id="306" r:id="rId11"/>
    <p:sldId id="331" r:id="rId12"/>
    <p:sldId id="305" r:id="rId13"/>
    <p:sldId id="303" r:id="rId14"/>
    <p:sldId id="304" r:id="rId15"/>
    <p:sldId id="312" r:id="rId16"/>
    <p:sldId id="320" r:id="rId17"/>
    <p:sldId id="264" r:id="rId18"/>
    <p:sldId id="314" r:id="rId19"/>
    <p:sldId id="322" r:id="rId20"/>
    <p:sldId id="326" r:id="rId21"/>
    <p:sldId id="324" r:id="rId22"/>
    <p:sldId id="323" r:id="rId23"/>
    <p:sldId id="261" r:id="rId24"/>
    <p:sldId id="315" r:id="rId25"/>
    <p:sldId id="321" r:id="rId26"/>
    <p:sldId id="327" r:id="rId27"/>
    <p:sldId id="332" r:id="rId28"/>
    <p:sldId id="328" r:id="rId29"/>
    <p:sldId id="318" r:id="rId30"/>
    <p:sldId id="262" r:id="rId31"/>
    <p:sldId id="292" r:id="rId32"/>
    <p:sldId id="263" r:id="rId33"/>
    <p:sldId id="338" r:id="rId34"/>
    <p:sldId id="339" r:id="rId35"/>
    <p:sldId id="340" r:id="rId36"/>
    <p:sldId id="341" r:id="rId37"/>
    <p:sldId id="344" r:id="rId38"/>
    <p:sldId id="348" r:id="rId39"/>
    <p:sldId id="342" r:id="rId40"/>
    <p:sldId id="349" r:id="rId41"/>
    <p:sldId id="265" r:id="rId42"/>
    <p:sldId id="268" r:id="rId43"/>
    <p:sldId id="267" r:id="rId44"/>
    <p:sldId id="269" r:id="rId45"/>
    <p:sldId id="270" r:id="rId46"/>
    <p:sldId id="274" r:id="rId47"/>
    <p:sldId id="273" r:id="rId48"/>
    <p:sldId id="275" r:id="rId49"/>
    <p:sldId id="276" r:id="rId50"/>
    <p:sldId id="294" r:id="rId51"/>
    <p:sldId id="277" r:id="rId52"/>
    <p:sldId id="278" r:id="rId53"/>
    <p:sldId id="350" r:id="rId54"/>
    <p:sldId id="280" r:id="rId55"/>
    <p:sldId id="281" r:id="rId56"/>
    <p:sldId id="351" r:id="rId57"/>
    <p:sldId id="282" r:id="rId58"/>
    <p:sldId id="283" r:id="rId59"/>
    <p:sldId id="353" r:id="rId60"/>
    <p:sldId id="354" r:id="rId61"/>
    <p:sldId id="355" r:id="rId62"/>
    <p:sldId id="356" r:id="rId63"/>
    <p:sldId id="359" r:id="rId64"/>
    <p:sldId id="357" r:id="rId65"/>
    <p:sldId id="358" r:id="rId66"/>
    <p:sldId id="285" r:id="rId67"/>
    <p:sldId id="360" r:id="rId68"/>
    <p:sldId id="361" r:id="rId69"/>
    <p:sldId id="368" r:id="rId70"/>
    <p:sldId id="369" r:id="rId71"/>
    <p:sldId id="370" r:id="rId72"/>
    <p:sldId id="371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94608" autoAdjust="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32041FA6-180F-4919-877F-DC5B0FDAD5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1259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823C93DA-F206-4D88-B78A-B401E0AC6190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2F67E-AE50-4440-8BDE-BA837F98572B}" type="slidenum">
              <a:rPr lang="en-AU"/>
              <a:pPr/>
              <a:t>28</a:t>
            </a:fld>
            <a:endParaRPr lang="en-AU"/>
          </a:p>
        </p:txBody>
      </p:sp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For statistical reasons, sensible to keep strata size &amp; number of samples  the same, and number of samples per stratum small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EF468-B3A2-4D3F-8574-A099A81A3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E1D2-C065-4E43-A33F-19897F0C0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B16A5-6A96-4E48-AC08-0A62C84F1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03E07349-276B-460B-B07D-A26EC5A556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C770DE9C-D8C8-40E2-AE57-318A8B8322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EB1BCFAD-70BF-4D7F-95D9-B86CEDEE40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8864B-CDB9-47F4-9B40-3A0D0F6D2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F6B04-B826-4F06-812D-20FBFF2C84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1D5BC-4541-4934-AC97-0E49DBA92B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F8492-9D3B-42C3-92FD-A0E4276ABA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57A6D-0C96-40FC-83DB-F0FE2BFB05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A25E9-CEBD-4CD4-A001-54F82C7DD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C63EC-AED6-484B-96F6-DDA72472FE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CD0D7-A385-420D-A352-E425955F75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1905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30 Aug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CSIRO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590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tx1"/>
                </a:solidFill>
              </a:defRPr>
            </a:lvl1pPr>
          </a:lstStyle>
          <a:p>
            <a:fld id="{04FE7AEA-8194-4AA5-AE4C-22036DBC8D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Generalized Random Tessellation Stratified Method for </a:t>
            </a:r>
            <a:br>
              <a:rPr lang="en-US" smtClean="0"/>
            </a:br>
            <a:r>
              <a:rPr lang="en-US" smtClean="0"/>
              <a:t>Selecting Spatially-Balanced Samples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5481-9BE0-47BC-99F1-D6BFB5A264C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5F57-EB2C-451E-ABEA-CE82068D1E35}" type="slidenum">
              <a:rPr lang="en-US"/>
              <a:pPr/>
              <a:t>10</a:t>
            </a:fld>
            <a:endParaRPr lang="en-US"/>
          </a:p>
        </p:txBody>
      </p:sp>
      <p:pic>
        <p:nvPicPr>
          <p:cNvPr id="98308" name="Picture 4" descr="icoshedr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619250" y="5300663"/>
            <a:ext cx="5329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aseline="0"/>
              <a:t>Truncated Icosahedron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5BD0-7728-460D-9B45-D86E0083E82E}" type="slidenum">
              <a:rPr lang="en-US"/>
              <a:pPr/>
              <a:t>11</a:t>
            </a:fld>
            <a:endParaRPr lang="en-US"/>
          </a:p>
        </p:txBody>
      </p:sp>
      <p:pic>
        <p:nvPicPr>
          <p:cNvPr id="124930" name="Picture 2" descr="icoshedr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619250" y="5300663"/>
            <a:ext cx="5329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aseline="0"/>
              <a:t>Truncated Icosahedron</a:t>
            </a: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>
            <a:off x="3779838" y="4076700"/>
            <a:ext cx="1584325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 flipH="1" flipV="1">
            <a:off x="4572000" y="2708275"/>
            <a:ext cx="792163" cy="1368425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3779838" y="2708275"/>
            <a:ext cx="792162" cy="1368425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4572000" y="2708275"/>
            <a:ext cx="122396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 flipH="1">
            <a:off x="5364163" y="2708275"/>
            <a:ext cx="431800" cy="1368425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2D23-960C-4884-97C2-B44C9EC4BF63}" type="slidenum">
              <a:rPr lang="en-US"/>
              <a:pPr/>
              <a:t>12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Context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r>
              <a:rPr lang="en-US"/>
              <a:t>Triangular grid has several advantages</a:t>
            </a:r>
          </a:p>
          <a:p>
            <a:pPr lvl="1"/>
            <a:r>
              <a:rPr lang="en-US"/>
              <a:t>More compact than square grid</a:t>
            </a:r>
          </a:p>
          <a:p>
            <a:pPr lvl="1"/>
            <a:r>
              <a:rPr lang="en-US"/>
              <a:t>Expected to intensify grid as needed</a:t>
            </a:r>
          </a:p>
          <a:p>
            <a:pPr lvl="2"/>
            <a:r>
              <a:rPr lang="en-US"/>
              <a:t>More subdivision factors than square grid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D10D-B5D3-4974-B356-E9A162C5CD79}" type="slidenum">
              <a:rPr lang="en-US"/>
              <a:pPr/>
              <a:t>13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Context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Scott Overton, Denis White, Jon Kimmerling developed EMAP’s triangular grid + hexagonal tessellation</a:t>
            </a: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2B50-D719-4B90-9728-F61F5189C889}" type="slidenum">
              <a:rPr lang="en-US"/>
              <a:pPr/>
              <a:t>14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Context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GRTS design evolved from EMAP work  on global tessellations in the early 1990’s</a:t>
            </a:r>
          </a:p>
          <a:p>
            <a:r>
              <a:rPr lang="en-US" sz="3600"/>
              <a:t>Became clear that basic concept did not have enough flexibility to accommodate the characteristics of environmental resource sampling</a:t>
            </a:r>
          </a:p>
          <a:p>
            <a:endParaRPr lang="en-US" sz="3600"/>
          </a:p>
          <a:p>
            <a:pPr lvl="1"/>
            <a:endParaRPr lang="en-US" sz="32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C2BE-8CA1-4999-A35E-96BF6AF4E016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Survey design for Natural Resources</a:t>
            </a:r>
          </a:p>
          <a:p>
            <a:pPr lvl="1"/>
            <a:r>
              <a:rPr lang="en-US" sz="3200"/>
              <a:t>Spatial relationships in population are critical</a:t>
            </a:r>
          </a:p>
          <a:p>
            <a:pPr lvl="1"/>
            <a:r>
              <a:rPr lang="en-US" sz="3200"/>
              <a:t>Elements near one another tend to share</a:t>
            </a:r>
          </a:p>
          <a:p>
            <a:pPr lvl="2"/>
            <a:r>
              <a:rPr lang="en-US" sz="2800"/>
              <a:t> substrate</a:t>
            </a:r>
          </a:p>
          <a:p>
            <a:pPr lvl="2"/>
            <a:r>
              <a:rPr lang="en-US" sz="2800"/>
              <a:t>climate</a:t>
            </a:r>
          </a:p>
          <a:p>
            <a:pPr lvl="2"/>
            <a:r>
              <a:rPr lang="en-US" sz="2800"/>
              <a:t>topography</a:t>
            </a:r>
          </a:p>
          <a:p>
            <a:pPr lvl="2"/>
            <a:r>
              <a:rPr lang="en-US" sz="2800"/>
              <a:t>natural and anthropogenic stressors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F37-4035-42C5-88BE-BD4E24AD39E4}" type="slidenum">
              <a:rPr lang="en-US"/>
              <a:pPr/>
              <a:t>16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Tobler's First Law of Geography:  Things that are close together in space tend to have more similar properties than things that are far apart.</a:t>
            </a:r>
          </a:p>
          <a:p>
            <a:pPr>
              <a:buFontTx/>
              <a:buNone/>
            </a:pPr>
            <a:r>
              <a:rPr lang="en-US"/>
              <a:t>                     OR</a:t>
            </a:r>
          </a:p>
          <a:p>
            <a:pPr>
              <a:buFontTx/>
              <a:buNone/>
            </a:pPr>
            <a:r>
              <a:rPr lang="en-US"/>
              <a:t>Spatial correlation functions tend to decrease with distance</a:t>
            </a:r>
            <a:endParaRPr 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EE26-991B-42CE-BF18-1260CE592684}" type="slidenum">
              <a:rPr lang="en-US"/>
              <a:pPr/>
              <a:t>17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Sampling Natural Resource Populations</a:t>
            </a:r>
            <a:r>
              <a:rPr lang="en-US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Patterned response (gradients, patches, periodic responses)</a:t>
            </a:r>
            <a:r>
              <a:rPr lang="en-US"/>
              <a:t> </a:t>
            </a:r>
          </a:p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Variable inclusion probability</a:t>
            </a:r>
            <a:r>
              <a:rPr lang="en-US"/>
              <a:t> </a:t>
            </a:r>
          </a:p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0, 1, and 2 dimensional populations (points, lines, &amp; areas)</a:t>
            </a:r>
            <a:r>
              <a:rPr lang="en-US"/>
              <a:t> </a:t>
            </a:r>
          </a:p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Pattern in population occurrence (density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Unreliable frame material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533F-DCDE-4117-8A07-0D38F96F73A7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Patterned response (gradients, patches, periodic responses) </a:t>
            </a:r>
          </a:p>
          <a:p>
            <a:r>
              <a:rPr lang="en-US"/>
              <a:t>Variable inclusion probability </a:t>
            </a:r>
          </a:p>
          <a:p>
            <a:pPr lvl="1"/>
            <a:r>
              <a:rPr lang="en-US"/>
              <a:t>Ecological importance, economic importance, environmental stressor levels, scientific interest, and political importance are not uniform over the extent of the resource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7843-ED42-4AFB-9537-3A0543BF8E91}" type="slidenum">
              <a:rPr lang="en-US"/>
              <a:pPr/>
              <a:t>19</a:t>
            </a:fld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Pattern in population occurrence (density)</a:t>
            </a:r>
          </a:p>
          <a:p>
            <a:pPr lvl="1"/>
            <a:r>
              <a:rPr lang="en-US"/>
              <a:t>Stream or lake density (NE US versus Western 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C41F-57D4-46F9-BA4D-4AABF1DE9C5A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Context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114800"/>
          </a:xfrm>
        </p:spPr>
        <p:txBody>
          <a:bodyPr/>
          <a:lstStyle/>
          <a:p>
            <a:r>
              <a:rPr lang="en-US"/>
              <a:t>In response to the concern over acid precipitation in the 1980’s, The National Acid Precipitation Assessment Program (NAPAP) conducted several nation-wide surveys of the acidification status of surface waters</a:t>
            </a:r>
          </a:p>
          <a:p>
            <a:r>
              <a:rPr lang="en-US"/>
              <a:t>These were the first national-level, probability-based surveys of the condition of an environmental resource 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647-577B-42F1-A98E-0B1639931681}" type="slidenum">
              <a:rPr lang="en-US"/>
              <a:pPr/>
              <a:t>20</a:t>
            </a:fld>
            <a:endParaRPr lang="en-US"/>
          </a:p>
        </p:txBody>
      </p:sp>
      <p:pic>
        <p:nvPicPr>
          <p:cNvPr id="119812" name="Picture 4" descr="NLA Point Fra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95363"/>
            <a:ext cx="716280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0" y="260350"/>
            <a:ext cx="8997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aseline="0">
                <a:solidFill>
                  <a:schemeClr val="tx1"/>
                </a:solidFill>
              </a:rPr>
              <a:t> Centroids of lakes/reservoirs in the US</a:t>
            </a:r>
            <a:endParaRPr lang="en-AU" baseline="0">
              <a:solidFill>
                <a:schemeClr val="tx1"/>
              </a:solidFill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7019925" y="1916113"/>
            <a:ext cx="1008063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331913" y="4005263"/>
            <a:ext cx="936625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536F-80B0-4570-8D3F-CD309B519E61}" type="slidenum">
              <a:rPr lang="en-US"/>
              <a:pPr/>
              <a:t>21</a:t>
            </a:fld>
            <a:endParaRPr lang="en-US"/>
          </a:p>
        </p:txBody>
      </p:sp>
      <p:pic>
        <p:nvPicPr>
          <p:cNvPr id="117764" name="Picture 4" descr="NLA Point Frame"/>
          <p:cNvPicPr>
            <a:picLocks noChangeAspect="1" noChangeArrowheads="1"/>
          </p:cNvPicPr>
          <p:nvPr/>
        </p:nvPicPr>
        <p:blipFill>
          <a:blip r:embed="rId2" cstate="print"/>
          <a:srcRect l="85252" t="14470" b="69455"/>
          <a:stretch>
            <a:fillRect/>
          </a:stretch>
        </p:blipFill>
        <p:spPr bwMode="auto">
          <a:xfrm>
            <a:off x="4716463" y="0"/>
            <a:ext cx="4416425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73" name="Picture 13" descr="NLA Point Frame"/>
          <p:cNvPicPr>
            <a:picLocks noChangeAspect="1" noChangeArrowheads="1"/>
          </p:cNvPicPr>
          <p:nvPr/>
        </p:nvPicPr>
        <p:blipFill>
          <a:blip r:embed="rId2" cstate="print"/>
          <a:srcRect l="9473" t="52092" r="75780" b="31834"/>
          <a:stretch>
            <a:fillRect/>
          </a:stretch>
        </p:blipFill>
        <p:spPr bwMode="auto">
          <a:xfrm>
            <a:off x="0" y="0"/>
            <a:ext cx="4427538" cy="395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A263-BB35-4CFF-B64D-BF1FB947C3D3}" type="slidenum">
              <a:rPr lang="en-US"/>
              <a:pPr/>
              <a:t>22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Unreliable frame material </a:t>
            </a:r>
          </a:p>
          <a:p>
            <a:r>
              <a:rPr lang="en-US"/>
              <a:t>Access difficulty</a:t>
            </a:r>
          </a:p>
          <a:p>
            <a:r>
              <a:rPr lang="en-US"/>
              <a:t>Temporal panels for trend assessment</a:t>
            </a:r>
          </a:p>
          <a:p>
            <a:r>
              <a:rPr lang="en-US"/>
              <a:t>Goals/objectives evolve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0496-0C58-42D6-A2B0-AEA8EAB892B9}" type="slidenum">
              <a:rPr lang="en-US"/>
              <a:pPr/>
              <a:t>23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Sampling Natural Resource Populations</a:t>
            </a:r>
            <a:r>
              <a:rPr lang="en-US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Natural Resource Populations exist in a spatial matrix</a:t>
            </a:r>
            <a:r>
              <a:rPr lang="en-US" sz="2800"/>
              <a:t> </a:t>
            </a:r>
          </a:p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Population elements close to one another tend to be more similar than widely separated elements</a:t>
            </a:r>
            <a:r>
              <a:rPr lang="en-US" sz="2800"/>
              <a:t> </a:t>
            </a:r>
          </a:p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Good sampling designs tend to spread out the sample points more or less regularly</a:t>
            </a:r>
            <a:r>
              <a:rPr lang="en-US" sz="2800"/>
              <a:t> </a:t>
            </a:r>
          </a:p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Uniform random sampling tends to exhibit uneven spatial patterns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71C2-353A-42C0-9310-486B504B9D9D}" type="slidenum">
              <a:rPr lang="en-US"/>
              <a:pPr/>
              <a:t>24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pitchFamily="18" charset="0"/>
                <a:cs typeface="Times New Roman" pitchFamily="18" charset="0"/>
              </a:rPr>
              <a:t>Desirable Properties of Natural Resource Samples</a:t>
            </a:r>
            <a:r>
              <a:rPr lang="en-US">
                <a:latin typeface="Courier" pitchFamily="49" charset="0"/>
                <a:cs typeface="Times New Roman" pitchFamily="18" charset="0"/>
              </a:rPr>
              <a:t/>
            </a:r>
            <a:br>
              <a:rPr lang="en-US">
                <a:latin typeface="Courier" pitchFamily="49" charset="0"/>
                <a:cs typeface="Times New Roman" pitchFamily="18" charset="0"/>
              </a:rPr>
            </a:br>
            <a:endParaRPr lang="en-US"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imes" pitchFamily="18" charset="0"/>
                <a:cs typeface="Times New Roman" pitchFamily="18" charset="0"/>
              </a:rPr>
              <a:t>(1) Accommodate varying spatial sample intensity</a:t>
            </a:r>
            <a:endParaRPr lang="en-US">
              <a:latin typeface="Courier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>
                <a:latin typeface="Times" pitchFamily="18" charset="0"/>
                <a:cs typeface="Times New Roman" pitchFamily="18" charset="0"/>
              </a:rPr>
              <a:t>(2) Spread the sample points evenly and regularly over the domain, subject to (1)</a:t>
            </a:r>
          </a:p>
          <a:p>
            <a:pPr>
              <a:buFontTx/>
              <a:buNone/>
            </a:pPr>
            <a:r>
              <a:rPr lang="en-US">
                <a:latin typeface="Times" pitchFamily="18" charset="0"/>
                <a:cs typeface="Times New Roman" pitchFamily="18" charset="0"/>
              </a:rPr>
              <a:t>(3) Allow augmentation of  the sample after-the-fact, while maintaining (1) &amp; (2)</a:t>
            </a:r>
            <a:endParaRPr lang="en-US">
              <a:latin typeface="Courier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>
                <a:latin typeface="Times" pitchFamily="18" charset="0"/>
                <a:cs typeface="Times New Roman" pitchFamily="18" charset="0"/>
              </a:rPr>
              <a:t>(4) Accommodate varying population spatial density for finite &amp; linear populations, subject to (1) &amp; (2).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7CE-B273-470D-8119-AFD398F66057}" type="slidenum">
              <a:rPr lang="en-US"/>
              <a:pPr/>
              <a:t>25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77240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Standard survey design methodology not well-suited natural resource populations</a:t>
            </a:r>
          </a:p>
          <a:p>
            <a:pPr lvl="1">
              <a:lnSpc>
                <a:spcPct val="90000"/>
              </a:lnSpc>
            </a:pPr>
            <a:r>
              <a:rPr lang="en-US"/>
              <a:t>Overwhelming emphasis on finite populations</a:t>
            </a:r>
          </a:p>
          <a:p>
            <a:pPr lvl="2">
              <a:lnSpc>
                <a:spcPct val="90000"/>
              </a:lnSpc>
            </a:pPr>
            <a:r>
              <a:rPr lang="en-US"/>
              <a:t>Most natural resource populations are naturally conceptualized as continua of points</a:t>
            </a:r>
          </a:p>
          <a:p>
            <a:pPr lvl="2">
              <a:lnSpc>
                <a:spcPct val="90000"/>
              </a:lnSpc>
            </a:pPr>
            <a:r>
              <a:rPr lang="en-US"/>
              <a:t>Can discretize</a:t>
            </a:r>
          </a:p>
          <a:p>
            <a:pPr lvl="3">
              <a:lnSpc>
                <a:spcPct val="90000"/>
              </a:lnSpc>
            </a:pPr>
            <a:r>
              <a:rPr lang="en-US"/>
              <a:t>stream networks by chopping into fixed-length segments or variable length reaches, but difficult to retain spatial relationships</a:t>
            </a:r>
          </a:p>
          <a:p>
            <a:pPr lvl="3">
              <a:lnSpc>
                <a:spcPct val="90000"/>
              </a:lnSpc>
            </a:pPr>
            <a:r>
              <a:rPr lang="en-US"/>
              <a:t>forest or estuary into finite collection of cells, but cells don’t have a natural or ecological interpretation</a:t>
            </a:r>
          </a:p>
          <a:p>
            <a:pPr lvl="3">
              <a:lnSpc>
                <a:spcPct val="90000"/>
              </a:lnSpc>
            </a:pPr>
            <a:r>
              <a:rPr lang="en-US"/>
              <a:t>Inference is then to number, not extent, e.g., number of reaches, of miles of stream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5C3F-C8CA-4ABB-A34B-1A52D1D7C2C6}" type="slidenum">
              <a:rPr lang="en-US"/>
              <a:pPr/>
              <a:t>26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Basic Spatial Survey Designs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/>
              <a:t>Systematic sample</a:t>
            </a:r>
          </a:p>
          <a:p>
            <a:pPr lvl="1"/>
            <a:r>
              <a:rPr lang="en-US"/>
              <a:t>Regular grid for extensive resource</a:t>
            </a:r>
          </a:p>
          <a:p>
            <a:pPr lvl="2"/>
            <a:r>
              <a:rPr lang="en-US"/>
              <a:t>Boundaries?</a:t>
            </a:r>
          </a:p>
          <a:p>
            <a:pPr lvl="1"/>
            <a:r>
              <a:rPr lang="en-US"/>
              <a:t>Regular spacing on linear resource</a:t>
            </a:r>
          </a:p>
          <a:p>
            <a:pPr lvl="2"/>
            <a:r>
              <a:rPr lang="en-US"/>
              <a:t>Confluences?</a:t>
            </a:r>
          </a:p>
          <a:p>
            <a:pPr lvl="1"/>
            <a:r>
              <a:rPr lang="en-US"/>
              <a:t>Finite resource?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22E-E040-4D48-9237-639D62F08F43}" type="slidenum">
              <a:rPr lang="en-US"/>
              <a:pPr/>
              <a:t>27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Basic Spatial Survey Designs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/>
              <a:t>Systematic sample</a:t>
            </a:r>
          </a:p>
          <a:p>
            <a:pPr lvl="1"/>
            <a:r>
              <a:rPr lang="en-US">
                <a:cs typeface="Times New Roman" pitchFamily="18" charset="0"/>
              </a:rPr>
              <a:t>Periodic response </a:t>
            </a:r>
            <a:r>
              <a:rPr lang="en-US">
                <a:cs typeface="Times New Roman" pitchFamily="18" charset="0"/>
                <a:sym typeface="Symbol" pitchFamily="18" charset="2"/>
              </a:rPr>
              <a:t> high variance</a:t>
            </a:r>
          </a:p>
          <a:p>
            <a:pPr lvl="1"/>
            <a:r>
              <a:rPr lang="en-US">
                <a:cs typeface="Times New Roman" pitchFamily="18" charset="0"/>
              </a:rPr>
              <a:t>Less well recognized problem: patch-like response </a:t>
            </a:r>
            <a:r>
              <a:rPr lang="en-US">
                <a:cs typeface="Times New Roman" pitchFamily="18" charset="0"/>
                <a:sym typeface="Symbol" pitchFamily="18" charset="2"/>
              </a:rPr>
              <a:t> high variance</a:t>
            </a:r>
            <a:endParaRPr lang="en-US">
              <a:cs typeface="Times New Roman" pitchFamily="18" charset="0"/>
            </a:endParaRPr>
          </a:p>
          <a:p>
            <a:pPr lvl="1"/>
            <a:r>
              <a:rPr lang="en-US">
                <a:cs typeface="Times New Roman" pitchFamily="18" charset="0"/>
              </a:rPr>
              <a:t>Inflexible sample point density, with respect to both inclusion probability and sample adjustment for frame errors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A10C-A66C-4889-A7F4-3B8882B71B0B}" type="slidenum">
              <a:rPr lang="en-US"/>
              <a:pPr/>
              <a:t>28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Basic Spatial Survey Designs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424863" cy="4997450"/>
          </a:xfrm>
        </p:spPr>
        <p:txBody>
          <a:bodyPr/>
          <a:lstStyle/>
          <a:p>
            <a:r>
              <a:rPr lang="en-US"/>
              <a:t>Spatially stratified</a:t>
            </a:r>
          </a:p>
          <a:p>
            <a:pPr lvl="1"/>
            <a:r>
              <a:rPr lang="en-US"/>
              <a:t>Strata can be regular geometric figures (grid cells), arbitrary polygons (ecoregions), political boundaries (state borders), or natural boundaries (watersheds)</a:t>
            </a:r>
          </a:p>
          <a:p>
            <a:pPr lvl="1"/>
            <a:r>
              <a:rPr lang="en-US"/>
              <a:t>Maximum regularity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  <a:p>
            <a:pPr lvl="2"/>
            <a:r>
              <a:rPr lang="en-US" sz="2000"/>
              <a:t> </a:t>
            </a:r>
            <a:r>
              <a:rPr lang="en-US"/>
              <a:t>few ( 1 or 2) samples per stratum</a:t>
            </a:r>
          </a:p>
          <a:p>
            <a:pPr lvl="2"/>
            <a:r>
              <a:rPr lang="en-US"/>
              <a:t>equal number/length/area in each stratum</a:t>
            </a:r>
          </a:p>
          <a:p>
            <a:pPr lvl="1"/>
            <a:r>
              <a:rPr lang="en-US"/>
              <a:t>Good spatial control, but few samples/strata limit flexibility</a:t>
            </a:r>
          </a:p>
          <a:p>
            <a:pPr lvl="1"/>
            <a:r>
              <a:rPr lang="en-US"/>
              <a:t>Strata formation can be difficult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6795-FA56-40C0-813D-91A1F3351430}" type="slidenum">
              <a:rPr lang="en-US"/>
              <a:pPr/>
              <a:t>29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Spatial Survey Designs</a:t>
            </a:r>
            <a:endParaRPr lang="en-US" sz="360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/>
              <a:t>Spatial ordering </a:t>
            </a:r>
          </a:p>
          <a:p>
            <a:pPr lvl="1"/>
            <a:r>
              <a:rPr lang="en-US"/>
              <a:t>Serpentine strips</a:t>
            </a:r>
          </a:p>
          <a:p>
            <a:pPr lvl="2"/>
            <a:r>
              <a:rPr lang="en-US"/>
              <a:t>National Agricultural Statistical Service</a:t>
            </a:r>
          </a:p>
          <a:p>
            <a:pPr lvl="1"/>
            <a:r>
              <a:rPr lang="en-US"/>
              <a:t>Graph-theoretical</a:t>
            </a:r>
          </a:p>
          <a:p>
            <a:pPr lvl="2"/>
            <a:r>
              <a:rPr lang="en-US"/>
              <a:t>Saalfeld, 1991</a:t>
            </a:r>
          </a:p>
          <a:p>
            <a:pPr lvl="1"/>
            <a:r>
              <a:rPr lang="en-US"/>
              <a:t>Peano order (Morton order)</a:t>
            </a:r>
          </a:p>
          <a:p>
            <a:pPr lvl="2"/>
            <a:r>
              <a:rPr lang="en-US"/>
              <a:t>Wolter, 1990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Historical Context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number  people who had worked on the NAPAP assessment were convinced that the US needed a national-level assessment of the condition of all environmental resources, based on a rigorous probability-based sampling design.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 smtClean="0"/>
              <a:t>30 Aug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 smtClean="0"/>
              <a:t>CSIRO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6C9-2052-4556-9C0F-2616701A7B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D0D0-F1DE-419E-B2F8-2718AA0BE61F}" type="slidenum">
              <a:rPr lang="en-US"/>
              <a:pPr/>
              <a:t>30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RANDOM-TESSELLATION STRATIFIED (RTS) DESIGN</a:t>
            </a:r>
            <a:r>
              <a:rPr lang="en-US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Compromise between  systematic &amp; SRS that resolves periodic/patchy response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Cover the population domain with a grid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Randomly located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Regular (square or triangular)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Spacing chosen to give required spatial resolution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Tile the domain with equal-sized regular polygons containing the grid points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Select one sample point at random from each tessellation polygon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6107-8BCD-42F0-A499-CF41C8CAA9E9}" type="slidenum">
              <a:rPr lang="en-US"/>
              <a:pPr/>
              <a:t>31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RTS DESIGN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Does not resolve systematic sample difficulties with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variable probability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finite &amp; linear populations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pattern in population occurrence (density)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unreliable frame material</a:t>
            </a:r>
            <a:r>
              <a:rPr lang="en-US"/>
              <a:t> 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826D-5E87-442A-B114-57B90E25F64F}" type="slidenum">
              <a:rPr lang="en-US"/>
              <a:pPr/>
              <a:t>32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49225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Generalized Random-Tessellation Stratified (GRTS) Design</a:t>
            </a:r>
            <a:r>
              <a:rPr lang="en-US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Can achieve variable density by creating a series of nested grids, ordering the RTS points following the nesting, and then sub-sampling.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If we carry the process to the limit, letting the grid cell size 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0, the result is a function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f: R</a:t>
            </a:r>
            <a:r>
              <a:rPr lang="en-US" sz="2800" i="1" baseline="30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®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.  We use this feature to develop a generalization of the RTS design that has all the features we wanted.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FC4-3EC4-4DF1-A0E7-6C48B9768ED5}" type="slidenum">
              <a:rPr lang="en-US"/>
              <a:pPr/>
              <a:t>33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569325" cy="1150938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GRTS Design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4895850"/>
          </a:xfrm>
        </p:spPr>
        <p:txBody>
          <a:bodyPr/>
          <a:lstStyle/>
          <a:p>
            <a:r>
              <a:rPr lang="en-US"/>
              <a:t>Conceptual structure:  </a:t>
            </a:r>
          </a:p>
          <a:p>
            <a:pPr lvl="1"/>
            <a:r>
              <a:rPr lang="en-US"/>
              <a:t>Population indexed by points contained within a region </a:t>
            </a:r>
            <a:r>
              <a:rPr lang="en-US" i="1"/>
              <a:t>R</a:t>
            </a:r>
          </a:p>
          <a:p>
            <a:pPr lvl="1"/>
            <a:r>
              <a:rPr lang="en-US"/>
              <a:t>Have inclusion probability </a:t>
            </a:r>
            <a:r>
              <a:rPr lang="el-GR" i="1">
                <a:cs typeface="Times New Roman" pitchFamily="18" charset="0"/>
              </a:rPr>
              <a:t>π</a:t>
            </a:r>
            <a:r>
              <a:rPr lang="en-AU" i="1">
                <a:cs typeface="Times New Roman" pitchFamily="18" charset="0"/>
              </a:rPr>
              <a:t>(s</a:t>
            </a:r>
            <a:r>
              <a:rPr lang="en-US" i="1"/>
              <a:t>)</a:t>
            </a:r>
            <a:r>
              <a:rPr lang="en-US"/>
              <a:t> defined on </a:t>
            </a:r>
            <a:r>
              <a:rPr lang="en-US" i="1"/>
              <a:t>R</a:t>
            </a:r>
          </a:p>
          <a:p>
            <a:pPr lvl="1"/>
            <a:r>
              <a:rPr lang="en-US"/>
              <a:t>Select a sample by picking points</a:t>
            </a:r>
          </a:p>
          <a:p>
            <a:pPr lvl="2"/>
            <a:r>
              <a:rPr lang="en-US"/>
              <a:t>Finite:  points represent units</a:t>
            </a:r>
          </a:p>
          <a:p>
            <a:pPr lvl="3"/>
            <a:r>
              <a:rPr lang="el-GR" sz="1800">
                <a:cs typeface="Times New Roman" pitchFamily="18" charset="0"/>
              </a:rPr>
              <a:t>π</a:t>
            </a:r>
            <a:r>
              <a:rPr lang="en-AU" sz="1800">
                <a:cs typeface="Times New Roman" pitchFamily="18" charset="0"/>
              </a:rPr>
              <a:t>(s)</a:t>
            </a:r>
            <a:r>
              <a:rPr lang="en-US" sz="1800"/>
              <a:t> is usual inclusion probability</a:t>
            </a:r>
          </a:p>
          <a:p>
            <a:pPr lvl="2"/>
            <a:r>
              <a:rPr lang="en-US"/>
              <a:t>Linear:  points on the lines</a:t>
            </a:r>
          </a:p>
          <a:p>
            <a:pPr lvl="3"/>
            <a:r>
              <a:rPr lang="en-US" sz="1800"/>
              <a:t> </a:t>
            </a:r>
            <a:r>
              <a:rPr lang="el-GR" sz="1800">
                <a:cs typeface="Times New Roman" pitchFamily="18" charset="0"/>
              </a:rPr>
              <a:t>π</a:t>
            </a:r>
            <a:r>
              <a:rPr lang="en-AU" sz="1800">
                <a:cs typeface="Times New Roman" pitchFamily="18" charset="0"/>
              </a:rPr>
              <a:t>(s)</a:t>
            </a:r>
            <a:r>
              <a:rPr lang="en-US" sz="1800"/>
              <a:t> is a density:  E(#sample points) /unit length</a:t>
            </a:r>
          </a:p>
          <a:p>
            <a:pPr lvl="2"/>
            <a:r>
              <a:rPr lang="en-US"/>
              <a:t>Extensive: points are in region area</a:t>
            </a:r>
          </a:p>
          <a:p>
            <a:pPr lvl="3"/>
            <a:r>
              <a:rPr lang="el-GR" sz="1800">
                <a:cs typeface="Times New Roman" pitchFamily="18" charset="0"/>
              </a:rPr>
              <a:t>π</a:t>
            </a:r>
            <a:r>
              <a:rPr lang="en-AU" sz="1800">
                <a:cs typeface="Times New Roman" pitchFamily="18" charset="0"/>
              </a:rPr>
              <a:t>(s)</a:t>
            </a:r>
            <a:r>
              <a:rPr lang="en-US" sz="1800"/>
              <a:t> is a density:  E(#sample points)/unit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4A8E-367F-4295-9CE9-D66BB2B9DF8A}" type="slidenum">
              <a:rPr lang="en-US"/>
              <a:pPr/>
              <a:t>34</a:t>
            </a:fld>
            <a:endParaRPr 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GRTS Design</a:t>
            </a:r>
            <a:br>
              <a:rPr lang="en-US"/>
            </a:br>
            <a:r>
              <a:rPr lang="en-US"/>
              <a:t> Mechanics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 R into first quadrant of unit square, &amp; add a random offset</a:t>
            </a:r>
          </a:p>
          <a:p>
            <a:r>
              <a:rPr lang="en-US"/>
              <a:t>Subdivide unit square into “small” grid cells</a:t>
            </a:r>
          </a:p>
          <a:p>
            <a:pPr lvl="1"/>
            <a:r>
              <a:rPr lang="en-US"/>
              <a:t>At least small enough so that total inclusion probability for a cell (expected number of samples in the cell) is less than 1</a:t>
            </a:r>
          </a:p>
          <a:p>
            <a:pPr lvl="1"/>
            <a:r>
              <a:rPr lang="en-US"/>
              <a:t>Total inclusion probability for cell is sum or integral of </a:t>
            </a:r>
            <a:r>
              <a:rPr lang="el-GR"/>
              <a:t>π</a:t>
            </a:r>
            <a:r>
              <a:rPr lang="en-AU"/>
              <a:t>(s)</a:t>
            </a:r>
            <a:r>
              <a:rPr lang="en-US"/>
              <a:t> over the extent of the cell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E85E-9669-41DB-98F4-B9C063D4296A}" type="slidenum">
              <a:rPr lang="en-US"/>
              <a:pPr/>
              <a:t>35</a:t>
            </a:fld>
            <a:endParaRPr lang="en-US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9850"/>
            <a:ext cx="6781800" cy="676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i="1" baseline="0">
                <a:solidFill>
                  <a:schemeClr val="tx1"/>
                </a:solidFill>
              </a:rPr>
              <a:t>Population region image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2293-454D-4F2F-BB5F-E0D2E48D8C23}" type="slidenum">
              <a:rPr lang="en-US"/>
              <a:pPr/>
              <a:t>36</a:t>
            </a:fld>
            <a:endParaRPr lang="en-US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899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i="1" baseline="0">
                <a:solidFill>
                  <a:schemeClr val="tx1"/>
                </a:solidFill>
              </a:rPr>
              <a:t>Population region image + random offset</a:t>
            </a:r>
          </a:p>
        </p:txBody>
      </p:sp>
      <p:sp>
        <p:nvSpPr>
          <p:cNvPr id="139268" name="AutoShape 4"/>
          <p:cNvSpPr>
            <a:spLocks noChangeAspect="1" noChangeArrowheads="1" noTextEdit="1"/>
          </p:cNvSpPr>
          <p:nvPr/>
        </p:nvSpPr>
        <p:spPr bwMode="auto">
          <a:xfrm>
            <a:off x="1371600" y="11113"/>
            <a:ext cx="6858000" cy="6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2720975" y="5421313"/>
            <a:ext cx="47291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2720975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36623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46148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55562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65087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>
            <a:off x="7450138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2479675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34210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43735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53149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62674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7208838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 flipV="1">
            <a:off x="2535238" y="1336675"/>
            <a:ext cx="1587" cy="392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4" name="Line 20"/>
          <p:cNvSpPr>
            <a:spLocks noChangeShapeType="1"/>
          </p:cNvSpPr>
          <p:nvPr/>
        </p:nvSpPr>
        <p:spPr bwMode="auto">
          <a:xfrm flipH="1">
            <a:off x="2386013" y="52609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 flipH="1">
            <a:off x="2386013" y="448151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6" name="Line 22"/>
          <p:cNvSpPr>
            <a:spLocks noChangeShapeType="1"/>
          </p:cNvSpPr>
          <p:nvPr/>
        </p:nvSpPr>
        <p:spPr bwMode="auto">
          <a:xfrm flipH="1">
            <a:off x="2386013" y="368776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 flipH="1">
            <a:off x="2386013" y="2908300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8" name="Line 24"/>
          <p:cNvSpPr>
            <a:spLocks noChangeShapeType="1"/>
          </p:cNvSpPr>
          <p:nvPr/>
        </p:nvSpPr>
        <p:spPr bwMode="auto">
          <a:xfrm flipH="1">
            <a:off x="2386013" y="2116138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 flipH="1">
            <a:off x="2386013" y="13366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90" name="Rectangle 26"/>
          <p:cNvSpPr>
            <a:spLocks noChangeArrowheads="1"/>
          </p:cNvSpPr>
          <p:nvPr/>
        </p:nvSpPr>
        <p:spPr bwMode="auto">
          <a:xfrm rot="16200000">
            <a:off x="1966912" y="517366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39291" name="Rectangle 27"/>
          <p:cNvSpPr>
            <a:spLocks noChangeArrowheads="1"/>
          </p:cNvSpPr>
          <p:nvPr/>
        </p:nvSpPr>
        <p:spPr bwMode="auto">
          <a:xfrm rot="16200000">
            <a:off x="1966912" y="4391026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39292" name="Rectangle 28"/>
          <p:cNvSpPr>
            <a:spLocks noChangeArrowheads="1"/>
          </p:cNvSpPr>
          <p:nvPr/>
        </p:nvSpPr>
        <p:spPr bwMode="auto">
          <a:xfrm rot="16200000">
            <a:off x="1966912" y="36004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auto">
          <a:xfrm rot="16200000">
            <a:off x="1966912" y="281781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39294" name="Rectangle 30"/>
          <p:cNvSpPr>
            <a:spLocks noChangeArrowheads="1"/>
          </p:cNvSpPr>
          <p:nvPr/>
        </p:nvSpPr>
        <p:spPr bwMode="auto">
          <a:xfrm rot="16200000">
            <a:off x="1966912" y="20256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39295" name="Rectangle 31"/>
          <p:cNvSpPr>
            <a:spLocks noChangeArrowheads="1"/>
          </p:cNvSpPr>
          <p:nvPr/>
        </p:nvSpPr>
        <p:spPr bwMode="auto">
          <a:xfrm rot="16200000">
            <a:off x="1966912" y="1246188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39296" name="Rectangle 32"/>
          <p:cNvSpPr>
            <a:spLocks noChangeArrowheads="1"/>
          </p:cNvSpPr>
          <p:nvPr/>
        </p:nvSpPr>
        <p:spPr bwMode="auto">
          <a:xfrm>
            <a:off x="2535238" y="1174750"/>
            <a:ext cx="5100637" cy="42465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97" name="Freeform 33"/>
          <p:cNvSpPr>
            <a:spLocks/>
          </p:cNvSpPr>
          <p:nvPr/>
        </p:nvSpPr>
        <p:spPr bwMode="auto">
          <a:xfrm>
            <a:off x="2720975" y="3292475"/>
            <a:ext cx="2363788" cy="196850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405" y="8"/>
              </a:cxn>
              <a:cxn ang="0">
                <a:pos x="616" y="31"/>
              </a:cxn>
              <a:cxn ang="0">
                <a:pos x="819" y="47"/>
              </a:cxn>
              <a:cxn ang="0">
                <a:pos x="1053" y="125"/>
              </a:cxn>
              <a:cxn ang="0">
                <a:pos x="1193" y="203"/>
              </a:cxn>
              <a:cxn ang="0">
                <a:pos x="1310" y="304"/>
              </a:cxn>
              <a:cxn ang="0">
                <a:pos x="1396" y="460"/>
              </a:cxn>
              <a:cxn ang="0">
                <a:pos x="1450" y="647"/>
              </a:cxn>
              <a:cxn ang="0">
                <a:pos x="1474" y="897"/>
              </a:cxn>
              <a:cxn ang="0">
                <a:pos x="1482" y="1084"/>
              </a:cxn>
              <a:cxn ang="0">
                <a:pos x="1489" y="1162"/>
              </a:cxn>
              <a:cxn ang="0">
                <a:pos x="1466" y="1193"/>
              </a:cxn>
              <a:cxn ang="0">
                <a:pos x="1427" y="1209"/>
              </a:cxn>
              <a:cxn ang="0">
                <a:pos x="1372" y="1224"/>
              </a:cxn>
              <a:cxn ang="0">
                <a:pos x="1310" y="1240"/>
              </a:cxn>
              <a:cxn ang="0">
                <a:pos x="1240" y="1240"/>
              </a:cxn>
              <a:cxn ang="0">
                <a:pos x="1146" y="1240"/>
              </a:cxn>
              <a:cxn ang="0">
                <a:pos x="1076" y="1224"/>
              </a:cxn>
              <a:cxn ang="0">
                <a:pos x="975" y="1209"/>
              </a:cxn>
              <a:cxn ang="0">
                <a:pos x="803" y="1154"/>
              </a:cxn>
              <a:cxn ang="0">
                <a:pos x="671" y="1084"/>
              </a:cxn>
              <a:cxn ang="0">
                <a:pos x="632" y="990"/>
              </a:cxn>
              <a:cxn ang="0">
                <a:pos x="616" y="944"/>
              </a:cxn>
              <a:cxn ang="0">
                <a:pos x="632" y="881"/>
              </a:cxn>
              <a:cxn ang="0">
                <a:pos x="686" y="827"/>
              </a:cxn>
              <a:cxn ang="0">
                <a:pos x="788" y="756"/>
              </a:cxn>
              <a:cxn ang="0">
                <a:pos x="866" y="663"/>
              </a:cxn>
              <a:cxn ang="0">
                <a:pos x="889" y="577"/>
              </a:cxn>
              <a:cxn ang="0">
                <a:pos x="912" y="483"/>
              </a:cxn>
              <a:cxn ang="0">
                <a:pos x="897" y="413"/>
              </a:cxn>
              <a:cxn ang="0">
                <a:pos x="881" y="359"/>
              </a:cxn>
              <a:cxn ang="0">
                <a:pos x="803" y="288"/>
              </a:cxn>
              <a:cxn ang="0">
                <a:pos x="749" y="273"/>
              </a:cxn>
              <a:cxn ang="0">
                <a:pos x="663" y="257"/>
              </a:cxn>
              <a:cxn ang="0">
                <a:pos x="593" y="257"/>
              </a:cxn>
              <a:cxn ang="0">
                <a:pos x="491" y="273"/>
              </a:cxn>
              <a:cxn ang="0">
                <a:pos x="429" y="312"/>
              </a:cxn>
              <a:cxn ang="0">
                <a:pos x="320" y="390"/>
              </a:cxn>
              <a:cxn ang="0">
                <a:pos x="257" y="413"/>
              </a:cxn>
              <a:cxn ang="0">
                <a:pos x="211" y="476"/>
              </a:cxn>
              <a:cxn ang="0">
                <a:pos x="148" y="515"/>
              </a:cxn>
              <a:cxn ang="0">
                <a:pos x="86" y="515"/>
              </a:cxn>
              <a:cxn ang="0">
                <a:pos x="31" y="444"/>
              </a:cxn>
              <a:cxn ang="0">
                <a:pos x="8" y="390"/>
              </a:cxn>
              <a:cxn ang="0">
                <a:pos x="0" y="320"/>
              </a:cxn>
              <a:cxn ang="0">
                <a:pos x="0" y="273"/>
              </a:cxn>
              <a:cxn ang="0">
                <a:pos x="0" y="210"/>
              </a:cxn>
              <a:cxn ang="0">
                <a:pos x="16" y="156"/>
              </a:cxn>
              <a:cxn ang="0">
                <a:pos x="31" y="125"/>
              </a:cxn>
              <a:cxn ang="0">
                <a:pos x="133" y="39"/>
              </a:cxn>
              <a:cxn ang="0">
                <a:pos x="62" y="93"/>
              </a:cxn>
              <a:cxn ang="0">
                <a:pos x="31" y="125"/>
              </a:cxn>
              <a:cxn ang="0">
                <a:pos x="179" y="0"/>
              </a:cxn>
            </a:cxnLst>
            <a:rect l="0" t="0" r="r" b="b"/>
            <a:pathLst>
              <a:path w="1489" h="1240">
                <a:moveTo>
                  <a:pt x="179" y="0"/>
                </a:moveTo>
                <a:lnTo>
                  <a:pt x="405" y="8"/>
                </a:lnTo>
                <a:lnTo>
                  <a:pt x="616" y="31"/>
                </a:lnTo>
                <a:lnTo>
                  <a:pt x="819" y="47"/>
                </a:lnTo>
                <a:lnTo>
                  <a:pt x="1053" y="125"/>
                </a:lnTo>
                <a:lnTo>
                  <a:pt x="1193" y="203"/>
                </a:lnTo>
                <a:lnTo>
                  <a:pt x="1310" y="304"/>
                </a:lnTo>
                <a:lnTo>
                  <a:pt x="1396" y="460"/>
                </a:lnTo>
                <a:lnTo>
                  <a:pt x="1450" y="647"/>
                </a:lnTo>
                <a:lnTo>
                  <a:pt x="1474" y="897"/>
                </a:lnTo>
                <a:lnTo>
                  <a:pt x="1482" y="1084"/>
                </a:lnTo>
                <a:lnTo>
                  <a:pt x="1489" y="1162"/>
                </a:lnTo>
                <a:lnTo>
                  <a:pt x="1466" y="1193"/>
                </a:lnTo>
                <a:lnTo>
                  <a:pt x="1427" y="1209"/>
                </a:lnTo>
                <a:lnTo>
                  <a:pt x="1372" y="1224"/>
                </a:lnTo>
                <a:lnTo>
                  <a:pt x="1310" y="1240"/>
                </a:lnTo>
                <a:lnTo>
                  <a:pt x="1240" y="1240"/>
                </a:lnTo>
                <a:lnTo>
                  <a:pt x="1146" y="1240"/>
                </a:lnTo>
                <a:lnTo>
                  <a:pt x="1076" y="1224"/>
                </a:lnTo>
                <a:lnTo>
                  <a:pt x="975" y="1209"/>
                </a:lnTo>
                <a:lnTo>
                  <a:pt x="803" y="1154"/>
                </a:lnTo>
                <a:lnTo>
                  <a:pt x="671" y="1084"/>
                </a:lnTo>
                <a:lnTo>
                  <a:pt x="632" y="990"/>
                </a:lnTo>
                <a:lnTo>
                  <a:pt x="616" y="944"/>
                </a:lnTo>
                <a:lnTo>
                  <a:pt x="632" y="881"/>
                </a:lnTo>
                <a:lnTo>
                  <a:pt x="686" y="827"/>
                </a:lnTo>
                <a:lnTo>
                  <a:pt x="788" y="756"/>
                </a:lnTo>
                <a:lnTo>
                  <a:pt x="866" y="663"/>
                </a:lnTo>
                <a:lnTo>
                  <a:pt x="889" y="577"/>
                </a:lnTo>
                <a:lnTo>
                  <a:pt x="912" y="483"/>
                </a:lnTo>
                <a:lnTo>
                  <a:pt x="897" y="413"/>
                </a:lnTo>
                <a:lnTo>
                  <a:pt x="881" y="359"/>
                </a:lnTo>
                <a:lnTo>
                  <a:pt x="803" y="288"/>
                </a:lnTo>
                <a:lnTo>
                  <a:pt x="749" y="273"/>
                </a:lnTo>
                <a:lnTo>
                  <a:pt x="663" y="257"/>
                </a:lnTo>
                <a:lnTo>
                  <a:pt x="593" y="257"/>
                </a:lnTo>
                <a:lnTo>
                  <a:pt x="491" y="273"/>
                </a:lnTo>
                <a:lnTo>
                  <a:pt x="429" y="312"/>
                </a:lnTo>
                <a:lnTo>
                  <a:pt x="320" y="390"/>
                </a:lnTo>
                <a:lnTo>
                  <a:pt x="257" y="413"/>
                </a:lnTo>
                <a:lnTo>
                  <a:pt x="211" y="476"/>
                </a:lnTo>
                <a:lnTo>
                  <a:pt x="148" y="515"/>
                </a:lnTo>
                <a:lnTo>
                  <a:pt x="86" y="515"/>
                </a:lnTo>
                <a:lnTo>
                  <a:pt x="31" y="444"/>
                </a:lnTo>
                <a:lnTo>
                  <a:pt x="8" y="390"/>
                </a:lnTo>
                <a:lnTo>
                  <a:pt x="0" y="320"/>
                </a:lnTo>
                <a:lnTo>
                  <a:pt x="0" y="273"/>
                </a:lnTo>
                <a:lnTo>
                  <a:pt x="0" y="210"/>
                </a:lnTo>
                <a:lnTo>
                  <a:pt x="16" y="156"/>
                </a:lnTo>
                <a:lnTo>
                  <a:pt x="31" y="125"/>
                </a:lnTo>
                <a:lnTo>
                  <a:pt x="133" y="39"/>
                </a:lnTo>
                <a:lnTo>
                  <a:pt x="62" y="93"/>
                </a:lnTo>
                <a:lnTo>
                  <a:pt x="31" y="125"/>
                </a:lnTo>
                <a:lnTo>
                  <a:pt x="179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98" name="Freeform 34"/>
          <p:cNvSpPr>
            <a:spLocks/>
          </p:cNvSpPr>
          <p:nvPr/>
        </p:nvSpPr>
        <p:spPr bwMode="auto">
          <a:xfrm>
            <a:off x="2720975" y="3292475"/>
            <a:ext cx="2363788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2" y="1"/>
              </a:cxn>
              <a:cxn ang="0">
                <a:pos x="79" y="4"/>
              </a:cxn>
              <a:cxn ang="0">
                <a:pos x="105" y="6"/>
              </a:cxn>
              <a:cxn ang="0">
                <a:pos x="135" y="16"/>
              </a:cxn>
              <a:cxn ang="0">
                <a:pos x="153" y="26"/>
              </a:cxn>
              <a:cxn ang="0">
                <a:pos x="168" y="39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3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9"/>
              </a:cxn>
              <a:cxn ang="0">
                <a:pos x="159" y="159"/>
              </a:cxn>
              <a:cxn ang="0">
                <a:pos x="147" y="159"/>
              </a:cxn>
              <a:cxn ang="0">
                <a:pos x="138" y="157"/>
              </a:cxn>
              <a:cxn ang="0">
                <a:pos x="125" y="155"/>
              </a:cxn>
              <a:cxn ang="0">
                <a:pos x="103" y="148"/>
              </a:cxn>
              <a:cxn ang="0">
                <a:pos x="86" y="139"/>
              </a:cxn>
              <a:cxn ang="0">
                <a:pos x="81" y="127"/>
              </a:cxn>
              <a:cxn ang="0">
                <a:pos x="79" y="121"/>
              </a:cxn>
              <a:cxn ang="0">
                <a:pos x="81" y="113"/>
              </a:cxn>
              <a:cxn ang="0">
                <a:pos x="88" y="106"/>
              </a:cxn>
              <a:cxn ang="0">
                <a:pos x="101" y="97"/>
              </a:cxn>
              <a:cxn ang="0">
                <a:pos x="111" y="85"/>
              </a:cxn>
              <a:cxn ang="0">
                <a:pos x="114" y="74"/>
              </a:cxn>
              <a:cxn ang="0">
                <a:pos x="117" y="62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5"/>
              </a:cxn>
              <a:cxn ang="0">
                <a:pos x="85" y="33"/>
              </a:cxn>
              <a:cxn ang="0">
                <a:pos x="76" y="33"/>
              </a:cxn>
              <a:cxn ang="0">
                <a:pos x="63" y="35"/>
              </a:cxn>
              <a:cxn ang="0">
                <a:pos x="55" y="40"/>
              </a:cxn>
              <a:cxn ang="0">
                <a:pos x="41" y="50"/>
              </a:cxn>
              <a:cxn ang="0">
                <a:pos x="33" y="53"/>
              </a:cxn>
              <a:cxn ang="0">
                <a:pos x="27" y="61"/>
              </a:cxn>
              <a:cxn ang="0">
                <a:pos x="19" y="66"/>
              </a:cxn>
              <a:cxn ang="0">
                <a:pos x="11" y="66"/>
              </a:cxn>
              <a:cxn ang="0">
                <a:pos x="4" y="57"/>
              </a:cxn>
              <a:cxn ang="0">
                <a:pos x="1" y="50"/>
              </a:cxn>
              <a:cxn ang="0">
                <a:pos x="0" y="41"/>
              </a:cxn>
              <a:cxn ang="0">
                <a:pos x="0" y="35"/>
              </a:cxn>
              <a:cxn ang="0">
                <a:pos x="0" y="27"/>
              </a:cxn>
              <a:cxn ang="0">
                <a:pos x="2" y="20"/>
              </a:cxn>
              <a:cxn ang="0">
                <a:pos x="4" y="16"/>
              </a:cxn>
              <a:cxn ang="0">
                <a:pos x="17" y="5"/>
              </a:cxn>
              <a:cxn ang="0">
                <a:pos x="8" y="12"/>
              </a:cxn>
              <a:cxn ang="0">
                <a:pos x="4" y="16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2" y="1"/>
                </a:lnTo>
                <a:lnTo>
                  <a:pt x="79" y="4"/>
                </a:lnTo>
                <a:lnTo>
                  <a:pt x="105" y="6"/>
                </a:lnTo>
                <a:lnTo>
                  <a:pt x="135" y="16"/>
                </a:lnTo>
                <a:lnTo>
                  <a:pt x="153" y="26"/>
                </a:lnTo>
                <a:lnTo>
                  <a:pt x="168" y="39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3"/>
                </a:lnTo>
                <a:lnTo>
                  <a:pt x="183" y="155"/>
                </a:lnTo>
                <a:lnTo>
                  <a:pt x="176" y="157"/>
                </a:lnTo>
                <a:lnTo>
                  <a:pt x="168" y="159"/>
                </a:lnTo>
                <a:lnTo>
                  <a:pt x="159" y="159"/>
                </a:lnTo>
                <a:lnTo>
                  <a:pt x="147" y="159"/>
                </a:lnTo>
                <a:lnTo>
                  <a:pt x="138" y="157"/>
                </a:lnTo>
                <a:lnTo>
                  <a:pt x="125" y="155"/>
                </a:lnTo>
                <a:lnTo>
                  <a:pt x="103" y="148"/>
                </a:lnTo>
                <a:lnTo>
                  <a:pt x="86" y="139"/>
                </a:lnTo>
                <a:lnTo>
                  <a:pt x="81" y="127"/>
                </a:lnTo>
                <a:lnTo>
                  <a:pt x="79" y="121"/>
                </a:lnTo>
                <a:lnTo>
                  <a:pt x="81" y="113"/>
                </a:lnTo>
                <a:lnTo>
                  <a:pt x="88" y="106"/>
                </a:lnTo>
                <a:lnTo>
                  <a:pt x="101" y="97"/>
                </a:lnTo>
                <a:lnTo>
                  <a:pt x="111" y="85"/>
                </a:lnTo>
                <a:lnTo>
                  <a:pt x="114" y="74"/>
                </a:lnTo>
                <a:lnTo>
                  <a:pt x="117" y="62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5"/>
                </a:lnTo>
                <a:lnTo>
                  <a:pt x="85" y="33"/>
                </a:lnTo>
                <a:lnTo>
                  <a:pt x="76" y="33"/>
                </a:lnTo>
                <a:lnTo>
                  <a:pt x="63" y="35"/>
                </a:lnTo>
                <a:lnTo>
                  <a:pt x="55" y="40"/>
                </a:lnTo>
                <a:lnTo>
                  <a:pt x="41" y="50"/>
                </a:lnTo>
                <a:lnTo>
                  <a:pt x="33" y="53"/>
                </a:lnTo>
                <a:lnTo>
                  <a:pt x="27" y="61"/>
                </a:lnTo>
                <a:lnTo>
                  <a:pt x="19" y="66"/>
                </a:lnTo>
                <a:lnTo>
                  <a:pt x="11" y="66"/>
                </a:lnTo>
                <a:lnTo>
                  <a:pt x="4" y="57"/>
                </a:lnTo>
                <a:lnTo>
                  <a:pt x="1" y="50"/>
                </a:lnTo>
                <a:lnTo>
                  <a:pt x="0" y="41"/>
                </a:lnTo>
                <a:lnTo>
                  <a:pt x="0" y="35"/>
                </a:lnTo>
                <a:lnTo>
                  <a:pt x="0" y="27"/>
                </a:lnTo>
                <a:lnTo>
                  <a:pt x="2" y="20"/>
                </a:lnTo>
                <a:lnTo>
                  <a:pt x="4" y="16"/>
                </a:lnTo>
                <a:lnTo>
                  <a:pt x="17" y="5"/>
                </a:lnTo>
                <a:lnTo>
                  <a:pt x="8" y="12"/>
                </a:lnTo>
                <a:lnTo>
                  <a:pt x="4" y="16"/>
                </a:lnTo>
                <a:lnTo>
                  <a:pt x="2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99" name="Line 35"/>
          <p:cNvSpPr>
            <a:spLocks noChangeShapeType="1"/>
          </p:cNvSpPr>
          <p:nvPr/>
        </p:nvSpPr>
        <p:spPr bwMode="auto">
          <a:xfrm flipV="1">
            <a:off x="3252788" y="2066925"/>
            <a:ext cx="347662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0" name="Line 36"/>
          <p:cNvSpPr>
            <a:spLocks noChangeShapeType="1"/>
          </p:cNvSpPr>
          <p:nvPr/>
        </p:nvSpPr>
        <p:spPr bwMode="auto">
          <a:xfrm flipV="1">
            <a:off x="3265488" y="2066925"/>
            <a:ext cx="531812" cy="544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1" name="Line 37"/>
          <p:cNvSpPr>
            <a:spLocks noChangeShapeType="1"/>
          </p:cNvSpPr>
          <p:nvPr/>
        </p:nvSpPr>
        <p:spPr bwMode="auto">
          <a:xfrm flipV="1">
            <a:off x="3314700" y="2078038"/>
            <a:ext cx="681038" cy="693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2" name="Line 38"/>
          <p:cNvSpPr>
            <a:spLocks noChangeShapeType="1"/>
          </p:cNvSpPr>
          <p:nvPr/>
        </p:nvSpPr>
        <p:spPr bwMode="auto">
          <a:xfrm flipV="1">
            <a:off x="3425825" y="2103438"/>
            <a:ext cx="768350" cy="768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3" name="Line 39"/>
          <p:cNvSpPr>
            <a:spLocks noChangeShapeType="1"/>
          </p:cNvSpPr>
          <p:nvPr/>
        </p:nvSpPr>
        <p:spPr bwMode="auto">
          <a:xfrm flipV="1">
            <a:off x="3983038" y="2116138"/>
            <a:ext cx="409575" cy="407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4" name="Line 40"/>
          <p:cNvSpPr>
            <a:spLocks noChangeShapeType="1"/>
          </p:cNvSpPr>
          <p:nvPr/>
        </p:nvSpPr>
        <p:spPr bwMode="auto">
          <a:xfrm flipV="1">
            <a:off x="4243388" y="2139950"/>
            <a:ext cx="334962" cy="322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 flipV="1">
            <a:off x="4441825" y="2190750"/>
            <a:ext cx="296863" cy="296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6" name="Line 42"/>
          <p:cNvSpPr>
            <a:spLocks noChangeShapeType="1"/>
          </p:cNvSpPr>
          <p:nvPr/>
        </p:nvSpPr>
        <p:spPr bwMode="auto">
          <a:xfrm flipV="1">
            <a:off x="4578350" y="2239963"/>
            <a:ext cx="309563" cy="322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 flipV="1">
            <a:off x="4664075" y="2314575"/>
            <a:ext cx="371475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8" name="Line 44"/>
          <p:cNvSpPr>
            <a:spLocks noChangeShapeType="1"/>
          </p:cNvSpPr>
          <p:nvPr/>
        </p:nvSpPr>
        <p:spPr bwMode="auto">
          <a:xfrm flipV="1">
            <a:off x="4689475" y="2387600"/>
            <a:ext cx="4699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9" name="Line 45"/>
          <p:cNvSpPr>
            <a:spLocks noChangeShapeType="1"/>
          </p:cNvSpPr>
          <p:nvPr/>
        </p:nvSpPr>
        <p:spPr bwMode="auto">
          <a:xfrm flipV="1">
            <a:off x="4230688" y="2487613"/>
            <a:ext cx="1039812" cy="1052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0" name="Line 46"/>
          <p:cNvSpPr>
            <a:spLocks noChangeShapeType="1"/>
          </p:cNvSpPr>
          <p:nvPr/>
        </p:nvSpPr>
        <p:spPr bwMode="auto">
          <a:xfrm flipV="1">
            <a:off x="4279900" y="2611438"/>
            <a:ext cx="1090613" cy="1089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 flipV="1">
            <a:off x="4379913" y="2747963"/>
            <a:ext cx="1063625" cy="1063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2" name="Line 48"/>
          <p:cNvSpPr>
            <a:spLocks noChangeShapeType="1"/>
          </p:cNvSpPr>
          <p:nvPr/>
        </p:nvSpPr>
        <p:spPr bwMode="auto">
          <a:xfrm flipV="1">
            <a:off x="4516438" y="2895600"/>
            <a:ext cx="989012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3" name="Line 49"/>
          <p:cNvSpPr>
            <a:spLocks noChangeShapeType="1"/>
          </p:cNvSpPr>
          <p:nvPr/>
        </p:nvSpPr>
        <p:spPr bwMode="auto">
          <a:xfrm flipV="1">
            <a:off x="4676775" y="3057525"/>
            <a:ext cx="866775" cy="877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4" name="Line 50"/>
          <p:cNvSpPr>
            <a:spLocks noChangeShapeType="1"/>
          </p:cNvSpPr>
          <p:nvPr/>
        </p:nvSpPr>
        <p:spPr bwMode="auto">
          <a:xfrm flipV="1">
            <a:off x="4849813" y="3254375"/>
            <a:ext cx="717550" cy="73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5" name="Line 51"/>
          <p:cNvSpPr>
            <a:spLocks noChangeShapeType="1"/>
          </p:cNvSpPr>
          <p:nvPr/>
        </p:nvSpPr>
        <p:spPr bwMode="auto">
          <a:xfrm flipV="1">
            <a:off x="5022850" y="3440113"/>
            <a:ext cx="569913" cy="569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6" name="Line 52"/>
          <p:cNvSpPr>
            <a:spLocks noChangeShapeType="1"/>
          </p:cNvSpPr>
          <p:nvPr/>
        </p:nvSpPr>
        <p:spPr bwMode="auto">
          <a:xfrm flipV="1">
            <a:off x="5208588" y="3638550"/>
            <a:ext cx="396875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7" name="Line 53"/>
          <p:cNvSpPr>
            <a:spLocks noChangeShapeType="1"/>
          </p:cNvSpPr>
          <p:nvPr/>
        </p:nvSpPr>
        <p:spPr bwMode="auto">
          <a:xfrm flipV="1">
            <a:off x="5456238" y="3849688"/>
            <a:ext cx="161925" cy="147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8" name="Freeform 54"/>
          <p:cNvSpPr>
            <a:spLocks/>
          </p:cNvSpPr>
          <p:nvPr/>
        </p:nvSpPr>
        <p:spPr bwMode="auto">
          <a:xfrm>
            <a:off x="3252788" y="2066925"/>
            <a:ext cx="2365375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3" y="0"/>
              </a:cxn>
              <a:cxn ang="0">
                <a:pos x="79" y="3"/>
              </a:cxn>
              <a:cxn ang="0">
                <a:pos x="106" y="5"/>
              </a:cxn>
              <a:cxn ang="0">
                <a:pos x="135" y="15"/>
              </a:cxn>
              <a:cxn ang="0">
                <a:pos x="154" y="25"/>
              </a:cxn>
              <a:cxn ang="0">
                <a:pos x="168" y="38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2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8"/>
              </a:cxn>
              <a:cxn ang="0">
                <a:pos x="159" y="159"/>
              </a:cxn>
              <a:cxn ang="0">
                <a:pos x="147" y="158"/>
              </a:cxn>
              <a:cxn ang="0">
                <a:pos x="138" y="156"/>
              </a:cxn>
              <a:cxn ang="0">
                <a:pos x="125" y="154"/>
              </a:cxn>
              <a:cxn ang="0">
                <a:pos x="103" y="148"/>
              </a:cxn>
              <a:cxn ang="0">
                <a:pos x="86" y="138"/>
              </a:cxn>
              <a:cxn ang="0">
                <a:pos x="81" y="127"/>
              </a:cxn>
              <a:cxn ang="0">
                <a:pos x="79" y="120"/>
              </a:cxn>
              <a:cxn ang="0">
                <a:pos x="81" y="112"/>
              </a:cxn>
              <a:cxn ang="0">
                <a:pos x="88" y="105"/>
              </a:cxn>
              <a:cxn ang="0">
                <a:pos x="101" y="96"/>
              </a:cxn>
              <a:cxn ang="0">
                <a:pos x="111" y="85"/>
              </a:cxn>
              <a:cxn ang="0">
                <a:pos x="114" y="73"/>
              </a:cxn>
              <a:cxn ang="0">
                <a:pos x="117" y="61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4"/>
              </a:cxn>
              <a:cxn ang="0">
                <a:pos x="85" y="32"/>
              </a:cxn>
              <a:cxn ang="0">
                <a:pos x="76" y="32"/>
              </a:cxn>
              <a:cxn ang="0">
                <a:pos x="63" y="35"/>
              </a:cxn>
              <a:cxn ang="0">
                <a:pos x="55" y="39"/>
              </a:cxn>
              <a:cxn ang="0">
                <a:pos x="41" y="49"/>
              </a:cxn>
              <a:cxn ang="0">
                <a:pos x="33" y="53"/>
              </a:cxn>
              <a:cxn ang="0">
                <a:pos x="27" y="61"/>
              </a:cxn>
              <a:cxn ang="0">
                <a:pos x="19" y="65"/>
              </a:cxn>
              <a:cxn ang="0">
                <a:pos x="11" y="65"/>
              </a:cxn>
              <a:cxn ang="0">
                <a:pos x="4" y="56"/>
              </a:cxn>
              <a:cxn ang="0">
                <a:pos x="1" y="49"/>
              </a:cxn>
              <a:cxn ang="0">
                <a:pos x="0" y="40"/>
              </a:cxn>
              <a:cxn ang="0">
                <a:pos x="0" y="35"/>
              </a:cxn>
              <a:cxn ang="0">
                <a:pos x="0" y="27"/>
              </a:cxn>
              <a:cxn ang="0">
                <a:pos x="2" y="19"/>
              </a:cxn>
              <a:cxn ang="0">
                <a:pos x="4" y="15"/>
              </a:cxn>
              <a:cxn ang="0">
                <a:pos x="17" y="5"/>
              </a:cxn>
              <a:cxn ang="0">
                <a:pos x="8" y="12"/>
              </a:cxn>
              <a:cxn ang="0">
                <a:pos x="5" y="15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3" y="0"/>
                </a:lnTo>
                <a:lnTo>
                  <a:pt x="79" y="3"/>
                </a:lnTo>
                <a:lnTo>
                  <a:pt x="106" y="5"/>
                </a:lnTo>
                <a:lnTo>
                  <a:pt x="135" y="15"/>
                </a:lnTo>
                <a:lnTo>
                  <a:pt x="154" y="25"/>
                </a:lnTo>
                <a:lnTo>
                  <a:pt x="168" y="38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2"/>
                </a:lnTo>
                <a:lnTo>
                  <a:pt x="183" y="155"/>
                </a:lnTo>
                <a:lnTo>
                  <a:pt x="176" y="157"/>
                </a:lnTo>
                <a:lnTo>
                  <a:pt x="168" y="158"/>
                </a:lnTo>
                <a:lnTo>
                  <a:pt x="159" y="159"/>
                </a:lnTo>
                <a:lnTo>
                  <a:pt x="147" y="158"/>
                </a:lnTo>
                <a:lnTo>
                  <a:pt x="138" y="156"/>
                </a:lnTo>
                <a:lnTo>
                  <a:pt x="125" y="154"/>
                </a:lnTo>
                <a:lnTo>
                  <a:pt x="103" y="148"/>
                </a:lnTo>
                <a:lnTo>
                  <a:pt x="86" y="138"/>
                </a:lnTo>
                <a:lnTo>
                  <a:pt x="81" y="127"/>
                </a:lnTo>
                <a:lnTo>
                  <a:pt x="79" y="120"/>
                </a:lnTo>
                <a:lnTo>
                  <a:pt x="81" y="112"/>
                </a:lnTo>
                <a:lnTo>
                  <a:pt x="88" y="105"/>
                </a:lnTo>
                <a:lnTo>
                  <a:pt x="101" y="96"/>
                </a:lnTo>
                <a:lnTo>
                  <a:pt x="111" y="85"/>
                </a:lnTo>
                <a:lnTo>
                  <a:pt x="114" y="73"/>
                </a:lnTo>
                <a:lnTo>
                  <a:pt x="117" y="61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4"/>
                </a:lnTo>
                <a:lnTo>
                  <a:pt x="85" y="32"/>
                </a:lnTo>
                <a:lnTo>
                  <a:pt x="76" y="32"/>
                </a:lnTo>
                <a:lnTo>
                  <a:pt x="63" y="35"/>
                </a:lnTo>
                <a:lnTo>
                  <a:pt x="55" y="39"/>
                </a:lnTo>
                <a:lnTo>
                  <a:pt x="41" y="49"/>
                </a:lnTo>
                <a:lnTo>
                  <a:pt x="33" y="53"/>
                </a:lnTo>
                <a:lnTo>
                  <a:pt x="27" y="61"/>
                </a:lnTo>
                <a:lnTo>
                  <a:pt x="19" y="65"/>
                </a:lnTo>
                <a:lnTo>
                  <a:pt x="11" y="65"/>
                </a:lnTo>
                <a:lnTo>
                  <a:pt x="4" y="56"/>
                </a:lnTo>
                <a:lnTo>
                  <a:pt x="1" y="49"/>
                </a:lnTo>
                <a:lnTo>
                  <a:pt x="0" y="40"/>
                </a:lnTo>
                <a:lnTo>
                  <a:pt x="0" y="35"/>
                </a:lnTo>
                <a:lnTo>
                  <a:pt x="0" y="27"/>
                </a:lnTo>
                <a:lnTo>
                  <a:pt x="2" y="19"/>
                </a:lnTo>
                <a:lnTo>
                  <a:pt x="4" y="15"/>
                </a:lnTo>
                <a:lnTo>
                  <a:pt x="17" y="5"/>
                </a:lnTo>
                <a:lnTo>
                  <a:pt x="8" y="12"/>
                </a:lnTo>
                <a:lnTo>
                  <a:pt x="5" y="15"/>
                </a:lnTo>
                <a:lnTo>
                  <a:pt x="2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0579-A581-4CEC-92CD-E3BA78B88FC0}" type="slidenum">
              <a:rPr lang="en-US"/>
              <a:pPr/>
              <a:t>37</a:t>
            </a:fld>
            <a:endParaRPr lang="en-US"/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9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i="1" baseline="0">
                <a:solidFill>
                  <a:schemeClr val="tx1"/>
                </a:solidFill>
              </a:rPr>
              <a:t>Population region image + random offset</a:t>
            </a:r>
          </a:p>
        </p:txBody>
      </p:sp>
      <p:sp>
        <p:nvSpPr>
          <p:cNvPr id="142340" name="AutoShape 4"/>
          <p:cNvSpPr>
            <a:spLocks noChangeAspect="1" noChangeArrowheads="1" noTextEdit="1"/>
          </p:cNvSpPr>
          <p:nvPr/>
        </p:nvSpPr>
        <p:spPr bwMode="auto">
          <a:xfrm>
            <a:off x="1371600" y="11113"/>
            <a:ext cx="6858000" cy="6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2720975" y="5421313"/>
            <a:ext cx="47291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720975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36623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46148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>
            <a:off x="55562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>
            <a:off x="65087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7450138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2479675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34210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43735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53149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62674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7208838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42354" name="Line 18"/>
          <p:cNvSpPr>
            <a:spLocks noChangeShapeType="1"/>
          </p:cNvSpPr>
          <p:nvPr/>
        </p:nvSpPr>
        <p:spPr bwMode="auto">
          <a:xfrm flipV="1">
            <a:off x="2535238" y="1336675"/>
            <a:ext cx="1587" cy="392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5" name="Line 19"/>
          <p:cNvSpPr>
            <a:spLocks noChangeShapeType="1"/>
          </p:cNvSpPr>
          <p:nvPr/>
        </p:nvSpPr>
        <p:spPr bwMode="auto">
          <a:xfrm flipH="1">
            <a:off x="2386013" y="52609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6" name="Line 20"/>
          <p:cNvSpPr>
            <a:spLocks noChangeShapeType="1"/>
          </p:cNvSpPr>
          <p:nvPr/>
        </p:nvSpPr>
        <p:spPr bwMode="auto">
          <a:xfrm flipH="1">
            <a:off x="2386013" y="448151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H="1">
            <a:off x="2386013" y="368776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8" name="Line 22"/>
          <p:cNvSpPr>
            <a:spLocks noChangeShapeType="1"/>
          </p:cNvSpPr>
          <p:nvPr/>
        </p:nvSpPr>
        <p:spPr bwMode="auto">
          <a:xfrm flipH="1">
            <a:off x="2386013" y="2908300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9" name="Line 23"/>
          <p:cNvSpPr>
            <a:spLocks noChangeShapeType="1"/>
          </p:cNvSpPr>
          <p:nvPr/>
        </p:nvSpPr>
        <p:spPr bwMode="auto">
          <a:xfrm flipH="1">
            <a:off x="2386013" y="2116138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60" name="Line 24"/>
          <p:cNvSpPr>
            <a:spLocks noChangeShapeType="1"/>
          </p:cNvSpPr>
          <p:nvPr/>
        </p:nvSpPr>
        <p:spPr bwMode="auto">
          <a:xfrm flipH="1">
            <a:off x="2386013" y="13366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 rot="16200000">
            <a:off x="1966912" y="517366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 rot="16200000">
            <a:off x="1966912" y="4391026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42363" name="Rectangle 27"/>
          <p:cNvSpPr>
            <a:spLocks noChangeArrowheads="1"/>
          </p:cNvSpPr>
          <p:nvPr/>
        </p:nvSpPr>
        <p:spPr bwMode="auto">
          <a:xfrm rot="16200000">
            <a:off x="1966912" y="36004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42364" name="Rectangle 28"/>
          <p:cNvSpPr>
            <a:spLocks noChangeArrowheads="1"/>
          </p:cNvSpPr>
          <p:nvPr/>
        </p:nvSpPr>
        <p:spPr bwMode="auto">
          <a:xfrm rot="16200000">
            <a:off x="1966912" y="281781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 rot="16200000">
            <a:off x="1966912" y="20256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 rot="16200000">
            <a:off x="1966912" y="1246188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2535238" y="1174750"/>
            <a:ext cx="5100637" cy="42465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 flipV="1">
            <a:off x="3252788" y="2066925"/>
            <a:ext cx="347662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 flipV="1">
            <a:off x="3265488" y="2066925"/>
            <a:ext cx="531812" cy="544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2" name="Line 36"/>
          <p:cNvSpPr>
            <a:spLocks noChangeShapeType="1"/>
          </p:cNvSpPr>
          <p:nvPr/>
        </p:nvSpPr>
        <p:spPr bwMode="auto">
          <a:xfrm flipV="1">
            <a:off x="3314700" y="2078038"/>
            <a:ext cx="681038" cy="693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 flipV="1">
            <a:off x="3425825" y="2103438"/>
            <a:ext cx="768350" cy="768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4" name="Line 38"/>
          <p:cNvSpPr>
            <a:spLocks noChangeShapeType="1"/>
          </p:cNvSpPr>
          <p:nvPr/>
        </p:nvSpPr>
        <p:spPr bwMode="auto">
          <a:xfrm flipV="1">
            <a:off x="3983038" y="2116138"/>
            <a:ext cx="409575" cy="407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 flipV="1">
            <a:off x="4243388" y="2139950"/>
            <a:ext cx="334962" cy="322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 flipV="1">
            <a:off x="4441825" y="2190750"/>
            <a:ext cx="296863" cy="296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4578350" y="2239963"/>
            <a:ext cx="309563" cy="322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 flipV="1">
            <a:off x="4664075" y="2314575"/>
            <a:ext cx="371475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 flipV="1">
            <a:off x="4689475" y="2387600"/>
            <a:ext cx="4699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0" name="Line 44"/>
          <p:cNvSpPr>
            <a:spLocks noChangeShapeType="1"/>
          </p:cNvSpPr>
          <p:nvPr/>
        </p:nvSpPr>
        <p:spPr bwMode="auto">
          <a:xfrm flipV="1">
            <a:off x="4230688" y="2487613"/>
            <a:ext cx="1039812" cy="1052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V="1">
            <a:off x="4279900" y="2611438"/>
            <a:ext cx="1090613" cy="1089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2" name="Line 46"/>
          <p:cNvSpPr>
            <a:spLocks noChangeShapeType="1"/>
          </p:cNvSpPr>
          <p:nvPr/>
        </p:nvSpPr>
        <p:spPr bwMode="auto">
          <a:xfrm flipV="1">
            <a:off x="4379913" y="2747963"/>
            <a:ext cx="1063625" cy="1063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V="1">
            <a:off x="4516438" y="2895600"/>
            <a:ext cx="989012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4" name="Line 48"/>
          <p:cNvSpPr>
            <a:spLocks noChangeShapeType="1"/>
          </p:cNvSpPr>
          <p:nvPr/>
        </p:nvSpPr>
        <p:spPr bwMode="auto">
          <a:xfrm flipV="1">
            <a:off x="4676775" y="3057525"/>
            <a:ext cx="866775" cy="877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5" name="Line 49"/>
          <p:cNvSpPr>
            <a:spLocks noChangeShapeType="1"/>
          </p:cNvSpPr>
          <p:nvPr/>
        </p:nvSpPr>
        <p:spPr bwMode="auto">
          <a:xfrm flipV="1">
            <a:off x="4849813" y="3254375"/>
            <a:ext cx="717550" cy="73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6" name="Line 50"/>
          <p:cNvSpPr>
            <a:spLocks noChangeShapeType="1"/>
          </p:cNvSpPr>
          <p:nvPr/>
        </p:nvSpPr>
        <p:spPr bwMode="auto">
          <a:xfrm flipV="1">
            <a:off x="5022850" y="3440113"/>
            <a:ext cx="569913" cy="569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7" name="Line 51"/>
          <p:cNvSpPr>
            <a:spLocks noChangeShapeType="1"/>
          </p:cNvSpPr>
          <p:nvPr/>
        </p:nvSpPr>
        <p:spPr bwMode="auto">
          <a:xfrm flipV="1">
            <a:off x="5208588" y="3638550"/>
            <a:ext cx="396875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8" name="Line 52"/>
          <p:cNvSpPr>
            <a:spLocks noChangeShapeType="1"/>
          </p:cNvSpPr>
          <p:nvPr/>
        </p:nvSpPr>
        <p:spPr bwMode="auto">
          <a:xfrm flipV="1">
            <a:off x="5456238" y="3849688"/>
            <a:ext cx="161925" cy="147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9" name="Freeform 53"/>
          <p:cNvSpPr>
            <a:spLocks/>
          </p:cNvSpPr>
          <p:nvPr/>
        </p:nvSpPr>
        <p:spPr bwMode="auto">
          <a:xfrm>
            <a:off x="3252788" y="2066925"/>
            <a:ext cx="2365375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3" y="0"/>
              </a:cxn>
              <a:cxn ang="0">
                <a:pos x="79" y="3"/>
              </a:cxn>
              <a:cxn ang="0">
                <a:pos x="106" y="5"/>
              </a:cxn>
              <a:cxn ang="0">
                <a:pos x="135" y="15"/>
              </a:cxn>
              <a:cxn ang="0">
                <a:pos x="154" y="25"/>
              </a:cxn>
              <a:cxn ang="0">
                <a:pos x="168" y="38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2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8"/>
              </a:cxn>
              <a:cxn ang="0">
                <a:pos x="159" y="159"/>
              </a:cxn>
              <a:cxn ang="0">
                <a:pos x="147" y="158"/>
              </a:cxn>
              <a:cxn ang="0">
                <a:pos x="138" y="156"/>
              </a:cxn>
              <a:cxn ang="0">
                <a:pos x="125" y="154"/>
              </a:cxn>
              <a:cxn ang="0">
                <a:pos x="103" y="148"/>
              </a:cxn>
              <a:cxn ang="0">
                <a:pos x="86" y="138"/>
              </a:cxn>
              <a:cxn ang="0">
                <a:pos x="81" y="127"/>
              </a:cxn>
              <a:cxn ang="0">
                <a:pos x="79" y="120"/>
              </a:cxn>
              <a:cxn ang="0">
                <a:pos x="81" y="112"/>
              </a:cxn>
              <a:cxn ang="0">
                <a:pos x="88" y="105"/>
              </a:cxn>
              <a:cxn ang="0">
                <a:pos x="101" y="96"/>
              </a:cxn>
              <a:cxn ang="0">
                <a:pos x="111" y="85"/>
              </a:cxn>
              <a:cxn ang="0">
                <a:pos x="114" y="73"/>
              </a:cxn>
              <a:cxn ang="0">
                <a:pos x="117" y="61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4"/>
              </a:cxn>
              <a:cxn ang="0">
                <a:pos x="85" y="32"/>
              </a:cxn>
              <a:cxn ang="0">
                <a:pos x="76" y="32"/>
              </a:cxn>
              <a:cxn ang="0">
                <a:pos x="63" y="35"/>
              </a:cxn>
              <a:cxn ang="0">
                <a:pos x="55" y="39"/>
              </a:cxn>
              <a:cxn ang="0">
                <a:pos x="41" y="49"/>
              </a:cxn>
              <a:cxn ang="0">
                <a:pos x="33" y="53"/>
              </a:cxn>
              <a:cxn ang="0">
                <a:pos x="27" y="61"/>
              </a:cxn>
              <a:cxn ang="0">
                <a:pos x="19" y="65"/>
              </a:cxn>
              <a:cxn ang="0">
                <a:pos x="11" y="65"/>
              </a:cxn>
              <a:cxn ang="0">
                <a:pos x="4" y="56"/>
              </a:cxn>
              <a:cxn ang="0">
                <a:pos x="1" y="49"/>
              </a:cxn>
              <a:cxn ang="0">
                <a:pos x="0" y="40"/>
              </a:cxn>
              <a:cxn ang="0">
                <a:pos x="0" y="35"/>
              </a:cxn>
              <a:cxn ang="0">
                <a:pos x="0" y="27"/>
              </a:cxn>
              <a:cxn ang="0">
                <a:pos x="2" y="19"/>
              </a:cxn>
              <a:cxn ang="0">
                <a:pos x="4" y="15"/>
              </a:cxn>
              <a:cxn ang="0">
                <a:pos x="17" y="5"/>
              </a:cxn>
              <a:cxn ang="0">
                <a:pos x="8" y="12"/>
              </a:cxn>
              <a:cxn ang="0">
                <a:pos x="5" y="15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3" y="0"/>
                </a:lnTo>
                <a:lnTo>
                  <a:pt x="79" y="3"/>
                </a:lnTo>
                <a:lnTo>
                  <a:pt x="106" y="5"/>
                </a:lnTo>
                <a:lnTo>
                  <a:pt x="135" y="15"/>
                </a:lnTo>
                <a:lnTo>
                  <a:pt x="154" y="25"/>
                </a:lnTo>
                <a:lnTo>
                  <a:pt x="168" y="38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2"/>
                </a:lnTo>
                <a:lnTo>
                  <a:pt x="183" y="155"/>
                </a:lnTo>
                <a:lnTo>
                  <a:pt x="176" y="157"/>
                </a:lnTo>
                <a:lnTo>
                  <a:pt x="168" y="158"/>
                </a:lnTo>
                <a:lnTo>
                  <a:pt x="159" y="159"/>
                </a:lnTo>
                <a:lnTo>
                  <a:pt x="147" y="158"/>
                </a:lnTo>
                <a:lnTo>
                  <a:pt x="138" y="156"/>
                </a:lnTo>
                <a:lnTo>
                  <a:pt x="125" y="154"/>
                </a:lnTo>
                <a:lnTo>
                  <a:pt x="103" y="148"/>
                </a:lnTo>
                <a:lnTo>
                  <a:pt x="86" y="138"/>
                </a:lnTo>
                <a:lnTo>
                  <a:pt x="81" y="127"/>
                </a:lnTo>
                <a:lnTo>
                  <a:pt x="79" y="120"/>
                </a:lnTo>
                <a:lnTo>
                  <a:pt x="81" y="112"/>
                </a:lnTo>
                <a:lnTo>
                  <a:pt x="88" y="105"/>
                </a:lnTo>
                <a:lnTo>
                  <a:pt x="101" y="96"/>
                </a:lnTo>
                <a:lnTo>
                  <a:pt x="111" y="85"/>
                </a:lnTo>
                <a:lnTo>
                  <a:pt x="114" y="73"/>
                </a:lnTo>
                <a:lnTo>
                  <a:pt x="117" y="61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4"/>
                </a:lnTo>
                <a:lnTo>
                  <a:pt x="85" y="32"/>
                </a:lnTo>
                <a:lnTo>
                  <a:pt x="76" y="32"/>
                </a:lnTo>
                <a:lnTo>
                  <a:pt x="63" y="35"/>
                </a:lnTo>
                <a:lnTo>
                  <a:pt x="55" y="39"/>
                </a:lnTo>
                <a:lnTo>
                  <a:pt x="41" y="49"/>
                </a:lnTo>
                <a:lnTo>
                  <a:pt x="33" y="53"/>
                </a:lnTo>
                <a:lnTo>
                  <a:pt x="27" y="61"/>
                </a:lnTo>
                <a:lnTo>
                  <a:pt x="19" y="65"/>
                </a:lnTo>
                <a:lnTo>
                  <a:pt x="11" y="65"/>
                </a:lnTo>
                <a:lnTo>
                  <a:pt x="4" y="56"/>
                </a:lnTo>
                <a:lnTo>
                  <a:pt x="1" y="49"/>
                </a:lnTo>
                <a:lnTo>
                  <a:pt x="0" y="40"/>
                </a:lnTo>
                <a:lnTo>
                  <a:pt x="0" y="35"/>
                </a:lnTo>
                <a:lnTo>
                  <a:pt x="0" y="27"/>
                </a:lnTo>
                <a:lnTo>
                  <a:pt x="2" y="19"/>
                </a:lnTo>
                <a:lnTo>
                  <a:pt x="4" y="15"/>
                </a:lnTo>
                <a:lnTo>
                  <a:pt x="17" y="5"/>
                </a:lnTo>
                <a:lnTo>
                  <a:pt x="8" y="12"/>
                </a:lnTo>
                <a:lnTo>
                  <a:pt x="5" y="15"/>
                </a:lnTo>
                <a:lnTo>
                  <a:pt x="2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90" name="Line 54"/>
          <p:cNvSpPr>
            <a:spLocks noChangeShapeType="1"/>
          </p:cNvSpPr>
          <p:nvPr/>
        </p:nvSpPr>
        <p:spPr bwMode="auto">
          <a:xfrm>
            <a:off x="2555875" y="32845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2391" name="Line 55"/>
          <p:cNvSpPr>
            <a:spLocks noChangeShapeType="1"/>
          </p:cNvSpPr>
          <p:nvPr/>
        </p:nvSpPr>
        <p:spPr bwMode="auto">
          <a:xfrm flipV="1">
            <a:off x="5076825" y="1125538"/>
            <a:ext cx="0" cy="431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0C0A-DEB0-4596-B420-F44CB729DE4B}" type="slidenum">
              <a:rPr lang="en-US"/>
              <a:pPr/>
              <a:t>38</a:t>
            </a:fld>
            <a:endParaRPr lang="en-US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9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i="1" baseline="0">
                <a:solidFill>
                  <a:schemeClr val="tx1"/>
                </a:solidFill>
              </a:rPr>
              <a:t>Population region image + random offset</a:t>
            </a:r>
          </a:p>
        </p:txBody>
      </p:sp>
      <p:sp>
        <p:nvSpPr>
          <p:cNvPr id="146435" name="AutoShape 3"/>
          <p:cNvSpPr>
            <a:spLocks noChangeAspect="1" noChangeArrowheads="1" noTextEdit="1"/>
          </p:cNvSpPr>
          <p:nvPr/>
        </p:nvSpPr>
        <p:spPr bwMode="auto">
          <a:xfrm>
            <a:off x="1371600" y="11113"/>
            <a:ext cx="6858000" cy="6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6" name="Line 4"/>
          <p:cNvSpPr>
            <a:spLocks noChangeShapeType="1"/>
          </p:cNvSpPr>
          <p:nvPr/>
        </p:nvSpPr>
        <p:spPr bwMode="auto">
          <a:xfrm>
            <a:off x="2720975" y="5421313"/>
            <a:ext cx="47291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2720975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36623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46148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55562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65087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7450138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2479675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34210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43735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53149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62674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7208838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46449" name="Line 17"/>
          <p:cNvSpPr>
            <a:spLocks noChangeShapeType="1"/>
          </p:cNvSpPr>
          <p:nvPr/>
        </p:nvSpPr>
        <p:spPr bwMode="auto">
          <a:xfrm flipV="1">
            <a:off x="2535238" y="1336675"/>
            <a:ext cx="1587" cy="392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0" name="Line 18"/>
          <p:cNvSpPr>
            <a:spLocks noChangeShapeType="1"/>
          </p:cNvSpPr>
          <p:nvPr/>
        </p:nvSpPr>
        <p:spPr bwMode="auto">
          <a:xfrm flipH="1">
            <a:off x="2386013" y="52609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1" name="Line 19"/>
          <p:cNvSpPr>
            <a:spLocks noChangeShapeType="1"/>
          </p:cNvSpPr>
          <p:nvPr/>
        </p:nvSpPr>
        <p:spPr bwMode="auto">
          <a:xfrm flipH="1">
            <a:off x="2386013" y="448151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 flipH="1">
            <a:off x="2386013" y="368776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 flipH="1">
            <a:off x="2386013" y="2908300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4" name="Line 22"/>
          <p:cNvSpPr>
            <a:spLocks noChangeShapeType="1"/>
          </p:cNvSpPr>
          <p:nvPr/>
        </p:nvSpPr>
        <p:spPr bwMode="auto">
          <a:xfrm flipH="1">
            <a:off x="2386013" y="2116138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5" name="Line 23"/>
          <p:cNvSpPr>
            <a:spLocks noChangeShapeType="1"/>
          </p:cNvSpPr>
          <p:nvPr/>
        </p:nvSpPr>
        <p:spPr bwMode="auto">
          <a:xfrm flipH="1">
            <a:off x="2386013" y="13366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6" name="Rectangle 24"/>
          <p:cNvSpPr>
            <a:spLocks noChangeArrowheads="1"/>
          </p:cNvSpPr>
          <p:nvPr/>
        </p:nvSpPr>
        <p:spPr bwMode="auto">
          <a:xfrm rot="16200000">
            <a:off x="1966912" y="517366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 rot="16200000">
            <a:off x="1966912" y="4391026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 rot="16200000">
            <a:off x="1966912" y="36004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 rot="16200000">
            <a:off x="1966912" y="281781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46460" name="Rectangle 28"/>
          <p:cNvSpPr>
            <a:spLocks noChangeArrowheads="1"/>
          </p:cNvSpPr>
          <p:nvPr/>
        </p:nvSpPr>
        <p:spPr bwMode="auto">
          <a:xfrm rot="16200000">
            <a:off x="1966912" y="20256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46461" name="Rectangle 29"/>
          <p:cNvSpPr>
            <a:spLocks noChangeArrowheads="1"/>
          </p:cNvSpPr>
          <p:nvPr/>
        </p:nvSpPr>
        <p:spPr bwMode="auto">
          <a:xfrm rot="16200000">
            <a:off x="1966912" y="1246188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46462" name="Rectangle 30"/>
          <p:cNvSpPr>
            <a:spLocks noChangeArrowheads="1"/>
          </p:cNvSpPr>
          <p:nvPr/>
        </p:nvSpPr>
        <p:spPr bwMode="auto">
          <a:xfrm>
            <a:off x="2535238" y="1174750"/>
            <a:ext cx="5100637" cy="42465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3" name="Line 31"/>
          <p:cNvSpPr>
            <a:spLocks noChangeShapeType="1"/>
          </p:cNvSpPr>
          <p:nvPr/>
        </p:nvSpPr>
        <p:spPr bwMode="auto">
          <a:xfrm flipV="1">
            <a:off x="3252788" y="2066925"/>
            <a:ext cx="347662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4" name="Line 32"/>
          <p:cNvSpPr>
            <a:spLocks noChangeShapeType="1"/>
          </p:cNvSpPr>
          <p:nvPr/>
        </p:nvSpPr>
        <p:spPr bwMode="auto">
          <a:xfrm flipV="1">
            <a:off x="3265488" y="2066925"/>
            <a:ext cx="531812" cy="544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5" name="Line 33"/>
          <p:cNvSpPr>
            <a:spLocks noChangeShapeType="1"/>
          </p:cNvSpPr>
          <p:nvPr/>
        </p:nvSpPr>
        <p:spPr bwMode="auto">
          <a:xfrm flipV="1">
            <a:off x="3314700" y="2078038"/>
            <a:ext cx="681038" cy="693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6" name="Line 34"/>
          <p:cNvSpPr>
            <a:spLocks noChangeShapeType="1"/>
          </p:cNvSpPr>
          <p:nvPr/>
        </p:nvSpPr>
        <p:spPr bwMode="auto">
          <a:xfrm flipV="1">
            <a:off x="3425825" y="2103438"/>
            <a:ext cx="768350" cy="768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7" name="Line 35"/>
          <p:cNvSpPr>
            <a:spLocks noChangeShapeType="1"/>
          </p:cNvSpPr>
          <p:nvPr/>
        </p:nvSpPr>
        <p:spPr bwMode="auto">
          <a:xfrm flipV="1">
            <a:off x="3983038" y="2116138"/>
            <a:ext cx="409575" cy="407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8" name="Line 36"/>
          <p:cNvSpPr>
            <a:spLocks noChangeShapeType="1"/>
          </p:cNvSpPr>
          <p:nvPr/>
        </p:nvSpPr>
        <p:spPr bwMode="auto">
          <a:xfrm flipV="1">
            <a:off x="4243388" y="2139950"/>
            <a:ext cx="334962" cy="322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9" name="Line 37"/>
          <p:cNvSpPr>
            <a:spLocks noChangeShapeType="1"/>
          </p:cNvSpPr>
          <p:nvPr/>
        </p:nvSpPr>
        <p:spPr bwMode="auto">
          <a:xfrm flipV="1">
            <a:off x="4441825" y="2190750"/>
            <a:ext cx="296863" cy="296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0" name="Line 38"/>
          <p:cNvSpPr>
            <a:spLocks noChangeShapeType="1"/>
          </p:cNvSpPr>
          <p:nvPr/>
        </p:nvSpPr>
        <p:spPr bwMode="auto">
          <a:xfrm flipV="1">
            <a:off x="4578350" y="2239963"/>
            <a:ext cx="309563" cy="322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1" name="Line 39"/>
          <p:cNvSpPr>
            <a:spLocks noChangeShapeType="1"/>
          </p:cNvSpPr>
          <p:nvPr/>
        </p:nvSpPr>
        <p:spPr bwMode="auto">
          <a:xfrm flipV="1">
            <a:off x="4664075" y="2314575"/>
            <a:ext cx="371475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2" name="Line 40"/>
          <p:cNvSpPr>
            <a:spLocks noChangeShapeType="1"/>
          </p:cNvSpPr>
          <p:nvPr/>
        </p:nvSpPr>
        <p:spPr bwMode="auto">
          <a:xfrm flipV="1">
            <a:off x="4689475" y="2387600"/>
            <a:ext cx="4699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3" name="Line 41"/>
          <p:cNvSpPr>
            <a:spLocks noChangeShapeType="1"/>
          </p:cNvSpPr>
          <p:nvPr/>
        </p:nvSpPr>
        <p:spPr bwMode="auto">
          <a:xfrm flipV="1">
            <a:off x="4230688" y="2487613"/>
            <a:ext cx="1039812" cy="1052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4" name="Line 42"/>
          <p:cNvSpPr>
            <a:spLocks noChangeShapeType="1"/>
          </p:cNvSpPr>
          <p:nvPr/>
        </p:nvSpPr>
        <p:spPr bwMode="auto">
          <a:xfrm flipV="1">
            <a:off x="4279900" y="2611438"/>
            <a:ext cx="1090613" cy="1089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5" name="Line 43"/>
          <p:cNvSpPr>
            <a:spLocks noChangeShapeType="1"/>
          </p:cNvSpPr>
          <p:nvPr/>
        </p:nvSpPr>
        <p:spPr bwMode="auto">
          <a:xfrm flipV="1">
            <a:off x="4379913" y="2747963"/>
            <a:ext cx="1063625" cy="1063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6" name="Line 44"/>
          <p:cNvSpPr>
            <a:spLocks noChangeShapeType="1"/>
          </p:cNvSpPr>
          <p:nvPr/>
        </p:nvSpPr>
        <p:spPr bwMode="auto">
          <a:xfrm flipV="1">
            <a:off x="4516438" y="2895600"/>
            <a:ext cx="989012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7" name="Line 45"/>
          <p:cNvSpPr>
            <a:spLocks noChangeShapeType="1"/>
          </p:cNvSpPr>
          <p:nvPr/>
        </p:nvSpPr>
        <p:spPr bwMode="auto">
          <a:xfrm flipV="1">
            <a:off x="4676775" y="3057525"/>
            <a:ext cx="866775" cy="877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8" name="Line 46"/>
          <p:cNvSpPr>
            <a:spLocks noChangeShapeType="1"/>
          </p:cNvSpPr>
          <p:nvPr/>
        </p:nvSpPr>
        <p:spPr bwMode="auto">
          <a:xfrm flipV="1">
            <a:off x="4849813" y="3254375"/>
            <a:ext cx="717550" cy="73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9" name="Line 47"/>
          <p:cNvSpPr>
            <a:spLocks noChangeShapeType="1"/>
          </p:cNvSpPr>
          <p:nvPr/>
        </p:nvSpPr>
        <p:spPr bwMode="auto">
          <a:xfrm flipV="1">
            <a:off x="5022850" y="3440113"/>
            <a:ext cx="569913" cy="569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0" name="Line 48"/>
          <p:cNvSpPr>
            <a:spLocks noChangeShapeType="1"/>
          </p:cNvSpPr>
          <p:nvPr/>
        </p:nvSpPr>
        <p:spPr bwMode="auto">
          <a:xfrm flipV="1">
            <a:off x="5208588" y="3638550"/>
            <a:ext cx="396875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1" name="Line 49"/>
          <p:cNvSpPr>
            <a:spLocks noChangeShapeType="1"/>
          </p:cNvSpPr>
          <p:nvPr/>
        </p:nvSpPr>
        <p:spPr bwMode="auto">
          <a:xfrm flipV="1">
            <a:off x="5456238" y="3849688"/>
            <a:ext cx="161925" cy="147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2" name="Freeform 50"/>
          <p:cNvSpPr>
            <a:spLocks/>
          </p:cNvSpPr>
          <p:nvPr/>
        </p:nvSpPr>
        <p:spPr bwMode="auto">
          <a:xfrm>
            <a:off x="3252788" y="2066925"/>
            <a:ext cx="2365375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3" y="0"/>
              </a:cxn>
              <a:cxn ang="0">
                <a:pos x="79" y="3"/>
              </a:cxn>
              <a:cxn ang="0">
                <a:pos x="106" y="5"/>
              </a:cxn>
              <a:cxn ang="0">
                <a:pos x="135" y="15"/>
              </a:cxn>
              <a:cxn ang="0">
                <a:pos x="154" y="25"/>
              </a:cxn>
              <a:cxn ang="0">
                <a:pos x="168" y="38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2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8"/>
              </a:cxn>
              <a:cxn ang="0">
                <a:pos x="159" y="159"/>
              </a:cxn>
              <a:cxn ang="0">
                <a:pos x="147" y="158"/>
              </a:cxn>
              <a:cxn ang="0">
                <a:pos x="138" y="156"/>
              </a:cxn>
              <a:cxn ang="0">
                <a:pos x="125" y="154"/>
              </a:cxn>
              <a:cxn ang="0">
                <a:pos x="103" y="148"/>
              </a:cxn>
              <a:cxn ang="0">
                <a:pos x="86" y="138"/>
              </a:cxn>
              <a:cxn ang="0">
                <a:pos x="81" y="127"/>
              </a:cxn>
              <a:cxn ang="0">
                <a:pos x="79" y="120"/>
              </a:cxn>
              <a:cxn ang="0">
                <a:pos x="81" y="112"/>
              </a:cxn>
              <a:cxn ang="0">
                <a:pos x="88" y="105"/>
              </a:cxn>
              <a:cxn ang="0">
                <a:pos x="101" y="96"/>
              </a:cxn>
              <a:cxn ang="0">
                <a:pos x="111" y="85"/>
              </a:cxn>
              <a:cxn ang="0">
                <a:pos x="114" y="73"/>
              </a:cxn>
              <a:cxn ang="0">
                <a:pos x="117" y="61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4"/>
              </a:cxn>
              <a:cxn ang="0">
                <a:pos x="85" y="32"/>
              </a:cxn>
              <a:cxn ang="0">
                <a:pos x="76" y="32"/>
              </a:cxn>
              <a:cxn ang="0">
                <a:pos x="63" y="35"/>
              </a:cxn>
              <a:cxn ang="0">
                <a:pos x="55" y="39"/>
              </a:cxn>
              <a:cxn ang="0">
                <a:pos x="41" y="49"/>
              </a:cxn>
              <a:cxn ang="0">
                <a:pos x="33" y="53"/>
              </a:cxn>
              <a:cxn ang="0">
                <a:pos x="27" y="61"/>
              </a:cxn>
              <a:cxn ang="0">
                <a:pos x="19" y="65"/>
              </a:cxn>
              <a:cxn ang="0">
                <a:pos x="11" y="65"/>
              </a:cxn>
              <a:cxn ang="0">
                <a:pos x="4" y="56"/>
              </a:cxn>
              <a:cxn ang="0">
                <a:pos x="1" y="49"/>
              </a:cxn>
              <a:cxn ang="0">
                <a:pos x="0" y="40"/>
              </a:cxn>
              <a:cxn ang="0">
                <a:pos x="0" y="35"/>
              </a:cxn>
              <a:cxn ang="0">
                <a:pos x="0" y="27"/>
              </a:cxn>
              <a:cxn ang="0">
                <a:pos x="2" y="19"/>
              </a:cxn>
              <a:cxn ang="0">
                <a:pos x="4" y="15"/>
              </a:cxn>
              <a:cxn ang="0">
                <a:pos x="17" y="5"/>
              </a:cxn>
              <a:cxn ang="0">
                <a:pos x="8" y="12"/>
              </a:cxn>
              <a:cxn ang="0">
                <a:pos x="5" y="15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3" y="0"/>
                </a:lnTo>
                <a:lnTo>
                  <a:pt x="79" y="3"/>
                </a:lnTo>
                <a:lnTo>
                  <a:pt x="106" y="5"/>
                </a:lnTo>
                <a:lnTo>
                  <a:pt x="135" y="15"/>
                </a:lnTo>
                <a:lnTo>
                  <a:pt x="154" y="25"/>
                </a:lnTo>
                <a:lnTo>
                  <a:pt x="168" y="38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2"/>
                </a:lnTo>
                <a:lnTo>
                  <a:pt x="183" y="155"/>
                </a:lnTo>
                <a:lnTo>
                  <a:pt x="176" y="157"/>
                </a:lnTo>
                <a:lnTo>
                  <a:pt x="168" y="158"/>
                </a:lnTo>
                <a:lnTo>
                  <a:pt x="159" y="159"/>
                </a:lnTo>
                <a:lnTo>
                  <a:pt x="147" y="158"/>
                </a:lnTo>
                <a:lnTo>
                  <a:pt x="138" y="156"/>
                </a:lnTo>
                <a:lnTo>
                  <a:pt x="125" y="154"/>
                </a:lnTo>
                <a:lnTo>
                  <a:pt x="103" y="148"/>
                </a:lnTo>
                <a:lnTo>
                  <a:pt x="86" y="138"/>
                </a:lnTo>
                <a:lnTo>
                  <a:pt x="81" y="127"/>
                </a:lnTo>
                <a:lnTo>
                  <a:pt x="79" y="120"/>
                </a:lnTo>
                <a:lnTo>
                  <a:pt x="81" y="112"/>
                </a:lnTo>
                <a:lnTo>
                  <a:pt x="88" y="105"/>
                </a:lnTo>
                <a:lnTo>
                  <a:pt x="101" y="96"/>
                </a:lnTo>
                <a:lnTo>
                  <a:pt x="111" y="85"/>
                </a:lnTo>
                <a:lnTo>
                  <a:pt x="114" y="73"/>
                </a:lnTo>
                <a:lnTo>
                  <a:pt x="117" y="61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4"/>
                </a:lnTo>
                <a:lnTo>
                  <a:pt x="85" y="32"/>
                </a:lnTo>
                <a:lnTo>
                  <a:pt x="76" y="32"/>
                </a:lnTo>
                <a:lnTo>
                  <a:pt x="63" y="35"/>
                </a:lnTo>
                <a:lnTo>
                  <a:pt x="55" y="39"/>
                </a:lnTo>
                <a:lnTo>
                  <a:pt x="41" y="49"/>
                </a:lnTo>
                <a:lnTo>
                  <a:pt x="33" y="53"/>
                </a:lnTo>
                <a:lnTo>
                  <a:pt x="27" y="61"/>
                </a:lnTo>
                <a:lnTo>
                  <a:pt x="19" y="65"/>
                </a:lnTo>
                <a:lnTo>
                  <a:pt x="11" y="65"/>
                </a:lnTo>
                <a:lnTo>
                  <a:pt x="4" y="56"/>
                </a:lnTo>
                <a:lnTo>
                  <a:pt x="1" y="49"/>
                </a:lnTo>
                <a:lnTo>
                  <a:pt x="0" y="40"/>
                </a:lnTo>
                <a:lnTo>
                  <a:pt x="0" y="35"/>
                </a:lnTo>
                <a:lnTo>
                  <a:pt x="0" y="27"/>
                </a:lnTo>
                <a:lnTo>
                  <a:pt x="2" y="19"/>
                </a:lnTo>
                <a:lnTo>
                  <a:pt x="4" y="15"/>
                </a:lnTo>
                <a:lnTo>
                  <a:pt x="17" y="5"/>
                </a:lnTo>
                <a:lnTo>
                  <a:pt x="8" y="12"/>
                </a:lnTo>
                <a:lnTo>
                  <a:pt x="5" y="15"/>
                </a:lnTo>
                <a:lnTo>
                  <a:pt x="2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3" name="Line 51"/>
          <p:cNvSpPr>
            <a:spLocks noChangeShapeType="1"/>
          </p:cNvSpPr>
          <p:nvPr/>
        </p:nvSpPr>
        <p:spPr bwMode="auto">
          <a:xfrm>
            <a:off x="2555875" y="32845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4" name="Line 52"/>
          <p:cNvSpPr>
            <a:spLocks noChangeShapeType="1"/>
          </p:cNvSpPr>
          <p:nvPr/>
        </p:nvSpPr>
        <p:spPr bwMode="auto">
          <a:xfrm flipV="1">
            <a:off x="5076825" y="1196975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5" name="Line 53"/>
          <p:cNvSpPr>
            <a:spLocks noChangeShapeType="1"/>
          </p:cNvSpPr>
          <p:nvPr/>
        </p:nvSpPr>
        <p:spPr bwMode="auto">
          <a:xfrm>
            <a:off x="2555875" y="2276475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6" name="Line 54"/>
          <p:cNvSpPr>
            <a:spLocks noChangeShapeType="1"/>
          </p:cNvSpPr>
          <p:nvPr/>
        </p:nvSpPr>
        <p:spPr bwMode="auto">
          <a:xfrm>
            <a:off x="2555875" y="4365625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7" name="Line 55"/>
          <p:cNvSpPr>
            <a:spLocks noChangeShapeType="1"/>
          </p:cNvSpPr>
          <p:nvPr/>
        </p:nvSpPr>
        <p:spPr bwMode="auto">
          <a:xfrm flipV="1">
            <a:off x="3779838" y="1196975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8" name="Line 56"/>
          <p:cNvSpPr>
            <a:spLocks noChangeShapeType="1"/>
          </p:cNvSpPr>
          <p:nvPr/>
        </p:nvSpPr>
        <p:spPr bwMode="auto">
          <a:xfrm flipV="1">
            <a:off x="6300788" y="1196975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8645-F5D5-4DDB-940D-47D2FD4B4891}" type="slidenum">
              <a:rPr lang="en-US"/>
              <a:pPr/>
              <a:t>39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dirty="0"/>
              <a:t>GRTS Design</a:t>
            </a:r>
            <a:br>
              <a:rPr lang="en-US" dirty="0"/>
            </a:br>
            <a:r>
              <a:rPr lang="en-US" dirty="0"/>
              <a:t> Mechanics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9138"/>
            <a:ext cx="8785225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Order the cells so that some 2-dimensional proximity relationships are </a:t>
            </a:r>
            <a:r>
              <a:rPr lang="en-US" sz="2800" dirty="0" smtClean="0"/>
              <a:t>preserved, and let the cell size go to zero</a:t>
            </a:r>
            <a:endParaRPr lang="en-US" sz="2800" dirty="0"/>
          </a:p>
          <a:p>
            <a:pPr lvl="1"/>
            <a:r>
              <a:rPr lang="en-US" sz="2400" dirty="0" smtClean="0"/>
              <a:t>Result is a map form unit square to unit interval</a:t>
            </a:r>
          </a:p>
          <a:p>
            <a:pPr lvl="1"/>
            <a:r>
              <a:rPr lang="en-US" sz="2400" dirty="0" smtClean="0"/>
              <a:t>Can’t </a:t>
            </a:r>
            <a:r>
              <a:rPr lang="en-US" sz="2400" dirty="0"/>
              <a:t>preserve everything, because a 1-1, onto, continuous map from unit square to unit interval is </a:t>
            </a:r>
            <a:r>
              <a:rPr lang="en-US" sz="2400" dirty="0" smtClean="0"/>
              <a:t>impossible</a:t>
            </a:r>
            <a:endParaRPr lang="en-US" sz="2400" dirty="0"/>
          </a:p>
          <a:p>
            <a:pPr lvl="1"/>
            <a:r>
              <a:rPr lang="en-US" sz="2400" dirty="0"/>
              <a:t>Can get 1-1,onto, &amp; measurable, which is good enough</a:t>
            </a:r>
          </a:p>
          <a:p>
            <a:pPr lvl="1"/>
            <a:r>
              <a:rPr lang="en-US" sz="2400" dirty="0"/>
              <a:t>GRTS uses a quadrant-recursive function, similar to the space filling curve developed by </a:t>
            </a:r>
            <a:r>
              <a:rPr lang="en-US" sz="2400" dirty="0" err="1"/>
              <a:t>Guiseppe</a:t>
            </a:r>
            <a:r>
              <a:rPr lang="en-US" sz="2400" dirty="0"/>
              <a:t> </a:t>
            </a:r>
            <a:r>
              <a:rPr lang="en-US" sz="2400" dirty="0" err="1"/>
              <a:t>Peano</a:t>
            </a:r>
            <a:r>
              <a:rPr lang="en-US" sz="2400" dirty="0"/>
              <a:t> in 1890.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DCAD-6015-4E31-8475-B0877FBBB855}" type="slidenum">
              <a:rPr lang="en-US"/>
              <a:pPr/>
              <a:t>4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5575" cy="1150938"/>
          </a:xfrm>
        </p:spPr>
        <p:txBody>
          <a:bodyPr/>
          <a:lstStyle/>
          <a:p>
            <a:r>
              <a:rPr lang="en-US"/>
              <a:t>Historical Context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991475" cy="5113337"/>
          </a:xfrm>
        </p:spPr>
        <p:txBody>
          <a:bodyPr/>
          <a:lstStyle/>
          <a:p>
            <a:r>
              <a:rPr lang="en-US" sz="3600"/>
              <a:t>The Environmental Monitoring and Assessment Program (EMAP) was started by the USEPA in 1990 to develop</a:t>
            </a:r>
            <a:r>
              <a:rPr lang="en-US"/>
              <a:t> </a:t>
            </a:r>
          </a:p>
          <a:p>
            <a:pPr lvl="1"/>
            <a:r>
              <a:rPr lang="en-US" sz="3200"/>
              <a:t>assessment methodology to measure condition </a:t>
            </a:r>
          </a:p>
          <a:p>
            <a:pPr lvl="1"/>
            <a:r>
              <a:rPr lang="en-US" sz="3200"/>
              <a:t>statistical methodology to design and analyze large-scale environmental surveys</a:t>
            </a:r>
            <a:r>
              <a:rPr 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6D7C-B3DC-4C9E-9DCC-26468E8C68EA}" type="slidenum">
              <a:rPr lang="en-US"/>
              <a:pPr/>
              <a:t>40</a:t>
            </a:fld>
            <a:endParaRPr 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828800" y="495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47459" name="Picture 3" descr="jsm2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836613"/>
            <a:ext cx="5200650" cy="5562600"/>
          </a:xfrm>
          <a:prstGeom prst="rect">
            <a:avLst/>
          </a:prstGeom>
          <a:noFill/>
        </p:spPr>
      </p:pic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5486400" y="1143000"/>
            <a:ext cx="34290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aseline="0">
                <a:solidFill>
                  <a:schemeClr val="tx1"/>
                </a:solidFill>
              </a:rPr>
              <a:t>Assign each cell an address corresponding to the order of subdivision</a:t>
            </a:r>
          </a:p>
          <a:p>
            <a:pPr>
              <a:spcBef>
                <a:spcPct val="50000"/>
              </a:spcBef>
            </a:pPr>
            <a:r>
              <a:rPr lang="en-US" sz="2800" baseline="0">
                <a:solidFill>
                  <a:schemeClr val="tx1"/>
                </a:solidFill>
              </a:rPr>
              <a:t>The address of the shaded quadrant is 0.213</a:t>
            </a:r>
          </a:p>
          <a:p>
            <a:pPr>
              <a:spcBef>
                <a:spcPct val="50000"/>
              </a:spcBef>
            </a:pPr>
            <a:r>
              <a:rPr lang="en-US" sz="2800" baseline="0">
                <a:solidFill>
                  <a:schemeClr val="tx1"/>
                </a:solidFill>
              </a:rPr>
              <a:t>Order the cells following the address order</a:t>
            </a:r>
          </a:p>
        </p:txBody>
      </p:sp>
      <p:sp>
        <p:nvSpPr>
          <p:cNvPr id="147461" name="Freeform 5"/>
          <p:cNvSpPr>
            <a:spLocks/>
          </p:cNvSpPr>
          <p:nvPr/>
        </p:nvSpPr>
        <p:spPr bwMode="auto">
          <a:xfrm>
            <a:off x="1547813" y="2060575"/>
            <a:ext cx="2363787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2" y="1"/>
              </a:cxn>
              <a:cxn ang="0">
                <a:pos x="79" y="4"/>
              </a:cxn>
              <a:cxn ang="0">
                <a:pos x="105" y="6"/>
              </a:cxn>
              <a:cxn ang="0">
                <a:pos x="135" y="16"/>
              </a:cxn>
              <a:cxn ang="0">
                <a:pos x="153" y="26"/>
              </a:cxn>
              <a:cxn ang="0">
                <a:pos x="168" y="39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3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9"/>
              </a:cxn>
              <a:cxn ang="0">
                <a:pos x="159" y="159"/>
              </a:cxn>
              <a:cxn ang="0">
                <a:pos x="147" y="159"/>
              </a:cxn>
              <a:cxn ang="0">
                <a:pos x="138" y="157"/>
              </a:cxn>
              <a:cxn ang="0">
                <a:pos x="125" y="155"/>
              </a:cxn>
              <a:cxn ang="0">
                <a:pos x="103" y="148"/>
              </a:cxn>
              <a:cxn ang="0">
                <a:pos x="86" y="139"/>
              </a:cxn>
              <a:cxn ang="0">
                <a:pos x="81" y="127"/>
              </a:cxn>
              <a:cxn ang="0">
                <a:pos x="79" y="121"/>
              </a:cxn>
              <a:cxn ang="0">
                <a:pos x="81" y="113"/>
              </a:cxn>
              <a:cxn ang="0">
                <a:pos x="88" y="106"/>
              </a:cxn>
              <a:cxn ang="0">
                <a:pos x="101" y="97"/>
              </a:cxn>
              <a:cxn ang="0">
                <a:pos x="111" y="85"/>
              </a:cxn>
              <a:cxn ang="0">
                <a:pos x="114" y="74"/>
              </a:cxn>
              <a:cxn ang="0">
                <a:pos x="117" y="62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5"/>
              </a:cxn>
              <a:cxn ang="0">
                <a:pos x="85" y="33"/>
              </a:cxn>
              <a:cxn ang="0">
                <a:pos x="76" y="33"/>
              </a:cxn>
              <a:cxn ang="0">
                <a:pos x="63" y="35"/>
              </a:cxn>
              <a:cxn ang="0">
                <a:pos x="55" y="40"/>
              </a:cxn>
              <a:cxn ang="0">
                <a:pos x="41" y="50"/>
              </a:cxn>
              <a:cxn ang="0">
                <a:pos x="33" y="53"/>
              </a:cxn>
              <a:cxn ang="0">
                <a:pos x="27" y="61"/>
              </a:cxn>
              <a:cxn ang="0">
                <a:pos x="19" y="66"/>
              </a:cxn>
              <a:cxn ang="0">
                <a:pos x="11" y="66"/>
              </a:cxn>
              <a:cxn ang="0">
                <a:pos x="4" y="57"/>
              </a:cxn>
              <a:cxn ang="0">
                <a:pos x="1" y="50"/>
              </a:cxn>
              <a:cxn ang="0">
                <a:pos x="0" y="41"/>
              </a:cxn>
              <a:cxn ang="0">
                <a:pos x="0" y="35"/>
              </a:cxn>
              <a:cxn ang="0">
                <a:pos x="0" y="27"/>
              </a:cxn>
              <a:cxn ang="0">
                <a:pos x="2" y="20"/>
              </a:cxn>
              <a:cxn ang="0">
                <a:pos x="4" y="16"/>
              </a:cxn>
              <a:cxn ang="0">
                <a:pos x="17" y="5"/>
              </a:cxn>
              <a:cxn ang="0">
                <a:pos x="8" y="12"/>
              </a:cxn>
              <a:cxn ang="0">
                <a:pos x="4" y="16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2" y="1"/>
                </a:lnTo>
                <a:lnTo>
                  <a:pt x="79" y="4"/>
                </a:lnTo>
                <a:lnTo>
                  <a:pt x="105" y="6"/>
                </a:lnTo>
                <a:lnTo>
                  <a:pt x="135" y="16"/>
                </a:lnTo>
                <a:lnTo>
                  <a:pt x="153" y="26"/>
                </a:lnTo>
                <a:lnTo>
                  <a:pt x="168" y="39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3"/>
                </a:lnTo>
                <a:lnTo>
                  <a:pt x="183" y="155"/>
                </a:lnTo>
                <a:lnTo>
                  <a:pt x="176" y="157"/>
                </a:lnTo>
                <a:lnTo>
                  <a:pt x="168" y="159"/>
                </a:lnTo>
                <a:lnTo>
                  <a:pt x="159" y="159"/>
                </a:lnTo>
                <a:lnTo>
                  <a:pt x="147" y="159"/>
                </a:lnTo>
                <a:lnTo>
                  <a:pt x="138" y="157"/>
                </a:lnTo>
                <a:lnTo>
                  <a:pt x="125" y="155"/>
                </a:lnTo>
                <a:lnTo>
                  <a:pt x="103" y="148"/>
                </a:lnTo>
                <a:lnTo>
                  <a:pt x="86" y="139"/>
                </a:lnTo>
                <a:lnTo>
                  <a:pt x="81" y="127"/>
                </a:lnTo>
                <a:lnTo>
                  <a:pt x="79" y="121"/>
                </a:lnTo>
                <a:lnTo>
                  <a:pt x="81" y="113"/>
                </a:lnTo>
                <a:lnTo>
                  <a:pt x="88" y="106"/>
                </a:lnTo>
                <a:lnTo>
                  <a:pt x="101" y="97"/>
                </a:lnTo>
                <a:lnTo>
                  <a:pt x="111" y="85"/>
                </a:lnTo>
                <a:lnTo>
                  <a:pt x="114" y="74"/>
                </a:lnTo>
                <a:lnTo>
                  <a:pt x="117" y="62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5"/>
                </a:lnTo>
                <a:lnTo>
                  <a:pt x="85" y="33"/>
                </a:lnTo>
                <a:lnTo>
                  <a:pt x="76" y="33"/>
                </a:lnTo>
                <a:lnTo>
                  <a:pt x="63" y="35"/>
                </a:lnTo>
                <a:lnTo>
                  <a:pt x="55" y="40"/>
                </a:lnTo>
                <a:lnTo>
                  <a:pt x="41" y="50"/>
                </a:lnTo>
                <a:lnTo>
                  <a:pt x="33" y="53"/>
                </a:lnTo>
                <a:lnTo>
                  <a:pt x="27" y="61"/>
                </a:lnTo>
                <a:lnTo>
                  <a:pt x="19" y="66"/>
                </a:lnTo>
                <a:lnTo>
                  <a:pt x="11" y="66"/>
                </a:lnTo>
                <a:lnTo>
                  <a:pt x="4" y="57"/>
                </a:lnTo>
                <a:lnTo>
                  <a:pt x="1" y="50"/>
                </a:lnTo>
                <a:lnTo>
                  <a:pt x="0" y="41"/>
                </a:lnTo>
                <a:lnTo>
                  <a:pt x="0" y="35"/>
                </a:lnTo>
                <a:lnTo>
                  <a:pt x="0" y="27"/>
                </a:lnTo>
                <a:lnTo>
                  <a:pt x="2" y="20"/>
                </a:lnTo>
                <a:lnTo>
                  <a:pt x="4" y="16"/>
                </a:lnTo>
                <a:lnTo>
                  <a:pt x="17" y="5"/>
                </a:lnTo>
                <a:lnTo>
                  <a:pt x="8" y="12"/>
                </a:lnTo>
                <a:lnTo>
                  <a:pt x="4" y="16"/>
                </a:lnTo>
                <a:lnTo>
                  <a:pt x="23" y="0"/>
                </a:lnTo>
              </a:path>
            </a:pathLst>
          </a:custGeom>
          <a:solidFill>
            <a:srgbClr val="CCFFFF">
              <a:alpha val="46001"/>
            </a:srgbClr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FFD-D8C8-4493-B36C-6B71843DFC02}" type="slidenum">
              <a:rPr lang="en-US"/>
              <a:pPr/>
              <a:t>41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GRTS Design</a:t>
            </a:r>
            <a:br>
              <a:rPr lang="en-US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Theory</a:t>
            </a:r>
            <a:endParaRPr lang="en-US"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We will base the development on functions that map the unit square into the unit interval.  </a:t>
            </a:r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With suitable restriction, we can make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continuous, 1-1, onto, or measureable, but not all at the same time.  We choose a restriction that makes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(and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i="1" baseline="30000" dirty="0">
                <a:solidFill>
                  <a:srgbClr val="0000FF"/>
                </a:solidFill>
                <a:cs typeface="Times New Roman" pitchFamily="18" charset="0"/>
              </a:rPr>
              <a:t> -1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) 1-1,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onto, measureable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, and having a property that preserves some 2-dimensional proximity relationships in the 1-dimensional image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9B3-FDEB-462E-A8B3-5A0620E524AF}" type="slidenum">
              <a:rPr lang="en-US"/>
              <a:pPr/>
              <a:t>42</a:t>
            </a:fld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-1255713"/>
            <a:ext cx="9144000" cy="894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6980" tIns="914112" rIns="914112" bIns="914112">
            <a:spAutoFit/>
          </a:bodyPr>
          <a:lstStyle/>
          <a:p>
            <a:pPr indent="-45720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1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  </a:t>
            </a:r>
            <a:endParaRPr lang="en-US" sz="1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r>
              <a:rPr lang="en-US" sz="2000" baseline="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000" b="1" baseline="0" dirty="0" smtClean="0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sz="2000" baseline="0" dirty="0" smtClean="0">
                <a:solidFill>
                  <a:srgbClr val="0000FF"/>
                </a:solidFill>
                <a:cs typeface="Times New Roman" pitchFamily="18" charset="0"/>
              </a:rPr>
              <a:t> = (0, 1]          </a:t>
            </a:r>
            <a:r>
              <a:rPr lang="en-US" sz="2000" b="1" baseline="0" dirty="0" smtClean="0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sz="2000" baseline="30000" dirty="0" smtClean="0">
                <a:solidFill>
                  <a:srgbClr val="0000FF"/>
                </a:solidFill>
                <a:cs typeface="Times New Roman" pitchFamily="18" charset="0"/>
              </a:rPr>
              <a:t> 2</a:t>
            </a:r>
            <a:r>
              <a:rPr lang="en-US" sz="2000" baseline="0" dirty="0" smtClean="0">
                <a:solidFill>
                  <a:srgbClr val="0000FF"/>
                </a:solidFill>
                <a:cs typeface="Times New Roman" pitchFamily="18" charset="0"/>
              </a:rPr>
              <a:t> = (0, 1] </a:t>
            </a:r>
            <a:r>
              <a:rPr lang="en-US" sz="2000" baseline="0" dirty="0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000" baseline="0" dirty="0" smtClean="0">
                <a:solidFill>
                  <a:srgbClr val="0000FF"/>
                </a:solidFill>
                <a:cs typeface="Times New Roman" pitchFamily="18" charset="0"/>
              </a:rPr>
              <a:t>(0, 1] </a:t>
            </a:r>
            <a:endParaRPr lang="en-US" sz="2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endParaRPr lang="en-US" sz="1800" baseline="0" dirty="0">
              <a:solidFill>
                <a:srgbClr val="0000FF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                                                                                      </a:t>
            </a:r>
            <a:r>
              <a:rPr lang="en-US" sz="1800" i="1" baseline="0" dirty="0">
                <a:solidFill>
                  <a:srgbClr val="0000FF"/>
                </a:solidFill>
                <a:cs typeface="Times New Roman" pitchFamily="18" charset="0"/>
              </a:rPr>
              <a:t>n </a:t>
            </a:r>
            <a:r>
              <a:rPr lang="en-US" sz="1800" i="1" baseline="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 0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,  </a:t>
            </a:r>
            <a:r>
              <a:rPr lang="en-US" sz="1800" i="1" baseline="0" dirty="0">
                <a:solidFill>
                  <a:srgbClr val="0000FF"/>
                </a:solidFill>
                <a:cs typeface="Times New Roman" pitchFamily="18" charset="0"/>
              </a:rPr>
              <a:t>j, k = 0, 1, ..., 2</a:t>
            </a:r>
            <a:r>
              <a:rPr lang="en-US" sz="1800" i="1" baseline="30000" dirty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1800" i="1" baseline="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r>
              <a:rPr lang="en-US" sz="1800" i="1" baseline="0" dirty="0" smtClean="0">
                <a:solidFill>
                  <a:srgbClr val="0000FF"/>
                </a:solidFill>
                <a:cs typeface="Times New Roman" pitchFamily="18" charset="0"/>
              </a:rPr>
              <a:t>-1</a:t>
            </a:r>
            <a:endParaRPr lang="en-US" sz="1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1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endParaRPr lang="en-US" sz="1800" baseline="0" dirty="0">
              <a:solidFill>
                <a:srgbClr val="0000FF"/>
              </a:solidFill>
              <a:cs typeface="Times New Roman" pitchFamily="18" charset="0"/>
            </a:endParaRPr>
          </a:p>
          <a:p>
            <a:pPr indent="-457200" eaLnBrk="0" hangingPunct="0"/>
            <a:endParaRPr lang="en-US" sz="1800" baseline="0" dirty="0">
              <a:solidFill>
                <a:srgbClr val="0000FF"/>
              </a:solidFill>
              <a:cs typeface="Times New Roman" pitchFamily="18" charset="0"/>
            </a:endParaRPr>
          </a:p>
          <a:p>
            <a:pPr indent="-457200" eaLnBrk="0" hangingPunct="0"/>
            <a:endParaRPr lang="en-US" sz="1800" baseline="0" dirty="0">
              <a:solidFill>
                <a:srgbClr val="0000FF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                                                             </a:t>
            </a:r>
            <a:endParaRPr lang="en-US" sz="1800" baseline="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indent="-457200" eaLnBrk="0" hangingPunct="0"/>
            <a:endParaRPr lang="en-US" sz="1800" baseline="0" dirty="0">
              <a:solidFill>
                <a:srgbClr val="0000FF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 smtClean="0">
                <a:solidFill>
                  <a:srgbClr val="0000FF"/>
                </a:solidFill>
                <a:cs typeface="Times New Roman" pitchFamily="18" charset="0"/>
              </a:rPr>
              <a:t>				    , </a:t>
            </a:r>
            <a:r>
              <a:rPr lang="en-US" sz="1800" i="1" baseline="0" dirty="0" smtClean="0">
                <a:solidFill>
                  <a:srgbClr val="0000FF"/>
                </a:solidFill>
                <a:cs typeface="Times New Roman" pitchFamily="18" charset="0"/>
              </a:rPr>
              <a:t>m = 0, 1, ..., 4</a:t>
            </a:r>
            <a:r>
              <a:rPr lang="en-US" sz="1800" i="1" baseline="30000" dirty="0" smtClean="0">
                <a:solidFill>
                  <a:srgbClr val="0000FF"/>
                </a:solidFill>
                <a:cs typeface="Times New Roman" pitchFamily="18" charset="0"/>
              </a:rPr>
              <a:t>n </a:t>
            </a:r>
            <a:r>
              <a:rPr lang="en-US" sz="1800" i="1" baseline="0" dirty="0" smtClean="0">
                <a:solidFill>
                  <a:srgbClr val="0000FF"/>
                </a:solidFill>
                <a:cs typeface="Times New Roman" pitchFamily="18" charset="0"/>
              </a:rPr>
              <a:t> - 1</a:t>
            </a:r>
            <a:r>
              <a:rPr lang="en-US" sz="1800" baseline="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endParaRPr lang="en-US" sz="1800" baseline="0" dirty="0">
              <a:solidFill>
                <a:srgbClr val="0000FF"/>
              </a:solidFill>
              <a:cs typeface="Times New Roman" pitchFamily="18" charset="0"/>
            </a:endParaRPr>
          </a:p>
          <a:p>
            <a:pPr indent="-457200" eaLnBrk="0" hangingPunct="0"/>
            <a:endParaRPr lang="en-US" sz="1800" baseline="0" dirty="0">
              <a:solidFill>
                <a:srgbClr val="0000FF"/>
              </a:solidFill>
              <a:cs typeface="Times New Roman" pitchFamily="18" charset="0"/>
            </a:endParaRPr>
          </a:p>
          <a:p>
            <a:pPr indent="-457200" eaLnBrk="0" hangingPunct="0"/>
            <a:endParaRPr lang="en-US" sz="1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endParaRPr lang="en-US" sz="1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1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="1" baseline="0" dirty="0" smtClean="0">
                <a:solidFill>
                  <a:srgbClr val="0000FF"/>
                </a:solidFill>
                <a:cs typeface="Times New Roman" pitchFamily="18" charset="0"/>
              </a:rPr>
              <a:t>Definition</a:t>
            </a:r>
            <a:r>
              <a:rPr lang="en-US" sz="1800" b="1" baseline="0" dirty="0">
                <a:solidFill>
                  <a:srgbClr val="0000FF"/>
                </a:solidFill>
                <a:cs typeface="Times New Roman" pitchFamily="18" charset="0"/>
              </a:rPr>
              <a:t>:</a:t>
            </a:r>
            <a:r>
              <a:rPr lang="en-US" sz="1800" i="1" baseline="0" dirty="0">
                <a:solidFill>
                  <a:srgbClr val="0000FF"/>
                </a:solidFill>
                <a:cs typeface="Times New Roman" pitchFamily="18" charset="0"/>
              </a:rPr>
              <a:t>  f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: </a:t>
            </a:r>
            <a:r>
              <a:rPr lang="en-US" sz="1800" b="1" baseline="0" dirty="0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sz="1800" baseline="30000" dirty="0">
                <a:solidFill>
                  <a:srgbClr val="0000FF"/>
                </a:solidFill>
                <a:cs typeface="Times New Roman" pitchFamily="18" charset="0"/>
              </a:rPr>
              <a:t> 2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1800" baseline="0" dirty="0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®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1800" b="1" baseline="0" dirty="0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is </a:t>
            </a:r>
            <a:r>
              <a:rPr lang="en-US" sz="1800" i="1" baseline="0" dirty="0">
                <a:solidFill>
                  <a:srgbClr val="0000FF"/>
                </a:solidFill>
                <a:cs typeface="Times New Roman" pitchFamily="18" charset="0"/>
              </a:rPr>
              <a:t>quadrant-recursive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if for all </a:t>
            </a:r>
            <a:r>
              <a:rPr lang="en-US" sz="1800" i="1" baseline="0" dirty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1800" baseline="0" dirty="0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³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 0, and j, k = 0, 1, ...2</a:t>
            </a:r>
            <a:r>
              <a:rPr lang="en-US" sz="1800" baseline="30000" dirty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 - 1,  there is some </a:t>
            </a:r>
            <a:r>
              <a:rPr lang="en-US" sz="1800" i="1" baseline="0" dirty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 = 0, 1, ..., 4</a:t>
            </a:r>
            <a:r>
              <a:rPr lang="en-US" sz="1800" i="1" baseline="30000" dirty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-1 such that </a:t>
            </a:r>
          </a:p>
          <a:p>
            <a:pPr indent="-457200" eaLnBrk="0" hangingPunct="0"/>
            <a:endParaRPr lang="en-US" sz="1800" baseline="0" dirty="0">
              <a:solidFill>
                <a:srgbClr val="0000FF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2800" b="1" dirty="0" smtClean="0">
                <a:solidFill>
                  <a:srgbClr val="0000FF"/>
                </a:solidFill>
              </a:rPr>
              <a:t>Note</a:t>
            </a:r>
            <a:r>
              <a:rPr lang="en-US" sz="2800" b="1" dirty="0">
                <a:solidFill>
                  <a:srgbClr val="0000FF"/>
                </a:solidFill>
              </a:rPr>
              <a:t>: </a:t>
            </a:r>
            <a:r>
              <a:rPr lang="en-US" sz="2800" dirty="0">
                <a:solidFill>
                  <a:srgbClr val="0000FF"/>
                </a:solidFill>
              </a:rPr>
              <a:t>  A 1-1, quadrant-recursive function is measureable &amp; has a measureable inverse.</a:t>
            </a:r>
            <a:endParaRPr lang="en-US" sz="2800" dirty="0">
              <a:solidFill>
                <a:schemeClr val="tx1"/>
              </a:solidFill>
            </a:endParaRPr>
          </a:p>
          <a:p>
            <a:pPr indent="-457200" eaLnBrk="0" hangingPunct="0"/>
            <a:endParaRPr lang="en-US" sz="28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1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r>
              <a:rPr lang="en-US" sz="1800" baseline="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1000" baseline="0" dirty="0">
              <a:solidFill>
                <a:schemeClr val="tx1"/>
              </a:solidFill>
              <a:cs typeface="Times New Roman" pitchFamily="18" charset="0"/>
            </a:endParaRPr>
          </a:p>
          <a:p>
            <a:pPr indent="-457200" eaLnBrk="0" hangingPunct="0"/>
            <a:endParaRPr lang="en-US" sz="2400" baseline="0" dirty="0">
              <a:solidFill>
                <a:schemeClr val="tx1"/>
              </a:solidFill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00034" y="1071546"/>
          <a:ext cx="3784600" cy="863600"/>
        </p:xfrm>
        <a:graphic>
          <a:graphicData uri="http://schemas.openxmlformats.org/presentationml/2006/ole">
            <p:oleObj spid="_x0000_s18436" name="Equation" r:id="rId3" imgW="1879600" imgH="431800" progId="Equation.DSMT4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619250" y="2349500"/>
          <a:ext cx="2157413" cy="866775"/>
        </p:xfrm>
        <a:graphic>
          <a:graphicData uri="http://schemas.openxmlformats.org/presentationml/2006/ole">
            <p:oleObj spid="_x0000_s18435" r:id="rId4" imgW="1066800" imgH="431800" progId="Equation.DSMT4">
              <p:embed/>
            </p:oleObj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643570" y="4214818"/>
          <a:ext cx="1295400" cy="428625"/>
        </p:xfrm>
        <a:graphic>
          <a:graphicData uri="http://schemas.openxmlformats.org/presentationml/2006/ole">
            <p:oleObj spid="_x0000_s18434" r:id="rId5" imgW="812447" imgH="266584" progId="Equation.DSMT4">
              <p:embed/>
            </p:oleObj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55650" y="5949950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aseline="0">
                <a:solidFill>
                  <a:srgbClr val="0000FF"/>
                </a:solidFill>
                <a:cs typeface="Times New Roman" pitchFamily="18" charset="0"/>
              </a:rPr>
              <a:t/>
            </a:r>
            <a:br>
              <a:rPr lang="en-US" sz="1600" baseline="0">
                <a:solidFill>
                  <a:srgbClr val="0000FF"/>
                </a:solidFill>
                <a:cs typeface="Times New Roman" pitchFamily="18" charset="0"/>
              </a:rPr>
            </a:br>
            <a:endParaRPr lang="en-US" sz="1600" baseline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30E5-2132-4764-A874-9AA3DA426815}" type="slidenum">
              <a:rPr lang="en-US"/>
              <a:pPr/>
              <a:t>43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QUADRANT-RECURSIVE FUNCTIONS</a:t>
            </a:r>
            <a:r>
              <a:rPr lang="en-US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A basic quadrant-recursive function can be obtained by bit-interweaving: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Let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s = (x, y)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 be a point in </a:t>
            </a:r>
            <a:r>
              <a:rPr lang="en-US" sz="2800" b="1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sz="2800" baseline="30000">
                <a:solidFill>
                  <a:srgbClr val="0000FF"/>
                </a:solidFill>
                <a:cs typeface="Times New Roman" pitchFamily="18" charset="0"/>
              </a:rPr>
              <a:t> 2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.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Binary expansion:   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x = 0.x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...,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                                 y = 0.y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...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, where each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and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is either 0 or 1.  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AE21-399D-4AC7-A9F5-8FA13F73A18B}" type="slidenum">
              <a:rPr lang="en-US"/>
              <a:pPr/>
              <a:t>44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QUADRANT-RECURSIVE FUNCTIONS</a:t>
            </a:r>
            <a:r>
              <a:rPr lang="en-US">
                <a:cs typeface="Times New Roman" pitchFamily="18" charset="0"/>
              </a:rPr>
              <a:t/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Define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(s)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by alternating successive digits of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and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:  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(s)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=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0.x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...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.  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Need to be careful: The same number can have different binary expansions: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0.1 = 0.01111111111111111111..........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If we always use the representation with an infinite number of 1's, then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 is 1-1. 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6B87-A5C5-4F62-B066-34E5A6E2FD4C}" type="slidenum">
              <a:rPr lang="en-US"/>
              <a:pPr/>
              <a:t>45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QUADRANT-RECURSIVE  FUNCTIONS</a:t>
            </a:r>
            <a:r>
              <a:rPr lang="en-US">
                <a:cs typeface="Times New Roman" pitchFamily="18" charset="0"/>
              </a:rPr>
              <a:t/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690688"/>
            <a:ext cx="9144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1371600"/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:  </a:t>
            </a:r>
            <a:r>
              <a:rPr lang="en-US" sz="1800" b="1" baseline="0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   </a:t>
            </a:r>
            <a:r>
              <a:rPr lang="en-US" sz="1800" baseline="0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®</a:t>
            </a:r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1800" b="1" baseline="0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sz="1800" baseline="30000">
                <a:solidFill>
                  <a:srgbClr val="0000FF"/>
                </a:solidFill>
                <a:cs typeface="Times New Roman" pitchFamily="18" charset="0"/>
              </a:rPr>
              <a:t> 2</a:t>
            </a:r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    is obtained by “digit-splitting”:</a:t>
            </a:r>
            <a:endParaRPr lang="en-US" sz="1000" baseline="0">
              <a:solidFill>
                <a:schemeClr val="tx1"/>
              </a:solidFill>
              <a:cs typeface="Times New Roman" pitchFamily="18" charset="0"/>
            </a:endParaRPr>
          </a:p>
          <a:p>
            <a:pPr indent="1371600" eaLnBrk="0" hangingPunct="0"/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1000" baseline="0">
              <a:solidFill>
                <a:schemeClr val="tx1"/>
              </a:solidFill>
              <a:cs typeface="Times New Roman" pitchFamily="18" charset="0"/>
            </a:endParaRPr>
          </a:p>
          <a:p>
            <a:pPr indent="1371600" eaLnBrk="0" hangingPunct="0"/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1000" baseline="0">
              <a:solidFill>
                <a:schemeClr val="tx1"/>
              </a:solidFill>
              <a:cs typeface="Times New Roman" pitchFamily="18" charset="0"/>
            </a:endParaRPr>
          </a:p>
          <a:p>
            <a:pPr indent="1371600" eaLnBrk="0" hangingPunct="0"/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For  </a:t>
            </a:r>
            <a:r>
              <a:rPr lang="en-US" sz="1800" i="1" baseline="0">
                <a:solidFill>
                  <a:srgbClr val="0000FF"/>
                </a:solidFill>
                <a:cs typeface="Times New Roman" pitchFamily="18" charset="0"/>
              </a:rPr>
              <a:t>t = 0.t</a:t>
            </a:r>
            <a:r>
              <a:rPr lang="en-US" sz="1800" i="1" baseline="-30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1800" i="1" baseline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1800" i="1" baseline="-30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1800" i="1" baseline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1800" i="1" baseline="-3000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sz="1800" i="1" baseline="0">
                <a:solidFill>
                  <a:srgbClr val="0000FF"/>
                </a:solidFill>
                <a:cs typeface="Times New Roman" pitchFamily="18" charset="0"/>
              </a:rPr>
              <a:t>...</a:t>
            </a:r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 in </a:t>
            </a:r>
            <a:r>
              <a:rPr lang="en-US" sz="1800" b="1" baseline="0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,  set</a:t>
            </a:r>
            <a:endParaRPr lang="en-US" sz="1000" baseline="0">
              <a:solidFill>
                <a:schemeClr val="tx1"/>
              </a:solidFill>
              <a:cs typeface="Times New Roman" pitchFamily="18" charset="0"/>
            </a:endParaRPr>
          </a:p>
          <a:p>
            <a:pPr indent="1371600" eaLnBrk="0" hangingPunct="0"/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1000" baseline="0">
              <a:solidFill>
                <a:schemeClr val="tx1"/>
              </a:solidFill>
              <a:cs typeface="Times New Roman" pitchFamily="18" charset="0"/>
            </a:endParaRPr>
          </a:p>
          <a:p>
            <a:pPr indent="1371600" eaLnBrk="0" hangingPunct="0"/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1000" baseline="0">
              <a:solidFill>
                <a:schemeClr val="tx1"/>
              </a:solidFill>
              <a:cs typeface="Times New Roman" pitchFamily="18" charset="0"/>
            </a:endParaRPr>
          </a:p>
          <a:p>
            <a:pPr indent="1371600" eaLnBrk="0" hangingPunct="0"/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 Both </a:t>
            </a:r>
            <a:r>
              <a:rPr lang="en-US" sz="1800" i="1" baseline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1800" i="1" baseline="-3000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 and       are 1-1 and onto if we always use the representation with</a:t>
            </a:r>
          </a:p>
          <a:p>
            <a:pPr indent="1371600" eaLnBrk="0" hangingPunct="0"/>
            <a:r>
              <a:rPr lang="en-US" sz="1800" baseline="0">
                <a:solidFill>
                  <a:srgbClr val="0000FF"/>
                </a:solidFill>
                <a:cs typeface="Times New Roman" pitchFamily="18" charset="0"/>
              </a:rPr>
              <a:t> an infinite number of 1's (Hausdorff, 1957,  Peano, 1890).  </a:t>
            </a:r>
            <a:endParaRPr lang="en-US" sz="1000" baseline="0">
              <a:solidFill>
                <a:schemeClr val="tx1"/>
              </a:solidFill>
              <a:cs typeface="Times New Roman" pitchFamily="18" charset="0"/>
            </a:endParaRPr>
          </a:p>
          <a:p>
            <a:pPr indent="1371600" eaLnBrk="0" hangingPunct="0"/>
            <a:endParaRPr lang="en-US" sz="2400" baseline="0">
              <a:solidFill>
                <a:schemeClr val="tx1"/>
              </a:solidFill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066800" y="1676400"/>
          <a:ext cx="371475" cy="342900"/>
        </p:xfrm>
        <a:graphic>
          <a:graphicData uri="http://schemas.openxmlformats.org/presentationml/2006/ole">
            <p:oleObj spid="_x0000_s23557" r:id="rId3" imgW="368140" imgH="342751" progId="Equation.DSMT4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067175" y="2565400"/>
          <a:ext cx="2809875" cy="342900"/>
        </p:xfrm>
        <a:graphic>
          <a:graphicData uri="http://schemas.openxmlformats.org/presentationml/2006/ole">
            <p:oleObj spid="_x0000_s23556" r:id="rId4" imgW="2806700" imgH="3429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90800" y="3352800"/>
          <a:ext cx="371475" cy="342900"/>
        </p:xfrm>
        <a:graphic>
          <a:graphicData uri="http://schemas.openxmlformats.org/presentationml/2006/ole">
            <p:oleObj spid="_x0000_s23555" r:id="rId5" imgW="368140" imgH="342751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7033-4AF1-4FF4-BED6-8D6795E7950B}" type="slidenum">
              <a:rPr lang="en-US"/>
              <a:pPr/>
              <a:t>46</a:t>
            </a:fld>
            <a:endParaRPr 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QUADRANT-RECURSIVE  FUNCTIONS</a:t>
            </a:r>
            <a:r>
              <a:rPr lang="en-US">
                <a:cs typeface="Times New Roman" pitchFamily="18" charset="0"/>
              </a:rPr>
              <a:t/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Any quadrant-recursive function can be generated from 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by permuting the order in which subquadrants   are paired with the intervals .  For example, for n = 1,</a:t>
            </a:r>
            <a:r>
              <a:rPr lang="en-US"/>
              <a:t> </a:t>
            </a:r>
          </a:p>
          <a:p>
            <a:endParaRPr lang="en-US"/>
          </a:p>
        </p:txBody>
      </p:sp>
      <p:graphicFrame>
        <p:nvGraphicFramePr>
          <p:cNvPr id="28676" name="Object 1028"/>
          <p:cNvGraphicFramePr>
            <a:graphicFrameLocks noChangeAspect="1"/>
          </p:cNvGraphicFramePr>
          <p:nvPr/>
        </p:nvGraphicFramePr>
        <p:xfrm>
          <a:off x="2514600" y="4191000"/>
          <a:ext cx="2705100" cy="642938"/>
        </p:xfrm>
        <a:graphic>
          <a:graphicData uri="http://schemas.openxmlformats.org/presentationml/2006/ole">
            <p:oleObj spid="_x0000_s28676" r:id="rId3" imgW="1562100" imgH="3683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3F3C-215B-42DA-8760-75F3F1C693C4}" type="slidenum">
              <a:rPr lang="en-US"/>
              <a:pPr/>
              <a:t>47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QUADRANT-RECURSIVE  FUNCTIONS</a:t>
            </a:r>
            <a:r>
              <a:rPr lang="en-US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534400" cy="51054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We obtain a different quadrant-recursive function by permuting the subscripts {0, 1, 2, 3} of the image intervals.  Thus, under the permutation </a:t>
            </a:r>
          </a:p>
          <a:p>
            <a:pPr marL="0" indent="0" algn="just">
              <a:buFontTx/>
              <a:buNone/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τ = {2,1,3,0},</a:t>
            </a:r>
          </a:p>
          <a:p>
            <a:pPr marL="0" indent="0" algn="just"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So that</a:t>
            </a:r>
            <a:r>
              <a:rPr lang="en-US"/>
              <a:t>                                 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79095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715000" y="4495800"/>
          <a:ext cx="2239963" cy="604838"/>
        </p:xfrm>
        <a:graphic>
          <a:graphicData uri="http://schemas.openxmlformats.org/presentationml/2006/ole">
            <p:oleObj spid="_x0000_s27654" name="Equation" r:id="rId3" imgW="1269720" imgH="342720" progId="Equation.DSMT4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286000" y="4495800"/>
          <a:ext cx="2286000" cy="604838"/>
        </p:xfrm>
        <a:graphic>
          <a:graphicData uri="http://schemas.openxmlformats.org/presentationml/2006/ole">
            <p:oleObj spid="_x0000_s27655" name="Equation" r:id="rId4" imgW="1295280" imgH="342720" progId="Equation.DSMT4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057400" y="5867400"/>
          <a:ext cx="2257425" cy="603250"/>
        </p:xfrm>
        <a:graphic>
          <a:graphicData uri="http://schemas.openxmlformats.org/presentationml/2006/ole">
            <p:oleObj spid="_x0000_s27656" name="Equation" r:id="rId5" imgW="1282680" imgH="342720" progId="Equation.DSMT4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791200" y="5867400"/>
          <a:ext cx="2239963" cy="604838"/>
        </p:xfrm>
        <a:graphic>
          <a:graphicData uri="http://schemas.openxmlformats.org/presentationml/2006/ole">
            <p:oleObj spid="_x0000_s27657" name="Equation" r:id="rId6" imgW="1269720" imgH="342720" progId="Equation.DSMT4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3429000" y="3276600"/>
          <a:ext cx="2962275" cy="646113"/>
        </p:xfrm>
        <a:graphic>
          <a:graphicData uri="http://schemas.openxmlformats.org/presentationml/2006/ole">
            <p:oleObj spid="_x0000_s27658" name="Equation" r:id="rId7" imgW="1688760" imgH="3682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FB4B-C9F8-4BB4-8C1D-6E6C7597D7B4}" type="slidenum">
              <a:rPr lang="en-US"/>
              <a:pPr/>
              <a:t>48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HIERARCHICAL RANDOMIZATION</a:t>
            </a:r>
            <a:r>
              <a:rPr lang="en-US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343400"/>
          </a:xfrm>
        </p:spPr>
        <p:txBody>
          <a:bodyPr/>
          <a:lstStyle/>
          <a:p>
            <a:pPr marL="50800" indent="-50800">
              <a:buFontTx/>
              <a:buNone/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Express each number in </a:t>
            </a:r>
            <a:r>
              <a:rPr lang="en-US" b="1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as a base 4 number, that is, as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t = 0.t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...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, where each digit 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is either a 0, 1, 2, or 3. A function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p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:  </a:t>
            </a:r>
            <a:r>
              <a:rPr lang="en-US" b="1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 </a:t>
            </a:r>
            <a:r>
              <a:rPr lang="en-US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®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  </a:t>
            </a:r>
            <a:r>
              <a:rPr lang="en-US" b="1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is a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hierarchical permutation 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if </a:t>
            </a:r>
          </a:p>
          <a:p>
            <a:pPr marL="50800" indent="-50800">
              <a:buFontTx/>
              <a:buNone/>
            </a:pPr>
            <a:endParaRPr lang="en-US">
              <a:solidFill>
                <a:srgbClr val="0000FF"/>
              </a:solidFill>
              <a:cs typeface="Times New Roman" pitchFamily="18" charset="0"/>
            </a:endParaRPr>
          </a:p>
          <a:p>
            <a:pPr marL="50800" indent="-50800">
              <a:buFontTx/>
              <a:buNone/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where                         is a possibly distinct permutation of {0,1,2,3} for each unique combination of digits </a:t>
            </a:r>
          </a:p>
          <a:p>
            <a:pPr marL="50800" indent="-50800">
              <a:buFontTx/>
              <a:buNone/>
            </a:pP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, t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, ..., t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n - 1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. </a:t>
            </a:r>
          </a:p>
          <a:p>
            <a:pPr marL="50800" indent="-50800">
              <a:buFontTx/>
              <a:buNone/>
            </a:pPr>
            <a:endParaRPr lang="en-US">
              <a:cs typeface="Times New Roman" pitchFamily="18" charset="0"/>
            </a:endParaRPr>
          </a:p>
          <a:p>
            <a:pPr marL="50800" indent="-50800"/>
            <a:endParaRPr 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819400" y="3429000"/>
          <a:ext cx="5292725" cy="577850"/>
        </p:xfrm>
        <a:graphic>
          <a:graphicData uri="http://schemas.openxmlformats.org/presentationml/2006/ole">
            <p:oleObj spid="_x0000_s30724" name="Equation" r:id="rId3" imgW="3022560" imgH="330120" progId="Equation.DSMT4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676400" y="4648200"/>
          <a:ext cx="1484313" cy="495300"/>
        </p:xfrm>
        <a:graphic>
          <a:graphicData uri="http://schemas.openxmlformats.org/presentationml/2006/ole">
            <p:oleObj spid="_x0000_s30725" name="Equation" r:id="rId4" imgW="990360" imgH="3301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280A-D611-4BC8-B55F-B758D9C70E3C}" type="slidenum">
              <a:rPr lang="en-US"/>
              <a:pPr/>
              <a:t>49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HIERARCHICAL RANDOMIZATION</a:t>
            </a:r>
            <a:r>
              <a:rPr lang="en-US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Any Q-R function can be represented as a composition  </a:t>
            </a:r>
            <a:endParaRPr lang="en-US" sz="2800"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If the permutations that define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p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are chosen at random and independently from the set of all possible permutations, we call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p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a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hierarchical randomization function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, and the process of applying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p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hierarchical randomization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. </a:t>
            </a:r>
            <a:endParaRPr lang="en-US" sz="2800">
              <a:cs typeface="Times New Roman" pitchFamily="18" charset="0"/>
            </a:endParaRPr>
          </a:p>
          <a:p>
            <a:endParaRPr lang="en-US" sz="280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200400" y="2514600"/>
          <a:ext cx="2065338" cy="577850"/>
        </p:xfrm>
        <a:graphic>
          <a:graphicData uri="http://schemas.openxmlformats.org/presentationml/2006/ole">
            <p:oleObj spid="_x0000_s31748" name="Equation" r:id="rId3" imgW="1180800" imgH="3301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B854-5BEE-46F6-B097-6926BFFCE345}" type="slidenum">
              <a:rPr lang="en-US"/>
              <a:pPr/>
              <a:t>5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Context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EMAP began with a global perspective:  the US was covered with one hexagonal face of a truncated icosohedron projected onto the Earth</a:t>
            </a:r>
          </a:p>
          <a:p>
            <a:r>
              <a:rPr lang="en-US"/>
              <a:t>This leads naturally to systematic design based on a randomly-placed triangular grid &amp; hexagonal tessellation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5B0-7D23-4E8F-A23E-D709CC433874}" type="slidenum">
              <a:rPr lang="en-US"/>
              <a:pPr/>
              <a:t>50</a:t>
            </a:fld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614488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0" y="-207963"/>
          <a:ext cx="9144000" cy="7065963"/>
        </p:xfrm>
        <a:graphic>
          <a:graphicData uri="http://schemas.openxmlformats.org/presentationml/2006/ole">
            <p:oleObj spid="_x0000_s59397" name="Graph Sheet" r:id="rId3" imgW="3352680" imgH="2590560" progId="SPLUSGraphSheetFileType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DED-CE80-4D38-95F6-265B52D4FB21}" type="slidenum">
              <a:rPr lang="en-US"/>
              <a:pPr/>
              <a:t>51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GRTS DESIGN</a:t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>Theory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Let</a:t>
            </a:r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φ(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s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) be a measure on   </a:t>
            </a:r>
            <a:r>
              <a:rPr lang="en-US" b="1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baseline="30000">
                <a:solidFill>
                  <a:srgbClr val="0000FF"/>
                </a:solidFill>
                <a:cs typeface="Times New Roman" pitchFamily="18" charset="0"/>
              </a:rPr>
              <a:t> 2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   </a:t>
            </a:r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π(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s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) be an inclusion intensity function on </a:t>
            </a:r>
            <a:r>
              <a:rPr lang="en-US" b="1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baseline="30000">
                <a:solidFill>
                  <a:srgbClr val="0000FF"/>
                </a:solidFill>
                <a:cs typeface="Times New Roman" pitchFamily="18" charset="0"/>
              </a:rPr>
              <a:t> 2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 </a:t>
            </a:r>
            <a:endParaRPr lang="en-US">
              <a:cs typeface="Times New Roman" pitchFamily="18" charset="0"/>
            </a:endParaRPr>
          </a:p>
          <a:p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: </a:t>
            </a:r>
            <a:r>
              <a:rPr lang="en-US" b="1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baseline="30000">
                <a:solidFill>
                  <a:srgbClr val="0000FF"/>
                </a:solidFill>
                <a:cs typeface="Times New Roman" pitchFamily="18" charset="0"/>
              </a:rPr>
              <a:t> 2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®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 be the composition of 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 and a hierarchical randomization function</a:t>
            </a:r>
            <a:endParaRPr lang="en-US"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9003-839F-4FEC-A34F-3D29251A8A44}" type="slidenum">
              <a:rPr lang="en-US"/>
              <a:pPr/>
              <a:t>52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GRTS DESIGN</a:t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>Theory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33600"/>
            <a:ext cx="8077200" cy="5334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Map population domain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into      , add random offset to get image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i="1" baseline="30000">
                <a:solidFill>
                  <a:srgbClr val="0000FF"/>
                </a:solidFill>
                <a:cs typeface="Times New Roman" pitchFamily="18" charset="0"/>
              </a:rPr>
              <a:t>*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Ì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  </a:t>
            </a:r>
            <a:r>
              <a:rPr lang="en-US" b="1">
                <a:solidFill>
                  <a:srgbClr val="0000FF"/>
                </a:solidFill>
                <a:latin typeface="Euclid Fraktur" pitchFamily="66" charset="2"/>
                <a:cs typeface="Times New Roman" pitchFamily="18" charset="0"/>
              </a:rPr>
              <a:t>I</a:t>
            </a:r>
            <a:r>
              <a:rPr lang="en-US" baseline="30000">
                <a:solidFill>
                  <a:srgbClr val="0000FF"/>
                </a:solidFill>
                <a:cs typeface="Times New Roman" pitchFamily="18" charset="0"/>
              </a:rPr>
              <a:t> 2</a:t>
            </a:r>
          </a:p>
          <a:p>
            <a:pPr>
              <a:buFontTx/>
              <a:buNone/>
            </a:pPr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                             = extent of population  </a:t>
            </a:r>
          </a:p>
          <a:p>
            <a:pPr>
              <a:buFontTx/>
              <a:buNone/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  domain image (number, length, or area)                                    </a:t>
            </a:r>
            <a:endParaRPr lang="en-US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403350" y="3789363"/>
          <a:ext cx="1955800" cy="693737"/>
        </p:xfrm>
        <a:graphic>
          <a:graphicData uri="http://schemas.openxmlformats.org/presentationml/2006/ole">
            <p:oleObj spid="_x0000_s33796" name="Equation" r:id="rId3" imgW="1574640" imgH="558720" progId="Equation.DSMT4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084888" y="2133600"/>
          <a:ext cx="520700" cy="520700"/>
        </p:xfrm>
        <a:graphic>
          <a:graphicData uri="http://schemas.openxmlformats.org/presentationml/2006/ole">
            <p:oleObj spid="_x0000_s33799" name="Equation" r:id="rId4" imgW="342720" imgH="342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A04-5C5D-4350-93FF-C50D9399A6C3}" type="slidenum">
              <a:rPr lang="en-US"/>
              <a:pPr/>
              <a:t>53</a:t>
            </a:fld>
            <a:endParaRPr lang="en-US"/>
          </a:p>
        </p:txBody>
      </p:sp>
      <p:sp>
        <p:nvSpPr>
          <p:cNvPr id="1484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GRTS DESIGN</a:t>
            </a:r>
          </a:p>
        </p:txBody>
      </p:sp>
      <p:sp>
        <p:nvSpPr>
          <p:cNvPr id="1484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/>
              <a:t>                                  = expected sample size 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en-US"/>
          </a:p>
          <a:p>
            <a:pPr>
              <a:lnSpc>
                <a:spcPct val="150000"/>
              </a:lnSpc>
              <a:spcAft>
                <a:spcPct val="20000"/>
              </a:spcAft>
            </a:pPr>
            <a:r>
              <a:rPr lang="en-US"/>
              <a:t>                                     is a (random) distribution function with range (0, M)</a:t>
            </a: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1547813" y="1989138"/>
          <a:ext cx="2578100" cy="955675"/>
        </p:xfrm>
        <a:graphic>
          <a:graphicData uri="http://schemas.openxmlformats.org/presentationml/2006/ole">
            <p:oleObj spid="_x0000_s148485" name="Equation" r:id="rId3" imgW="1473120" imgH="545760" progId="Equation.DSMT4">
              <p:embed/>
            </p:oleObj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1476375" y="3708400"/>
          <a:ext cx="3240088" cy="969963"/>
        </p:xfrm>
        <a:graphic>
          <a:graphicData uri="http://schemas.openxmlformats.org/presentationml/2006/ole">
            <p:oleObj spid="_x0000_s148486" name="Equation" r:id="rId4" imgW="1358640" imgH="406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8878-801E-47C9-8B9E-9C902C6D56C9}" type="slidenum">
              <a:rPr lang="en-US"/>
              <a:pPr/>
              <a:t>54</a:t>
            </a:fld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833563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5842" name="Picture 2" descr="jsm2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876300"/>
            <a:ext cx="5476875" cy="5105400"/>
          </a:xfrm>
          <a:prstGeom prst="rect">
            <a:avLst/>
          </a:prstGeom>
          <a:noFill/>
        </p:spPr>
      </p:pic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195513" y="1773238"/>
            <a:ext cx="431800" cy="3603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2195513" y="2133600"/>
            <a:ext cx="730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395-07C4-417B-99C5-642914DA87FC}" type="slidenum">
              <a:rPr lang="en-US"/>
              <a:pPr/>
              <a:t>55</a:t>
            </a:fld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33563" y="2038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66" name="Picture 2" descr="jsm2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077200" cy="410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19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1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62A3-3CC1-4055-9A93-60B17CBDFE64}" type="slidenum">
              <a:rPr lang="en-US"/>
              <a:pPr/>
              <a:t>56</a:t>
            </a:fld>
            <a:endParaRPr lang="en-US"/>
          </a:p>
        </p:txBody>
      </p:sp>
      <p:sp>
        <p:nvSpPr>
          <p:cNvPr id="149506" name="AutoShape 2"/>
          <p:cNvSpPr>
            <a:spLocks noChangeAspect="1" noChangeArrowheads="1" noTextEdit="1"/>
          </p:cNvSpPr>
          <p:nvPr/>
        </p:nvSpPr>
        <p:spPr bwMode="auto">
          <a:xfrm>
            <a:off x="1258888" y="-457200"/>
            <a:ext cx="6657975" cy="7315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07" name="Freeform 3"/>
          <p:cNvSpPr>
            <a:spLocks/>
          </p:cNvSpPr>
          <p:nvPr/>
        </p:nvSpPr>
        <p:spPr bwMode="auto">
          <a:xfrm>
            <a:off x="2514600" y="914400"/>
            <a:ext cx="1619250" cy="2659063"/>
          </a:xfrm>
          <a:custGeom>
            <a:avLst/>
            <a:gdLst/>
            <a:ahLst/>
            <a:cxnLst>
              <a:cxn ang="0">
                <a:pos x="114" y="528"/>
              </a:cxn>
              <a:cxn ang="0">
                <a:pos x="162" y="480"/>
              </a:cxn>
              <a:cxn ang="0">
                <a:pos x="192" y="342"/>
              </a:cxn>
              <a:cxn ang="0">
                <a:pos x="222" y="210"/>
              </a:cxn>
              <a:cxn ang="0">
                <a:pos x="330" y="138"/>
              </a:cxn>
              <a:cxn ang="0">
                <a:pos x="420" y="156"/>
              </a:cxn>
              <a:cxn ang="0">
                <a:pos x="474" y="102"/>
              </a:cxn>
              <a:cxn ang="0">
                <a:pos x="600" y="108"/>
              </a:cxn>
              <a:cxn ang="0">
                <a:pos x="804" y="36"/>
              </a:cxn>
              <a:cxn ang="0">
                <a:pos x="1020" y="0"/>
              </a:cxn>
              <a:cxn ang="0">
                <a:pos x="978" y="90"/>
              </a:cxn>
              <a:cxn ang="0">
                <a:pos x="906" y="162"/>
              </a:cxn>
              <a:cxn ang="0">
                <a:pos x="708" y="192"/>
              </a:cxn>
              <a:cxn ang="0">
                <a:pos x="528" y="210"/>
              </a:cxn>
              <a:cxn ang="0">
                <a:pos x="474" y="240"/>
              </a:cxn>
              <a:cxn ang="0">
                <a:pos x="408" y="354"/>
              </a:cxn>
              <a:cxn ang="0">
                <a:pos x="450" y="510"/>
              </a:cxn>
              <a:cxn ang="0">
                <a:pos x="432" y="696"/>
              </a:cxn>
              <a:cxn ang="0">
                <a:pos x="384" y="829"/>
              </a:cxn>
              <a:cxn ang="0">
                <a:pos x="270" y="919"/>
              </a:cxn>
              <a:cxn ang="0">
                <a:pos x="228" y="973"/>
              </a:cxn>
              <a:cxn ang="0">
                <a:pos x="234" y="1099"/>
              </a:cxn>
              <a:cxn ang="0">
                <a:pos x="318" y="1189"/>
              </a:cxn>
              <a:cxn ang="0">
                <a:pos x="426" y="1255"/>
              </a:cxn>
              <a:cxn ang="0">
                <a:pos x="426" y="1321"/>
              </a:cxn>
              <a:cxn ang="0">
                <a:pos x="468" y="1411"/>
              </a:cxn>
              <a:cxn ang="0">
                <a:pos x="558" y="1507"/>
              </a:cxn>
              <a:cxn ang="0">
                <a:pos x="534" y="1603"/>
              </a:cxn>
              <a:cxn ang="0">
                <a:pos x="444" y="1669"/>
              </a:cxn>
              <a:cxn ang="0">
                <a:pos x="270" y="1663"/>
              </a:cxn>
              <a:cxn ang="0">
                <a:pos x="204" y="1627"/>
              </a:cxn>
              <a:cxn ang="0">
                <a:pos x="174" y="1543"/>
              </a:cxn>
              <a:cxn ang="0">
                <a:pos x="120" y="1483"/>
              </a:cxn>
              <a:cxn ang="0">
                <a:pos x="66" y="1453"/>
              </a:cxn>
              <a:cxn ang="0">
                <a:pos x="12" y="1345"/>
              </a:cxn>
              <a:cxn ang="0">
                <a:pos x="6" y="1273"/>
              </a:cxn>
              <a:cxn ang="0">
                <a:pos x="96" y="1159"/>
              </a:cxn>
              <a:cxn ang="0">
                <a:pos x="72" y="1123"/>
              </a:cxn>
              <a:cxn ang="0">
                <a:pos x="18" y="1099"/>
              </a:cxn>
              <a:cxn ang="0">
                <a:pos x="72" y="1021"/>
              </a:cxn>
              <a:cxn ang="0">
                <a:pos x="84" y="925"/>
              </a:cxn>
              <a:cxn ang="0">
                <a:pos x="102" y="805"/>
              </a:cxn>
              <a:cxn ang="0">
                <a:pos x="174" y="690"/>
              </a:cxn>
              <a:cxn ang="0">
                <a:pos x="156" y="648"/>
              </a:cxn>
              <a:cxn ang="0">
                <a:pos x="72" y="642"/>
              </a:cxn>
            </a:cxnLst>
            <a:rect l="0" t="0" r="r" b="b"/>
            <a:pathLst>
              <a:path w="1020" h="1675">
                <a:moveTo>
                  <a:pt x="36" y="540"/>
                </a:moveTo>
                <a:lnTo>
                  <a:pt x="114" y="528"/>
                </a:lnTo>
                <a:lnTo>
                  <a:pt x="138" y="510"/>
                </a:lnTo>
                <a:lnTo>
                  <a:pt x="162" y="480"/>
                </a:lnTo>
                <a:lnTo>
                  <a:pt x="186" y="414"/>
                </a:lnTo>
                <a:lnTo>
                  <a:pt x="192" y="342"/>
                </a:lnTo>
                <a:lnTo>
                  <a:pt x="198" y="276"/>
                </a:lnTo>
                <a:lnTo>
                  <a:pt x="222" y="210"/>
                </a:lnTo>
                <a:lnTo>
                  <a:pt x="264" y="156"/>
                </a:lnTo>
                <a:lnTo>
                  <a:pt x="330" y="138"/>
                </a:lnTo>
                <a:lnTo>
                  <a:pt x="390" y="156"/>
                </a:lnTo>
                <a:lnTo>
                  <a:pt x="420" y="156"/>
                </a:lnTo>
                <a:lnTo>
                  <a:pt x="444" y="126"/>
                </a:lnTo>
                <a:lnTo>
                  <a:pt x="474" y="102"/>
                </a:lnTo>
                <a:lnTo>
                  <a:pt x="516" y="102"/>
                </a:lnTo>
                <a:lnTo>
                  <a:pt x="600" y="108"/>
                </a:lnTo>
                <a:lnTo>
                  <a:pt x="702" y="66"/>
                </a:lnTo>
                <a:lnTo>
                  <a:pt x="804" y="36"/>
                </a:lnTo>
                <a:lnTo>
                  <a:pt x="990" y="0"/>
                </a:lnTo>
                <a:lnTo>
                  <a:pt x="1020" y="0"/>
                </a:lnTo>
                <a:lnTo>
                  <a:pt x="1020" y="24"/>
                </a:lnTo>
                <a:lnTo>
                  <a:pt x="978" y="90"/>
                </a:lnTo>
                <a:lnTo>
                  <a:pt x="942" y="132"/>
                </a:lnTo>
                <a:lnTo>
                  <a:pt x="906" y="162"/>
                </a:lnTo>
                <a:lnTo>
                  <a:pt x="822" y="186"/>
                </a:lnTo>
                <a:lnTo>
                  <a:pt x="708" y="192"/>
                </a:lnTo>
                <a:lnTo>
                  <a:pt x="618" y="198"/>
                </a:lnTo>
                <a:lnTo>
                  <a:pt x="528" y="210"/>
                </a:lnTo>
                <a:lnTo>
                  <a:pt x="498" y="216"/>
                </a:lnTo>
                <a:lnTo>
                  <a:pt x="474" y="240"/>
                </a:lnTo>
                <a:lnTo>
                  <a:pt x="432" y="300"/>
                </a:lnTo>
                <a:lnTo>
                  <a:pt x="408" y="354"/>
                </a:lnTo>
                <a:lnTo>
                  <a:pt x="426" y="426"/>
                </a:lnTo>
                <a:lnTo>
                  <a:pt x="450" y="510"/>
                </a:lnTo>
                <a:lnTo>
                  <a:pt x="450" y="606"/>
                </a:lnTo>
                <a:lnTo>
                  <a:pt x="432" y="696"/>
                </a:lnTo>
                <a:lnTo>
                  <a:pt x="408" y="787"/>
                </a:lnTo>
                <a:lnTo>
                  <a:pt x="384" y="829"/>
                </a:lnTo>
                <a:lnTo>
                  <a:pt x="354" y="865"/>
                </a:lnTo>
                <a:lnTo>
                  <a:pt x="270" y="919"/>
                </a:lnTo>
                <a:lnTo>
                  <a:pt x="246" y="943"/>
                </a:lnTo>
                <a:lnTo>
                  <a:pt x="228" y="973"/>
                </a:lnTo>
                <a:lnTo>
                  <a:pt x="222" y="1039"/>
                </a:lnTo>
                <a:lnTo>
                  <a:pt x="234" y="1099"/>
                </a:lnTo>
                <a:lnTo>
                  <a:pt x="246" y="1135"/>
                </a:lnTo>
                <a:lnTo>
                  <a:pt x="318" y="1189"/>
                </a:lnTo>
                <a:lnTo>
                  <a:pt x="384" y="1219"/>
                </a:lnTo>
                <a:lnTo>
                  <a:pt x="426" y="1255"/>
                </a:lnTo>
                <a:lnTo>
                  <a:pt x="432" y="1279"/>
                </a:lnTo>
                <a:lnTo>
                  <a:pt x="426" y="1321"/>
                </a:lnTo>
                <a:lnTo>
                  <a:pt x="432" y="1375"/>
                </a:lnTo>
                <a:lnTo>
                  <a:pt x="468" y="1411"/>
                </a:lnTo>
                <a:lnTo>
                  <a:pt x="516" y="1453"/>
                </a:lnTo>
                <a:lnTo>
                  <a:pt x="558" y="1507"/>
                </a:lnTo>
                <a:lnTo>
                  <a:pt x="558" y="1555"/>
                </a:lnTo>
                <a:lnTo>
                  <a:pt x="534" y="1603"/>
                </a:lnTo>
                <a:lnTo>
                  <a:pt x="492" y="1651"/>
                </a:lnTo>
                <a:lnTo>
                  <a:pt x="444" y="1669"/>
                </a:lnTo>
                <a:lnTo>
                  <a:pt x="354" y="1675"/>
                </a:lnTo>
                <a:lnTo>
                  <a:pt x="270" y="1663"/>
                </a:lnTo>
                <a:lnTo>
                  <a:pt x="234" y="1651"/>
                </a:lnTo>
                <a:lnTo>
                  <a:pt x="204" y="1627"/>
                </a:lnTo>
                <a:lnTo>
                  <a:pt x="180" y="1591"/>
                </a:lnTo>
                <a:lnTo>
                  <a:pt x="174" y="1543"/>
                </a:lnTo>
                <a:lnTo>
                  <a:pt x="162" y="1501"/>
                </a:lnTo>
                <a:lnTo>
                  <a:pt x="120" y="1483"/>
                </a:lnTo>
                <a:lnTo>
                  <a:pt x="78" y="1471"/>
                </a:lnTo>
                <a:lnTo>
                  <a:pt x="66" y="1453"/>
                </a:lnTo>
                <a:lnTo>
                  <a:pt x="54" y="1435"/>
                </a:lnTo>
                <a:lnTo>
                  <a:pt x="12" y="1345"/>
                </a:lnTo>
                <a:lnTo>
                  <a:pt x="0" y="1303"/>
                </a:lnTo>
                <a:lnTo>
                  <a:pt x="6" y="1273"/>
                </a:lnTo>
                <a:lnTo>
                  <a:pt x="90" y="1183"/>
                </a:lnTo>
                <a:lnTo>
                  <a:pt x="96" y="1159"/>
                </a:lnTo>
                <a:lnTo>
                  <a:pt x="96" y="1141"/>
                </a:lnTo>
                <a:lnTo>
                  <a:pt x="72" y="1123"/>
                </a:lnTo>
                <a:lnTo>
                  <a:pt x="36" y="1117"/>
                </a:lnTo>
                <a:lnTo>
                  <a:pt x="18" y="1099"/>
                </a:lnTo>
                <a:lnTo>
                  <a:pt x="24" y="1075"/>
                </a:lnTo>
                <a:lnTo>
                  <a:pt x="72" y="1021"/>
                </a:lnTo>
                <a:lnTo>
                  <a:pt x="90" y="979"/>
                </a:lnTo>
                <a:lnTo>
                  <a:pt x="84" y="925"/>
                </a:lnTo>
                <a:lnTo>
                  <a:pt x="78" y="865"/>
                </a:lnTo>
                <a:lnTo>
                  <a:pt x="102" y="805"/>
                </a:lnTo>
                <a:lnTo>
                  <a:pt x="144" y="751"/>
                </a:lnTo>
                <a:lnTo>
                  <a:pt x="174" y="690"/>
                </a:lnTo>
                <a:lnTo>
                  <a:pt x="174" y="666"/>
                </a:lnTo>
                <a:lnTo>
                  <a:pt x="156" y="648"/>
                </a:lnTo>
                <a:lnTo>
                  <a:pt x="126" y="636"/>
                </a:lnTo>
                <a:lnTo>
                  <a:pt x="72" y="642"/>
                </a:lnTo>
                <a:lnTo>
                  <a:pt x="36" y="540"/>
                </a:lnTo>
                <a:close/>
              </a:path>
            </a:pathLst>
          </a:custGeom>
          <a:solidFill>
            <a:srgbClr val="99CCFF">
              <a:alpha val="22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571750" y="1771650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09" name="Freeform 5"/>
          <p:cNvSpPr>
            <a:spLocks/>
          </p:cNvSpPr>
          <p:nvPr/>
        </p:nvSpPr>
        <p:spPr bwMode="auto">
          <a:xfrm>
            <a:off x="2571750" y="914400"/>
            <a:ext cx="1571625" cy="1554163"/>
          </a:xfrm>
          <a:custGeom>
            <a:avLst/>
            <a:gdLst/>
            <a:ahLst/>
            <a:cxnLst>
              <a:cxn ang="0">
                <a:pos x="78" y="528"/>
              </a:cxn>
              <a:cxn ang="0">
                <a:pos x="126" y="480"/>
              </a:cxn>
              <a:cxn ang="0">
                <a:pos x="150" y="414"/>
              </a:cxn>
              <a:cxn ang="0">
                <a:pos x="156" y="342"/>
              </a:cxn>
              <a:cxn ang="0">
                <a:pos x="186" y="210"/>
              </a:cxn>
              <a:cxn ang="0">
                <a:pos x="228" y="156"/>
              </a:cxn>
              <a:cxn ang="0">
                <a:pos x="294" y="138"/>
              </a:cxn>
              <a:cxn ang="0">
                <a:pos x="384" y="156"/>
              </a:cxn>
              <a:cxn ang="0">
                <a:pos x="408" y="126"/>
              </a:cxn>
              <a:cxn ang="0">
                <a:pos x="438" y="102"/>
              </a:cxn>
              <a:cxn ang="0">
                <a:pos x="564" y="108"/>
              </a:cxn>
              <a:cxn ang="0">
                <a:pos x="666" y="66"/>
              </a:cxn>
              <a:cxn ang="0">
                <a:pos x="768" y="36"/>
              </a:cxn>
              <a:cxn ang="0">
                <a:pos x="984" y="0"/>
              </a:cxn>
              <a:cxn ang="0">
                <a:pos x="990" y="30"/>
              </a:cxn>
              <a:cxn ang="0">
                <a:pos x="948" y="96"/>
              </a:cxn>
              <a:cxn ang="0">
                <a:pos x="876" y="168"/>
              </a:cxn>
              <a:cxn ang="0">
                <a:pos x="786" y="192"/>
              </a:cxn>
              <a:cxn ang="0">
                <a:pos x="672" y="198"/>
              </a:cxn>
              <a:cxn ang="0">
                <a:pos x="492" y="216"/>
              </a:cxn>
              <a:cxn ang="0">
                <a:pos x="468" y="222"/>
              </a:cxn>
              <a:cxn ang="0">
                <a:pos x="444" y="246"/>
              </a:cxn>
              <a:cxn ang="0">
                <a:pos x="378" y="354"/>
              </a:cxn>
              <a:cxn ang="0">
                <a:pos x="396" y="426"/>
              </a:cxn>
              <a:cxn ang="0">
                <a:pos x="420" y="510"/>
              </a:cxn>
              <a:cxn ang="0">
                <a:pos x="402" y="696"/>
              </a:cxn>
              <a:cxn ang="0">
                <a:pos x="378" y="787"/>
              </a:cxn>
              <a:cxn ang="0">
                <a:pos x="354" y="835"/>
              </a:cxn>
              <a:cxn ang="0">
                <a:pos x="240" y="925"/>
              </a:cxn>
              <a:cxn ang="0">
                <a:pos x="216" y="949"/>
              </a:cxn>
              <a:cxn ang="0">
                <a:pos x="192" y="973"/>
              </a:cxn>
              <a:cxn ang="0">
                <a:pos x="210" y="943"/>
              </a:cxn>
              <a:cxn ang="0">
                <a:pos x="318" y="865"/>
              </a:cxn>
              <a:cxn ang="0">
                <a:pos x="348" y="829"/>
              </a:cxn>
              <a:cxn ang="0">
                <a:pos x="372" y="787"/>
              </a:cxn>
              <a:cxn ang="0">
                <a:pos x="414" y="606"/>
              </a:cxn>
              <a:cxn ang="0">
                <a:pos x="414" y="510"/>
              </a:cxn>
              <a:cxn ang="0">
                <a:pos x="390" y="426"/>
              </a:cxn>
              <a:cxn ang="0">
                <a:pos x="396" y="300"/>
              </a:cxn>
              <a:cxn ang="0">
                <a:pos x="438" y="240"/>
              </a:cxn>
              <a:cxn ang="0">
                <a:pos x="462" y="216"/>
              </a:cxn>
              <a:cxn ang="0">
                <a:pos x="582" y="198"/>
              </a:cxn>
              <a:cxn ang="0">
                <a:pos x="672" y="192"/>
              </a:cxn>
              <a:cxn ang="0">
                <a:pos x="786" y="186"/>
              </a:cxn>
              <a:cxn ang="0">
                <a:pos x="906" y="132"/>
              </a:cxn>
              <a:cxn ang="0">
                <a:pos x="942" y="90"/>
              </a:cxn>
              <a:cxn ang="0">
                <a:pos x="984" y="24"/>
              </a:cxn>
              <a:cxn ang="0">
                <a:pos x="954" y="6"/>
              </a:cxn>
              <a:cxn ang="0">
                <a:pos x="768" y="42"/>
              </a:cxn>
              <a:cxn ang="0">
                <a:pos x="666" y="72"/>
              </a:cxn>
              <a:cxn ang="0">
                <a:pos x="480" y="108"/>
              </a:cxn>
              <a:cxn ang="0">
                <a:pos x="438" y="108"/>
              </a:cxn>
              <a:cxn ang="0">
                <a:pos x="414" y="132"/>
              </a:cxn>
              <a:cxn ang="0">
                <a:pos x="354" y="162"/>
              </a:cxn>
              <a:cxn ang="0">
                <a:pos x="294" y="144"/>
              </a:cxn>
              <a:cxn ang="0">
                <a:pos x="234" y="162"/>
              </a:cxn>
              <a:cxn ang="0">
                <a:pos x="168" y="276"/>
              </a:cxn>
              <a:cxn ang="0">
                <a:pos x="162" y="342"/>
              </a:cxn>
              <a:cxn ang="0">
                <a:pos x="156" y="414"/>
              </a:cxn>
              <a:cxn ang="0">
                <a:pos x="108" y="516"/>
              </a:cxn>
              <a:cxn ang="0">
                <a:pos x="84" y="534"/>
              </a:cxn>
            </a:cxnLst>
            <a:rect l="0" t="0" r="r" b="b"/>
            <a:pathLst>
              <a:path w="990" h="979">
                <a:moveTo>
                  <a:pt x="0" y="540"/>
                </a:moveTo>
                <a:lnTo>
                  <a:pt x="78" y="528"/>
                </a:lnTo>
                <a:lnTo>
                  <a:pt x="78" y="528"/>
                </a:lnTo>
                <a:lnTo>
                  <a:pt x="78" y="528"/>
                </a:lnTo>
                <a:lnTo>
                  <a:pt x="102" y="510"/>
                </a:lnTo>
                <a:lnTo>
                  <a:pt x="102" y="510"/>
                </a:lnTo>
                <a:lnTo>
                  <a:pt x="102" y="510"/>
                </a:lnTo>
                <a:lnTo>
                  <a:pt x="126" y="480"/>
                </a:lnTo>
                <a:lnTo>
                  <a:pt x="126" y="480"/>
                </a:lnTo>
                <a:lnTo>
                  <a:pt x="126" y="480"/>
                </a:lnTo>
                <a:lnTo>
                  <a:pt x="150" y="414"/>
                </a:lnTo>
                <a:lnTo>
                  <a:pt x="150" y="414"/>
                </a:lnTo>
                <a:lnTo>
                  <a:pt x="150" y="414"/>
                </a:lnTo>
                <a:lnTo>
                  <a:pt x="156" y="342"/>
                </a:lnTo>
                <a:lnTo>
                  <a:pt x="156" y="342"/>
                </a:lnTo>
                <a:lnTo>
                  <a:pt x="156" y="342"/>
                </a:lnTo>
                <a:lnTo>
                  <a:pt x="162" y="276"/>
                </a:lnTo>
                <a:lnTo>
                  <a:pt x="162" y="276"/>
                </a:lnTo>
                <a:lnTo>
                  <a:pt x="162" y="276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228" y="156"/>
                </a:lnTo>
                <a:lnTo>
                  <a:pt x="228" y="156"/>
                </a:lnTo>
                <a:lnTo>
                  <a:pt x="228" y="156"/>
                </a:lnTo>
                <a:lnTo>
                  <a:pt x="294" y="138"/>
                </a:lnTo>
                <a:lnTo>
                  <a:pt x="294" y="138"/>
                </a:lnTo>
                <a:lnTo>
                  <a:pt x="294" y="138"/>
                </a:lnTo>
                <a:lnTo>
                  <a:pt x="354" y="156"/>
                </a:lnTo>
                <a:lnTo>
                  <a:pt x="354" y="156"/>
                </a:lnTo>
                <a:lnTo>
                  <a:pt x="354" y="156"/>
                </a:lnTo>
                <a:lnTo>
                  <a:pt x="384" y="156"/>
                </a:lnTo>
                <a:lnTo>
                  <a:pt x="384" y="156"/>
                </a:lnTo>
                <a:lnTo>
                  <a:pt x="384" y="156"/>
                </a:lnTo>
                <a:lnTo>
                  <a:pt x="408" y="126"/>
                </a:lnTo>
                <a:lnTo>
                  <a:pt x="408" y="126"/>
                </a:lnTo>
                <a:lnTo>
                  <a:pt x="408" y="126"/>
                </a:lnTo>
                <a:lnTo>
                  <a:pt x="438" y="102"/>
                </a:lnTo>
                <a:lnTo>
                  <a:pt x="438" y="102"/>
                </a:lnTo>
                <a:lnTo>
                  <a:pt x="438" y="102"/>
                </a:lnTo>
                <a:lnTo>
                  <a:pt x="480" y="102"/>
                </a:lnTo>
                <a:lnTo>
                  <a:pt x="480" y="102"/>
                </a:lnTo>
                <a:lnTo>
                  <a:pt x="480" y="102"/>
                </a:lnTo>
                <a:lnTo>
                  <a:pt x="564" y="108"/>
                </a:lnTo>
                <a:lnTo>
                  <a:pt x="564" y="108"/>
                </a:lnTo>
                <a:lnTo>
                  <a:pt x="564" y="108"/>
                </a:lnTo>
                <a:lnTo>
                  <a:pt x="666" y="66"/>
                </a:lnTo>
                <a:lnTo>
                  <a:pt x="666" y="66"/>
                </a:lnTo>
                <a:lnTo>
                  <a:pt x="666" y="66"/>
                </a:lnTo>
                <a:lnTo>
                  <a:pt x="768" y="36"/>
                </a:lnTo>
                <a:lnTo>
                  <a:pt x="768" y="36"/>
                </a:lnTo>
                <a:lnTo>
                  <a:pt x="768" y="36"/>
                </a:lnTo>
                <a:lnTo>
                  <a:pt x="954" y="0"/>
                </a:lnTo>
                <a:lnTo>
                  <a:pt x="954" y="0"/>
                </a:lnTo>
                <a:lnTo>
                  <a:pt x="954" y="0"/>
                </a:lnTo>
                <a:lnTo>
                  <a:pt x="984" y="0"/>
                </a:lnTo>
                <a:lnTo>
                  <a:pt x="990" y="0"/>
                </a:lnTo>
                <a:lnTo>
                  <a:pt x="990" y="0"/>
                </a:lnTo>
                <a:lnTo>
                  <a:pt x="990" y="24"/>
                </a:lnTo>
                <a:lnTo>
                  <a:pt x="990" y="30"/>
                </a:lnTo>
                <a:lnTo>
                  <a:pt x="990" y="30"/>
                </a:lnTo>
                <a:lnTo>
                  <a:pt x="948" y="96"/>
                </a:lnTo>
                <a:lnTo>
                  <a:pt x="948" y="96"/>
                </a:lnTo>
                <a:lnTo>
                  <a:pt x="948" y="96"/>
                </a:lnTo>
                <a:lnTo>
                  <a:pt x="912" y="138"/>
                </a:lnTo>
                <a:lnTo>
                  <a:pt x="912" y="138"/>
                </a:lnTo>
                <a:lnTo>
                  <a:pt x="912" y="138"/>
                </a:lnTo>
                <a:lnTo>
                  <a:pt x="876" y="168"/>
                </a:lnTo>
                <a:lnTo>
                  <a:pt x="870" y="168"/>
                </a:lnTo>
                <a:lnTo>
                  <a:pt x="870" y="168"/>
                </a:lnTo>
                <a:lnTo>
                  <a:pt x="786" y="192"/>
                </a:lnTo>
                <a:lnTo>
                  <a:pt x="786" y="192"/>
                </a:lnTo>
                <a:lnTo>
                  <a:pt x="786" y="192"/>
                </a:lnTo>
                <a:lnTo>
                  <a:pt x="672" y="198"/>
                </a:lnTo>
                <a:lnTo>
                  <a:pt x="672" y="198"/>
                </a:lnTo>
                <a:lnTo>
                  <a:pt x="672" y="198"/>
                </a:lnTo>
                <a:lnTo>
                  <a:pt x="582" y="204"/>
                </a:lnTo>
                <a:lnTo>
                  <a:pt x="582" y="204"/>
                </a:lnTo>
                <a:lnTo>
                  <a:pt x="582" y="204"/>
                </a:lnTo>
                <a:lnTo>
                  <a:pt x="492" y="216"/>
                </a:lnTo>
                <a:lnTo>
                  <a:pt x="492" y="216"/>
                </a:lnTo>
                <a:lnTo>
                  <a:pt x="492" y="216"/>
                </a:lnTo>
                <a:lnTo>
                  <a:pt x="462" y="222"/>
                </a:lnTo>
                <a:lnTo>
                  <a:pt x="468" y="222"/>
                </a:lnTo>
                <a:lnTo>
                  <a:pt x="468" y="222"/>
                </a:lnTo>
                <a:lnTo>
                  <a:pt x="444" y="246"/>
                </a:lnTo>
                <a:lnTo>
                  <a:pt x="444" y="246"/>
                </a:lnTo>
                <a:lnTo>
                  <a:pt x="444" y="246"/>
                </a:lnTo>
                <a:lnTo>
                  <a:pt x="402" y="306"/>
                </a:lnTo>
                <a:lnTo>
                  <a:pt x="402" y="300"/>
                </a:lnTo>
                <a:lnTo>
                  <a:pt x="402" y="300"/>
                </a:lnTo>
                <a:lnTo>
                  <a:pt x="378" y="354"/>
                </a:lnTo>
                <a:lnTo>
                  <a:pt x="378" y="354"/>
                </a:lnTo>
                <a:lnTo>
                  <a:pt x="378" y="354"/>
                </a:lnTo>
                <a:lnTo>
                  <a:pt x="396" y="426"/>
                </a:lnTo>
                <a:lnTo>
                  <a:pt x="396" y="426"/>
                </a:lnTo>
                <a:lnTo>
                  <a:pt x="396" y="426"/>
                </a:lnTo>
                <a:lnTo>
                  <a:pt x="420" y="510"/>
                </a:lnTo>
                <a:lnTo>
                  <a:pt x="420" y="510"/>
                </a:lnTo>
                <a:lnTo>
                  <a:pt x="420" y="510"/>
                </a:lnTo>
                <a:lnTo>
                  <a:pt x="420" y="606"/>
                </a:lnTo>
                <a:lnTo>
                  <a:pt x="420" y="606"/>
                </a:lnTo>
                <a:lnTo>
                  <a:pt x="420" y="606"/>
                </a:lnTo>
                <a:lnTo>
                  <a:pt x="402" y="696"/>
                </a:lnTo>
                <a:lnTo>
                  <a:pt x="402" y="696"/>
                </a:lnTo>
                <a:lnTo>
                  <a:pt x="402" y="696"/>
                </a:lnTo>
                <a:lnTo>
                  <a:pt x="378" y="787"/>
                </a:lnTo>
                <a:lnTo>
                  <a:pt x="378" y="787"/>
                </a:lnTo>
                <a:lnTo>
                  <a:pt x="378" y="787"/>
                </a:lnTo>
                <a:lnTo>
                  <a:pt x="354" y="829"/>
                </a:lnTo>
                <a:lnTo>
                  <a:pt x="354" y="835"/>
                </a:lnTo>
                <a:lnTo>
                  <a:pt x="354" y="835"/>
                </a:lnTo>
                <a:lnTo>
                  <a:pt x="324" y="871"/>
                </a:lnTo>
                <a:lnTo>
                  <a:pt x="324" y="871"/>
                </a:lnTo>
                <a:lnTo>
                  <a:pt x="324" y="871"/>
                </a:lnTo>
                <a:lnTo>
                  <a:pt x="240" y="925"/>
                </a:lnTo>
                <a:lnTo>
                  <a:pt x="240" y="925"/>
                </a:lnTo>
                <a:lnTo>
                  <a:pt x="240" y="925"/>
                </a:lnTo>
                <a:lnTo>
                  <a:pt x="216" y="949"/>
                </a:lnTo>
                <a:lnTo>
                  <a:pt x="216" y="949"/>
                </a:lnTo>
                <a:lnTo>
                  <a:pt x="216" y="949"/>
                </a:lnTo>
                <a:lnTo>
                  <a:pt x="198" y="979"/>
                </a:lnTo>
                <a:lnTo>
                  <a:pt x="198" y="973"/>
                </a:lnTo>
                <a:lnTo>
                  <a:pt x="192" y="973"/>
                </a:lnTo>
                <a:lnTo>
                  <a:pt x="192" y="973"/>
                </a:lnTo>
                <a:lnTo>
                  <a:pt x="210" y="943"/>
                </a:lnTo>
                <a:lnTo>
                  <a:pt x="210" y="943"/>
                </a:lnTo>
                <a:lnTo>
                  <a:pt x="210" y="943"/>
                </a:lnTo>
                <a:lnTo>
                  <a:pt x="234" y="919"/>
                </a:lnTo>
                <a:lnTo>
                  <a:pt x="234" y="919"/>
                </a:lnTo>
                <a:lnTo>
                  <a:pt x="234" y="919"/>
                </a:lnTo>
                <a:lnTo>
                  <a:pt x="318" y="865"/>
                </a:lnTo>
                <a:lnTo>
                  <a:pt x="318" y="865"/>
                </a:lnTo>
                <a:lnTo>
                  <a:pt x="318" y="865"/>
                </a:lnTo>
                <a:lnTo>
                  <a:pt x="348" y="829"/>
                </a:lnTo>
                <a:lnTo>
                  <a:pt x="348" y="829"/>
                </a:lnTo>
                <a:lnTo>
                  <a:pt x="348" y="829"/>
                </a:lnTo>
                <a:lnTo>
                  <a:pt x="372" y="787"/>
                </a:lnTo>
                <a:lnTo>
                  <a:pt x="372" y="787"/>
                </a:lnTo>
                <a:lnTo>
                  <a:pt x="372" y="787"/>
                </a:lnTo>
                <a:lnTo>
                  <a:pt x="396" y="696"/>
                </a:lnTo>
                <a:lnTo>
                  <a:pt x="396" y="696"/>
                </a:lnTo>
                <a:lnTo>
                  <a:pt x="396" y="696"/>
                </a:lnTo>
                <a:lnTo>
                  <a:pt x="414" y="606"/>
                </a:lnTo>
                <a:lnTo>
                  <a:pt x="414" y="606"/>
                </a:lnTo>
                <a:lnTo>
                  <a:pt x="414" y="606"/>
                </a:lnTo>
                <a:lnTo>
                  <a:pt x="414" y="510"/>
                </a:lnTo>
                <a:lnTo>
                  <a:pt x="414" y="510"/>
                </a:lnTo>
                <a:lnTo>
                  <a:pt x="414" y="510"/>
                </a:lnTo>
                <a:lnTo>
                  <a:pt x="390" y="426"/>
                </a:lnTo>
                <a:lnTo>
                  <a:pt x="390" y="426"/>
                </a:lnTo>
                <a:lnTo>
                  <a:pt x="390" y="426"/>
                </a:lnTo>
                <a:lnTo>
                  <a:pt x="372" y="354"/>
                </a:lnTo>
                <a:lnTo>
                  <a:pt x="372" y="354"/>
                </a:lnTo>
                <a:lnTo>
                  <a:pt x="372" y="354"/>
                </a:lnTo>
                <a:lnTo>
                  <a:pt x="396" y="300"/>
                </a:lnTo>
                <a:lnTo>
                  <a:pt x="396" y="300"/>
                </a:lnTo>
                <a:lnTo>
                  <a:pt x="396" y="300"/>
                </a:lnTo>
                <a:lnTo>
                  <a:pt x="438" y="240"/>
                </a:lnTo>
                <a:lnTo>
                  <a:pt x="438" y="240"/>
                </a:lnTo>
                <a:lnTo>
                  <a:pt x="438" y="240"/>
                </a:lnTo>
                <a:lnTo>
                  <a:pt x="462" y="216"/>
                </a:lnTo>
                <a:lnTo>
                  <a:pt x="462" y="216"/>
                </a:lnTo>
                <a:lnTo>
                  <a:pt x="462" y="216"/>
                </a:lnTo>
                <a:lnTo>
                  <a:pt x="492" y="210"/>
                </a:lnTo>
                <a:lnTo>
                  <a:pt x="492" y="210"/>
                </a:lnTo>
                <a:lnTo>
                  <a:pt x="492" y="210"/>
                </a:lnTo>
                <a:lnTo>
                  <a:pt x="582" y="198"/>
                </a:lnTo>
                <a:lnTo>
                  <a:pt x="582" y="198"/>
                </a:lnTo>
                <a:lnTo>
                  <a:pt x="582" y="198"/>
                </a:lnTo>
                <a:lnTo>
                  <a:pt x="672" y="192"/>
                </a:lnTo>
                <a:lnTo>
                  <a:pt x="672" y="192"/>
                </a:lnTo>
                <a:lnTo>
                  <a:pt x="672" y="192"/>
                </a:lnTo>
                <a:lnTo>
                  <a:pt x="786" y="186"/>
                </a:lnTo>
                <a:lnTo>
                  <a:pt x="786" y="186"/>
                </a:lnTo>
                <a:lnTo>
                  <a:pt x="786" y="186"/>
                </a:lnTo>
                <a:lnTo>
                  <a:pt x="870" y="162"/>
                </a:lnTo>
                <a:lnTo>
                  <a:pt x="870" y="162"/>
                </a:lnTo>
                <a:lnTo>
                  <a:pt x="870" y="162"/>
                </a:lnTo>
                <a:lnTo>
                  <a:pt x="906" y="132"/>
                </a:lnTo>
                <a:lnTo>
                  <a:pt x="906" y="132"/>
                </a:lnTo>
                <a:lnTo>
                  <a:pt x="906" y="132"/>
                </a:lnTo>
                <a:lnTo>
                  <a:pt x="942" y="90"/>
                </a:lnTo>
                <a:lnTo>
                  <a:pt x="942" y="90"/>
                </a:lnTo>
                <a:lnTo>
                  <a:pt x="942" y="90"/>
                </a:lnTo>
                <a:lnTo>
                  <a:pt x="984" y="24"/>
                </a:lnTo>
                <a:lnTo>
                  <a:pt x="984" y="24"/>
                </a:lnTo>
                <a:lnTo>
                  <a:pt x="984" y="24"/>
                </a:lnTo>
                <a:lnTo>
                  <a:pt x="984" y="0"/>
                </a:lnTo>
                <a:lnTo>
                  <a:pt x="984" y="0"/>
                </a:lnTo>
                <a:lnTo>
                  <a:pt x="984" y="6"/>
                </a:lnTo>
                <a:lnTo>
                  <a:pt x="954" y="6"/>
                </a:lnTo>
                <a:lnTo>
                  <a:pt x="954" y="6"/>
                </a:lnTo>
                <a:lnTo>
                  <a:pt x="954" y="6"/>
                </a:lnTo>
                <a:lnTo>
                  <a:pt x="768" y="42"/>
                </a:lnTo>
                <a:lnTo>
                  <a:pt x="768" y="42"/>
                </a:lnTo>
                <a:lnTo>
                  <a:pt x="768" y="42"/>
                </a:lnTo>
                <a:lnTo>
                  <a:pt x="666" y="72"/>
                </a:lnTo>
                <a:lnTo>
                  <a:pt x="666" y="72"/>
                </a:lnTo>
                <a:lnTo>
                  <a:pt x="666" y="72"/>
                </a:lnTo>
                <a:lnTo>
                  <a:pt x="564" y="114"/>
                </a:lnTo>
                <a:lnTo>
                  <a:pt x="564" y="114"/>
                </a:lnTo>
                <a:lnTo>
                  <a:pt x="564" y="114"/>
                </a:lnTo>
                <a:lnTo>
                  <a:pt x="480" y="108"/>
                </a:lnTo>
                <a:lnTo>
                  <a:pt x="480" y="108"/>
                </a:lnTo>
                <a:lnTo>
                  <a:pt x="480" y="108"/>
                </a:lnTo>
                <a:lnTo>
                  <a:pt x="438" y="108"/>
                </a:lnTo>
                <a:lnTo>
                  <a:pt x="438" y="108"/>
                </a:lnTo>
                <a:lnTo>
                  <a:pt x="444" y="108"/>
                </a:lnTo>
                <a:lnTo>
                  <a:pt x="414" y="132"/>
                </a:lnTo>
                <a:lnTo>
                  <a:pt x="414" y="132"/>
                </a:lnTo>
                <a:lnTo>
                  <a:pt x="414" y="132"/>
                </a:lnTo>
                <a:lnTo>
                  <a:pt x="390" y="162"/>
                </a:lnTo>
                <a:lnTo>
                  <a:pt x="390" y="162"/>
                </a:lnTo>
                <a:lnTo>
                  <a:pt x="384" y="162"/>
                </a:lnTo>
                <a:lnTo>
                  <a:pt x="354" y="162"/>
                </a:lnTo>
                <a:lnTo>
                  <a:pt x="354" y="162"/>
                </a:lnTo>
                <a:lnTo>
                  <a:pt x="354" y="162"/>
                </a:lnTo>
                <a:lnTo>
                  <a:pt x="294" y="144"/>
                </a:lnTo>
                <a:lnTo>
                  <a:pt x="294" y="144"/>
                </a:lnTo>
                <a:lnTo>
                  <a:pt x="294" y="144"/>
                </a:lnTo>
                <a:lnTo>
                  <a:pt x="228" y="162"/>
                </a:lnTo>
                <a:lnTo>
                  <a:pt x="228" y="162"/>
                </a:lnTo>
                <a:lnTo>
                  <a:pt x="234" y="162"/>
                </a:lnTo>
                <a:lnTo>
                  <a:pt x="192" y="216"/>
                </a:lnTo>
                <a:lnTo>
                  <a:pt x="192" y="216"/>
                </a:lnTo>
                <a:lnTo>
                  <a:pt x="192" y="210"/>
                </a:lnTo>
                <a:lnTo>
                  <a:pt x="168" y="276"/>
                </a:lnTo>
                <a:lnTo>
                  <a:pt x="168" y="276"/>
                </a:lnTo>
                <a:lnTo>
                  <a:pt x="168" y="276"/>
                </a:lnTo>
                <a:lnTo>
                  <a:pt x="162" y="342"/>
                </a:lnTo>
                <a:lnTo>
                  <a:pt x="162" y="342"/>
                </a:lnTo>
                <a:lnTo>
                  <a:pt x="162" y="342"/>
                </a:lnTo>
                <a:lnTo>
                  <a:pt x="156" y="414"/>
                </a:lnTo>
                <a:lnTo>
                  <a:pt x="156" y="414"/>
                </a:lnTo>
                <a:lnTo>
                  <a:pt x="156" y="414"/>
                </a:lnTo>
                <a:lnTo>
                  <a:pt x="132" y="480"/>
                </a:lnTo>
                <a:lnTo>
                  <a:pt x="132" y="480"/>
                </a:lnTo>
                <a:lnTo>
                  <a:pt x="132" y="486"/>
                </a:lnTo>
                <a:lnTo>
                  <a:pt x="108" y="516"/>
                </a:lnTo>
                <a:lnTo>
                  <a:pt x="108" y="516"/>
                </a:lnTo>
                <a:lnTo>
                  <a:pt x="108" y="516"/>
                </a:lnTo>
                <a:lnTo>
                  <a:pt x="84" y="534"/>
                </a:lnTo>
                <a:lnTo>
                  <a:pt x="84" y="534"/>
                </a:lnTo>
                <a:lnTo>
                  <a:pt x="78" y="534"/>
                </a:lnTo>
                <a:lnTo>
                  <a:pt x="0" y="546"/>
                </a:lnTo>
                <a:lnTo>
                  <a:pt x="0" y="54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0" name="Freeform 6"/>
          <p:cNvSpPr>
            <a:spLocks/>
          </p:cNvSpPr>
          <p:nvPr/>
        </p:nvSpPr>
        <p:spPr bwMode="auto">
          <a:xfrm>
            <a:off x="2514600" y="2287588"/>
            <a:ext cx="895350" cy="1295400"/>
          </a:xfrm>
          <a:custGeom>
            <a:avLst/>
            <a:gdLst/>
            <a:ahLst/>
            <a:cxnLst>
              <a:cxn ang="0">
                <a:pos x="228" y="174"/>
              </a:cxn>
              <a:cxn ang="0">
                <a:pos x="252" y="270"/>
              </a:cxn>
              <a:cxn ang="0">
                <a:pos x="318" y="324"/>
              </a:cxn>
              <a:cxn ang="0">
                <a:pos x="390" y="354"/>
              </a:cxn>
              <a:cxn ang="0">
                <a:pos x="438" y="414"/>
              </a:cxn>
              <a:cxn ang="0">
                <a:pos x="432" y="456"/>
              </a:cxn>
              <a:cxn ang="0">
                <a:pos x="438" y="510"/>
              </a:cxn>
              <a:cxn ang="0">
                <a:pos x="522" y="588"/>
              </a:cxn>
              <a:cxn ang="0">
                <a:pos x="564" y="642"/>
              </a:cxn>
              <a:cxn ang="0">
                <a:pos x="564" y="690"/>
              </a:cxn>
              <a:cxn ang="0">
                <a:pos x="498" y="792"/>
              </a:cxn>
              <a:cxn ang="0">
                <a:pos x="444" y="810"/>
              </a:cxn>
              <a:cxn ang="0">
                <a:pos x="354" y="816"/>
              </a:cxn>
              <a:cxn ang="0">
                <a:pos x="234" y="792"/>
              </a:cxn>
              <a:cxn ang="0">
                <a:pos x="204" y="768"/>
              </a:cxn>
              <a:cxn ang="0">
                <a:pos x="180" y="726"/>
              </a:cxn>
              <a:cxn ang="0">
                <a:pos x="162" y="636"/>
              </a:cxn>
              <a:cxn ang="0">
                <a:pos x="120" y="624"/>
              </a:cxn>
              <a:cxn ang="0">
                <a:pos x="78" y="612"/>
              </a:cxn>
              <a:cxn ang="0">
                <a:pos x="54" y="576"/>
              </a:cxn>
              <a:cxn ang="0">
                <a:pos x="12" y="480"/>
              </a:cxn>
              <a:cxn ang="0">
                <a:pos x="0" y="438"/>
              </a:cxn>
              <a:cxn ang="0">
                <a:pos x="90" y="318"/>
              </a:cxn>
              <a:cxn ang="0">
                <a:pos x="96" y="294"/>
              </a:cxn>
              <a:cxn ang="0">
                <a:pos x="96" y="282"/>
              </a:cxn>
              <a:cxn ang="0">
                <a:pos x="36" y="258"/>
              </a:cxn>
              <a:cxn ang="0">
                <a:pos x="18" y="234"/>
              </a:cxn>
              <a:cxn ang="0">
                <a:pos x="24" y="210"/>
              </a:cxn>
              <a:cxn ang="0">
                <a:pos x="90" y="114"/>
              </a:cxn>
              <a:cxn ang="0">
                <a:pos x="84" y="60"/>
              </a:cxn>
              <a:cxn ang="0">
                <a:pos x="84" y="0"/>
              </a:cxn>
              <a:cxn ang="0">
                <a:pos x="90" y="60"/>
              </a:cxn>
              <a:cxn ang="0">
                <a:pos x="78" y="156"/>
              </a:cxn>
              <a:cxn ang="0">
                <a:pos x="30" y="216"/>
              </a:cxn>
              <a:cxn ang="0">
                <a:pos x="24" y="234"/>
              </a:cxn>
              <a:cxn ang="0">
                <a:pos x="72" y="258"/>
              </a:cxn>
              <a:cxn ang="0">
                <a:pos x="102" y="276"/>
              </a:cxn>
              <a:cxn ang="0">
                <a:pos x="102" y="294"/>
              </a:cxn>
              <a:cxn ang="0">
                <a:pos x="12" y="414"/>
              </a:cxn>
              <a:cxn ang="0">
                <a:pos x="6" y="438"/>
              </a:cxn>
              <a:cxn ang="0">
                <a:pos x="18" y="480"/>
              </a:cxn>
              <a:cxn ang="0">
                <a:pos x="72" y="588"/>
              </a:cxn>
              <a:cxn ang="0">
                <a:pos x="84" y="606"/>
              </a:cxn>
              <a:cxn ang="0">
                <a:pos x="120" y="618"/>
              </a:cxn>
              <a:cxn ang="0">
                <a:pos x="180" y="678"/>
              </a:cxn>
              <a:cxn ang="0">
                <a:pos x="186" y="726"/>
              </a:cxn>
              <a:cxn ang="0">
                <a:pos x="210" y="762"/>
              </a:cxn>
              <a:cxn ang="0">
                <a:pos x="270" y="798"/>
              </a:cxn>
              <a:cxn ang="0">
                <a:pos x="354" y="810"/>
              </a:cxn>
              <a:cxn ang="0">
                <a:pos x="444" y="804"/>
              </a:cxn>
              <a:cxn ang="0">
                <a:pos x="534" y="738"/>
              </a:cxn>
              <a:cxn ang="0">
                <a:pos x="558" y="690"/>
              </a:cxn>
              <a:cxn ang="0">
                <a:pos x="558" y="648"/>
              </a:cxn>
              <a:cxn ang="0">
                <a:pos x="468" y="552"/>
              </a:cxn>
              <a:cxn ang="0">
                <a:pos x="432" y="516"/>
              </a:cxn>
              <a:cxn ang="0">
                <a:pos x="426" y="456"/>
              </a:cxn>
              <a:cxn ang="0">
                <a:pos x="426" y="390"/>
              </a:cxn>
              <a:cxn ang="0">
                <a:pos x="384" y="360"/>
              </a:cxn>
              <a:cxn ang="0">
                <a:pos x="318" y="330"/>
              </a:cxn>
              <a:cxn ang="0">
                <a:pos x="234" y="234"/>
              </a:cxn>
              <a:cxn ang="0">
                <a:pos x="222" y="174"/>
              </a:cxn>
            </a:cxnLst>
            <a:rect l="0" t="0" r="r" b="b"/>
            <a:pathLst>
              <a:path w="564" h="816">
                <a:moveTo>
                  <a:pt x="234" y="108"/>
                </a:moveTo>
                <a:lnTo>
                  <a:pt x="228" y="174"/>
                </a:lnTo>
                <a:lnTo>
                  <a:pt x="228" y="174"/>
                </a:lnTo>
                <a:lnTo>
                  <a:pt x="228" y="174"/>
                </a:lnTo>
                <a:lnTo>
                  <a:pt x="240" y="234"/>
                </a:lnTo>
                <a:lnTo>
                  <a:pt x="240" y="234"/>
                </a:lnTo>
                <a:lnTo>
                  <a:pt x="240" y="234"/>
                </a:lnTo>
                <a:lnTo>
                  <a:pt x="252" y="270"/>
                </a:lnTo>
                <a:lnTo>
                  <a:pt x="252" y="270"/>
                </a:lnTo>
                <a:lnTo>
                  <a:pt x="252" y="270"/>
                </a:lnTo>
                <a:lnTo>
                  <a:pt x="324" y="324"/>
                </a:lnTo>
                <a:lnTo>
                  <a:pt x="318" y="324"/>
                </a:lnTo>
                <a:lnTo>
                  <a:pt x="318" y="324"/>
                </a:lnTo>
                <a:lnTo>
                  <a:pt x="384" y="354"/>
                </a:lnTo>
                <a:lnTo>
                  <a:pt x="390" y="354"/>
                </a:lnTo>
                <a:lnTo>
                  <a:pt x="390" y="354"/>
                </a:lnTo>
                <a:lnTo>
                  <a:pt x="432" y="390"/>
                </a:lnTo>
                <a:lnTo>
                  <a:pt x="432" y="390"/>
                </a:lnTo>
                <a:lnTo>
                  <a:pt x="432" y="390"/>
                </a:lnTo>
                <a:lnTo>
                  <a:pt x="438" y="414"/>
                </a:lnTo>
                <a:lnTo>
                  <a:pt x="438" y="414"/>
                </a:lnTo>
                <a:lnTo>
                  <a:pt x="438" y="414"/>
                </a:lnTo>
                <a:lnTo>
                  <a:pt x="432" y="456"/>
                </a:lnTo>
                <a:lnTo>
                  <a:pt x="432" y="456"/>
                </a:lnTo>
                <a:lnTo>
                  <a:pt x="432" y="456"/>
                </a:lnTo>
                <a:lnTo>
                  <a:pt x="438" y="510"/>
                </a:lnTo>
                <a:lnTo>
                  <a:pt x="438" y="510"/>
                </a:lnTo>
                <a:lnTo>
                  <a:pt x="438" y="510"/>
                </a:lnTo>
                <a:lnTo>
                  <a:pt x="474" y="546"/>
                </a:lnTo>
                <a:lnTo>
                  <a:pt x="474" y="546"/>
                </a:lnTo>
                <a:lnTo>
                  <a:pt x="474" y="546"/>
                </a:lnTo>
                <a:lnTo>
                  <a:pt x="522" y="588"/>
                </a:lnTo>
                <a:lnTo>
                  <a:pt x="522" y="588"/>
                </a:lnTo>
                <a:lnTo>
                  <a:pt x="522" y="588"/>
                </a:lnTo>
                <a:lnTo>
                  <a:pt x="564" y="642"/>
                </a:lnTo>
                <a:lnTo>
                  <a:pt x="564" y="642"/>
                </a:lnTo>
                <a:lnTo>
                  <a:pt x="564" y="642"/>
                </a:lnTo>
                <a:lnTo>
                  <a:pt x="564" y="690"/>
                </a:lnTo>
                <a:lnTo>
                  <a:pt x="564" y="690"/>
                </a:lnTo>
                <a:lnTo>
                  <a:pt x="564" y="690"/>
                </a:lnTo>
                <a:lnTo>
                  <a:pt x="540" y="738"/>
                </a:lnTo>
                <a:lnTo>
                  <a:pt x="540" y="744"/>
                </a:lnTo>
                <a:lnTo>
                  <a:pt x="540" y="744"/>
                </a:lnTo>
                <a:lnTo>
                  <a:pt x="498" y="792"/>
                </a:lnTo>
                <a:lnTo>
                  <a:pt x="492" y="792"/>
                </a:lnTo>
                <a:lnTo>
                  <a:pt x="492" y="792"/>
                </a:lnTo>
                <a:lnTo>
                  <a:pt x="444" y="810"/>
                </a:lnTo>
                <a:lnTo>
                  <a:pt x="444" y="810"/>
                </a:lnTo>
                <a:lnTo>
                  <a:pt x="444" y="810"/>
                </a:lnTo>
                <a:lnTo>
                  <a:pt x="354" y="816"/>
                </a:lnTo>
                <a:lnTo>
                  <a:pt x="354" y="816"/>
                </a:lnTo>
                <a:lnTo>
                  <a:pt x="354" y="816"/>
                </a:lnTo>
                <a:lnTo>
                  <a:pt x="270" y="804"/>
                </a:lnTo>
                <a:lnTo>
                  <a:pt x="270" y="804"/>
                </a:lnTo>
                <a:lnTo>
                  <a:pt x="270" y="804"/>
                </a:lnTo>
                <a:lnTo>
                  <a:pt x="234" y="792"/>
                </a:lnTo>
                <a:lnTo>
                  <a:pt x="234" y="792"/>
                </a:lnTo>
                <a:lnTo>
                  <a:pt x="234" y="792"/>
                </a:lnTo>
                <a:lnTo>
                  <a:pt x="204" y="768"/>
                </a:lnTo>
                <a:lnTo>
                  <a:pt x="204" y="768"/>
                </a:lnTo>
                <a:lnTo>
                  <a:pt x="204" y="768"/>
                </a:lnTo>
                <a:lnTo>
                  <a:pt x="180" y="732"/>
                </a:lnTo>
                <a:lnTo>
                  <a:pt x="180" y="726"/>
                </a:lnTo>
                <a:lnTo>
                  <a:pt x="180" y="726"/>
                </a:lnTo>
                <a:lnTo>
                  <a:pt x="174" y="678"/>
                </a:lnTo>
                <a:lnTo>
                  <a:pt x="174" y="678"/>
                </a:lnTo>
                <a:lnTo>
                  <a:pt x="174" y="678"/>
                </a:lnTo>
                <a:lnTo>
                  <a:pt x="162" y="636"/>
                </a:lnTo>
                <a:lnTo>
                  <a:pt x="162" y="642"/>
                </a:lnTo>
                <a:lnTo>
                  <a:pt x="162" y="642"/>
                </a:lnTo>
                <a:lnTo>
                  <a:pt x="120" y="624"/>
                </a:lnTo>
                <a:lnTo>
                  <a:pt x="120" y="624"/>
                </a:lnTo>
                <a:lnTo>
                  <a:pt x="120" y="624"/>
                </a:lnTo>
                <a:lnTo>
                  <a:pt x="78" y="612"/>
                </a:lnTo>
                <a:lnTo>
                  <a:pt x="78" y="612"/>
                </a:lnTo>
                <a:lnTo>
                  <a:pt x="78" y="612"/>
                </a:lnTo>
                <a:lnTo>
                  <a:pt x="66" y="594"/>
                </a:lnTo>
                <a:lnTo>
                  <a:pt x="66" y="594"/>
                </a:lnTo>
                <a:lnTo>
                  <a:pt x="66" y="594"/>
                </a:lnTo>
                <a:lnTo>
                  <a:pt x="54" y="576"/>
                </a:lnTo>
                <a:lnTo>
                  <a:pt x="54" y="570"/>
                </a:lnTo>
                <a:lnTo>
                  <a:pt x="54" y="570"/>
                </a:lnTo>
                <a:lnTo>
                  <a:pt x="12" y="480"/>
                </a:lnTo>
                <a:lnTo>
                  <a:pt x="12" y="480"/>
                </a:lnTo>
                <a:lnTo>
                  <a:pt x="12" y="480"/>
                </a:lnTo>
                <a:lnTo>
                  <a:pt x="0" y="438"/>
                </a:lnTo>
                <a:lnTo>
                  <a:pt x="0" y="438"/>
                </a:lnTo>
                <a:lnTo>
                  <a:pt x="0" y="438"/>
                </a:lnTo>
                <a:lnTo>
                  <a:pt x="6" y="408"/>
                </a:lnTo>
                <a:lnTo>
                  <a:pt x="6" y="408"/>
                </a:lnTo>
                <a:lnTo>
                  <a:pt x="6" y="408"/>
                </a:lnTo>
                <a:lnTo>
                  <a:pt x="90" y="318"/>
                </a:lnTo>
                <a:lnTo>
                  <a:pt x="90" y="318"/>
                </a:lnTo>
                <a:lnTo>
                  <a:pt x="90" y="318"/>
                </a:lnTo>
                <a:lnTo>
                  <a:pt x="96" y="294"/>
                </a:lnTo>
                <a:lnTo>
                  <a:pt x="96" y="294"/>
                </a:lnTo>
                <a:lnTo>
                  <a:pt x="96" y="294"/>
                </a:lnTo>
                <a:lnTo>
                  <a:pt x="96" y="276"/>
                </a:lnTo>
                <a:lnTo>
                  <a:pt x="96" y="282"/>
                </a:lnTo>
                <a:lnTo>
                  <a:pt x="96" y="282"/>
                </a:lnTo>
                <a:lnTo>
                  <a:pt x="72" y="264"/>
                </a:lnTo>
                <a:lnTo>
                  <a:pt x="72" y="264"/>
                </a:lnTo>
                <a:lnTo>
                  <a:pt x="72" y="264"/>
                </a:lnTo>
                <a:lnTo>
                  <a:pt x="36" y="258"/>
                </a:lnTo>
                <a:lnTo>
                  <a:pt x="36" y="258"/>
                </a:lnTo>
                <a:lnTo>
                  <a:pt x="36" y="258"/>
                </a:lnTo>
                <a:lnTo>
                  <a:pt x="18" y="240"/>
                </a:lnTo>
                <a:lnTo>
                  <a:pt x="18" y="234"/>
                </a:lnTo>
                <a:lnTo>
                  <a:pt x="18" y="234"/>
                </a:lnTo>
                <a:lnTo>
                  <a:pt x="24" y="210"/>
                </a:lnTo>
                <a:lnTo>
                  <a:pt x="24" y="210"/>
                </a:lnTo>
                <a:lnTo>
                  <a:pt x="24" y="210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90" y="114"/>
                </a:lnTo>
                <a:lnTo>
                  <a:pt x="90" y="114"/>
                </a:lnTo>
                <a:lnTo>
                  <a:pt x="90" y="114"/>
                </a:lnTo>
                <a:lnTo>
                  <a:pt x="84" y="60"/>
                </a:lnTo>
                <a:lnTo>
                  <a:pt x="84" y="60"/>
                </a:lnTo>
                <a:lnTo>
                  <a:pt x="84" y="60"/>
                </a:lnTo>
                <a:lnTo>
                  <a:pt x="78" y="0"/>
                </a:lnTo>
                <a:lnTo>
                  <a:pt x="78" y="0"/>
                </a:lnTo>
                <a:lnTo>
                  <a:pt x="84" y="0"/>
                </a:lnTo>
                <a:lnTo>
                  <a:pt x="84" y="0"/>
                </a:lnTo>
                <a:lnTo>
                  <a:pt x="90" y="60"/>
                </a:lnTo>
                <a:lnTo>
                  <a:pt x="90" y="60"/>
                </a:lnTo>
                <a:lnTo>
                  <a:pt x="90" y="60"/>
                </a:lnTo>
                <a:lnTo>
                  <a:pt x="96" y="114"/>
                </a:lnTo>
                <a:lnTo>
                  <a:pt x="96" y="114"/>
                </a:lnTo>
                <a:lnTo>
                  <a:pt x="96" y="114"/>
                </a:lnTo>
                <a:lnTo>
                  <a:pt x="78" y="156"/>
                </a:lnTo>
                <a:lnTo>
                  <a:pt x="78" y="156"/>
                </a:lnTo>
                <a:lnTo>
                  <a:pt x="78" y="16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24" y="234"/>
                </a:lnTo>
                <a:lnTo>
                  <a:pt x="24" y="234"/>
                </a:lnTo>
                <a:lnTo>
                  <a:pt x="24" y="234"/>
                </a:lnTo>
                <a:lnTo>
                  <a:pt x="42" y="252"/>
                </a:lnTo>
                <a:lnTo>
                  <a:pt x="42" y="252"/>
                </a:lnTo>
                <a:lnTo>
                  <a:pt x="36" y="252"/>
                </a:lnTo>
                <a:lnTo>
                  <a:pt x="72" y="258"/>
                </a:lnTo>
                <a:lnTo>
                  <a:pt x="72" y="258"/>
                </a:lnTo>
                <a:lnTo>
                  <a:pt x="78" y="258"/>
                </a:lnTo>
                <a:lnTo>
                  <a:pt x="102" y="276"/>
                </a:lnTo>
                <a:lnTo>
                  <a:pt x="102" y="276"/>
                </a:lnTo>
                <a:lnTo>
                  <a:pt x="102" y="276"/>
                </a:lnTo>
                <a:lnTo>
                  <a:pt x="102" y="294"/>
                </a:lnTo>
                <a:lnTo>
                  <a:pt x="102" y="294"/>
                </a:lnTo>
                <a:lnTo>
                  <a:pt x="102" y="294"/>
                </a:lnTo>
                <a:lnTo>
                  <a:pt x="96" y="318"/>
                </a:lnTo>
                <a:lnTo>
                  <a:pt x="96" y="318"/>
                </a:lnTo>
                <a:lnTo>
                  <a:pt x="96" y="324"/>
                </a:lnTo>
                <a:lnTo>
                  <a:pt x="12" y="414"/>
                </a:lnTo>
                <a:lnTo>
                  <a:pt x="12" y="414"/>
                </a:lnTo>
                <a:lnTo>
                  <a:pt x="12" y="408"/>
                </a:lnTo>
                <a:lnTo>
                  <a:pt x="6" y="438"/>
                </a:lnTo>
                <a:lnTo>
                  <a:pt x="6" y="438"/>
                </a:lnTo>
                <a:lnTo>
                  <a:pt x="6" y="438"/>
                </a:lnTo>
                <a:lnTo>
                  <a:pt x="18" y="480"/>
                </a:lnTo>
                <a:lnTo>
                  <a:pt x="18" y="480"/>
                </a:lnTo>
                <a:lnTo>
                  <a:pt x="18" y="480"/>
                </a:lnTo>
                <a:lnTo>
                  <a:pt x="60" y="570"/>
                </a:lnTo>
                <a:lnTo>
                  <a:pt x="60" y="570"/>
                </a:lnTo>
                <a:lnTo>
                  <a:pt x="60" y="570"/>
                </a:lnTo>
                <a:lnTo>
                  <a:pt x="72" y="588"/>
                </a:lnTo>
                <a:lnTo>
                  <a:pt x="72" y="588"/>
                </a:lnTo>
                <a:lnTo>
                  <a:pt x="72" y="588"/>
                </a:lnTo>
                <a:lnTo>
                  <a:pt x="84" y="606"/>
                </a:lnTo>
                <a:lnTo>
                  <a:pt x="84" y="606"/>
                </a:lnTo>
                <a:lnTo>
                  <a:pt x="78" y="606"/>
                </a:lnTo>
                <a:lnTo>
                  <a:pt x="120" y="618"/>
                </a:lnTo>
                <a:lnTo>
                  <a:pt x="120" y="618"/>
                </a:lnTo>
                <a:lnTo>
                  <a:pt x="120" y="618"/>
                </a:lnTo>
                <a:lnTo>
                  <a:pt x="162" y="636"/>
                </a:lnTo>
                <a:lnTo>
                  <a:pt x="162" y="636"/>
                </a:lnTo>
                <a:lnTo>
                  <a:pt x="168" y="636"/>
                </a:lnTo>
                <a:lnTo>
                  <a:pt x="180" y="678"/>
                </a:lnTo>
                <a:lnTo>
                  <a:pt x="180" y="678"/>
                </a:lnTo>
                <a:lnTo>
                  <a:pt x="180" y="678"/>
                </a:lnTo>
                <a:lnTo>
                  <a:pt x="186" y="726"/>
                </a:lnTo>
                <a:lnTo>
                  <a:pt x="186" y="726"/>
                </a:lnTo>
                <a:lnTo>
                  <a:pt x="186" y="726"/>
                </a:lnTo>
                <a:lnTo>
                  <a:pt x="210" y="762"/>
                </a:lnTo>
                <a:lnTo>
                  <a:pt x="210" y="762"/>
                </a:lnTo>
                <a:lnTo>
                  <a:pt x="210" y="762"/>
                </a:lnTo>
                <a:lnTo>
                  <a:pt x="240" y="786"/>
                </a:lnTo>
                <a:lnTo>
                  <a:pt x="240" y="786"/>
                </a:lnTo>
                <a:lnTo>
                  <a:pt x="234" y="786"/>
                </a:lnTo>
                <a:lnTo>
                  <a:pt x="270" y="798"/>
                </a:lnTo>
                <a:lnTo>
                  <a:pt x="270" y="798"/>
                </a:lnTo>
                <a:lnTo>
                  <a:pt x="270" y="798"/>
                </a:lnTo>
                <a:lnTo>
                  <a:pt x="354" y="810"/>
                </a:lnTo>
                <a:lnTo>
                  <a:pt x="354" y="810"/>
                </a:lnTo>
                <a:lnTo>
                  <a:pt x="354" y="810"/>
                </a:lnTo>
                <a:lnTo>
                  <a:pt x="444" y="804"/>
                </a:lnTo>
                <a:lnTo>
                  <a:pt x="444" y="804"/>
                </a:lnTo>
                <a:lnTo>
                  <a:pt x="444" y="804"/>
                </a:lnTo>
                <a:lnTo>
                  <a:pt x="492" y="786"/>
                </a:lnTo>
                <a:lnTo>
                  <a:pt x="492" y="786"/>
                </a:lnTo>
                <a:lnTo>
                  <a:pt x="492" y="786"/>
                </a:lnTo>
                <a:lnTo>
                  <a:pt x="534" y="738"/>
                </a:lnTo>
                <a:lnTo>
                  <a:pt x="534" y="738"/>
                </a:lnTo>
                <a:lnTo>
                  <a:pt x="534" y="738"/>
                </a:lnTo>
                <a:lnTo>
                  <a:pt x="558" y="690"/>
                </a:lnTo>
                <a:lnTo>
                  <a:pt x="558" y="690"/>
                </a:lnTo>
                <a:lnTo>
                  <a:pt x="558" y="690"/>
                </a:lnTo>
                <a:lnTo>
                  <a:pt x="558" y="642"/>
                </a:lnTo>
                <a:lnTo>
                  <a:pt x="558" y="642"/>
                </a:lnTo>
                <a:lnTo>
                  <a:pt x="558" y="648"/>
                </a:lnTo>
                <a:lnTo>
                  <a:pt x="516" y="594"/>
                </a:lnTo>
                <a:lnTo>
                  <a:pt x="516" y="594"/>
                </a:lnTo>
                <a:lnTo>
                  <a:pt x="516" y="594"/>
                </a:lnTo>
                <a:lnTo>
                  <a:pt x="468" y="552"/>
                </a:lnTo>
                <a:lnTo>
                  <a:pt x="468" y="552"/>
                </a:lnTo>
                <a:lnTo>
                  <a:pt x="468" y="552"/>
                </a:lnTo>
                <a:lnTo>
                  <a:pt x="432" y="516"/>
                </a:lnTo>
                <a:lnTo>
                  <a:pt x="432" y="516"/>
                </a:lnTo>
                <a:lnTo>
                  <a:pt x="432" y="510"/>
                </a:lnTo>
                <a:lnTo>
                  <a:pt x="426" y="456"/>
                </a:lnTo>
                <a:lnTo>
                  <a:pt x="426" y="456"/>
                </a:lnTo>
                <a:lnTo>
                  <a:pt x="426" y="456"/>
                </a:lnTo>
                <a:lnTo>
                  <a:pt x="432" y="414"/>
                </a:lnTo>
                <a:lnTo>
                  <a:pt x="432" y="414"/>
                </a:lnTo>
                <a:lnTo>
                  <a:pt x="432" y="414"/>
                </a:lnTo>
                <a:lnTo>
                  <a:pt x="426" y="390"/>
                </a:lnTo>
                <a:lnTo>
                  <a:pt x="426" y="390"/>
                </a:lnTo>
                <a:lnTo>
                  <a:pt x="426" y="396"/>
                </a:lnTo>
                <a:lnTo>
                  <a:pt x="384" y="360"/>
                </a:lnTo>
                <a:lnTo>
                  <a:pt x="384" y="360"/>
                </a:lnTo>
                <a:lnTo>
                  <a:pt x="384" y="360"/>
                </a:lnTo>
                <a:lnTo>
                  <a:pt x="318" y="330"/>
                </a:lnTo>
                <a:lnTo>
                  <a:pt x="318" y="330"/>
                </a:lnTo>
                <a:lnTo>
                  <a:pt x="318" y="330"/>
                </a:lnTo>
                <a:lnTo>
                  <a:pt x="246" y="276"/>
                </a:lnTo>
                <a:lnTo>
                  <a:pt x="246" y="276"/>
                </a:lnTo>
                <a:lnTo>
                  <a:pt x="246" y="270"/>
                </a:lnTo>
                <a:lnTo>
                  <a:pt x="234" y="234"/>
                </a:lnTo>
                <a:lnTo>
                  <a:pt x="234" y="234"/>
                </a:lnTo>
                <a:lnTo>
                  <a:pt x="234" y="234"/>
                </a:lnTo>
                <a:lnTo>
                  <a:pt x="222" y="174"/>
                </a:lnTo>
                <a:lnTo>
                  <a:pt x="222" y="174"/>
                </a:lnTo>
                <a:lnTo>
                  <a:pt x="222" y="174"/>
                </a:lnTo>
                <a:lnTo>
                  <a:pt x="228" y="108"/>
                </a:lnTo>
                <a:lnTo>
                  <a:pt x="234" y="10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1" name="Freeform 7"/>
          <p:cNvSpPr>
            <a:spLocks/>
          </p:cNvSpPr>
          <p:nvPr/>
        </p:nvSpPr>
        <p:spPr bwMode="auto">
          <a:xfrm>
            <a:off x="2638425" y="1924050"/>
            <a:ext cx="161925" cy="363538"/>
          </a:xfrm>
          <a:custGeom>
            <a:avLst/>
            <a:gdLst/>
            <a:ahLst/>
            <a:cxnLst>
              <a:cxn ang="0">
                <a:pos x="0" y="229"/>
              </a:cxn>
              <a:cxn ang="0">
                <a:pos x="24" y="169"/>
              </a:cxn>
              <a:cxn ang="0">
                <a:pos x="24" y="169"/>
              </a:cxn>
              <a:cxn ang="0">
                <a:pos x="24" y="169"/>
              </a:cxn>
              <a:cxn ang="0">
                <a:pos x="66" y="115"/>
              </a:cxn>
              <a:cxn ang="0">
                <a:pos x="66" y="115"/>
              </a:cxn>
              <a:cxn ang="0">
                <a:pos x="66" y="115"/>
              </a:cxn>
              <a:cxn ang="0">
                <a:pos x="96" y="54"/>
              </a:cxn>
              <a:cxn ang="0">
                <a:pos x="96" y="54"/>
              </a:cxn>
              <a:cxn ang="0">
                <a:pos x="96" y="54"/>
              </a:cxn>
              <a:cxn ang="0">
                <a:pos x="96" y="30"/>
              </a:cxn>
              <a:cxn ang="0">
                <a:pos x="96" y="36"/>
              </a:cxn>
              <a:cxn ang="0">
                <a:pos x="96" y="36"/>
              </a:cxn>
              <a:cxn ang="0">
                <a:pos x="78" y="18"/>
              </a:cxn>
              <a:cxn ang="0">
                <a:pos x="78" y="18"/>
              </a:cxn>
              <a:cxn ang="0">
                <a:pos x="78" y="18"/>
              </a:cxn>
              <a:cxn ang="0">
                <a:pos x="48" y="6"/>
              </a:cxn>
              <a:cxn ang="0">
                <a:pos x="48" y="6"/>
              </a:cxn>
              <a:cxn ang="0">
                <a:pos x="48" y="0"/>
              </a:cxn>
              <a:cxn ang="0">
                <a:pos x="48" y="0"/>
              </a:cxn>
              <a:cxn ang="0">
                <a:pos x="78" y="12"/>
              </a:cxn>
              <a:cxn ang="0">
                <a:pos x="78" y="12"/>
              </a:cxn>
              <a:cxn ang="0">
                <a:pos x="84" y="12"/>
              </a:cxn>
              <a:cxn ang="0">
                <a:pos x="102" y="30"/>
              </a:cxn>
              <a:cxn ang="0">
                <a:pos x="102" y="30"/>
              </a:cxn>
              <a:cxn ang="0">
                <a:pos x="102" y="30"/>
              </a:cxn>
              <a:cxn ang="0">
                <a:pos x="102" y="54"/>
              </a:cxn>
              <a:cxn ang="0">
                <a:pos x="102" y="54"/>
              </a:cxn>
              <a:cxn ang="0">
                <a:pos x="102" y="54"/>
              </a:cxn>
              <a:cxn ang="0">
                <a:pos x="72" y="115"/>
              </a:cxn>
              <a:cxn ang="0">
                <a:pos x="72" y="115"/>
              </a:cxn>
              <a:cxn ang="0">
                <a:pos x="72" y="121"/>
              </a:cxn>
              <a:cxn ang="0">
                <a:pos x="30" y="175"/>
              </a:cxn>
              <a:cxn ang="0">
                <a:pos x="30" y="175"/>
              </a:cxn>
              <a:cxn ang="0">
                <a:pos x="30" y="169"/>
              </a:cxn>
              <a:cxn ang="0">
                <a:pos x="6" y="229"/>
              </a:cxn>
              <a:cxn ang="0">
                <a:pos x="0" y="229"/>
              </a:cxn>
            </a:cxnLst>
            <a:rect l="0" t="0" r="r" b="b"/>
            <a:pathLst>
              <a:path w="102" h="229">
                <a:moveTo>
                  <a:pt x="0" y="229"/>
                </a:moveTo>
                <a:lnTo>
                  <a:pt x="24" y="169"/>
                </a:lnTo>
                <a:lnTo>
                  <a:pt x="24" y="169"/>
                </a:lnTo>
                <a:lnTo>
                  <a:pt x="24" y="169"/>
                </a:lnTo>
                <a:lnTo>
                  <a:pt x="66" y="115"/>
                </a:lnTo>
                <a:lnTo>
                  <a:pt x="66" y="115"/>
                </a:lnTo>
                <a:lnTo>
                  <a:pt x="66" y="115"/>
                </a:lnTo>
                <a:lnTo>
                  <a:pt x="96" y="54"/>
                </a:lnTo>
                <a:lnTo>
                  <a:pt x="96" y="54"/>
                </a:lnTo>
                <a:lnTo>
                  <a:pt x="96" y="54"/>
                </a:lnTo>
                <a:lnTo>
                  <a:pt x="96" y="30"/>
                </a:lnTo>
                <a:lnTo>
                  <a:pt x="96" y="36"/>
                </a:lnTo>
                <a:lnTo>
                  <a:pt x="96" y="36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48" y="6"/>
                </a:lnTo>
                <a:lnTo>
                  <a:pt x="48" y="6"/>
                </a:lnTo>
                <a:lnTo>
                  <a:pt x="48" y="0"/>
                </a:lnTo>
                <a:lnTo>
                  <a:pt x="48" y="0"/>
                </a:lnTo>
                <a:lnTo>
                  <a:pt x="78" y="12"/>
                </a:lnTo>
                <a:lnTo>
                  <a:pt x="78" y="12"/>
                </a:lnTo>
                <a:lnTo>
                  <a:pt x="84" y="12"/>
                </a:lnTo>
                <a:lnTo>
                  <a:pt x="102" y="30"/>
                </a:lnTo>
                <a:lnTo>
                  <a:pt x="102" y="30"/>
                </a:lnTo>
                <a:lnTo>
                  <a:pt x="102" y="30"/>
                </a:lnTo>
                <a:lnTo>
                  <a:pt x="102" y="54"/>
                </a:lnTo>
                <a:lnTo>
                  <a:pt x="102" y="54"/>
                </a:lnTo>
                <a:lnTo>
                  <a:pt x="102" y="54"/>
                </a:lnTo>
                <a:lnTo>
                  <a:pt x="72" y="115"/>
                </a:lnTo>
                <a:lnTo>
                  <a:pt x="72" y="115"/>
                </a:lnTo>
                <a:lnTo>
                  <a:pt x="72" y="121"/>
                </a:lnTo>
                <a:lnTo>
                  <a:pt x="30" y="175"/>
                </a:lnTo>
                <a:lnTo>
                  <a:pt x="30" y="175"/>
                </a:lnTo>
                <a:lnTo>
                  <a:pt x="30" y="169"/>
                </a:lnTo>
                <a:lnTo>
                  <a:pt x="6" y="229"/>
                </a:lnTo>
                <a:lnTo>
                  <a:pt x="0" y="229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2628900" y="19335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3" name="Freeform 9"/>
          <p:cNvSpPr>
            <a:spLocks/>
          </p:cNvSpPr>
          <p:nvPr/>
        </p:nvSpPr>
        <p:spPr bwMode="auto">
          <a:xfrm>
            <a:off x="2628900" y="1924050"/>
            <a:ext cx="85725" cy="19050"/>
          </a:xfrm>
          <a:custGeom>
            <a:avLst/>
            <a:gdLst/>
            <a:ahLst/>
            <a:cxnLst>
              <a:cxn ang="0">
                <a:pos x="54" y="6"/>
              </a:cxn>
              <a:cxn ang="0">
                <a:pos x="54" y="0"/>
              </a:cxn>
              <a:cxn ang="0">
                <a:pos x="0" y="6"/>
              </a:cxn>
              <a:cxn ang="0">
                <a:pos x="0" y="12"/>
              </a:cxn>
              <a:cxn ang="0">
                <a:pos x="54" y="6"/>
              </a:cxn>
            </a:cxnLst>
            <a:rect l="0" t="0" r="r" b="b"/>
            <a:pathLst>
              <a:path w="54" h="12">
                <a:moveTo>
                  <a:pt x="54" y="6"/>
                </a:moveTo>
                <a:lnTo>
                  <a:pt x="54" y="0"/>
                </a:lnTo>
                <a:lnTo>
                  <a:pt x="0" y="6"/>
                </a:lnTo>
                <a:lnTo>
                  <a:pt x="0" y="12"/>
                </a:lnTo>
                <a:lnTo>
                  <a:pt x="5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4591050" y="378301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5" name="Freeform 11"/>
          <p:cNvSpPr>
            <a:spLocks/>
          </p:cNvSpPr>
          <p:nvPr/>
        </p:nvSpPr>
        <p:spPr bwMode="auto">
          <a:xfrm>
            <a:off x="4333875" y="3783013"/>
            <a:ext cx="257175" cy="790575"/>
          </a:xfrm>
          <a:custGeom>
            <a:avLst/>
            <a:gdLst/>
            <a:ahLst/>
            <a:cxnLst>
              <a:cxn ang="0">
                <a:pos x="126" y="6"/>
              </a:cxn>
              <a:cxn ang="0">
                <a:pos x="126" y="6"/>
              </a:cxn>
              <a:cxn ang="0">
                <a:pos x="108" y="12"/>
              </a:cxn>
              <a:cxn ang="0">
                <a:pos x="96" y="18"/>
              </a:cxn>
              <a:cxn ang="0">
                <a:pos x="102" y="12"/>
              </a:cxn>
              <a:cxn ang="0">
                <a:pos x="96" y="30"/>
              </a:cxn>
              <a:cxn ang="0">
                <a:pos x="84" y="42"/>
              </a:cxn>
              <a:cxn ang="0">
                <a:pos x="84" y="36"/>
              </a:cxn>
              <a:cxn ang="0">
                <a:pos x="84" y="60"/>
              </a:cxn>
              <a:cxn ang="0">
                <a:pos x="78" y="84"/>
              </a:cxn>
              <a:cxn ang="0">
                <a:pos x="78" y="84"/>
              </a:cxn>
              <a:cxn ang="0">
                <a:pos x="78" y="108"/>
              </a:cxn>
              <a:cxn ang="0">
                <a:pos x="78" y="138"/>
              </a:cxn>
              <a:cxn ang="0">
                <a:pos x="78" y="138"/>
              </a:cxn>
              <a:cxn ang="0">
                <a:pos x="72" y="180"/>
              </a:cxn>
              <a:cxn ang="0">
                <a:pos x="66" y="222"/>
              </a:cxn>
              <a:cxn ang="0">
                <a:pos x="66" y="222"/>
              </a:cxn>
              <a:cxn ang="0">
                <a:pos x="66" y="288"/>
              </a:cxn>
              <a:cxn ang="0">
                <a:pos x="60" y="348"/>
              </a:cxn>
              <a:cxn ang="0">
                <a:pos x="60" y="348"/>
              </a:cxn>
              <a:cxn ang="0">
                <a:pos x="54" y="390"/>
              </a:cxn>
              <a:cxn ang="0">
                <a:pos x="48" y="426"/>
              </a:cxn>
              <a:cxn ang="0">
                <a:pos x="48" y="426"/>
              </a:cxn>
              <a:cxn ang="0">
                <a:pos x="36" y="450"/>
              </a:cxn>
              <a:cxn ang="0">
                <a:pos x="24" y="474"/>
              </a:cxn>
              <a:cxn ang="0">
                <a:pos x="24" y="480"/>
              </a:cxn>
              <a:cxn ang="0">
                <a:pos x="6" y="498"/>
              </a:cxn>
              <a:cxn ang="0">
                <a:pos x="0" y="492"/>
              </a:cxn>
              <a:cxn ang="0">
                <a:pos x="18" y="474"/>
              </a:cxn>
              <a:cxn ang="0">
                <a:pos x="30" y="450"/>
              </a:cxn>
              <a:cxn ang="0">
                <a:pos x="30" y="450"/>
              </a:cxn>
              <a:cxn ang="0">
                <a:pos x="42" y="426"/>
              </a:cxn>
              <a:cxn ang="0">
                <a:pos x="48" y="390"/>
              </a:cxn>
              <a:cxn ang="0">
                <a:pos x="48" y="390"/>
              </a:cxn>
              <a:cxn ang="0">
                <a:pos x="54" y="348"/>
              </a:cxn>
              <a:cxn ang="0">
                <a:pos x="60" y="288"/>
              </a:cxn>
              <a:cxn ang="0">
                <a:pos x="60" y="288"/>
              </a:cxn>
              <a:cxn ang="0">
                <a:pos x="60" y="222"/>
              </a:cxn>
              <a:cxn ang="0">
                <a:pos x="66" y="180"/>
              </a:cxn>
              <a:cxn ang="0">
                <a:pos x="66" y="180"/>
              </a:cxn>
              <a:cxn ang="0">
                <a:pos x="72" y="138"/>
              </a:cxn>
              <a:cxn ang="0">
                <a:pos x="72" y="108"/>
              </a:cxn>
              <a:cxn ang="0">
                <a:pos x="72" y="108"/>
              </a:cxn>
              <a:cxn ang="0">
                <a:pos x="72" y="84"/>
              </a:cxn>
              <a:cxn ang="0">
                <a:pos x="78" y="60"/>
              </a:cxn>
              <a:cxn ang="0">
                <a:pos x="78" y="60"/>
              </a:cxn>
              <a:cxn ang="0">
                <a:pos x="78" y="36"/>
              </a:cxn>
              <a:cxn ang="0">
                <a:pos x="90" y="24"/>
              </a:cxn>
              <a:cxn ang="0">
                <a:pos x="90" y="24"/>
              </a:cxn>
              <a:cxn ang="0">
                <a:pos x="96" y="12"/>
              </a:cxn>
              <a:cxn ang="0">
                <a:pos x="108" y="6"/>
              </a:cxn>
              <a:cxn ang="0">
                <a:pos x="108" y="6"/>
              </a:cxn>
              <a:cxn ang="0">
                <a:pos x="126" y="0"/>
              </a:cxn>
              <a:cxn ang="0">
                <a:pos x="162" y="0"/>
              </a:cxn>
            </a:cxnLst>
            <a:rect l="0" t="0" r="r" b="b"/>
            <a:pathLst>
              <a:path w="162" h="498">
                <a:moveTo>
                  <a:pt x="162" y="6"/>
                </a:moveTo>
                <a:lnTo>
                  <a:pt x="126" y="6"/>
                </a:lnTo>
                <a:lnTo>
                  <a:pt x="126" y="6"/>
                </a:lnTo>
                <a:lnTo>
                  <a:pt x="126" y="6"/>
                </a:lnTo>
                <a:lnTo>
                  <a:pt x="108" y="12"/>
                </a:lnTo>
                <a:lnTo>
                  <a:pt x="108" y="12"/>
                </a:lnTo>
                <a:lnTo>
                  <a:pt x="108" y="12"/>
                </a:lnTo>
                <a:lnTo>
                  <a:pt x="96" y="18"/>
                </a:lnTo>
                <a:lnTo>
                  <a:pt x="102" y="12"/>
                </a:lnTo>
                <a:lnTo>
                  <a:pt x="102" y="12"/>
                </a:lnTo>
                <a:lnTo>
                  <a:pt x="96" y="24"/>
                </a:lnTo>
                <a:lnTo>
                  <a:pt x="96" y="30"/>
                </a:lnTo>
                <a:lnTo>
                  <a:pt x="96" y="30"/>
                </a:lnTo>
                <a:lnTo>
                  <a:pt x="84" y="42"/>
                </a:lnTo>
                <a:lnTo>
                  <a:pt x="84" y="36"/>
                </a:lnTo>
                <a:lnTo>
                  <a:pt x="84" y="36"/>
                </a:lnTo>
                <a:lnTo>
                  <a:pt x="84" y="60"/>
                </a:lnTo>
                <a:lnTo>
                  <a:pt x="84" y="60"/>
                </a:lnTo>
                <a:lnTo>
                  <a:pt x="84" y="60"/>
                </a:lnTo>
                <a:lnTo>
                  <a:pt x="78" y="84"/>
                </a:lnTo>
                <a:lnTo>
                  <a:pt x="78" y="84"/>
                </a:lnTo>
                <a:lnTo>
                  <a:pt x="78" y="84"/>
                </a:lnTo>
                <a:lnTo>
                  <a:pt x="78" y="108"/>
                </a:lnTo>
                <a:lnTo>
                  <a:pt x="78" y="108"/>
                </a:lnTo>
                <a:lnTo>
                  <a:pt x="78" y="108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72" y="180"/>
                </a:lnTo>
                <a:lnTo>
                  <a:pt x="72" y="180"/>
                </a:lnTo>
                <a:lnTo>
                  <a:pt x="72" y="180"/>
                </a:lnTo>
                <a:lnTo>
                  <a:pt x="66" y="222"/>
                </a:lnTo>
                <a:lnTo>
                  <a:pt x="66" y="222"/>
                </a:lnTo>
                <a:lnTo>
                  <a:pt x="66" y="222"/>
                </a:lnTo>
                <a:lnTo>
                  <a:pt x="66" y="288"/>
                </a:lnTo>
                <a:lnTo>
                  <a:pt x="66" y="288"/>
                </a:lnTo>
                <a:lnTo>
                  <a:pt x="66" y="288"/>
                </a:lnTo>
                <a:lnTo>
                  <a:pt x="60" y="348"/>
                </a:lnTo>
                <a:lnTo>
                  <a:pt x="60" y="348"/>
                </a:lnTo>
                <a:lnTo>
                  <a:pt x="60" y="348"/>
                </a:lnTo>
                <a:lnTo>
                  <a:pt x="54" y="390"/>
                </a:lnTo>
                <a:lnTo>
                  <a:pt x="54" y="390"/>
                </a:lnTo>
                <a:lnTo>
                  <a:pt x="54" y="390"/>
                </a:lnTo>
                <a:lnTo>
                  <a:pt x="48" y="426"/>
                </a:lnTo>
                <a:lnTo>
                  <a:pt x="48" y="426"/>
                </a:lnTo>
                <a:lnTo>
                  <a:pt x="48" y="426"/>
                </a:lnTo>
                <a:lnTo>
                  <a:pt x="36" y="450"/>
                </a:lnTo>
                <a:lnTo>
                  <a:pt x="36" y="450"/>
                </a:lnTo>
                <a:lnTo>
                  <a:pt x="36" y="450"/>
                </a:lnTo>
                <a:lnTo>
                  <a:pt x="24" y="474"/>
                </a:lnTo>
                <a:lnTo>
                  <a:pt x="24" y="480"/>
                </a:lnTo>
                <a:lnTo>
                  <a:pt x="24" y="480"/>
                </a:lnTo>
                <a:lnTo>
                  <a:pt x="6" y="498"/>
                </a:lnTo>
                <a:lnTo>
                  <a:pt x="6" y="498"/>
                </a:lnTo>
                <a:lnTo>
                  <a:pt x="0" y="492"/>
                </a:lnTo>
                <a:lnTo>
                  <a:pt x="0" y="492"/>
                </a:lnTo>
                <a:lnTo>
                  <a:pt x="18" y="474"/>
                </a:lnTo>
                <a:lnTo>
                  <a:pt x="18" y="474"/>
                </a:lnTo>
                <a:lnTo>
                  <a:pt x="18" y="474"/>
                </a:lnTo>
                <a:lnTo>
                  <a:pt x="30" y="450"/>
                </a:lnTo>
                <a:lnTo>
                  <a:pt x="30" y="450"/>
                </a:lnTo>
                <a:lnTo>
                  <a:pt x="30" y="450"/>
                </a:lnTo>
                <a:lnTo>
                  <a:pt x="42" y="426"/>
                </a:lnTo>
                <a:lnTo>
                  <a:pt x="42" y="426"/>
                </a:lnTo>
                <a:lnTo>
                  <a:pt x="42" y="426"/>
                </a:lnTo>
                <a:lnTo>
                  <a:pt x="48" y="390"/>
                </a:lnTo>
                <a:lnTo>
                  <a:pt x="48" y="390"/>
                </a:lnTo>
                <a:lnTo>
                  <a:pt x="48" y="390"/>
                </a:lnTo>
                <a:lnTo>
                  <a:pt x="54" y="348"/>
                </a:lnTo>
                <a:lnTo>
                  <a:pt x="54" y="348"/>
                </a:lnTo>
                <a:lnTo>
                  <a:pt x="54" y="348"/>
                </a:lnTo>
                <a:lnTo>
                  <a:pt x="60" y="288"/>
                </a:lnTo>
                <a:lnTo>
                  <a:pt x="60" y="288"/>
                </a:lnTo>
                <a:lnTo>
                  <a:pt x="60" y="288"/>
                </a:lnTo>
                <a:lnTo>
                  <a:pt x="60" y="222"/>
                </a:lnTo>
                <a:lnTo>
                  <a:pt x="60" y="222"/>
                </a:lnTo>
                <a:lnTo>
                  <a:pt x="60" y="222"/>
                </a:lnTo>
                <a:lnTo>
                  <a:pt x="66" y="180"/>
                </a:lnTo>
                <a:lnTo>
                  <a:pt x="66" y="180"/>
                </a:lnTo>
                <a:lnTo>
                  <a:pt x="66" y="180"/>
                </a:lnTo>
                <a:lnTo>
                  <a:pt x="72" y="138"/>
                </a:lnTo>
                <a:lnTo>
                  <a:pt x="72" y="138"/>
                </a:lnTo>
                <a:lnTo>
                  <a:pt x="72" y="138"/>
                </a:lnTo>
                <a:lnTo>
                  <a:pt x="72" y="108"/>
                </a:lnTo>
                <a:lnTo>
                  <a:pt x="72" y="108"/>
                </a:lnTo>
                <a:lnTo>
                  <a:pt x="72" y="108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8" y="60"/>
                </a:lnTo>
                <a:lnTo>
                  <a:pt x="78" y="60"/>
                </a:lnTo>
                <a:lnTo>
                  <a:pt x="78" y="60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90" y="24"/>
                </a:lnTo>
                <a:lnTo>
                  <a:pt x="90" y="24"/>
                </a:lnTo>
                <a:lnTo>
                  <a:pt x="90" y="24"/>
                </a:lnTo>
                <a:lnTo>
                  <a:pt x="96" y="12"/>
                </a:lnTo>
                <a:lnTo>
                  <a:pt x="96" y="12"/>
                </a:lnTo>
                <a:lnTo>
                  <a:pt x="96" y="12"/>
                </a:lnTo>
                <a:lnTo>
                  <a:pt x="108" y="6"/>
                </a:lnTo>
                <a:lnTo>
                  <a:pt x="108" y="6"/>
                </a:lnTo>
                <a:lnTo>
                  <a:pt x="108" y="6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162" y="0"/>
                </a:lnTo>
                <a:lnTo>
                  <a:pt x="162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6" name="Freeform 12"/>
          <p:cNvSpPr>
            <a:spLocks/>
          </p:cNvSpPr>
          <p:nvPr/>
        </p:nvSpPr>
        <p:spPr bwMode="auto">
          <a:xfrm>
            <a:off x="4305300" y="4564063"/>
            <a:ext cx="38100" cy="47625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6" y="30"/>
              </a:cxn>
              <a:cxn ang="0">
                <a:pos x="6" y="30"/>
              </a:cxn>
              <a:cxn ang="0">
                <a:pos x="0" y="24"/>
              </a:cxn>
              <a:cxn ang="0">
                <a:pos x="0" y="24"/>
              </a:cxn>
              <a:cxn ang="0">
                <a:pos x="18" y="0"/>
              </a:cxn>
              <a:cxn ang="0">
                <a:pos x="24" y="6"/>
              </a:cxn>
            </a:cxnLst>
            <a:rect l="0" t="0" r="r" b="b"/>
            <a:pathLst>
              <a:path w="24" h="30">
                <a:moveTo>
                  <a:pt x="24" y="6"/>
                </a:moveTo>
                <a:lnTo>
                  <a:pt x="6" y="30"/>
                </a:lnTo>
                <a:lnTo>
                  <a:pt x="6" y="30"/>
                </a:lnTo>
                <a:lnTo>
                  <a:pt x="0" y="24"/>
                </a:lnTo>
                <a:lnTo>
                  <a:pt x="0" y="24"/>
                </a:lnTo>
                <a:lnTo>
                  <a:pt x="18" y="0"/>
                </a:lnTo>
                <a:lnTo>
                  <a:pt x="2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7" name="Freeform 13"/>
          <p:cNvSpPr>
            <a:spLocks/>
          </p:cNvSpPr>
          <p:nvPr/>
        </p:nvSpPr>
        <p:spPr bwMode="auto">
          <a:xfrm>
            <a:off x="4257675" y="4630738"/>
            <a:ext cx="9525" cy="9525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6" y="6"/>
              </a:cxn>
              <a:cxn ang="0">
                <a:pos x="0" y="0"/>
              </a:cxn>
              <a:cxn ang="0">
                <a:pos x="0" y="0"/>
              </a:cxn>
              <a:cxn ang="0">
                <a:pos x="6" y="6"/>
              </a:cxn>
            </a:cxnLst>
            <a:rect l="0" t="0" r="r" b="b"/>
            <a:pathLst>
              <a:path w="6" h="6">
                <a:moveTo>
                  <a:pt x="6" y="6"/>
                </a:moveTo>
                <a:lnTo>
                  <a:pt x="6" y="6"/>
                </a:lnTo>
                <a:lnTo>
                  <a:pt x="0" y="0"/>
                </a:lnTo>
                <a:lnTo>
                  <a:pt x="0" y="0"/>
                </a:lnTo>
                <a:lnTo>
                  <a:pt x="6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8" name="Freeform 14"/>
          <p:cNvSpPr>
            <a:spLocks/>
          </p:cNvSpPr>
          <p:nvPr/>
        </p:nvSpPr>
        <p:spPr bwMode="auto">
          <a:xfrm>
            <a:off x="4257675" y="4602163"/>
            <a:ext cx="57150" cy="38100"/>
          </a:xfrm>
          <a:custGeom>
            <a:avLst/>
            <a:gdLst/>
            <a:ahLst/>
            <a:cxnLst>
              <a:cxn ang="0">
                <a:pos x="36" y="6"/>
              </a:cxn>
              <a:cxn ang="0">
                <a:pos x="30" y="0"/>
              </a:cxn>
              <a:cxn ang="0">
                <a:pos x="0" y="18"/>
              </a:cxn>
              <a:cxn ang="0">
                <a:pos x="6" y="24"/>
              </a:cxn>
              <a:cxn ang="0">
                <a:pos x="36" y="6"/>
              </a:cxn>
            </a:cxnLst>
            <a:rect l="0" t="0" r="r" b="b"/>
            <a:pathLst>
              <a:path w="36" h="24">
                <a:moveTo>
                  <a:pt x="36" y="6"/>
                </a:moveTo>
                <a:lnTo>
                  <a:pt x="30" y="0"/>
                </a:lnTo>
                <a:lnTo>
                  <a:pt x="0" y="18"/>
                </a:lnTo>
                <a:lnTo>
                  <a:pt x="6" y="24"/>
                </a:lnTo>
                <a:lnTo>
                  <a:pt x="36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4591050" y="54705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0" name="Freeform 16"/>
          <p:cNvSpPr>
            <a:spLocks/>
          </p:cNvSpPr>
          <p:nvPr/>
        </p:nvSpPr>
        <p:spPr bwMode="auto">
          <a:xfrm>
            <a:off x="4343400" y="4689475"/>
            <a:ext cx="247650" cy="790575"/>
          </a:xfrm>
          <a:custGeom>
            <a:avLst/>
            <a:gdLst/>
            <a:ahLst/>
            <a:cxnLst>
              <a:cxn ang="0">
                <a:pos x="120" y="498"/>
              </a:cxn>
              <a:cxn ang="0">
                <a:pos x="120" y="498"/>
              </a:cxn>
              <a:cxn ang="0">
                <a:pos x="108" y="498"/>
              </a:cxn>
              <a:cxn ang="0">
                <a:pos x="96" y="492"/>
              </a:cxn>
              <a:cxn ang="0">
                <a:pos x="96" y="492"/>
              </a:cxn>
              <a:cxn ang="0">
                <a:pos x="84" y="474"/>
              </a:cxn>
              <a:cxn ang="0">
                <a:pos x="78" y="456"/>
              </a:cxn>
              <a:cxn ang="0">
                <a:pos x="78" y="456"/>
              </a:cxn>
              <a:cxn ang="0">
                <a:pos x="72" y="438"/>
              </a:cxn>
              <a:cxn ang="0">
                <a:pos x="72" y="414"/>
              </a:cxn>
              <a:cxn ang="0">
                <a:pos x="72" y="414"/>
              </a:cxn>
              <a:cxn ang="0">
                <a:pos x="66" y="384"/>
              </a:cxn>
              <a:cxn ang="0">
                <a:pos x="66" y="360"/>
              </a:cxn>
              <a:cxn ang="0">
                <a:pos x="66" y="360"/>
              </a:cxn>
              <a:cxn ang="0">
                <a:pos x="66" y="318"/>
              </a:cxn>
              <a:cxn ang="0">
                <a:pos x="60" y="276"/>
              </a:cxn>
              <a:cxn ang="0">
                <a:pos x="60" y="276"/>
              </a:cxn>
              <a:cxn ang="0">
                <a:pos x="54" y="210"/>
              </a:cxn>
              <a:cxn ang="0">
                <a:pos x="54" y="150"/>
              </a:cxn>
              <a:cxn ang="0">
                <a:pos x="54" y="150"/>
              </a:cxn>
              <a:cxn ang="0">
                <a:pos x="48" y="108"/>
              </a:cxn>
              <a:cxn ang="0">
                <a:pos x="42" y="72"/>
              </a:cxn>
              <a:cxn ang="0">
                <a:pos x="42" y="72"/>
              </a:cxn>
              <a:cxn ang="0">
                <a:pos x="30" y="48"/>
              </a:cxn>
              <a:cxn ang="0">
                <a:pos x="12" y="30"/>
              </a:cxn>
              <a:cxn ang="0">
                <a:pos x="12" y="24"/>
              </a:cxn>
              <a:cxn ang="0">
                <a:pos x="0" y="6"/>
              </a:cxn>
              <a:cxn ang="0">
                <a:pos x="6" y="0"/>
              </a:cxn>
              <a:cxn ang="0">
                <a:pos x="18" y="24"/>
              </a:cxn>
              <a:cxn ang="0">
                <a:pos x="36" y="42"/>
              </a:cxn>
              <a:cxn ang="0">
                <a:pos x="36" y="42"/>
              </a:cxn>
              <a:cxn ang="0">
                <a:pos x="48" y="72"/>
              </a:cxn>
              <a:cxn ang="0">
                <a:pos x="54" y="108"/>
              </a:cxn>
              <a:cxn ang="0">
                <a:pos x="54" y="108"/>
              </a:cxn>
              <a:cxn ang="0">
                <a:pos x="60" y="150"/>
              </a:cxn>
              <a:cxn ang="0">
                <a:pos x="60" y="210"/>
              </a:cxn>
              <a:cxn ang="0">
                <a:pos x="60" y="210"/>
              </a:cxn>
              <a:cxn ang="0">
                <a:pos x="66" y="276"/>
              </a:cxn>
              <a:cxn ang="0">
                <a:pos x="72" y="318"/>
              </a:cxn>
              <a:cxn ang="0">
                <a:pos x="72" y="318"/>
              </a:cxn>
              <a:cxn ang="0">
                <a:pos x="72" y="360"/>
              </a:cxn>
              <a:cxn ang="0">
                <a:pos x="72" y="384"/>
              </a:cxn>
              <a:cxn ang="0">
                <a:pos x="72" y="384"/>
              </a:cxn>
              <a:cxn ang="0">
                <a:pos x="78" y="414"/>
              </a:cxn>
              <a:cxn ang="0">
                <a:pos x="78" y="438"/>
              </a:cxn>
              <a:cxn ang="0">
                <a:pos x="78" y="438"/>
              </a:cxn>
              <a:cxn ang="0">
                <a:pos x="84" y="456"/>
              </a:cxn>
              <a:cxn ang="0">
                <a:pos x="90" y="474"/>
              </a:cxn>
              <a:cxn ang="0">
                <a:pos x="90" y="474"/>
              </a:cxn>
              <a:cxn ang="0">
                <a:pos x="102" y="486"/>
              </a:cxn>
              <a:cxn ang="0">
                <a:pos x="108" y="492"/>
              </a:cxn>
              <a:cxn ang="0">
                <a:pos x="108" y="492"/>
              </a:cxn>
              <a:cxn ang="0">
                <a:pos x="120" y="492"/>
              </a:cxn>
              <a:cxn ang="0">
                <a:pos x="156" y="492"/>
              </a:cxn>
            </a:cxnLst>
            <a:rect l="0" t="0" r="r" b="b"/>
            <a:pathLst>
              <a:path w="156" h="498">
                <a:moveTo>
                  <a:pt x="156" y="498"/>
                </a:moveTo>
                <a:lnTo>
                  <a:pt x="120" y="498"/>
                </a:lnTo>
                <a:lnTo>
                  <a:pt x="120" y="498"/>
                </a:lnTo>
                <a:lnTo>
                  <a:pt x="120" y="498"/>
                </a:lnTo>
                <a:lnTo>
                  <a:pt x="108" y="498"/>
                </a:lnTo>
                <a:lnTo>
                  <a:pt x="108" y="498"/>
                </a:lnTo>
                <a:lnTo>
                  <a:pt x="108" y="498"/>
                </a:lnTo>
                <a:lnTo>
                  <a:pt x="96" y="492"/>
                </a:lnTo>
                <a:lnTo>
                  <a:pt x="96" y="492"/>
                </a:lnTo>
                <a:lnTo>
                  <a:pt x="96" y="492"/>
                </a:lnTo>
                <a:lnTo>
                  <a:pt x="84" y="480"/>
                </a:lnTo>
                <a:lnTo>
                  <a:pt x="84" y="474"/>
                </a:lnTo>
                <a:lnTo>
                  <a:pt x="84" y="474"/>
                </a:lnTo>
                <a:lnTo>
                  <a:pt x="78" y="456"/>
                </a:lnTo>
                <a:lnTo>
                  <a:pt x="78" y="456"/>
                </a:lnTo>
                <a:lnTo>
                  <a:pt x="78" y="456"/>
                </a:lnTo>
                <a:lnTo>
                  <a:pt x="72" y="438"/>
                </a:lnTo>
                <a:lnTo>
                  <a:pt x="72" y="438"/>
                </a:lnTo>
                <a:lnTo>
                  <a:pt x="72" y="438"/>
                </a:lnTo>
                <a:lnTo>
                  <a:pt x="72" y="414"/>
                </a:lnTo>
                <a:lnTo>
                  <a:pt x="72" y="414"/>
                </a:lnTo>
                <a:lnTo>
                  <a:pt x="72" y="414"/>
                </a:lnTo>
                <a:lnTo>
                  <a:pt x="66" y="384"/>
                </a:lnTo>
                <a:lnTo>
                  <a:pt x="66" y="384"/>
                </a:lnTo>
                <a:lnTo>
                  <a:pt x="66" y="384"/>
                </a:lnTo>
                <a:lnTo>
                  <a:pt x="66" y="360"/>
                </a:lnTo>
                <a:lnTo>
                  <a:pt x="66" y="360"/>
                </a:lnTo>
                <a:lnTo>
                  <a:pt x="66" y="360"/>
                </a:lnTo>
                <a:lnTo>
                  <a:pt x="66" y="318"/>
                </a:lnTo>
                <a:lnTo>
                  <a:pt x="66" y="318"/>
                </a:lnTo>
                <a:lnTo>
                  <a:pt x="66" y="318"/>
                </a:lnTo>
                <a:lnTo>
                  <a:pt x="60" y="276"/>
                </a:lnTo>
                <a:lnTo>
                  <a:pt x="60" y="276"/>
                </a:lnTo>
                <a:lnTo>
                  <a:pt x="60" y="276"/>
                </a:lnTo>
                <a:lnTo>
                  <a:pt x="54" y="210"/>
                </a:lnTo>
                <a:lnTo>
                  <a:pt x="54" y="210"/>
                </a:lnTo>
                <a:lnTo>
                  <a:pt x="54" y="210"/>
                </a:lnTo>
                <a:lnTo>
                  <a:pt x="54" y="150"/>
                </a:lnTo>
                <a:lnTo>
                  <a:pt x="54" y="150"/>
                </a:lnTo>
                <a:lnTo>
                  <a:pt x="54" y="150"/>
                </a:lnTo>
                <a:lnTo>
                  <a:pt x="48" y="108"/>
                </a:lnTo>
                <a:lnTo>
                  <a:pt x="48" y="108"/>
                </a:lnTo>
                <a:lnTo>
                  <a:pt x="48" y="108"/>
                </a:lnTo>
                <a:lnTo>
                  <a:pt x="42" y="72"/>
                </a:lnTo>
                <a:lnTo>
                  <a:pt x="42" y="72"/>
                </a:lnTo>
                <a:lnTo>
                  <a:pt x="42" y="72"/>
                </a:lnTo>
                <a:lnTo>
                  <a:pt x="30" y="42"/>
                </a:lnTo>
                <a:lnTo>
                  <a:pt x="30" y="48"/>
                </a:lnTo>
                <a:lnTo>
                  <a:pt x="30" y="48"/>
                </a:lnTo>
                <a:lnTo>
                  <a:pt x="12" y="30"/>
                </a:lnTo>
                <a:lnTo>
                  <a:pt x="12" y="24"/>
                </a:lnTo>
                <a:lnTo>
                  <a:pt x="12" y="24"/>
                </a:lnTo>
                <a:lnTo>
                  <a:pt x="0" y="0"/>
                </a:lnTo>
                <a:lnTo>
                  <a:pt x="0" y="6"/>
                </a:lnTo>
                <a:lnTo>
                  <a:pt x="6" y="0"/>
                </a:lnTo>
                <a:lnTo>
                  <a:pt x="6" y="0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48" y="72"/>
                </a:lnTo>
                <a:lnTo>
                  <a:pt x="48" y="72"/>
                </a:lnTo>
                <a:lnTo>
                  <a:pt x="48" y="7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60" y="150"/>
                </a:lnTo>
                <a:lnTo>
                  <a:pt x="60" y="150"/>
                </a:lnTo>
                <a:lnTo>
                  <a:pt x="60" y="150"/>
                </a:lnTo>
                <a:lnTo>
                  <a:pt x="60" y="210"/>
                </a:lnTo>
                <a:lnTo>
                  <a:pt x="60" y="210"/>
                </a:lnTo>
                <a:lnTo>
                  <a:pt x="60" y="210"/>
                </a:lnTo>
                <a:lnTo>
                  <a:pt x="66" y="276"/>
                </a:lnTo>
                <a:lnTo>
                  <a:pt x="66" y="276"/>
                </a:lnTo>
                <a:lnTo>
                  <a:pt x="66" y="276"/>
                </a:lnTo>
                <a:lnTo>
                  <a:pt x="72" y="318"/>
                </a:lnTo>
                <a:lnTo>
                  <a:pt x="72" y="318"/>
                </a:lnTo>
                <a:lnTo>
                  <a:pt x="72" y="318"/>
                </a:lnTo>
                <a:lnTo>
                  <a:pt x="72" y="360"/>
                </a:lnTo>
                <a:lnTo>
                  <a:pt x="72" y="360"/>
                </a:lnTo>
                <a:lnTo>
                  <a:pt x="72" y="360"/>
                </a:lnTo>
                <a:lnTo>
                  <a:pt x="72" y="384"/>
                </a:lnTo>
                <a:lnTo>
                  <a:pt x="72" y="384"/>
                </a:lnTo>
                <a:lnTo>
                  <a:pt x="72" y="384"/>
                </a:lnTo>
                <a:lnTo>
                  <a:pt x="78" y="414"/>
                </a:lnTo>
                <a:lnTo>
                  <a:pt x="78" y="414"/>
                </a:lnTo>
                <a:lnTo>
                  <a:pt x="78" y="414"/>
                </a:lnTo>
                <a:lnTo>
                  <a:pt x="78" y="438"/>
                </a:lnTo>
                <a:lnTo>
                  <a:pt x="78" y="438"/>
                </a:lnTo>
                <a:lnTo>
                  <a:pt x="78" y="438"/>
                </a:lnTo>
                <a:lnTo>
                  <a:pt x="84" y="456"/>
                </a:lnTo>
                <a:lnTo>
                  <a:pt x="84" y="456"/>
                </a:lnTo>
                <a:lnTo>
                  <a:pt x="84" y="456"/>
                </a:lnTo>
                <a:lnTo>
                  <a:pt x="90" y="474"/>
                </a:lnTo>
                <a:lnTo>
                  <a:pt x="90" y="474"/>
                </a:lnTo>
                <a:lnTo>
                  <a:pt x="90" y="474"/>
                </a:lnTo>
                <a:lnTo>
                  <a:pt x="102" y="486"/>
                </a:lnTo>
                <a:lnTo>
                  <a:pt x="102" y="486"/>
                </a:lnTo>
                <a:lnTo>
                  <a:pt x="96" y="486"/>
                </a:lnTo>
                <a:lnTo>
                  <a:pt x="108" y="492"/>
                </a:lnTo>
                <a:lnTo>
                  <a:pt x="108" y="492"/>
                </a:lnTo>
                <a:lnTo>
                  <a:pt x="108" y="492"/>
                </a:lnTo>
                <a:lnTo>
                  <a:pt x="120" y="492"/>
                </a:lnTo>
                <a:lnTo>
                  <a:pt x="120" y="492"/>
                </a:lnTo>
                <a:lnTo>
                  <a:pt x="120" y="492"/>
                </a:lnTo>
                <a:lnTo>
                  <a:pt x="156" y="492"/>
                </a:lnTo>
                <a:lnTo>
                  <a:pt x="156" y="49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1" name="Freeform 17"/>
          <p:cNvSpPr>
            <a:spLocks/>
          </p:cNvSpPr>
          <p:nvPr/>
        </p:nvSpPr>
        <p:spPr bwMode="auto">
          <a:xfrm>
            <a:off x="4314825" y="4659313"/>
            <a:ext cx="38100" cy="39687"/>
          </a:xfrm>
          <a:custGeom>
            <a:avLst/>
            <a:gdLst/>
            <a:ahLst/>
            <a:cxnLst>
              <a:cxn ang="0">
                <a:pos x="18" y="25"/>
              </a:cxn>
              <a:cxn ang="0">
                <a:pos x="0" y="6"/>
              </a:cxn>
              <a:cxn ang="0">
                <a:pos x="0" y="6"/>
              </a:cxn>
              <a:cxn ang="0">
                <a:pos x="6" y="0"/>
              </a:cxn>
              <a:cxn ang="0">
                <a:pos x="6" y="0"/>
              </a:cxn>
              <a:cxn ang="0">
                <a:pos x="24" y="19"/>
              </a:cxn>
              <a:cxn ang="0">
                <a:pos x="18" y="25"/>
              </a:cxn>
            </a:cxnLst>
            <a:rect l="0" t="0" r="r" b="b"/>
            <a:pathLst>
              <a:path w="24" h="25">
                <a:moveTo>
                  <a:pt x="18" y="25"/>
                </a:moveTo>
                <a:lnTo>
                  <a:pt x="0" y="6"/>
                </a:lnTo>
                <a:lnTo>
                  <a:pt x="0" y="6"/>
                </a:lnTo>
                <a:lnTo>
                  <a:pt x="6" y="0"/>
                </a:lnTo>
                <a:lnTo>
                  <a:pt x="6" y="0"/>
                </a:lnTo>
                <a:lnTo>
                  <a:pt x="24" y="19"/>
                </a:lnTo>
                <a:lnTo>
                  <a:pt x="18" y="25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2" name="Freeform 18"/>
          <p:cNvSpPr>
            <a:spLocks/>
          </p:cNvSpPr>
          <p:nvPr/>
        </p:nvSpPr>
        <p:spPr bwMode="auto">
          <a:xfrm>
            <a:off x="4267200" y="4621213"/>
            <a:ext cx="9525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6"/>
              </a:cxn>
              <a:cxn ang="0">
                <a:pos x="6" y="0"/>
              </a:cxn>
              <a:cxn ang="0">
                <a:pos x="6" y="0"/>
              </a:cxn>
              <a:cxn ang="0">
                <a:pos x="0" y="6"/>
              </a:cxn>
            </a:cxnLst>
            <a:rect l="0" t="0" r="r" b="b"/>
            <a:pathLst>
              <a:path w="6" h="6">
                <a:moveTo>
                  <a:pt x="0" y="6"/>
                </a:moveTo>
                <a:lnTo>
                  <a:pt x="0" y="6"/>
                </a:lnTo>
                <a:lnTo>
                  <a:pt x="6" y="0"/>
                </a:lnTo>
                <a:lnTo>
                  <a:pt x="6" y="0"/>
                </a:lnTo>
                <a:lnTo>
                  <a:pt x="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3" name="Freeform 19"/>
          <p:cNvSpPr>
            <a:spLocks/>
          </p:cNvSpPr>
          <p:nvPr/>
        </p:nvSpPr>
        <p:spPr bwMode="auto">
          <a:xfrm>
            <a:off x="4267200" y="4621213"/>
            <a:ext cx="57150" cy="47625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36" y="24"/>
              </a:cxn>
              <a:cxn ang="0">
                <a:pos x="6" y="0"/>
              </a:cxn>
              <a:cxn ang="0">
                <a:pos x="0" y="6"/>
              </a:cxn>
              <a:cxn ang="0">
                <a:pos x="30" y="30"/>
              </a:cxn>
            </a:cxnLst>
            <a:rect l="0" t="0" r="r" b="b"/>
            <a:pathLst>
              <a:path w="36" h="30">
                <a:moveTo>
                  <a:pt x="30" y="30"/>
                </a:moveTo>
                <a:lnTo>
                  <a:pt x="36" y="24"/>
                </a:lnTo>
                <a:lnTo>
                  <a:pt x="6" y="0"/>
                </a:lnTo>
                <a:lnTo>
                  <a:pt x="0" y="6"/>
                </a:lnTo>
                <a:lnTo>
                  <a:pt x="30" y="3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333875" y="21256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6219825" y="21256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4333875" y="2125663"/>
            <a:ext cx="1885950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7" name="Freeform 23"/>
          <p:cNvSpPr>
            <a:spLocks/>
          </p:cNvSpPr>
          <p:nvPr/>
        </p:nvSpPr>
        <p:spPr bwMode="auto">
          <a:xfrm>
            <a:off x="5191125" y="1952625"/>
            <a:ext cx="19050" cy="190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6" y="12"/>
              </a:cxn>
              <a:cxn ang="0">
                <a:pos x="12" y="6"/>
              </a:cxn>
              <a:cxn ang="0">
                <a:pos x="6" y="0"/>
              </a:cxn>
            </a:cxnLst>
            <a:rect l="0" t="0" r="r" b="b"/>
            <a:pathLst>
              <a:path w="12" h="12">
                <a:moveTo>
                  <a:pt x="6" y="0"/>
                </a:moveTo>
                <a:lnTo>
                  <a:pt x="0" y="6"/>
                </a:lnTo>
                <a:lnTo>
                  <a:pt x="6" y="12"/>
                </a:lnTo>
                <a:lnTo>
                  <a:pt x="12" y="6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8" name="Freeform 24"/>
          <p:cNvSpPr>
            <a:spLocks/>
          </p:cNvSpPr>
          <p:nvPr/>
        </p:nvSpPr>
        <p:spPr bwMode="auto">
          <a:xfrm>
            <a:off x="5172075" y="1943100"/>
            <a:ext cx="85725" cy="95250"/>
          </a:xfrm>
          <a:custGeom>
            <a:avLst/>
            <a:gdLst/>
            <a:ahLst/>
            <a:cxnLst>
              <a:cxn ang="0">
                <a:pos x="24" y="12"/>
              </a:cxn>
              <a:cxn ang="0">
                <a:pos x="30" y="0"/>
              </a:cxn>
              <a:cxn ang="0">
                <a:pos x="30" y="0"/>
              </a:cxn>
              <a:cxn ang="0">
                <a:pos x="30" y="0"/>
              </a:cxn>
              <a:cxn ang="0">
                <a:pos x="54" y="54"/>
              </a:cxn>
              <a:cxn ang="0">
                <a:pos x="48" y="60"/>
              </a:cxn>
              <a:cxn ang="0">
                <a:pos x="48" y="60"/>
              </a:cxn>
              <a:cxn ang="0">
                <a:pos x="0" y="30"/>
              </a:cxn>
              <a:cxn ang="0">
                <a:pos x="0" y="30"/>
              </a:cxn>
              <a:cxn ang="0">
                <a:pos x="6" y="24"/>
              </a:cxn>
              <a:cxn ang="0">
                <a:pos x="6" y="24"/>
              </a:cxn>
              <a:cxn ang="0">
                <a:pos x="54" y="54"/>
              </a:cxn>
              <a:cxn ang="0">
                <a:pos x="48" y="60"/>
              </a:cxn>
              <a:cxn ang="0">
                <a:pos x="48" y="60"/>
              </a:cxn>
              <a:cxn ang="0">
                <a:pos x="24" y="6"/>
              </a:cxn>
              <a:cxn ang="0">
                <a:pos x="30" y="0"/>
              </a:cxn>
              <a:cxn ang="0">
                <a:pos x="36" y="6"/>
              </a:cxn>
              <a:cxn ang="0">
                <a:pos x="30" y="18"/>
              </a:cxn>
              <a:cxn ang="0">
                <a:pos x="24" y="12"/>
              </a:cxn>
            </a:cxnLst>
            <a:rect l="0" t="0" r="r" b="b"/>
            <a:pathLst>
              <a:path w="54" h="60">
                <a:moveTo>
                  <a:pt x="24" y="12"/>
                </a:move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54" y="54"/>
                </a:lnTo>
                <a:lnTo>
                  <a:pt x="48" y="60"/>
                </a:lnTo>
                <a:lnTo>
                  <a:pt x="48" y="60"/>
                </a:lnTo>
                <a:lnTo>
                  <a:pt x="0" y="30"/>
                </a:lnTo>
                <a:lnTo>
                  <a:pt x="0" y="30"/>
                </a:lnTo>
                <a:lnTo>
                  <a:pt x="6" y="24"/>
                </a:lnTo>
                <a:lnTo>
                  <a:pt x="6" y="24"/>
                </a:lnTo>
                <a:lnTo>
                  <a:pt x="54" y="54"/>
                </a:lnTo>
                <a:lnTo>
                  <a:pt x="48" y="60"/>
                </a:lnTo>
                <a:lnTo>
                  <a:pt x="48" y="60"/>
                </a:lnTo>
                <a:lnTo>
                  <a:pt x="24" y="6"/>
                </a:lnTo>
                <a:lnTo>
                  <a:pt x="30" y="0"/>
                </a:lnTo>
                <a:lnTo>
                  <a:pt x="36" y="6"/>
                </a:lnTo>
                <a:lnTo>
                  <a:pt x="30" y="18"/>
                </a:lnTo>
                <a:lnTo>
                  <a:pt x="24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9" name="Freeform 25"/>
          <p:cNvSpPr>
            <a:spLocks/>
          </p:cNvSpPr>
          <p:nvPr/>
        </p:nvSpPr>
        <p:spPr bwMode="auto">
          <a:xfrm>
            <a:off x="5181600" y="1962150"/>
            <a:ext cx="38100" cy="285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8" y="0"/>
              </a:cxn>
              <a:cxn ang="0">
                <a:pos x="24" y="6"/>
              </a:cxn>
              <a:cxn ang="0">
                <a:pos x="24" y="6"/>
              </a:cxn>
              <a:cxn ang="0">
                <a:pos x="24" y="6"/>
              </a:cxn>
              <a:cxn ang="0">
                <a:pos x="6" y="18"/>
              </a:cxn>
              <a:cxn ang="0">
                <a:pos x="0" y="12"/>
              </a:cxn>
            </a:cxnLst>
            <a:rect l="0" t="0" r="r" b="b"/>
            <a:pathLst>
              <a:path w="24" h="18">
                <a:moveTo>
                  <a:pt x="0" y="12"/>
                </a:moveTo>
                <a:lnTo>
                  <a:pt x="18" y="0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6" y="18"/>
                </a:lnTo>
                <a:lnTo>
                  <a:pt x="0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0" name="Freeform 26"/>
          <p:cNvSpPr>
            <a:spLocks/>
          </p:cNvSpPr>
          <p:nvPr/>
        </p:nvSpPr>
        <p:spPr bwMode="auto">
          <a:xfrm>
            <a:off x="5181600" y="1943100"/>
            <a:ext cx="76200" cy="85725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24" y="0"/>
              </a:cxn>
              <a:cxn ang="0">
                <a:pos x="48" y="54"/>
              </a:cxn>
              <a:cxn ang="0">
                <a:pos x="0" y="24"/>
              </a:cxn>
              <a:cxn ang="0">
                <a:pos x="18" y="12"/>
              </a:cxn>
            </a:cxnLst>
            <a:rect l="0" t="0" r="r" b="b"/>
            <a:pathLst>
              <a:path w="48" h="54">
                <a:moveTo>
                  <a:pt x="18" y="12"/>
                </a:moveTo>
                <a:lnTo>
                  <a:pt x="24" y="0"/>
                </a:lnTo>
                <a:lnTo>
                  <a:pt x="48" y="54"/>
                </a:lnTo>
                <a:lnTo>
                  <a:pt x="0" y="24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1" name="Freeform 27"/>
          <p:cNvSpPr>
            <a:spLocks/>
          </p:cNvSpPr>
          <p:nvPr/>
        </p:nvSpPr>
        <p:spPr bwMode="auto">
          <a:xfrm>
            <a:off x="3028950" y="1819275"/>
            <a:ext cx="9525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2" name="Freeform 28"/>
          <p:cNvSpPr>
            <a:spLocks/>
          </p:cNvSpPr>
          <p:nvPr/>
        </p:nvSpPr>
        <p:spPr bwMode="auto">
          <a:xfrm>
            <a:off x="3028950" y="1438275"/>
            <a:ext cx="1676400" cy="39052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56" y="132"/>
              </a:cxn>
              <a:cxn ang="0">
                <a:pos x="156" y="132"/>
              </a:cxn>
              <a:cxn ang="0">
                <a:pos x="156" y="132"/>
              </a:cxn>
              <a:cxn ang="0">
                <a:pos x="324" y="54"/>
              </a:cxn>
              <a:cxn ang="0">
                <a:pos x="324" y="54"/>
              </a:cxn>
              <a:cxn ang="0">
                <a:pos x="324" y="54"/>
              </a:cxn>
              <a:cxn ang="0">
                <a:pos x="504" y="18"/>
              </a:cxn>
              <a:cxn ang="0">
                <a:pos x="510" y="12"/>
              </a:cxn>
              <a:cxn ang="0">
                <a:pos x="510" y="12"/>
              </a:cxn>
              <a:cxn ang="0">
                <a:pos x="696" y="0"/>
              </a:cxn>
              <a:cxn ang="0">
                <a:pos x="696" y="0"/>
              </a:cxn>
              <a:cxn ang="0">
                <a:pos x="696" y="0"/>
              </a:cxn>
              <a:cxn ang="0">
                <a:pos x="882" y="30"/>
              </a:cxn>
              <a:cxn ang="0">
                <a:pos x="882" y="30"/>
              </a:cxn>
              <a:cxn ang="0">
                <a:pos x="882" y="30"/>
              </a:cxn>
              <a:cxn ang="0">
                <a:pos x="1056" y="90"/>
              </a:cxn>
              <a:cxn ang="0">
                <a:pos x="1056" y="90"/>
              </a:cxn>
              <a:cxn ang="0">
                <a:pos x="1050" y="96"/>
              </a:cxn>
              <a:cxn ang="0">
                <a:pos x="1050" y="96"/>
              </a:cxn>
              <a:cxn ang="0">
                <a:pos x="876" y="36"/>
              </a:cxn>
              <a:cxn ang="0">
                <a:pos x="876" y="36"/>
              </a:cxn>
              <a:cxn ang="0">
                <a:pos x="882" y="42"/>
              </a:cxn>
              <a:cxn ang="0">
                <a:pos x="696" y="12"/>
              </a:cxn>
              <a:cxn ang="0">
                <a:pos x="696" y="12"/>
              </a:cxn>
              <a:cxn ang="0">
                <a:pos x="696" y="12"/>
              </a:cxn>
              <a:cxn ang="0">
                <a:pos x="510" y="24"/>
              </a:cxn>
              <a:cxn ang="0">
                <a:pos x="510" y="24"/>
              </a:cxn>
              <a:cxn ang="0">
                <a:pos x="510" y="24"/>
              </a:cxn>
              <a:cxn ang="0">
                <a:pos x="330" y="60"/>
              </a:cxn>
              <a:cxn ang="0">
                <a:pos x="330" y="60"/>
              </a:cxn>
              <a:cxn ang="0">
                <a:pos x="330" y="60"/>
              </a:cxn>
              <a:cxn ang="0">
                <a:pos x="162" y="138"/>
              </a:cxn>
              <a:cxn ang="0">
                <a:pos x="162" y="138"/>
              </a:cxn>
              <a:cxn ang="0">
                <a:pos x="162" y="138"/>
              </a:cxn>
              <a:cxn ang="0">
                <a:pos x="6" y="246"/>
              </a:cxn>
              <a:cxn ang="0">
                <a:pos x="0" y="240"/>
              </a:cxn>
            </a:cxnLst>
            <a:rect l="0" t="0" r="r" b="b"/>
            <a:pathLst>
              <a:path w="1056" h="246">
                <a:moveTo>
                  <a:pt x="0" y="240"/>
                </a:moveTo>
                <a:lnTo>
                  <a:pt x="156" y="132"/>
                </a:lnTo>
                <a:lnTo>
                  <a:pt x="156" y="132"/>
                </a:lnTo>
                <a:lnTo>
                  <a:pt x="156" y="132"/>
                </a:lnTo>
                <a:lnTo>
                  <a:pt x="324" y="54"/>
                </a:lnTo>
                <a:lnTo>
                  <a:pt x="324" y="54"/>
                </a:lnTo>
                <a:lnTo>
                  <a:pt x="324" y="54"/>
                </a:lnTo>
                <a:lnTo>
                  <a:pt x="504" y="18"/>
                </a:lnTo>
                <a:lnTo>
                  <a:pt x="510" y="12"/>
                </a:lnTo>
                <a:lnTo>
                  <a:pt x="510" y="12"/>
                </a:lnTo>
                <a:lnTo>
                  <a:pt x="696" y="0"/>
                </a:lnTo>
                <a:lnTo>
                  <a:pt x="696" y="0"/>
                </a:lnTo>
                <a:lnTo>
                  <a:pt x="696" y="0"/>
                </a:lnTo>
                <a:lnTo>
                  <a:pt x="882" y="30"/>
                </a:lnTo>
                <a:lnTo>
                  <a:pt x="882" y="30"/>
                </a:lnTo>
                <a:lnTo>
                  <a:pt x="882" y="30"/>
                </a:lnTo>
                <a:lnTo>
                  <a:pt x="1056" y="90"/>
                </a:lnTo>
                <a:lnTo>
                  <a:pt x="1056" y="90"/>
                </a:lnTo>
                <a:lnTo>
                  <a:pt x="1050" y="96"/>
                </a:lnTo>
                <a:lnTo>
                  <a:pt x="1050" y="96"/>
                </a:lnTo>
                <a:lnTo>
                  <a:pt x="876" y="36"/>
                </a:lnTo>
                <a:lnTo>
                  <a:pt x="876" y="36"/>
                </a:lnTo>
                <a:lnTo>
                  <a:pt x="882" y="42"/>
                </a:lnTo>
                <a:lnTo>
                  <a:pt x="696" y="12"/>
                </a:lnTo>
                <a:lnTo>
                  <a:pt x="696" y="12"/>
                </a:lnTo>
                <a:lnTo>
                  <a:pt x="696" y="12"/>
                </a:lnTo>
                <a:lnTo>
                  <a:pt x="510" y="24"/>
                </a:lnTo>
                <a:lnTo>
                  <a:pt x="510" y="24"/>
                </a:lnTo>
                <a:lnTo>
                  <a:pt x="510" y="24"/>
                </a:lnTo>
                <a:lnTo>
                  <a:pt x="330" y="60"/>
                </a:lnTo>
                <a:lnTo>
                  <a:pt x="330" y="60"/>
                </a:lnTo>
                <a:lnTo>
                  <a:pt x="330" y="60"/>
                </a:lnTo>
                <a:lnTo>
                  <a:pt x="162" y="138"/>
                </a:lnTo>
                <a:lnTo>
                  <a:pt x="162" y="138"/>
                </a:lnTo>
                <a:lnTo>
                  <a:pt x="162" y="138"/>
                </a:lnTo>
                <a:lnTo>
                  <a:pt x="6" y="246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3" name="Freeform 29"/>
          <p:cNvSpPr>
            <a:spLocks/>
          </p:cNvSpPr>
          <p:nvPr/>
        </p:nvSpPr>
        <p:spPr bwMode="auto">
          <a:xfrm>
            <a:off x="4695825" y="1581150"/>
            <a:ext cx="276225" cy="1714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74" y="102"/>
              </a:cxn>
              <a:cxn ang="0">
                <a:pos x="174" y="102"/>
              </a:cxn>
              <a:cxn ang="0">
                <a:pos x="168" y="108"/>
              </a:cxn>
              <a:cxn ang="0">
                <a:pos x="168" y="108"/>
              </a:cxn>
              <a:cxn ang="0">
                <a:pos x="0" y="6"/>
              </a:cxn>
              <a:cxn ang="0">
                <a:pos x="6" y="0"/>
              </a:cxn>
            </a:cxnLst>
            <a:rect l="0" t="0" r="r" b="b"/>
            <a:pathLst>
              <a:path w="174" h="108">
                <a:moveTo>
                  <a:pt x="6" y="0"/>
                </a:moveTo>
                <a:lnTo>
                  <a:pt x="174" y="102"/>
                </a:lnTo>
                <a:lnTo>
                  <a:pt x="174" y="102"/>
                </a:lnTo>
                <a:lnTo>
                  <a:pt x="168" y="108"/>
                </a:lnTo>
                <a:lnTo>
                  <a:pt x="168" y="108"/>
                </a:lnTo>
                <a:lnTo>
                  <a:pt x="0" y="6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4" name="Freeform 30"/>
          <p:cNvSpPr>
            <a:spLocks/>
          </p:cNvSpPr>
          <p:nvPr/>
        </p:nvSpPr>
        <p:spPr bwMode="auto">
          <a:xfrm>
            <a:off x="5200650" y="1943100"/>
            <a:ext cx="9525" cy="95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0"/>
              </a:cxn>
              <a:cxn ang="0">
                <a:pos x="0" y="6"/>
              </a:cxn>
              <a:cxn ang="0">
                <a:pos x="0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5" name="Freeform 31"/>
          <p:cNvSpPr>
            <a:spLocks/>
          </p:cNvSpPr>
          <p:nvPr/>
        </p:nvSpPr>
        <p:spPr bwMode="auto">
          <a:xfrm>
            <a:off x="4962525" y="1743075"/>
            <a:ext cx="247650" cy="2095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150" y="132"/>
              </a:cxn>
              <a:cxn ang="0">
                <a:pos x="156" y="126"/>
              </a:cxn>
              <a:cxn ang="0">
                <a:pos x="6" y="0"/>
              </a:cxn>
            </a:cxnLst>
            <a:rect l="0" t="0" r="r" b="b"/>
            <a:pathLst>
              <a:path w="156" h="132">
                <a:moveTo>
                  <a:pt x="6" y="0"/>
                </a:moveTo>
                <a:lnTo>
                  <a:pt x="0" y="6"/>
                </a:lnTo>
                <a:lnTo>
                  <a:pt x="150" y="132"/>
                </a:lnTo>
                <a:lnTo>
                  <a:pt x="156" y="126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6" name="Rectangle 32"/>
          <p:cNvSpPr>
            <a:spLocks noChangeArrowheads="1"/>
          </p:cNvSpPr>
          <p:nvPr/>
        </p:nvSpPr>
        <p:spPr bwMode="auto">
          <a:xfrm>
            <a:off x="5695950" y="2201863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7" name="Freeform 33"/>
          <p:cNvSpPr>
            <a:spLocks/>
          </p:cNvSpPr>
          <p:nvPr/>
        </p:nvSpPr>
        <p:spPr bwMode="auto">
          <a:xfrm>
            <a:off x="5667375" y="2201863"/>
            <a:ext cx="66675" cy="123825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42" y="0"/>
              </a:cxn>
              <a:cxn ang="0">
                <a:pos x="42" y="0"/>
              </a:cxn>
              <a:cxn ang="0">
                <a:pos x="42" y="0"/>
              </a:cxn>
              <a:cxn ang="0">
                <a:pos x="24" y="60"/>
              </a:cxn>
              <a:cxn ang="0">
                <a:pos x="24" y="78"/>
              </a:cxn>
              <a:cxn ang="0">
                <a:pos x="18" y="60"/>
              </a:cxn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6" y="0"/>
              </a:cxn>
              <a:cxn ang="0">
                <a:pos x="24" y="60"/>
              </a:cxn>
              <a:cxn ang="0">
                <a:pos x="18" y="60"/>
              </a:cxn>
              <a:cxn ang="0">
                <a:pos x="18" y="60"/>
              </a:cxn>
              <a:cxn ang="0">
                <a:pos x="36" y="0"/>
              </a:cxn>
              <a:cxn ang="0">
                <a:pos x="42" y="0"/>
              </a:cxn>
              <a:cxn ang="0">
                <a:pos x="42" y="6"/>
              </a:cxn>
              <a:cxn ang="0">
                <a:pos x="24" y="12"/>
              </a:cxn>
              <a:cxn ang="0">
                <a:pos x="24" y="6"/>
              </a:cxn>
            </a:cxnLst>
            <a:rect l="0" t="0" r="r" b="b"/>
            <a:pathLst>
              <a:path w="42" h="78">
                <a:moveTo>
                  <a:pt x="24" y="6"/>
                </a:move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24" y="60"/>
                </a:lnTo>
                <a:lnTo>
                  <a:pt x="24" y="78"/>
                </a:lnTo>
                <a:lnTo>
                  <a:pt x="18" y="60"/>
                </a:ln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24" y="60"/>
                </a:lnTo>
                <a:lnTo>
                  <a:pt x="18" y="60"/>
                </a:lnTo>
                <a:lnTo>
                  <a:pt x="18" y="60"/>
                </a:lnTo>
                <a:lnTo>
                  <a:pt x="36" y="0"/>
                </a:lnTo>
                <a:lnTo>
                  <a:pt x="42" y="0"/>
                </a:lnTo>
                <a:lnTo>
                  <a:pt x="42" y="6"/>
                </a:lnTo>
                <a:lnTo>
                  <a:pt x="24" y="12"/>
                </a:lnTo>
                <a:lnTo>
                  <a:pt x="2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8" name="Freeform 34"/>
          <p:cNvSpPr>
            <a:spLocks/>
          </p:cNvSpPr>
          <p:nvPr/>
        </p:nvSpPr>
        <p:spPr bwMode="auto">
          <a:xfrm>
            <a:off x="5676900" y="2201863"/>
            <a:ext cx="2857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6"/>
              </a:cxn>
              <a:cxn ang="0">
                <a:pos x="18" y="12"/>
              </a:cxn>
              <a:cxn ang="0">
                <a:pos x="18" y="12"/>
              </a:cxn>
              <a:cxn ang="0">
                <a:pos x="18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6"/>
                </a:lnTo>
                <a:lnTo>
                  <a:pt x="18" y="12"/>
                </a:lnTo>
                <a:lnTo>
                  <a:pt x="18" y="12"/>
                </a:lnTo>
                <a:lnTo>
                  <a:pt x="18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9" name="Freeform 35"/>
          <p:cNvSpPr>
            <a:spLocks/>
          </p:cNvSpPr>
          <p:nvPr/>
        </p:nvSpPr>
        <p:spPr bwMode="auto">
          <a:xfrm>
            <a:off x="5676900" y="2201863"/>
            <a:ext cx="57150" cy="95250"/>
          </a:xfrm>
          <a:custGeom>
            <a:avLst/>
            <a:gdLst/>
            <a:ahLst/>
            <a:cxnLst>
              <a:cxn ang="0">
                <a:pos x="18" y="6"/>
              </a:cxn>
              <a:cxn ang="0">
                <a:pos x="36" y="0"/>
              </a:cxn>
              <a:cxn ang="0">
                <a:pos x="18" y="60"/>
              </a:cxn>
              <a:cxn ang="0">
                <a:pos x="0" y="0"/>
              </a:cxn>
              <a:cxn ang="0">
                <a:pos x="18" y="6"/>
              </a:cxn>
            </a:cxnLst>
            <a:rect l="0" t="0" r="r" b="b"/>
            <a:pathLst>
              <a:path w="36" h="60">
                <a:moveTo>
                  <a:pt x="18" y="6"/>
                </a:moveTo>
                <a:lnTo>
                  <a:pt x="36" y="0"/>
                </a:lnTo>
                <a:lnTo>
                  <a:pt x="18" y="60"/>
                </a:lnTo>
                <a:lnTo>
                  <a:pt x="0" y="0"/>
                </a:lnTo>
                <a:lnTo>
                  <a:pt x="18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0" name="Rectangle 36"/>
          <p:cNvSpPr>
            <a:spLocks noChangeArrowheads="1"/>
          </p:cNvSpPr>
          <p:nvPr/>
        </p:nvSpPr>
        <p:spPr bwMode="auto">
          <a:xfrm>
            <a:off x="5705475" y="213518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1" name="Rectangle 37"/>
          <p:cNvSpPr>
            <a:spLocks noChangeArrowheads="1"/>
          </p:cNvSpPr>
          <p:nvPr/>
        </p:nvSpPr>
        <p:spPr bwMode="auto">
          <a:xfrm>
            <a:off x="5705475" y="220186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2" name="Rectangle 38"/>
          <p:cNvSpPr>
            <a:spLocks noChangeArrowheads="1"/>
          </p:cNvSpPr>
          <p:nvPr/>
        </p:nvSpPr>
        <p:spPr bwMode="auto">
          <a:xfrm>
            <a:off x="5705475" y="2135188"/>
            <a:ext cx="9525" cy="666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3" name="Rectangle 39"/>
          <p:cNvSpPr>
            <a:spLocks noChangeArrowheads="1"/>
          </p:cNvSpPr>
          <p:nvPr/>
        </p:nvSpPr>
        <p:spPr bwMode="auto">
          <a:xfrm>
            <a:off x="5686425" y="22971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544" name="Freeform 40"/>
          <p:cNvSpPr>
            <a:spLocks/>
          </p:cNvSpPr>
          <p:nvPr/>
        </p:nvSpPr>
        <p:spPr bwMode="auto">
          <a:xfrm>
            <a:off x="2990850" y="3163888"/>
            <a:ext cx="257175" cy="219075"/>
          </a:xfrm>
          <a:custGeom>
            <a:avLst/>
            <a:gdLst/>
            <a:ahLst/>
            <a:cxnLst>
              <a:cxn ang="0">
                <a:pos x="30" y="120"/>
              </a:cxn>
              <a:cxn ang="0">
                <a:pos x="12" y="96"/>
              </a:cxn>
              <a:cxn ang="0">
                <a:pos x="0" y="72"/>
              </a:cxn>
              <a:cxn ang="0">
                <a:pos x="0" y="48"/>
              </a:cxn>
              <a:cxn ang="0">
                <a:pos x="6" y="24"/>
              </a:cxn>
              <a:cxn ang="0">
                <a:pos x="30" y="6"/>
              </a:cxn>
              <a:cxn ang="0">
                <a:pos x="60" y="0"/>
              </a:cxn>
              <a:cxn ang="0">
                <a:pos x="90" y="0"/>
              </a:cxn>
              <a:cxn ang="0">
                <a:pos x="126" y="0"/>
              </a:cxn>
              <a:cxn ang="0">
                <a:pos x="138" y="18"/>
              </a:cxn>
              <a:cxn ang="0">
                <a:pos x="150" y="30"/>
              </a:cxn>
              <a:cxn ang="0">
                <a:pos x="156" y="42"/>
              </a:cxn>
              <a:cxn ang="0">
                <a:pos x="162" y="60"/>
              </a:cxn>
              <a:cxn ang="0">
                <a:pos x="162" y="78"/>
              </a:cxn>
              <a:cxn ang="0">
                <a:pos x="156" y="102"/>
              </a:cxn>
              <a:cxn ang="0">
                <a:pos x="144" y="114"/>
              </a:cxn>
              <a:cxn ang="0">
                <a:pos x="138" y="120"/>
              </a:cxn>
              <a:cxn ang="0">
                <a:pos x="120" y="132"/>
              </a:cxn>
              <a:cxn ang="0">
                <a:pos x="108" y="138"/>
              </a:cxn>
              <a:cxn ang="0">
                <a:pos x="102" y="138"/>
              </a:cxn>
              <a:cxn ang="0">
                <a:pos x="90" y="132"/>
              </a:cxn>
              <a:cxn ang="0">
                <a:pos x="60" y="126"/>
              </a:cxn>
              <a:cxn ang="0">
                <a:pos x="90" y="126"/>
              </a:cxn>
              <a:cxn ang="0">
                <a:pos x="102" y="132"/>
              </a:cxn>
              <a:cxn ang="0">
                <a:pos x="108" y="132"/>
              </a:cxn>
              <a:cxn ang="0">
                <a:pos x="120" y="126"/>
              </a:cxn>
              <a:cxn ang="0">
                <a:pos x="132" y="114"/>
              </a:cxn>
              <a:cxn ang="0">
                <a:pos x="138" y="108"/>
              </a:cxn>
              <a:cxn ang="0">
                <a:pos x="150" y="96"/>
              </a:cxn>
              <a:cxn ang="0">
                <a:pos x="156" y="78"/>
              </a:cxn>
              <a:cxn ang="0">
                <a:pos x="156" y="60"/>
              </a:cxn>
              <a:cxn ang="0">
                <a:pos x="150" y="42"/>
              </a:cxn>
              <a:cxn ang="0">
                <a:pos x="144" y="30"/>
              </a:cxn>
              <a:cxn ang="0">
                <a:pos x="132" y="24"/>
              </a:cxn>
              <a:cxn ang="0">
                <a:pos x="120" y="6"/>
              </a:cxn>
              <a:cxn ang="0">
                <a:pos x="90" y="6"/>
              </a:cxn>
              <a:cxn ang="0">
                <a:pos x="60" y="6"/>
              </a:cxn>
              <a:cxn ang="0">
                <a:pos x="30" y="12"/>
              </a:cxn>
              <a:cxn ang="0">
                <a:pos x="12" y="30"/>
              </a:cxn>
              <a:cxn ang="0">
                <a:pos x="6" y="48"/>
              </a:cxn>
              <a:cxn ang="0">
                <a:pos x="6" y="72"/>
              </a:cxn>
              <a:cxn ang="0">
                <a:pos x="18" y="96"/>
              </a:cxn>
              <a:cxn ang="0">
                <a:pos x="36" y="114"/>
              </a:cxn>
              <a:cxn ang="0">
                <a:pos x="60" y="120"/>
              </a:cxn>
            </a:cxnLst>
            <a:rect l="0" t="0" r="r" b="b"/>
            <a:pathLst>
              <a:path w="162" h="138">
                <a:moveTo>
                  <a:pt x="60" y="126"/>
                </a:moveTo>
                <a:lnTo>
                  <a:pt x="30" y="120"/>
                </a:lnTo>
                <a:lnTo>
                  <a:pt x="30" y="120"/>
                </a:lnTo>
                <a:lnTo>
                  <a:pt x="30" y="120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0" y="72"/>
                </a:lnTo>
                <a:lnTo>
                  <a:pt x="0" y="72"/>
                </a:lnTo>
                <a:lnTo>
                  <a:pt x="0" y="72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6" y="24"/>
                </a:lnTo>
                <a:lnTo>
                  <a:pt x="6" y="24"/>
                </a:lnTo>
                <a:lnTo>
                  <a:pt x="6" y="24"/>
                </a:lnTo>
                <a:lnTo>
                  <a:pt x="30" y="6"/>
                </a:lnTo>
                <a:lnTo>
                  <a:pt x="30" y="6"/>
                </a:lnTo>
                <a:lnTo>
                  <a:pt x="30" y="6"/>
                </a:lnTo>
                <a:lnTo>
                  <a:pt x="60" y="0"/>
                </a:lnTo>
                <a:lnTo>
                  <a:pt x="60" y="0"/>
                </a:lnTo>
                <a:lnTo>
                  <a:pt x="60" y="0"/>
                </a:lnTo>
                <a:lnTo>
                  <a:pt x="90" y="0"/>
                </a:lnTo>
                <a:lnTo>
                  <a:pt x="90" y="0"/>
                </a:lnTo>
                <a:lnTo>
                  <a:pt x="90" y="0"/>
                </a:lnTo>
                <a:lnTo>
                  <a:pt x="120" y="0"/>
                </a:lnTo>
                <a:lnTo>
                  <a:pt x="126" y="0"/>
                </a:lnTo>
                <a:lnTo>
                  <a:pt x="126" y="0"/>
                </a:lnTo>
                <a:lnTo>
                  <a:pt x="138" y="18"/>
                </a:lnTo>
                <a:lnTo>
                  <a:pt x="138" y="18"/>
                </a:lnTo>
                <a:lnTo>
                  <a:pt x="138" y="18"/>
                </a:lnTo>
                <a:lnTo>
                  <a:pt x="150" y="30"/>
                </a:lnTo>
                <a:lnTo>
                  <a:pt x="150" y="30"/>
                </a:lnTo>
                <a:lnTo>
                  <a:pt x="150" y="30"/>
                </a:lnTo>
                <a:lnTo>
                  <a:pt x="156" y="42"/>
                </a:lnTo>
                <a:lnTo>
                  <a:pt x="156" y="42"/>
                </a:lnTo>
                <a:lnTo>
                  <a:pt x="156" y="42"/>
                </a:lnTo>
                <a:lnTo>
                  <a:pt x="162" y="60"/>
                </a:lnTo>
                <a:lnTo>
                  <a:pt x="162" y="60"/>
                </a:lnTo>
                <a:lnTo>
                  <a:pt x="162" y="60"/>
                </a:lnTo>
                <a:lnTo>
                  <a:pt x="162" y="78"/>
                </a:lnTo>
                <a:lnTo>
                  <a:pt x="162" y="78"/>
                </a:lnTo>
                <a:lnTo>
                  <a:pt x="162" y="78"/>
                </a:lnTo>
                <a:lnTo>
                  <a:pt x="156" y="96"/>
                </a:lnTo>
                <a:lnTo>
                  <a:pt x="156" y="102"/>
                </a:lnTo>
                <a:lnTo>
                  <a:pt x="156" y="102"/>
                </a:lnTo>
                <a:lnTo>
                  <a:pt x="144" y="114"/>
                </a:lnTo>
                <a:lnTo>
                  <a:pt x="144" y="114"/>
                </a:lnTo>
                <a:lnTo>
                  <a:pt x="144" y="114"/>
                </a:lnTo>
                <a:lnTo>
                  <a:pt x="138" y="120"/>
                </a:lnTo>
                <a:lnTo>
                  <a:pt x="138" y="120"/>
                </a:lnTo>
                <a:lnTo>
                  <a:pt x="138" y="120"/>
                </a:lnTo>
                <a:lnTo>
                  <a:pt x="126" y="132"/>
                </a:lnTo>
                <a:lnTo>
                  <a:pt x="120" y="132"/>
                </a:lnTo>
                <a:lnTo>
                  <a:pt x="120" y="132"/>
                </a:lnTo>
                <a:lnTo>
                  <a:pt x="108" y="138"/>
                </a:lnTo>
                <a:lnTo>
                  <a:pt x="108" y="138"/>
                </a:lnTo>
                <a:lnTo>
                  <a:pt x="108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60" y="126"/>
                </a:lnTo>
                <a:lnTo>
                  <a:pt x="60" y="126"/>
                </a:lnTo>
                <a:lnTo>
                  <a:pt x="60" y="120"/>
                </a:lnTo>
                <a:lnTo>
                  <a:pt x="60" y="120"/>
                </a:lnTo>
                <a:lnTo>
                  <a:pt x="90" y="126"/>
                </a:lnTo>
                <a:lnTo>
                  <a:pt x="90" y="126"/>
                </a:lnTo>
                <a:lnTo>
                  <a:pt x="90" y="126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8" y="132"/>
                </a:lnTo>
                <a:lnTo>
                  <a:pt x="108" y="132"/>
                </a:lnTo>
                <a:lnTo>
                  <a:pt x="108" y="132"/>
                </a:lnTo>
                <a:lnTo>
                  <a:pt x="120" y="126"/>
                </a:lnTo>
                <a:lnTo>
                  <a:pt x="120" y="126"/>
                </a:lnTo>
                <a:lnTo>
                  <a:pt x="120" y="126"/>
                </a:lnTo>
                <a:lnTo>
                  <a:pt x="132" y="114"/>
                </a:lnTo>
                <a:lnTo>
                  <a:pt x="132" y="114"/>
                </a:lnTo>
                <a:lnTo>
                  <a:pt x="132" y="114"/>
                </a:lnTo>
                <a:lnTo>
                  <a:pt x="138" y="108"/>
                </a:lnTo>
                <a:lnTo>
                  <a:pt x="138" y="108"/>
                </a:lnTo>
                <a:lnTo>
                  <a:pt x="138" y="108"/>
                </a:lnTo>
                <a:lnTo>
                  <a:pt x="150" y="96"/>
                </a:lnTo>
                <a:lnTo>
                  <a:pt x="150" y="96"/>
                </a:lnTo>
                <a:lnTo>
                  <a:pt x="150" y="96"/>
                </a:lnTo>
                <a:lnTo>
                  <a:pt x="156" y="78"/>
                </a:lnTo>
                <a:lnTo>
                  <a:pt x="156" y="78"/>
                </a:lnTo>
                <a:lnTo>
                  <a:pt x="156" y="78"/>
                </a:lnTo>
                <a:lnTo>
                  <a:pt x="156" y="60"/>
                </a:lnTo>
                <a:lnTo>
                  <a:pt x="156" y="60"/>
                </a:lnTo>
                <a:lnTo>
                  <a:pt x="156" y="60"/>
                </a:lnTo>
                <a:lnTo>
                  <a:pt x="150" y="42"/>
                </a:lnTo>
                <a:lnTo>
                  <a:pt x="150" y="42"/>
                </a:lnTo>
                <a:lnTo>
                  <a:pt x="150" y="42"/>
                </a:lnTo>
                <a:lnTo>
                  <a:pt x="144" y="30"/>
                </a:lnTo>
                <a:lnTo>
                  <a:pt x="144" y="30"/>
                </a:lnTo>
                <a:lnTo>
                  <a:pt x="144" y="36"/>
                </a:lnTo>
                <a:lnTo>
                  <a:pt x="132" y="24"/>
                </a:lnTo>
                <a:lnTo>
                  <a:pt x="132" y="24"/>
                </a:lnTo>
                <a:lnTo>
                  <a:pt x="132" y="24"/>
                </a:lnTo>
                <a:lnTo>
                  <a:pt x="120" y="6"/>
                </a:lnTo>
                <a:lnTo>
                  <a:pt x="120" y="6"/>
                </a:lnTo>
                <a:lnTo>
                  <a:pt x="120" y="6"/>
                </a:lnTo>
                <a:lnTo>
                  <a:pt x="90" y="6"/>
                </a:lnTo>
                <a:lnTo>
                  <a:pt x="90" y="6"/>
                </a:lnTo>
                <a:lnTo>
                  <a:pt x="90" y="6"/>
                </a:lnTo>
                <a:lnTo>
                  <a:pt x="60" y="6"/>
                </a:lnTo>
                <a:lnTo>
                  <a:pt x="60" y="6"/>
                </a:lnTo>
                <a:lnTo>
                  <a:pt x="60" y="6"/>
                </a:lnTo>
                <a:lnTo>
                  <a:pt x="30" y="12"/>
                </a:lnTo>
                <a:lnTo>
                  <a:pt x="30" y="12"/>
                </a:lnTo>
                <a:lnTo>
                  <a:pt x="36" y="12"/>
                </a:lnTo>
                <a:lnTo>
                  <a:pt x="12" y="30"/>
                </a:lnTo>
                <a:lnTo>
                  <a:pt x="12" y="30"/>
                </a:lnTo>
                <a:lnTo>
                  <a:pt x="12" y="24"/>
                </a:lnTo>
                <a:lnTo>
                  <a:pt x="6" y="48"/>
                </a:lnTo>
                <a:lnTo>
                  <a:pt x="6" y="48"/>
                </a:lnTo>
                <a:lnTo>
                  <a:pt x="6" y="48"/>
                </a:lnTo>
                <a:lnTo>
                  <a:pt x="6" y="72"/>
                </a:lnTo>
                <a:lnTo>
                  <a:pt x="6" y="72"/>
                </a:lnTo>
                <a:lnTo>
                  <a:pt x="6" y="72"/>
                </a:lnTo>
                <a:lnTo>
                  <a:pt x="18" y="96"/>
                </a:lnTo>
                <a:lnTo>
                  <a:pt x="18" y="96"/>
                </a:lnTo>
                <a:lnTo>
                  <a:pt x="18" y="96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60" y="120"/>
                </a:lnTo>
                <a:lnTo>
                  <a:pt x="60" y="12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5" name="Freeform 41"/>
          <p:cNvSpPr>
            <a:spLocks/>
          </p:cNvSpPr>
          <p:nvPr/>
        </p:nvSpPr>
        <p:spPr bwMode="auto">
          <a:xfrm>
            <a:off x="3086100" y="3354388"/>
            <a:ext cx="1588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6"/>
              </a:cxn>
              <a:cxn ang="0">
                <a:pos x="0" y="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h="6">
                <a:moveTo>
                  <a:pt x="0" y="6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6" name="Rectangle 42"/>
          <p:cNvSpPr>
            <a:spLocks noChangeArrowheads="1"/>
          </p:cNvSpPr>
          <p:nvPr/>
        </p:nvSpPr>
        <p:spPr bwMode="auto">
          <a:xfrm>
            <a:off x="3171825" y="3154363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7" name="Freeform 43"/>
          <p:cNvSpPr>
            <a:spLocks/>
          </p:cNvSpPr>
          <p:nvPr/>
        </p:nvSpPr>
        <p:spPr bwMode="auto">
          <a:xfrm>
            <a:off x="3152775" y="3135313"/>
            <a:ext cx="57150" cy="133350"/>
          </a:xfrm>
          <a:custGeom>
            <a:avLst/>
            <a:gdLst/>
            <a:ahLst/>
            <a:cxnLst>
              <a:cxn ang="0">
                <a:pos x="18" y="18"/>
              </a:cxn>
              <a:cxn ang="0">
                <a:pos x="36" y="18"/>
              </a:cxn>
              <a:cxn ang="0">
                <a:pos x="36" y="18"/>
              </a:cxn>
              <a:cxn ang="0">
                <a:pos x="36" y="18"/>
              </a:cxn>
              <a:cxn ang="0">
                <a:pos x="6" y="66"/>
              </a:cxn>
              <a:cxn ang="0">
                <a:pos x="0" y="84"/>
              </a:cxn>
              <a:cxn ang="0">
                <a:pos x="0" y="66"/>
              </a:cxn>
              <a:cxn ang="0">
                <a:pos x="0" y="6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6" y="66"/>
              </a:cxn>
              <a:cxn ang="0">
                <a:pos x="0" y="66"/>
              </a:cxn>
              <a:cxn ang="0">
                <a:pos x="0" y="66"/>
              </a:cxn>
              <a:cxn ang="0">
                <a:pos x="30" y="18"/>
              </a:cxn>
              <a:cxn ang="0">
                <a:pos x="36" y="18"/>
              </a:cxn>
              <a:cxn ang="0">
                <a:pos x="36" y="24"/>
              </a:cxn>
              <a:cxn ang="0">
                <a:pos x="18" y="24"/>
              </a:cxn>
              <a:cxn ang="0">
                <a:pos x="18" y="18"/>
              </a:cxn>
            </a:cxnLst>
            <a:rect l="0" t="0" r="r" b="b"/>
            <a:pathLst>
              <a:path w="36" h="84">
                <a:moveTo>
                  <a:pt x="18" y="18"/>
                </a:moveTo>
                <a:lnTo>
                  <a:pt x="36" y="18"/>
                </a:lnTo>
                <a:lnTo>
                  <a:pt x="36" y="18"/>
                </a:lnTo>
                <a:lnTo>
                  <a:pt x="36" y="18"/>
                </a:lnTo>
                <a:lnTo>
                  <a:pt x="6" y="66"/>
                </a:lnTo>
                <a:lnTo>
                  <a:pt x="0" y="84"/>
                </a:lnTo>
                <a:lnTo>
                  <a:pt x="0" y="66"/>
                </a:lnTo>
                <a:lnTo>
                  <a:pt x="0" y="6"/>
                </a:ln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6" y="66"/>
                </a:lnTo>
                <a:lnTo>
                  <a:pt x="0" y="66"/>
                </a:lnTo>
                <a:lnTo>
                  <a:pt x="0" y="66"/>
                </a:lnTo>
                <a:lnTo>
                  <a:pt x="30" y="18"/>
                </a:lnTo>
                <a:lnTo>
                  <a:pt x="36" y="18"/>
                </a:lnTo>
                <a:lnTo>
                  <a:pt x="36" y="24"/>
                </a:lnTo>
                <a:lnTo>
                  <a:pt x="18" y="24"/>
                </a:lnTo>
                <a:lnTo>
                  <a:pt x="18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8" name="Freeform 44"/>
          <p:cNvSpPr>
            <a:spLocks/>
          </p:cNvSpPr>
          <p:nvPr/>
        </p:nvSpPr>
        <p:spPr bwMode="auto">
          <a:xfrm>
            <a:off x="3162300" y="3144838"/>
            <a:ext cx="19050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12"/>
              </a:cxn>
              <a:cxn ang="0">
                <a:pos x="12" y="18"/>
              </a:cxn>
              <a:cxn ang="0">
                <a:pos x="12" y="18"/>
              </a:cxn>
              <a:cxn ang="0">
                <a:pos x="12" y="18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2"/>
                </a:lnTo>
                <a:lnTo>
                  <a:pt x="12" y="18"/>
                </a:lnTo>
                <a:lnTo>
                  <a:pt x="12" y="18"/>
                </a:lnTo>
                <a:lnTo>
                  <a:pt x="12" y="18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9" name="Freeform 45"/>
          <p:cNvSpPr>
            <a:spLocks/>
          </p:cNvSpPr>
          <p:nvPr/>
        </p:nvSpPr>
        <p:spPr bwMode="auto">
          <a:xfrm>
            <a:off x="3162300" y="3144838"/>
            <a:ext cx="47625" cy="95250"/>
          </a:xfrm>
          <a:custGeom>
            <a:avLst/>
            <a:gdLst/>
            <a:ahLst/>
            <a:cxnLst>
              <a:cxn ang="0">
                <a:pos x="12" y="12"/>
              </a:cxn>
              <a:cxn ang="0">
                <a:pos x="30" y="12"/>
              </a:cxn>
              <a:cxn ang="0">
                <a:pos x="0" y="60"/>
              </a:cxn>
              <a:cxn ang="0">
                <a:pos x="0" y="0"/>
              </a:cxn>
              <a:cxn ang="0">
                <a:pos x="12" y="12"/>
              </a:cxn>
            </a:cxnLst>
            <a:rect l="0" t="0" r="r" b="b"/>
            <a:pathLst>
              <a:path w="30" h="60">
                <a:moveTo>
                  <a:pt x="12" y="12"/>
                </a:moveTo>
                <a:lnTo>
                  <a:pt x="30" y="12"/>
                </a:lnTo>
                <a:lnTo>
                  <a:pt x="0" y="60"/>
                </a:lnTo>
                <a:lnTo>
                  <a:pt x="0" y="0"/>
                </a:lnTo>
                <a:lnTo>
                  <a:pt x="12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0" name="Rectangle 46"/>
          <p:cNvSpPr>
            <a:spLocks noChangeArrowheads="1"/>
          </p:cNvSpPr>
          <p:nvPr/>
        </p:nvSpPr>
        <p:spPr bwMode="auto">
          <a:xfrm>
            <a:off x="3781425" y="27733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1" name="Freeform 47"/>
          <p:cNvSpPr>
            <a:spLocks/>
          </p:cNvSpPr>
          <p:nvPr/>
        </p:nvSpPr>
        <p:spPr bwMode="auto">
          <a:xfrm>
            <a:off x="3286125" y="2763838"/>
            <a:ext cx="495300" cy="228600"/>
          </a:xfrm>
          <a:custGeom>
            <a:avLst/>
            <a:gdLst/>
            <a:ahLst/>
            <a:cxnLst>
              <a:cxn ang="0">
                <a:pos x="312" y="12"/>
              </a:cxn>
              <a:cxn ang="0">
                <a:pos x="222" y="6"/>
              </a:cxn>
              <a:cxn ang="0">
                <a:pos x="222" y="6"/>
              </a:cxn>
              <a:cxn ang="0">
                <a:pos x="222" y="6"/>
              </a:cxn>
              <a:cxn ang="0">
                <a:pos x="192" y="6"/>
              </a:cxn>
              <a:cxn ang="0">
                <a:pos x="192" y="6"/>
              </a:cxn>
              <a:cxn ang="0">
                <a:pos x="192" y="6"/>
              </a:cxn>
              <a:cxn ang="0">
                <a:pos x="138" y="30"/>
              </a:cxn>
              <a:cxn ang="0">
                <a:pos x="144" y="30"/>
              </a:cxn>
              <a:cxn ang="0">
                <a:pos x="144" y="30"/>
              </a:cxn>
              <a:cxn ang="0">
                <a:pos x="84" y="78"/>
              </a:cxn>
              <a:cxn ang="0">
                <a:pos x="84" y="78"/>
              </a:cxn>
              <a:cxn ang="0">
                <a:pos x="84" y="78"/>
              </a:cxn>
              <a:cxn ang="0">
                <a:pos x="54" y="102"/>
              </a:cxn>
              <a:cxn ang="0">
                <a:pos x="54" y="102"/>
              </a:cxn>
              <a:cxn ang="0">
                <a:pos x="54" y="102"/>
              </a:cxn>
              <a:cxn ang="0">
                <a:pos x="6" y="144"/>
              </a:cxn>
              <a:cxn ang="0">
                <a:pos x="6" y="144"/>
              </a:cxn>
              <a:cxn ang="0">
                <a:pos x="0" y="138"/>
              </a:cxn>
              <a:cxn ang="0">
                <a:pos x="0" y="138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78" y="72"/>
              </a:cxn>
              <a:cxn ang="0">
                <a:pos x="78" y="72"/>
              </a:cxn>
              <a:cxn ang="0">
                <a:pos x="78" y="72"/>
              </a:cxn>
              <a:cxn ang="0">
                <a:pos x="138" y="24"/>
              </a:cxn>
              <a:cxn ang="0">
                <a:pos x="138" y="24"/>
              </a:cxn>
              <a:cxn ang="0">
                <a:pos x="138" y="24"/>
              </a:cxn>
              <a:cxn ang="0">
                <a:pos x="192" y="0"/>
              </a:cxn>
              <a:cxn ang="0">
                <a:pos x="192" y="0"/>
              </a:cxn>
              <a:cxn ang="0">
                <a:pos x="192" y="0"/>
              </a:cxn>
              <a:cxn ang="0">
                <a:pos x="222" y="0"/>
              </a:cxn>
              <a:cxn ang="0">
                <a:pos x="222" y="0"/>
              </a:cxn>
              <a:cxn ang="0">
                <a:pos x="222" y="0"/>
              </a:cxn>
              <a:cxn ang="0">
                <a:pos x="312" y="6"/>
              </a:cxn>
              <a:cxn ang="0">
                <a:pos x="312" y="12"/>
              </a:cxn>
            </a:cxnLst>
            <a:rect l="0" t="0" r="r" b="b"/>
            <a:pathLst>
              <a:path w="312" h="144">
                <a:moveTo>
                  <a:pt x="312" y="12"/>
                </a:move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38" y="30"/>
                </a:lnTo>
                <a:lnTo>
                  <a:pt x="144" y="30"/>
                </a:lnTo>
                <a:lnTo>
                  <a:pt x="144" y="30"/>
                </a:lnTo>
                <a:lnTo>
                  <a:pt x="84" y="78"/>
                </a:lnTo>
                <a:lnTo>
                  <a:pt x="84" y="78"/>
                </a:lnTo>
                <a:lnTo>
                  <a:pt x="84" y="78"/>
                </a:lnTo>
                <a:lnTo>
                  <a:pt x="54" y="102"/>
                </a:lnTo>
                <a:lnTo>
                  <a:pt x="54" y="102"/>
                </a:lnTo>
                <a:lnTo>
                  <a:pt x="54" y="102"/>
                </a:lnTo>
                <a:lnTo>
                  <a:pt x="6" y="144"/>
                </a:lnTo>
                <a:lnTo>
                  <a:pt x="6" y="144"/>
                </a:lnTo>
                <a:lnTo>
                  <a:pt x="0" y="138"/>
                </a:lnTo>
                <a:lnTo>
                  <a:pt x="0" y="138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78" y="72"/>
                </a:lnTo>
                <a:lnTo>
                  <a:pt x="78" y="72"/>
                </a:lnTo>
                <a:lnTo>
                  <a:pt x="78" y="72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312" y="6"/>
                </a:lnTo>
                <a:lnTo>
                  <a:pt x="312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2" name="Freeform 48"/>
          <p:cNvSpPr>
            <a:spLocks/>
          </p:cNvSpPr>
          <p:nvPr/>
        </p:nvSpPr>
        <p:spPr bwMode="auto">
          <a:xfrm>
            <a:off x="3238500" y="2982913"/>
            <a:ext cx="57150" cy="57150"/>
          </a:xfrm>
          <a:custGeom>
            <a:avLst/>
            <a:gdLst/>
            <a:ahLst/>
            <a:cxnLst>
              <a:cxn ang="0">
                <a:pos x="36" y="6"/>
              </a:cxn>
              <a:cxn ang="0">
                <a:pos x="6" y="36"/>
              </a:cxn>
              <a:cxn ang="0">
                <a:pos x="6" y="30"/>
              </a:cxn>
              <a:cxn ang="0">
                <a:pos x="0" y="30"/>
              </a:cxn>
              <a:cxn ang="0">
                <a:pos x="0" y="30"/>
              </a:cxn>
              <a:cxn ang="0">
                <a:pos x="30" y="0"/>
              </a:cxn>
              <a:cxn ang="0">
                <a:pos x="36" y="6"/>
              </a:cxn>
            </a:cxnLst>
            <a:rect l="0" t="0" r="r" b="b"/>
            <a:pathLst>
              <a:path w="36" h="36">
                <a:moveTo>
                  <a:pt x="36" y="6"/>
                </a:moveTo>
                <a:lnTo>
                  <a:pt x="6" y="36"/>
                </a:lnTo>
                <a:lnTo>
                  <a:pt x="6" y="30"/>
                </a:lnTo>
                <a:lnTo>
                  <a:pt x="0" y="30"/>
                </a:lnTo>
                <a:lnTo>
                  <a:pt x="0" y="30"/>
                </a:lnTo>
                <a:lnTo>
                  <a:pt x="30" y="0"/>
                </a:lnTo>
                <a:lnTo>
                  <a:pt x="36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3" name="Rectangle 49"/>
          <p:cNvSpPr>
            <a:spLocks noChangeArrowheads="1"/>
          </p:cNvSpPr>
          <p:nvPr/>
        </p:nvSpPr>
        <p:spPr bwMode="auto">
          <a:xfrm>
            <a:off x="3181350" y="315436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4" name="Freeform 50"/>
          <p:cNvSpPr>
            <a:spLocks/>
          </p:cNvSpPr>
          <p:nvPr/>
        </p:nvSpPr>
        <p:spPr bwMode="auto">
          <a:xfrm>
            <a:off x="3181350" y="3030538"/>
            <a:ext cx="66675" cy="123825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36" y="0"/>
              </a:cxn>
              <a:cxn ang="0">
                <a:pos x="0" y="78"/>
              </a:cxn>
              <a:cxn ang="0">
                <a:pos x="6" y="78"/>
              </a:cxn>
              <a:cxn ang="0">
                <a:pos x="42" y="0"/>
              </a:cxn>
            </a:cxnLst>
            <a:rect l="0" t="0" r="r" b="b"/>
            <a:pathLst>
              <a:path w="42" h="78">
                <a:moveTo>
                  <a:pt x="42" y="0"/>
                </a:moveTo>
                <a:lnTo>
                  <a:pt x="36" y="0"/>
                </a:lnTo>
                <a:lnTo>
                  <a:pt x="0" y="78"/>
                </a:lnTo>
                <a:lnTo>
                  <a:pt x="6" y="78"/>
                </a:lnTo>
                <a:lnTo>
                  <a:pt x="42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5" name="Freeform 51"/>
          <p:cNvSpPr>
            <a:spLocks/>
          </p:cNvSpPr>
          <p:nvPr/>
        </p:nvSpPr>
        <p:spPr bwMode="auto">
          <a:xfrm>
            <a:off x="4943475" y="5480050"/>
            <a:ext cx="9525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6" name="Freeform 52"/>
          <p:cNvSpPr>
            <a:spLocks/>
          </p:cNvSpPr>
          <p:nvPr/>
        </p:nvSpPr>
        <p:spPr bwMode="auto">
          <a:xfrm>
            <a:off x="4943475" y="3792538"/>
            <a:ext cx="1800225" cy="1697037"/>
          </a:xfrm>
          <a:custGeom>
            <a:avLst/>
            <a:gdLst/>
            <a:ahLst/>
            <a:cxnLst>
              <a:cxn ang="0">
                <a:pos x="144" y="949"/>
              </a:cxn>
              <a:cxn ang="0">
                <a:pos x="144" y="949"/>
              </a:cxn>
              <a:cxn ang="0">
                <a:pos x="204" y="871"/>
              </a:cxn>
              <a:cxn ang="0">
                <a:pos x="252" y="739"/>
              </a:cxn>
              <a:cxn ang="0">
                <a:pos x="252" y="739"/>
              </a:cxn>
              <a:cxn ang="0">
                <a:pos x="294" y="691"/>
              </a:cxn>
              <a:cxn ang="0">
                <a:pos x="318" y="637"/>
              </a:cxn>
              <a:cxn ang="0">
                <a:pos x="318" y="637"/>
              </a:cxn>
              <a:cxn ang="0">
                <a:pos x="372" y="571"/>
              </a:cxn>
              <a:cxn ang="0">
                <a:pos x="450" y="522"/>
              </a:cxn>
              <a:cxn ang="0">
                <a:pos x="450" y="522"/>
              </a:cxn>
              <a:cxn ang="0">
                <a:pos x="582" y="480"/>
              </a:cxn>
              <a:cxn ang="0">
                <a:pos x="660" y="462"/>
              </a:cxn>
              <a:cxn ang="0">
                <a:pos x="660" y="462"/>
              </a:cxn>
              <a:cxn ang="0">
                <a:pos x="738" y="426"/>
              </a:cxn>
              <a:cxn ang="0">
                <a:pos x="900" y="186"/>
              </a:cxn>
              <a:cxn ang="0">
                <a:pos x="900" y="186"/>
              </a:cxn>
              <a:cxn ang="0">
                <a:pos x="990" y="96"/>
              </a:cxn>
              <a:cxn ang="0">
                <a:pos x="1038" y="54"/>
              </a:cxn>
              <a:cxn ang="0">
                <a:pos x="1038" y="54"/>
              </a:cxn>
              <a:cxn ang="0">
                <a:pos x="1128" y="0"/>
              </a:cxn>
              <a:cxn ang="0">
                <a:pos x="1134" y="6"/>
              </a:cxn>
              <a:cxn ang="0">
                <a:pos x="1038" y="54"/>
              </a:cxn>
              <a:cxn ang="0">
                <a:pos x="996" y="102"/>
              </a:cxn>
              <a:cxn ang="0">
                <a:pos x="996" y="102"/>
              </a:cxn>
              <a:cxn ang="0">
                <a:pos x="900" y="186"/>
              </a:cxn>
              <a:cxn ang="0">
                <a:pos x="738" y="426"/>
              </a:cxn>
              <a:cxn ang="0">
                <a:pos x="738" y="426"/>
              </a:cxn>
              <a:cxn ang="0">
                <a:pos x="666" y="468"/>
              </a:cxn>
              <a:cxn ang="0">
                <a:pos x="582" y="486"/>
              </a:cxn>
              <a:cxn ang="0">
                <a:pos x="582" y="486"/>
              </a:cxn>
              <a:cxn ang="0">
                <a:pos x="450" y="522"/>
              </a:cxn>
              <a:cxn ang="0">
                <a:pos x="378" y="577"/>
              </a:cxn>
              <a:cxn ang="0">
                <a:pos x="378" y="577"/>
              </a:cxn>
              <a:cxn ang="0">
                <a:pos x="318" y="637"/>
              </a:cxn>
              <a:cxn ang="0">
                <a:pos x="294" y="691"/>
              </a:cxn>
              <a:cxn ang="0">
                <a:pos x="294" y="691"/>
              </a:cxn>
              <a:cxn ang="0">
                <a:pos x="252" y="739"/>
              </a:cxn>
              <a:cxn ang="0">
                <a:pos x="204" y="871"/>
              </a:cxn>
              <a:cxn ang="0">
                <a:pos x="204" y="877"/>
              </a:cxn>
              <a:cxn ang="0">
                <a:pos x="150" y="955"/>
              </a:cxn>
              <a:cxn ang="0">
                <a:pos x="6" y="1069"/>
              </a:cxn>
            </a:cxnLst>
            <a:rect l="0" t="0" r="r" b="b"/>
            <a:pathLst>
              <a:path w="1134" h="1069">
                <a:moveTo>
                  <a:pt x="0" y="1063"/>
                </a:moveTo>
                <a:lnTo>
                  <a:pt x="144" y="949"/>
                </a:lnTo>
                <a:lnTo>
                  <a:pt x="150" y="955"/>
                </a:lnTo>
                <a:lnTo>
                  <a:pt x="144" y="949"/>
                </a:lnTo>
                <a:lnTo>
                  <a:pt x="198" y="871"/>
                </a:lnTo>
                <a:lnTo>
                  <a:pt x="204" y="871"/>
                </a:lnTo>
                <a:lnTo>
                  <a:pt x="198" y="871"/>
                </a:lnTo>
                <a:lnTo>
                  <a:pt x="252" y="739"/>
                </a:lnTo>
                <a:lnTo>
                  <a:pt x="252" y="739"/>
                </a:lnTo>
                <a:lnTo>
                  <a:pt x="252" y="739"/>
                </a:lnTo>
                <a:lnTo>
                  <a:pt x="288" y="685"/>
                </a:lnTo>
                <a:lnTo>
                  <a:pt x="294" y="691"/>
                </a:lnTo>
                <a:lnTo>
                  <a:pt x="288" y="685"/>
                </a:lnTo>
                <a:lnTo>
                  <a:pt x="318" y="637"/>
                </a:lnTo>
                <a:lnTo>
                  <a:pt x="318" y="637"/>
                </a:lnTo>
                <a:lnTo>
                  <a:pt x="318" y="637"/>
                </a:lnTo>
                <a:lnTo>
                  <a:pt x="372" y="571"/>
                </a:lnTo>
                <a:lnTo>
                  <a:pt x="372" y="571"/>
                </a:lnTo>
                <a:lnTo>
                  <a:pt x="372" y="571"/>
                </a:lnTo>
                <a:lnTo>
                  <a:pt x="450" y="522"/>
                </a:lnTo>
                <a:lnTo>
                  <a:pt x="450" y="522"/>
                </a:lnTo>
                <a:lnTo>
                  <a:pt x="450" y="522"/>
                </a:lnTo>
                <a:lnTo>
                  <a:pt x="582" y="480"/>
                </a:lnTo>
                <a:lnTo>
                  <a:pt x="582" y="480"/>
                </a:lnTo>
                <a:lnTo>
                  <a:pt x="582" y="480"/>
                </a:lnTo>
                <a:lnTo>
                  <a:pt x="660" y="462"/>
                </a:lnTo>
                <a:lnTo>
                  <a:pt x="666" y="468"/>
                </a:lnTo>
                <a:lnTo>
                  <a:pt x="660" y="462"/>
                </a:lnTo>
                <a:lnTo>
                  <a:pt x="732" y="420"/>
                </a:lnTo>
                <a:lnTo>
                  <a:pt x="738" y="426"/>
                </a:lnTo>
                <a:lnTo>
                  <a:pt x="732" y="420"/>
                </a:lnTo>
                <a:lnTo>
                  <a:pt x="900" y="186"/>
                </a:lnTo>
                <a:lnTo>
                  <a:pt x="900" y="186"/>
                </a:lnTo>
                <a:lnTo>
                  <a:pt x="900" y="186"/>
                </a:lnTo>
                <a:lnTo>
                  <a:pt x="990" y="96"/>
                </a:lnTo>
                <a:lnTo>
                  <a:pt x="990" y="96"/>
                </a:lnTo>
                <a:lnTo>
                  <a:pt x="990" y="96"/>
                </a:lnTo>
                <a:lnTo>
                  <a:pt x="1038" y="54"/>
                </a:lnTo>
                <a:lnTo>
                  <a:pt x="1038" y="54"/>
                </a:lnTo>
                <a:lnTo>
                  <a:pt x="1038" y="54"/>
                </a:lnTo>
                <a:lnTo>
                  <a:pt x="1128" y="0"/>
                </a:lnTo>
                <a:lnTo>
                  <a:pt x="1128" y="0"/>
                </a:lnTo>
                <a:lnTo>
                  <a:pt x="1128" y="0"/>
                </a:lnTo>
                <a:lnTo>
                  <a:pt x="1134" y="6"/>
                </a:lnTo>
                <a:lnTo>
                  <a:pt x="1044" y="60"/>
                </a:lnTo>
                <a:lnTo>
                  <a:pt x="1038" y="54"/>
                </a:lnTo>
                <a:lnTo>
                  <a:pt x="1044" y="60"/>
                </a:lnTo>
                <a:lnTo>
                  <a:pt x="996" y="102"/>
                </a:lnTo>
                <a:lnTo>
                  <a:pt x="990" y="96"/>
                </a:lnTo>
                <a:lnTo>
                  <a:pt x="996" y="102"/>
                </a:lnTo>
                <a:lnTo>
                  <a:pt x="906" y="192"/>
                </a:lnTo>
                <a:lnTo>
                  <a:pt x="900" y="186"/>
                </a:lnTo>
                <a:lnTo>
                  <a:pt x="906" y="192"/>
                </a:lnTo>
                <a:lnTo>
                  <a:pt x="738" y="426"/>
                </a:lnTo>
                <a:lnTo>
                  <a:pt x="738" y="426"/>
                </a:lnTo>
                <a:lnTo>
                  <a:pt x="738" y="426"/>
                </a:lnTo>
                <a:lnTo>
                  <a:pt x="666" y="468"/>
                </a:lnTo>
                <a:lnTo>
                  <a:pt x="666" y="468"/>
                </a:lnTo>
                <a:lnTo>
                  <a:pt x="660" y="468"/>
                </a:lnTo>
                <a:lnTo>
                  <a:pt x="582" y="486"/>
                </a:lnTo>
                <a:lnTo>
                  <a:pt x="582" y="480"/>
                </a:lnTo>
                <a:lnTo>
                  <a:pt x="582" y="486"/>
                </a:lnTo>
                <a:lnTo>
                  <a:pt x="450" y="528"/>
                </a:lnTo>
                <a:lnTo>
                  <a:pt x="450" y="522"/>
                </a:lnTo>
                <a:lnTo>
                  <a:pt x="456" y="528"/>
                </a:lnTo>
                <a:lnTo>
                  <a:pt x="378" y="577"/>
                </a:lnTo>
                <a:lnTo>
                  <a:pt x="372" y="571"/>
                </a:lnTo>
                <a:lnTo>
                  <a:pt x="378" y="577"/>
                </a:lnTo>
                <a:lnTo>
                  <a:pt x="324" y="643"/>
                </a:lnTo>
                <a:lnTo>
                  <a:pt x="318" y="637"/>
                </a:lnTo>
                <a:lnTo>
                  <a:pt x="324" y="643"/>
                </a:lnTo>
                <a:lnTo>
                  <a:pt x="294" y="691"/>
                </a:lnTo>
                <a:lnTo>
                  <a:pt x="294" y="691"/>
                </a:lnTo>
                <a:lnTo>
                  <a:pt x="294" y="691"/>
                </a:lnTo>
                <a:lnTo>
                  <a:pt x="258" y="745"/>
                </a:lnTo>
                <a:lnTo>
                  <a:pt x="252" y="739"/>
                </a:lnTo>
                <a:lnTo>
                  <a:pt x="258" y="739"/>
                </a:lnTo>
                <a:lnTo>
                  <a:pt x="204" y="871"/>
                </a:lnTo>
                <a:lnTo>
                  <a:pt x="198" y="883"/>
                </a:lnTo>
                <a:lnTo>
                  <a:pt x="204" y="877"/>
                </a:lnTo>
                <a:lnTo>
                  <a:pt x="150" y="955"/>
                </a:lnTo>
                <a:lnTo>
                  <a:pt x="150" y="955"/>
                </a:lnTo>
                <a:lnTo>
                  <a:pt x="150" y="955"/>
                </a:lnTo>
                <a:lnTo>
                  <a:pt x="6" y="1069"/>
                </a:lnTo>
                <a:lnTo>
                  <a:pt x="0" y="1063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7" name="Rectangle 53"/>
          <p:cNvSpPr>
            <a:spLocks noChangeArrowheads="1"/>
          </p:cNvSpPr>
          <p:nvPr/>
        </p:nvSpPr>
        <p:spPr bwMode="auto">
          <a:xfrm>
            <a:off x="6886575" y="378301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8" name="Freeform 54"/>
          <p:cNvSpPr>
            <a:spLocks/>
          </p:cNvSpPr>
          <p:nvPr/>
        </p:nvSpPr>
        <p:spPr bwMode="auto">
          <a:xfrm>
            <a:off x="6734175" y="3783013"/>
            <a:ext cx="15240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12"/>
              </a:cxn>
              <a:cxn ang="0">
                <a:pos x="96" y="6"/>
              </a:cxn>
              <a:cxn ang="0">
                <a:pos x="96" y="0"/>
              </a:cxn>
              <a:cxn ang="0">
                <a:pos x="0" y="6"/>
              </a:cxn>
            </a:cxnLst>
            <a:rect l="0" t="0" r="r" b="b"/>
            <a:pathLst>
              <a:path w="96" h="12">
                <a:moveTo>
                  <a:pt x="0" y="6"/>
                </a:moveTo>
                <a:lnTo>
                  <a:pt x="0" y="12"/>
                </a:lnTo>
                <a:lnTo>
                  <a:pt x="96" y="6"/>
                </a:lnTo>
                <a:lnTo>
                  <a:pt x="96" y="0"/>
                </a:lnTo>
                <a:lnTo>
                  <a:pt x="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9" name="Rectangle 55"/>
          <p:cNvSpPr>
            <a:spLocks noChangeArrowheads="1"/>
          </p:cNvSpPr>
          <p:nvPr/>
        </p:nvSpPr>
        <p:spPr bwMode="auto">
          <a:xfrm>
            <a:off x="3563938" y="2492375"/>
            <a:ext cx="1987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B(x) = {s|0 ≤ f(s) ≤ x}</a:t>
            </a:r>
          </a:p>
        </p:txBody>
      </p:sp>
      <p:sp>
        <p:nvSpPr>
          <p:cNvPr id="149560" name="Rectangle 56"/>
          <p:cNvSpPr>
            <a:spLocks noChangeArrowheads="1"/>
          </p:cNvSpPr>
          <p:nvPr/>
        </p:nvSpPr>
        <p:spPr bwMode="auto">
          <a:xfrm>
            <a:off x="4324350" y="281146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1" name="Rectangle 57"/>
          <p:cNvSpPr>
            <a:spLocks noChangeArrowheads="1"/>
          </p:cNvSpPr>
          <p:nvPr/>
        </p:nvSpPr>
        <p:spPr bwMode="auto">
          <a:xfrm>
            <a:off x="4324350" y="270668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2" name="Freeform 58"/>
          <p:cNvSpPr>
            <a:spLocks/>
          </p:cNvSpPr>
          <p:nvPr/>
        </p:nvSpPr>
        <p:spPr bwMode="auto">
          <a:xfrm>
            <a:off x="2952750" y="4306888"/>
            <a:ext cx="85725" cy="123825"/>
          </a:xfrm>
          <a:custGeom>
            <a:avLst/>
            <a:gdLst/>
            <a:ahLst/>
            <a:cxnLst>
              <a:cxn ang="0">
                <a:pos x="30" y="72"/>
              </a:cxn>
              <a:cxn ang="0">
                <a:pos x="18" y="78"/>
              </a:cxn>
              <a:cxn ang="0">
                <a:pos x="18" y="78"/>
              </a:cxn>
              <a:cxn ang="0">
                <a:pos x="18" y="78"/>
              </a:cxn>
              <a:cxn ang="0">
                <a:pos x="6" y="18"/>
              </a:cxn>
              <a:cxn ang="0">
                <a:pos x="0" y="0"/>
              </a:cxn>
              <a:cxn ang="0">
                <a:pos x="12" y="18"/>
              </a:cxn>
              <a:cxn ang="0">
                <a:pos x="54" y="60"/>
              </a:cxn>
              <a:cxn ang="0">
                <a:pos x="54" y="60"/>
              </a:cxn>
              <a:cxn ang="0">
                <a:pos x="48" y="60"/>
              </a:cxn>
              <a:cxn ang="0">
                <a:pos x="48" y="60"/>
              </a:cxn>
              <a:cxn ang="0">
                <a:pos x="6" y="18"/>
              </a:cxn>
              <a:cxn ang="0">
                <a:pos x="12" y="18"/>
              </a:cxn>
              <a:cxn ang="0">
                <a:pos x="12" y="18"/>
              </a:cxn>
              <a:cxn ang="0">
                <a:pos x="24" y="78"/>
              </a:cxn>
              <a:cxn ang="0">
                <a:pos x="18" y="78"/>
              </a:cxn>
              <a:cxn ang="0">
                <a:pos x="18" y="72"/>
              </a:cxn>
              <a:cxn ang="0">
                <a:pos x="30" y="66"/>
              </a:cxn>
              <a:cxn ang="0">
                <a:pos x="30" y="72"/>
              </a:cxn>
            </a:cxnLst>
            <a:rect l="0" t="0" r="r" b="b"/>
            <a:pathLst>
              <a:path w="54" h="78">
                <a:moveTo>
                  <a:pt x="30" y="72"/>
                </a:move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6" y="18"/>
                </a:lnTo>
                <a:lnTo>
                  <a:pt x="0" y="0"/>
                </a:lnTo>
                <a:lnTo>
                  <a:pt x="12" y="18"/>
                </a:lnTo>
                <a:lnTo>
                  <a:pt x="54" y="60"/>
                </a:lnTo>
                <a:lnTo>
                  <a:pt x="54" y="60"/>
                </a:lnTo>
                <a:lnTo>
                  <a:pt x="48" y="60"/>
                </a:lnTo>
                <a:lnTo>
                  <a:pt x="48" y="60"/>
                </a:lnTo>
                <a:lnTo>
                  <a:pt x="6" y="18"/>
                </a:lnTo>
                <a:lnTo>
                  <a:pt x="12" y="18"/>
                </a:lnTo>
                <a:lnTo>
                  <a:pt x="12" y="18"/>
                </a:lnTo>
                <a:lnTo>
                  <a:pt x="24" y="78"/>
                </a:lnTo>
                <a:lnTo>
                  <a:pt x="18" y="78"/>
                </a:lnTo>
                <a:lnTo>
                  <a:pt x="18" y="72"/>
                </a:lnTo>
                <a:lnTo>
                  <a:pt x="30" y="66"/>
                </a:lnTo>
                <a:lnTo>
                  <a:pt x="30" y="7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3" name="Freeform 59"/>
          <p:cNvSpPr>
            <a:spLocks/>
          </p:cNvSpPr>
          <p:nvPr/>
        </p:nvSpPr>
        <p:spPr bwMode="auto">
          <a:xfrm>
            <a:off x="3000375" y="4392613"/>
            <a:ext cx="28575" cy="28575"/>
          </a:xfrm>
          <a:custGeom>
            <a:avLst/>
            <a:gdLst/>
            <a:ahLst/>
            <a:cxnLst>
              <a:cxn ang="0">
                <a:pos x="18" y="6"/>
              </a:cxn>
              <a:cxn ang="0">
                <a:pos x="0" y="18"/>
              </a:cxn>
              <a:cxn ang="0">
                <a:pos x="0" y="18"/>
              </a:cxn>
              <a:cxn ang="0">
                <a:pos x="0" y="18"/>
              </a:cxn>
              <a:cxn ang="0">
                <a:pos x="0" y="12"/>
              </a:cxn>
              <a:cxn ang="0">
                <a:pos x="18" y="0"/>
              </a:cxn>
              <a:cxn ang="0">
                <a:pos x="18" y="6"/>
              </a:cxn>
            </a:cxnLst>
            <a:rect l="0" t="0" r="r" b="b"/>
            <a:pathLst>
              <a:path w="18" h="18">
                <a:moveTo>
                  <a:pt x="18" y="6"/>
                </a:move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0" y="12"/>
                </a:lnTo>
                <a:lnTo>
                  <a:pt x="18" y="0"/>
                </a:lnTo>
                <a:lnTo>
                  <a:pt x="18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4" name="Freeform 60"/>
          <p:cNvSpPr>
            <a:spLocks/>
          </p:cNvSpPr>
          <p:nvPr/>
        </p:nvSpPr>
        <p:spPr bwMode="auto">
          <a:xfrm>
            <a:off x="2962275" y="4335463"/>
            <a:ext cx="66675" cy="9525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12" y="60"/>
              </a:cxn>
              <a:cxn ang="0">
                <a:pos x="0" y="0"/>
              </a:cxn>
              <a:cxn ang="0">
                <a:pos x="42" y="42"/>
              </a:cxn>
              <a:cxn ang="0">
                <a:pos x="24" y="54"/>
              </a:cxn>
            </a:cxnLst>
            <a:rect l="0" t="0" r="r" b="b"/>
            <a:pathLst>
              <a:path w="42" h="60">
                <a:moveTo>
                  <a:pt x="24" y="54"/>
                </a:moveTo>
                <a:lnTo>
                  <a:pt x="12" y="60"/>
                </a:lnTo>
                <a:lnTo>
                  <a:pt x="0" y="0"/>
                </a:lnTo>
                <a:lnTo>
                  <a:pt x="42" y="42"/>
                </a:lnTo>
                <a:lnTo>
                  <a:pt x="24" y="54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5" name="Rectangle 61"/>
          <p:cNvSpPr>
            <a:spLocks noChangeArrowheads="1"/>
          </p:cNvSpPr>
          <p:nvPr/>
        </p:nvSpPr>
        <p:spPr bwMode="auto">
          <a:xfrm>
            <a:off x="6124575" y="58896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6" name="Freeform 62"/>
          <p:cNvSpPr>
            <a:spLocks/>
          </p:cNvSpPr>
          <p:nvPr/>
        </p:nvSpPr>
        <p:spPr bwMode="auto">
          <a:xfrm>
            <a:off x="3143250" y="4813300"/>
            <a:ext cx="2981325" cy="1095375"/>
          </a:xfrm>
          <a:custGeom>
            <a:avLst/>
            <a:gdLst/>
            <a:ahLst/>
            <a:cxnLst>
              <a:cxn ang="0">
                <a:pos x="1668" y="690"/>
              </a:cxn>
              <a:cxn ang="0">
                <a:pos x="1668" y="690"/>
              </a:cxn>
              <a:cxn ang="0">
                <a:pos x="1458" y="690"/>
              </a:cxn>
              <a:cxn ang="0">
                <a:pos x="1230" y="690"/>
              </a:cxn>
              <a:cxn ang="0">
                <a:pos x="1230" y="690"/>
              </a:cxn>
              <a:cxn ang="0">
                <a:pos x="942" y="690"/>
              </a:cxn>
              <a:cxn ang="0">
                <a:pos x="684" y="690"/>
              </a:cxn>
              <a:cxn ang="0">
                <a:pos x="684" y="690"/>
              </a:cxn>
              <a:cxn ang="0">
                <a:pos x="612" y="672"/>
              </a:cxn>
              <a:cxn ang="0">
                <a:pos x="552" y="660"/>
              </a:cxn>
              <a:cxn ang="0">
                <a:pos x="552" y="660"/>
              </a:cxn>
              <a:cxn ang="0">
                <a:pos x="510" y="642"/>
              </a:cxn>
              <a:cxn ang="0">
                <a:pos x="456" y="612"/>
              </a:cxn>
              <a:cxn ang="0">
                <a:pos x="456" y="612"/>
              </a:cxn>
              <a:cxn ang="0">
                <a:pos x="360" y="558"/>
              </a:cxn>
              <a:cxn ang="0">
                <a:pos x="294" y="498"/>
              </a:cxn>
              <a:cxn ang="0">
                <a:pos x="294" y="498"/>
              </a:cxn>
              <a:cxn ang="0">
                <a:pos x="240" y="432"/>
              </a:cxn>
              <a:cxn ang="0">
                <a:pos x="180" y="360"/>
              </a:cxn>
              <a:cxn ang="0">
                <a:pos x="180" y="360"/>
              </a:cxn>
              <a:cxn ang="0">
                <a:pos x="108" y="258"/>
              </a:cxn>
              <a:cxn ang="0">
                <a:pos x="60" y="156"/>
              </a:cxn>
              <a:cxn ang="0">
                <a:pos x="60" y="156"/>
              </a:cxn>
              <a:cxn ang="0">
                <a:pos x="0" y="0"/>
              </a:cxn>
              <a:cxn ang="0">
                <a:pos x="6" y="0"/>
              </a:cxn>
              <a:cxn ang="0">
                <a:pos x="66" y="156"/>
              </a:cxn>
              <a:cxn ang="0">
                <a:pos x="114" y="258"/>
              </a:cxn>
              <a:cxn ang="0">
                <a:pos x="114" y="258"/>
              </a:cxn>
              <a:cxn ang="0">
                <a:pos x="186" y="354"/>
              </a:cxn>
              <a:cxn ang="0">
                <a:pos x="246" y="426"/>
              </a:cxn>
              <a:cxn ang="0">
                <a:pos x="246" y="426"/>
              </a:cxn>
              <a:cxn ang="0">
                <a:pos x="300" y="492"/>
              </a:cxn>
              <a:cxn ang="0">
                <a:pos x="366" y="552"/>
              </a:cxn>
              <a:cxn ang="0">
                <a:pos x="360" y="552"/>
              </a:cxn>
              <a:cxn ang="0">
                <a:pos x="456" y="606"/>
              </a:cxn>
              <a:cxn ang="0">
                <a:pos x="510" y="636"/>
              </a:cxn>
              <a:cxn ang="0">
                <a:pos x="510" y="636"/>
              </a:cxn>
              <a:cxn ang="0">
                <a:pos x="552" y="654"/>
              </a:cxn>
              <a:cxn ang="0">
                <a:pos x="612" y="666"/>
              </a:cxn>
              <a:cxn ang="0">
                <a:pos x="612" y="666"/>
              </a:cxn>
              <a:cxn ang="0">
                <a:pos x="684" y="684"/>
              </a:cxn>
              <a:cxn ang="0">
                <a:pos x="942" y="684"/>
              </a:cxn>
              <a:cxn ang="0">
                <a:pos x="942" y="684"/>
              </a:cxn>
              <a:cxn ang="0">
                <a:pos x="1230" y="684"/>
              </a:cxn>
              <a:cxn ang="0">
                <a:pos x="1458" y="684"/>
              </a:cxn>
              <a:cxn ang="0">
                <a:pos x="1458" y="684"/>
              </a:cxn>
              <a:cxn ang="0">
                <a:pos x="1668" y="684"/>
              </a:cxn>
              <a:cxn ang="0">
                <a:pos x="1878" y="678"/>
              </a:cxn>
            </a:cxnLst>
            <a:rect l="0" t="0" r="r" b="b"/>
            <a:pathLst>
              <a:path w="1878" h="690">
                <a:moveTo>
                  <a:pt x="1878" y="684"/>
                </a:moveTo>
                <a:lnTo>
                  <a:pt x="1668" y="690"/>
                </a:lnTo>
                <a:lnTo>
                  <a:pt x="1668" y="690"/>
                </a:lnTo>
                <a:lnTo>
                  <a:pt x="1668" y="690"/>
                </a:lnTo>
                <a:lnTo>
                  <a:pt x="1458" y="690"/>
                </a:lnTo>
                <a:lnTo>
                  <a:pt x="1458" y="690"/>
                </a:lnTo>
                <a:lnTo>
                  <a:pt x="1458" y="690"/>
                </a:lnTo>
                <a:lnTo>
                  <a:pt x="1230" y="690"/>
                </a:lnTo>
                <a:lnTo>
                  <a:pt x="1230" y="690"/>
                </a:lnTo>
                <a:lnTo>
                  <a:pt x="1230" y="690"/>
                </a:lnTo>
                <a:lnTo>
                  <a:pt x="942" y="690"/>
                </a:lnTo>
                <a:lnTo>
                  <a:pt x="942" y="690"/>
                </a:lnTo>
                <a:lnTo>
                  <a:pt x="942" y="690"/>
                </a:lnTo>
                <a:lnTo>
                  <a:pt x="684" y="690"/>
                </a:lnTo>
                <a:lnTo>
                  <a:pt x="684" y="690"/>
                </a:lnTo>
                <a:lnTo>
                  <a:pt x="684" y="690"/>
                </a:lnTo>
                <a:lnTo>
                  <a:pt x="612" y="672"/>
                </a:lnTo>
                <a:lnTo>
                  <a:pt x="612" y="672"/>
                </a:lnTo>
                <a:lnTo>
                  <a:pt x="612" y="672"/>
                </a:lnTo>
                <a:lnTo>
                  <a:pt x="552" y="660"/>
                </a:lnTo>
                <a:lnTo>
                  <a:pt x="552" y="660"/>
                </a:lnTo>
                <a:lnTo>
                  <a:pt x="552" y="660"/>
                </a:lnTo>
                <a:lnTo>
                  <a:pt x="510" y="642"/>
                </a:lnTo>
                <a:lnTo>
                  <a:pt x="510" y="642"/>
                </a:lnTo>
                <a:lnTo>
                  <a:pt x="510" y="642"/>
                </a:lnTo>
                <a:lnTo>
                  <a:pt x="456" y="612"/>
                </a:lnTo>
                <a:lnTo>
                  <a:pt x="456" y="612"/>
                </a:lnTo>
                <a:lnTo>
                  <a:pt x="456" y="612"/>
                </a:lnTo>
                <a:lnTo>
                  <a:pt x="360" y="558"/>
                </a:lnTo>
                <a:lnTo>
                  <a:pt x="360" y="558"/>
                </a:lnTo>
                <a:lnTo>
                  <a:pt x="360" y="558"/>
                </a:lnTo>
                <a:lnTo>
                  <a:pt x="294" y="498"/>
                </a:lnTo>
                <a:lnTo>
                  <a:pt x="294" y="498"/>
                </a:lnTo>
                <a:lnTo>
                  <a:pt x="294" y="498"/>
                </a:lnTo>
                <a:lnTo>
                  <a:pt x="240" y="432"/>
                </a:lnTo>
                <a:lnTo>
                  <a:pt x="240" y="432"/>
                </a:lnTo>
                <a:lnTo>
                  <a:pt x="240" y="432"/>
                </a:lnTo>
                <a:lnTo>
                  <a:pt x="180" y="360"/>
                </a:lnTo>
                <a:lnTo>
                  <a:pt x="180" y="360"/>
                </a:lnTo>
                <a:lnTo>
                  <a:pt x="180" y="360"/>
                </a:lnTo>
                <a:lnTo>
                  <a:pt x="108" y="264"/>
                </a:lnTo>
                <a:lnTo>
                  <a:pt x="108" y="258"/>
                </a:lnTo>
                <a:lnTo>
                  <a:pt x="108" y="258"/>
                </a:lnTo>
                <a:lnTo>
                  <a:pt x="60" y="156"/>
                </a:lnTo>
                <a:lnTo>
                  <a:pt x="60" y="156"/>
                </a:lnTo>
                <a:lnTo>
                  <a:pt x="60" y="156"/>
                </a:ln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114" y="258"/>
                </a:lnTo>
                <a:lnTo>
                  <a:pt x="114" y="258"/>
                </a:lnTo>
                <a:lnTo>
                  <a:pt x="114" y="258"/>
                </a:lnTo>
                <a:lnTo>
                  <a:pt x="186" y="354"/>
                </a:lnTo>
                <a:lnTo>
                  <a:pt x="186" y="354"/>
                </a:lnTo>
                <a:lnTo>
                  <a:pt x="186" y="354"/>
                </a:lnTo>
                <a:lnTo>
                  <a:pt x="246" y="426"/>
                </a:lnTo>
                <a:lnTo>
                  <a:pt x="246" y="426"/>
                </a:lnTo>
                <a:lnTo>
                  <a:pt x="246" y="426"/>
                </a:lnTo>
                <a:lnTo>
                  <a:pt x="300" y="492"/>
                </a:lnTo>
                <a:lnTo>
                  <a:pt x="300" y="492"/>
                </a:lnTo>
                <a:lnTo>
                  <a:pt x="300" y="492"/>
                </a:lnTo>
                <a:lnTo>
                  <a:pt x="366" y="552"/>
                </a:lnTo>
                <a:lnTo>
                  <a:pt x="366" y="552"/>
                </a:lnTo>
                <a:lnTo>
                  <a:pt x="360" y="552"/>
                </a:lnTo>
                <a:lnTo>
                  <a:pt x="456" y="606"/>
                </a:lnTo>
                <a:lnTo>
                  <a:pt x="456" y="606"/>
                </a:lnTo>
                <a:lnTo>
                  <a:pt x="456" y="606"/>
                </a:lnTo>
                <a:lnTo>
                  <a:pt x="510" y="636"/>
                </a:lnTo>
                <a:lnTo>
                  <a:pt x="510" y="636"/>
                </a:lnTo>
                <a:lnTo>
                  <a:pt x="510" y="636"/>
                </a:lnTo>
                <a:lnTo>
                  <a:pt x="552" y="654"/>
                </a:lnTo>
                <a:lnTo>
                  <a:pt x="552" y="654"/>
                </a:lnTo>
                <a:lnTo>
                  <a:pt x="552" y="654"/>
                </a:lnTo>
                <a:lnTo>
                  <a:pt x="612" y="666"/>
                </a:lnTo>
                <a:lnTo>
                  <a:pt x="612" y="666"/>
                </a:lnTo>
                <a:lnTo>
                  <a:pt x="612" y="666"/>
                </a:lnTo>
                <a:lnTo>
                  <a:pt x="684" y="684"/>
                </a:lnTo>
                <a:lnTo>
                  <a:pt x="684" y="684"/>
                </a:lnTo>
                <a:lnTo>
                  <a:pt x="684" y="684"/>
                </a:lnTo>
                <a:lnTo>
                  <a:pt x="942" y="684"/>
                </a:lnTo>
                <a:lnTo>
                  <a:pt x="942" y="684"/>
                </a:lnTo>
                <a:lnTo>
                  <a:pt x="942" y="684"/>
                </a:lnTo>
                <a:lnTo>
                  <a:pt x="1230" y="684"/>
                </a:lnTo>
                <a:lnTo>
                  <a:pt x="1230" y="684"/>
                </a:lnTo>
                <a:lnTo>
                  <a:pt x="1230" y="684"/>
                </a:lnTo>
                <a:lnTo>
                  <a:pt x="1458" y="684"/>
                </a:lnTo>
                <a:lnTo>
                  <a:pt x="1458" y="684"/>
                </a:lnTo>
                <a:lnTo>
                  <a:pt x="1458" y="684"/>
                </a:lnTo>
                <a:lnTo>
                  <a:pt x="1668" y="684"/>
                </a:lnTo>
                <a:lnTo>
                  <a:pt x="1668" y="684"/>
                </a:lnTo>
                <a:lnTo>
                  <a:pt x="1668" y="684"/>
                </a:lnTo>
                <a:lnTo>
                  <a:pt x="1878" y="678"/>
                </a:lnTo>
                <a:lnTo>
                  <a:pt x="1878" y="684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7" name="Freeform 63"/>
          <p:cNvSpPr>
            <a:spLocks/>
          </p:cNvSpPr>
          <p:nvPr/>
        </p:nvSpPr>
        <p:spPr bwMode="auto">
          <a:xfrm>
            <a:off x="3067050" y="4611688"/>
            <a:ext cx="85725" cy="201612"/>
          </a:xfrm>
          <a:custGeom>
            <a:avLst/>
            <a:gdLst/>
            <a:ahLst/>
            <a:cxnLst>
              <a:cxn ang="0">
                <a:pos x="48" y="127"/>
              </a:cxn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6" y="0"/>
              </a:cxn>
              <a:cxn ang="0">
                <a:pos x="54" y="127"/>
              </a:cxn>
              <a:cxn ang="0">
                <a:pos x="48" y="127"/>
              </a:cxn>
            </a:cxnLst>
            <a:rect l="0" t="0" r="r" b="b"/>
            <a:pathLst>
              <a:path w="54" h="127">
                <a:moveTo>
                  <a:pt x="48" y="127"/>
                </a:move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54" y="127"/>
                </a:lnTo>
                <a:lnTo>
                  <a:pt x="48" y="127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8" name="Rectangle 64"/>
          <p:cNvSpPr>
            <a:spLocks noChangeArrowheads="1"/>
          </p:cNvSpPr>
          <p:nvPr/>
        </p:nvSpPr>
        <p:spPr bwMode="auto">
          <a:xfrm>
            <a:off x="3000375" y="442118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9" name="Freeform 65"/>
          <p:cNvSpPr>
            <a:spLocks/>
          </p:cNvSpPr>
          <p:nvPr/>
        </p:nvSpPr>
        <p:spPr bwMode="auto">
          <a:xfrm>
            <a:off x="3000375" y="4421188"/>
            <a:ext cx="76200" cy="190500"/>
          </a:xfrm>
          <a:custGeom>
            <a:avLst/>
            <a:gdLst/>
            <a:ahLst/>
            <a:cxnLst>
              <a:cxn ang="0">
                <a:pos x="42" y="120"/>
              </a:cxn>
              <a:cxn ang="0">
                <a:pos x="48" y="120"/>
              </a:cxn>
              <a:cxn ang="0">
                <a:pos x="6" y="0"/>
              </a:cxn>
              <a:cxn ang="0">
                <a:pos x="0" y="0"/>
              </a:cxn>
              <a:cxn ang="0">
                <a:pos x="42" y="120"/>
              </a:cxn>
            </a:cxnLst>
            <a:rect l="0" t="0" r="r" b="b"/>
            <a:pathLst>
              <a:path w="48" h="120">
                <a:moveTo>
                  <a:pt x="42" y="120"/>
                </a:moveTo>
                <a:lnTo>
                  <a:pt x="48" y="120"/>
                </a:lnTo>
                <a:lnTo>
                  <a:pt x="6" y="0"/>
                </a:lnTo>
                <a:lnTo>
                  <a:pt x="0" y="0"/>
                </a:lnTo>
                <a:lnTo>
                  <a:pt x="42" y="12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0" name="Rectangle 66"/>
          <p:cNvSpPr>
            <a:spLocks noChangeArrowheads="1"/>
          </p:cNvSpPr>
          <p:nvPr/>
        </p:nvSpPr>
        <p:spPr bwMode="auto">
          <a:xfrm>
            <a:off x="5514975" y="3240088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1" name="Freeform 67"/>
          <p:cNvSpPr>
            <a:spLocks/>
          </p:cNvSpPr>
          <p:nvPr/>
        </p:nvSpPr>
        <p:spPr bwMode="auto">
          <a:xfrm>
            <a:off x="5438775" y="3211513"/>
            <a:ext cx="95250" cy="66675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60" y="36"/>
              </a:cxn>
              <a:cxn ang="0">
                <a:pos x="60" y="36"/>
              </a:cxn>
              <a:cxn ang="0">
                <a:pos x="60" y="36"/>
              </a:cxn>
              <a:cxn ang="0">
                <a:pos x="0" y="42"/>
              </a:cxn>
              <a:cxn ang="0">
                <a:pos x="0" y="36"/>
              </a:cxn>
              <a:cxn ang="0">
                <a:pos x="0" y="36"/>
              </a:cxn>
              <a:cxn ang="0">
                <a:pos x="48" y="0"/>
              </a:cxn>
              <a:cxn ang="0">
                <a:pos x="48" y="0"/>
              </a:cxn>
              <a:cxn ang="0">
                <a:pos x="48" y="6"/>
              </a:cxn>
              <a:cxn ang="0">
                <a:pos x="48" y="6"/>
              </a:cxn>
              <a:cxn ang="0">
                <a:pos x="0" y="42"/>
              </a:cxn>
              <a:cxn ang="0">
                <a:pos x="0" y="36"/>
              </a:cxn>
              <a:cxn ang="0">
                <a:pos x="0" y="36"/>
              </a:cxn>
              <a:cxn ang="0">
                <a:pos x="60" y="30"/>
              </a:cxn>
              <a:cxn ang="0">
                <a:pos x="60" y="36"/>
              </a:cxn>
              <a:cxn ang="0">
                <a:pos x="54" y="36"/>
              </a:cxn>
              <a:cxn ang="0">
                <a:pos x="42" y="24"/>
              </a:cxn>
              <a:cxn ang="0">
                <a:pos x="48" y="24"/>
              </a:cxn>
            </a:cxnLst>
            <a:rect l="0" t="0" r="r" b="b"/>
            <a:pathLst>
              <a:path w="60" h="42">
                <a:moveTo>
                  <a:pt x="48" y="24"/>
                </a:moveTo>
                <a:lnTo>
                  <a:pt x="60" y="36"/>
                </a:lnTo>
                <a:lnTo>
                  <a:pt x="60" y="36"/>
                </a:lnTo>
                <a:lnTo>
                  <a:pt x="60" y="36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48" y="0"/>
                </a:lnTo>
                <a:lnTo>
                  <a:pt x="48" y="0"/>
                </a:lnTo>
                <a:lnTo>
                  <a:pt x="48" y="6"/>
                </a:lnTo>
                <a:lnTo>
                  <a:pt x="48" y="6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60" y="30"/>
                </a:lnTo>
                <a:lnTo>
                  <a:pt x="60" y="36"/>
                </a:lnTo>
                <a:lnTo>
                  <a:pt x="54" y="36"/>
                </a:lnTo>
                <a:lnTo>
                  <a:pt x="42" y="24"/>
                </a:lnTo>
                <a:lnTo>
                  <a:pt x="48" y="24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2" name="Freeform 68"/>
          <p:cNvSpPr>
            <a:spLocks/>
          </p:cNvSpPr>
          <p:nvPr/>
        </p:nvSpPr>
        <p:spPr bwMode="auto">
          <a:xfrm>
            <a:off x="5505450" y="3221038"/>
            <a:ext cx="9525" cy="285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18"/>
              </a:cxn>
              <a:cxn ang="0">
                <a:pos x="0" y="18"/>
              </a:cxn>
              <a:cxn ang="0">
                <a:pos x="0" y="18"/>
              </a:cxn>
              <a:cxn ang="0">
                <a:pos x="0" y="18"/>
              </a:cxn>
              <a:cxn ang="0">
                <a:pos x="0" y="0"/>
              </a:cxn>
              <a:cxn ang="0">
                <a:pos x="6" y="0"/>
              </a:cxn>
            </a:cxnLst>
            <a:rect l="0" t="0" r="r" b="b"/>
            <a:pathLst>
              <a:path w="6" h="18">
                <a:moveTo>
                  <a:pt x="6" y="0"/>
                </a:moveTo>
                <a:lnTo>
                  <a:pt x="6" y="18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0" y="0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3" name="Freeform 69"/>
          <p:cNvSpPr>
            <a:spLocks/>
          </p:cNvSpPr>
          <p:nvPr/>
        </p:nvSpPr>
        <p:spPr bwMode="auto">
          <a:xfrm>
            <a:off x="5438775" y="3221038"/>
            <a:ext cx="95250" cy="57150"/>
          </a:xfrm>
          <a:custGeom>
            <a:avLst/>
            <a:gdLst/>
            <a:ahLst/>
            <a:cxnLst>
              <a:cxn ang="0">
                <a:pos x="48" y="18"/>
              </a:cxn>
              <a:cxn ang="0">
                <a:pos x="60" y="30"/>
              </a:cxn>
              <a:cxn ang="0">
                <a:pos x="0" y="36"/>
              </a:cxn>
              <a:cxn ang="0">
                <a:pos x="48" y="0"/>
              </a:cxn>
              <a:cxn ang="0">
                <a:pos x="48" y="18"/>
              </a:cxn>
            </a:cxnLst>
            <a:rect l="0" t="0" r="r" b="b"/>
            <a:pathLst>
              <a:path w="60" h="36">
                <a:moveTo>
                  <a:pt x="48" y="18"/>
                </a:moveTo>
                <a:lnTo>
                  <a:pt x="60" y="30"/>
                </a:lnTo>
                <a:lnTo>
                  <a:pt x="0" y="36"/>
                </a:lnTo>
                <a:lnTo>
                  <a:pt x="48" y="0"/>
                </a:lnTo>
                <a:lnTo>
                  <a:pt x="48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4" name="Rectangle 70"/>
          <p:cNvSpPr>
            <a:spLocks noChangeArrowheads="1"/>
          </p:cNvSpPr>
          <p:nvPr/>
        </p:nvSpPr>
        <p:spPr bwMode="auto">
          <a:xfrm>
            <a:off x="5724525" y="248761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5" name="Freeform 71"/>
          <p:cNvSpPr>
            <a:spLocks/>
          </p:cNvSpPr>
          <p:nvPr/>
        </p:nvSpPr>
        <p:spPr bwMode="auto">
          <a:xfrm>
            <a:off x="5591175" y="2487613"/>
            <a:ext cx="142875" cy="695325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78" y="192"/>
              </a:cxn>
              <a:cxn ang="0">
                <a:pos x="78" y="192"/>
              </a:cxn>
              <a:cxn ang="0">
                <a:pos x="78" y="192"/>
              </a:cxn>
              <a:cxn ang="0">
                <a:pos x="36" y="354"/>
              </a:cxn>
              <a:cxn ang="0">
                <a:pos x="36" y="354"/>
              </a:cxn>
              <a:cxn ang="0">
                <a:pos x="36" y="354"/>
              </a:cxn>
              <a:cxn ang="0">
                <a:pos x="6" y="432"/>
              </a:cxn>
              <a:cxn ang="0">
                <a:pos x="6" y="438"/>
              </a:cxn>
              <a:cxn ang="0">
                <a:pos x="0" y="432"/>
              </a:cxn>
              <a:cxn ang="0">
                <a:pos x="0" y="432"/>
              </a:cxn>
              <a:cxn ang="0">
                <a:pos x="30" y="354"/>
              </a:cxn>
              <a:cxn ang="0">
                <a:pos x="30" y="354"/>
              </a:cxn>
              <a:cxn ang="0">
                <a:pos x="30" y="354"/>
              </a:cxn>
              <a:cxn ang="0">
                <a:pos x="72" y="192"/>
              </a:cxn>
              <a:cxn ang="0">
                <a:pos x="72" y="192"/>
              </a:cxn>
              <a:cxn ang="0">
                <a:pos x="72" y="192"/>
              </a:cxn>
              <a:cxn ang="0">
                <a:pos x="84" y="0"/>
              </a:cxn>
              <a:cxn ang="0">
                <a:pos x="90" y="0"/>
              </a:cxn>
            </a:cxnLst>
            <a:rect l="0" t="0" r="r" b="b"/>
            <a:pathLst>
              <a:path w="90" h="438">
                <a:moveTo>
                  <a:pt x="90" y="0"/>
                </a:moveTo>
                <a:lnTo>
                  <a:pt x="78" y="192"/>
                </a:lnTo>
                <a:lnTo>
                  <a:pt x="78" y="192"/>
                </a:lnTo>
                <a:lnTo>
                  <a:pt x="78" y="192"/>
                </a:lnTo>
                <a:lnTo>
                  <a:pt x="36" y="354"/>
                </a:lnTo>
                <a:lnTo>
                  <a:pt x="36" y="354"/>
                </a:lnTo>
                <a:lnTo>
                  <a:pt x="36" y="354"/>
                </a:lnTo>
                <a:lnTo>
                  <a:pt x="6" y="432"/>
                </a:lnTo>
                <a:lnTo>
                  <a:pt x="6" y="438"/>
                </a:lnTo>
                <a:lnTo>
                  <a:pt x="0" y="432"/>
                </a:lnTo>
                <a:lnTo>
                  <a:pt x="0" y="432"/>
                </a:lnTo>
                <a:lnTo>
                  <a:pt x="30" y="354"/>
                </a:lnTo>
                <a:lnTo>
                  <a:pt x="30" y="354"/>
                </a:lnTo>
                <a:lnTo>
                  <a:pt x="30" y="354"/>
                </a:lnTo>
                <a:lnTo>
                  <a:pt x="72" y="192"/>
                </a:lnTo>
                <a:lnTo>
                  <a:pt x="72" y="192"/>
                </a:lnTo>
                <a:lnTo>
                  <a:pt x="72" y="192"/>
                </a:lnTo>
                <a:lnTo>
                  <a:pt x="84" y="0"/>
                </a:lnTo>
                <a:lnTo>
                  <a:pt x="9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6" name="Freeform 72"/>
          <p:cNvSpPr>
            <a:spLocks/>
          </p:cNvSpPr>
          <p:nvPr/>
        </p:nvSpPr>
        <p:spPr bwMode="auto">
          <a:xfrm>
            <a:off x="5562600" y="3173413"/>
            <a:ext cx="38100" cy="57150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6" y="36"/>
              </a:cxn>
              <a:cxn ang="0">
                <a:pos x="6" y="36"/>
              </a:cxn>
              <a:cxn ang="0">
                <a:pos x="0" y="30"/>
              </a:cxn>
              <a:cxn ang="0">
                <a:pos x="0" y="30"/>
              </a:cxn>
              <a:cxn ang="0">
                <a:pos x="18" y="0"/>
              </a:cxn>
              <a:cxn ang="0">
                <a:pos x="24" y="6"/>
              </a:cxn>
            </a:cxnLst>
            <a:rect l="0" t="0" r="r" b="b"/>
            <a:pathLst>
              <a:path w="24" h="36">
                <a:moveTo>
                  <a:pt x="24" y="6"/>
                </a:moveTo>
                <a:lnTo>
                  <a:pt x="6" y="36"/>
                </a:lnTo>
                <a:lnTo>
                  <a:pt x="6" y="36"/>
                </a:lnTo>
                <a:lnTo>
                  <a:pt x="0" y="30"/>
                </a:lnTo>
                <a:lnTo>
                  <a:pt x="0" y="30"/>
                </a:lnTo>
                <a:lnTo>
                  <a:pt x="18" y="0"/>
                </a:lnTo>
                <a:lnTo>
                  <a:pt x="2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7" name="Freeform 73"/>
          <p:cNvSpPr>
            <a:spLocks/>
          </p:cNvSpPr>
          <p:nvPr/>
        </p:nvSpPr>
        <p:spPr bwMode="auto">
          <a:xfrm>
            <a:off x="5524500" y="3249613"/>
            <a:ext cx="9525" cy="9525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6" y="6"/>
              </a:cxn>
              <a:cxn ang="0">
                <a:pos x="0" y="0"/>
              </a:cxn>
              <a:cxn ang="0">
                <a:pos x="0" y="0"/>
              </a:cxn>
              <a:cxn ang="0">
                <a:pos x="6" y="6"/>
              </a:cxn>
            </a:cxnLst>
            <a:rect l="0" t="0" r="r" b="b"/>
            <a:pathLst>
              <a:path w="6" h="6">
                <a:moveTo>
                  <a:pt x="6" y="6"/>
                </a:moveTo>
                <a:lnTo>
                  <a:pt x="6" y="6"/>
                </a:lnTo>
                <a:lnTo>
                  <a:pt x="0" y="0"/>
                </a:lnTo>
                <a:lnTo>
                  <a:pt x="0" y="0"/>
                </a:lnTo>
                <a:lnTo>
                  <a:pt x="6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8" name="Freeform 74"/>
          <p:cNvSpPr>
            <a:spLocks/>
          </p:cNvSpPr>
          <p:nvPr/>
        </p:nvSpPr>
        <p:spPr bwMode="auto">
          <a:xfrm>
            <a:off x="5524500" y="3221038"/>
            <a:ext cx="47625" cy="38100"/>
          </a:xfrm>
          <a:custGeom>
            <a:avLst/>
            <a:gdLst/>
            <a:ahLst/>
            <a:cxnLst>
              <a:cxn ang="0">
                <a:pos x="30" y="6"/>
              </a:cxn>
              <a:cxn ang="0">
                <a:pos x="24" y="0"/>
              </a:cxn>
              <a:cxn ang="0">
                <a:pos x="0" y="18"/>
              </a:cxn>
              <a:cxn ang="0">
                <a:pos x="6" y="24"/>
              </a:cxn>
              <a:cxn ang="0">
                <a:pos x="30" y="6"/>
              </a:cxn>
            </a:cxnLst>
            <a:rect l="0" t="0" r="r" b="b"/>
            <a:pathLst>
              <a:path w="30" h="24">
                <a:moveTo>
                  <a:pt x="30" y="6"/>
                </a:moveTo>
                <a:lnTo>
                  <a:pt x="24" y="0"/>
                </a:lnTo>
                <a:lnTo>
                  <a:pt x="0" y="18"/>
                </a:lnTo>
                <a:lnTo>
                  <a:pt x="6" y="24"/>
                </a:lnTo>
                <a:lnTo>
                  <a:pt x="3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9" name="Rectangle 75"/>
          <p:cNvSpPr>
            <a:spLocks noChangeArrowheads="1"/>
          </p:cNvSpPr>
          <p:nvPr/>
        </p:nvSpPr>
        <p:spPr bwMode="auto">
          <a:xfrm>
            <a:off x="4500563" y="4437063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</a:rPr>
              <a:t>F(x</a:t>
            </a:r>
            <a:r>
              <a:rPr lang="en-US" sz="900" b="1" i="1" baseline="0">
                <a:solidFill>
                  <a:srgbClr val="000000"/>
                </a:solidFill>
              </a:rPr>
              <a:t>)</a:t>
            </a:r>
            <a:endParaRPr lang="en-US" b="1" i="1" baseline="0">
              <a:solidFill>
                <a:srgbClr val="000099"/>
              </a:solidFill>
            </a:endParaRP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971800" y="2325688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1" name="Freeform 77"/>
          <p:cNvSpPr>
            <a:spLocks/>
          </p:cNvSpPr>
          <p:nvPr/>
        </p:nvSpPr>
        <p:spPr bwMode="auto">
          <a:xfrm>
            <a:off x="2952750" y="2220913"/>
            <a:ext cx="57150" cy="114300"/>
          </a:xfrm>
          <a:custGeom>
            <a:avLst/>
            <a:gdLst/>
            <a:ahLst/>
            <a:cxnLst>
              <a:cxn ang="0">
                <a:pos x="18" y="66"/>
              </a:cxn>
              <a:cxn ang="0">
                <a:pos x="6" y="72"/>
              </a:cxn>
              <a:cxn ang="0">
                <a:pos x="0" y="72"/>
              </a:cxn>
              <a:cxn ang="0">
                <a:pos x="0" y="72"/>
              </a:cxn>
              <a:cxn ang="0">
                <a:pos x="18" y="18"/>
              </a:cxn>
              <a:cxn ang="0">
                <a:pos x="18" y="0"/>
              </a:cxn>
              <a:cxn ang="0">
                <a:pos x="24" y="18"/>
              </a:cxn>
              <a:cxn ang="0">
                <a:pos x="36" y="72"/>
              </a:cxn>
              <a:cxn ang="0">
                <a:pos x="36" y="72"/>
              </a:cxn>
              <a:cxn ang="0">
                <a:pos x="30" y="72"/>
              </a:cxn>
              <a:cxn ang="0">
                <a:pos x="30" y="72"/>
              </a:cxn>
              <a:cxn ang="0">
                <a:pos x="18" y="18"/>
              </a:cxn>
              <a:cxn ang="0">
                <a:pos x="24" y="18"/>
              </a:cxn>
              <a:cxn ang="0">
                <a:pos x="24" y="18"/>
              </a:cxn>
              <a:cxn ang="0">
                <a:pos x="6" y="72"/>
              </a:cxn>
              <a:cxn ang="0">
                <a:pos x="0" y="72"/>
              </a:cxn>
              <a:cxn ang="0">
                <a:pos x="0" y="66"/>
              </a:cxn>
              <a:cxn ang="0">
                <a:pos x="12" y="60"/>
              </a:cxn>
              <a:cxn ang="0">
                <a:pos x="18" y="66"/>
              </a:cxn>
            </a:cxnLst>
            <a:rect l="0" t="0" r="r" b="b"/>
            <a:pathLst>
              <a:path w="36" h="72">
                <a:moveTo>
                  <a:pt x="18" y="66"/>
                </a:moveTo>
                <a:lnTo>
                  <a:pt x="6" y="72"/>
                </a:lnTo>
                <a:lnTo>
                  <a:pt x="0" y="72"/>
                </a:lnTo>
                <a:lnTo>
                  <a:pt x="0" y="72"/>
                </a:lnTo>
                <a:lnTo>
                  <a:pt x="18" y="18"/>
                </a:lnTo>
                <a:lnTo>
                  <a:pt x="18" y="0"/>
                </a:lnTo>
                <a:lnTo>
                  <a:pt x="24" y="18"/>
                </a:lnTo>
                <a:lnTo>
                  <a:pt x="36" y="72"/>
                </a:lnTo>
                <a:lnTo>
                  <a:pt x="36" y="72"/>
                </a:lnTo>
                <a:lnTo>
                  <a:pt x="30" y="72"/>
                </a:lnTo>
                <a:lnTo>
                  <a:pt x="30" y="72"/>
                </a:lnTo>
                <a:lnTo>
                  <a:pt x="18" y="18"/>
                </a:lnTo>
                <a:lnTo>
                  <a:pt x="24" y="18"/>
                </a:lnTo>
                <a:lnTo>
                  <a:pt x="24" y="18"/>
                </a:lnTo>
                <a:lnTo>
                  <a:pt x="6" y="72"/>
                </a:lnTo>
                <a:lnTo>
                  <a:pt x="0" y="72"/>
                </a:lnTo>
                <a:lnTo>
                  <a:pt x="0" y="66"/>
                </a:lnTo>
                <a:lnTo>
                  <a:pt x="12" y="60"/>
                </a:lnTo>
                <a:lnTo>
                  <a:pt x="18" y="6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2" name="Freeform 78"/>
          <p:cNvSpPr>
            <a:spLocks/>
          </p:cNvSpPr>
          <p:nvPr/>
        </p:nvSpPr>
        <p:spPr bwMode="auto">
          <a:xfrm>
            <a:off x="2971800" y="2316163"/>
            <a:ext cx="28575" cy="19050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0" y="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8" y="6"/>
              </a:cxn>
              <a:cxn ang="0">
                <a:pos x="18" y="12"/>
              </a:cxn>
            </a:cxnLst>
            <a:rect l="0" t="0" r="r" b="b"/>
            <a:pathLst>
              <a:path w="18" h="12">
                <a:moveTo>
                  <a:pt x="18" y="12"/>
                </a:move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8" y="6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3" name="Freeform 79"/>
          <p:cNvSpPr>
            <a:spLocks/>
          </p:cNvSpPr>
          <p:nvPr/>
        </p:nvSpPr>
        <p:spPr bwMode="auto">
          <a:xfrm>
            <a:off x="2952750" y="2249488"/>
            <a:ext cx="47625" cy="85725"/>
          </a:xfrm>
          <a:custGeom>
            <a:avLst/>
            <a:gdLst/>
            <a:ahLst/>
            <a:cxnLst>
              <a:cxn ang="0">
                <a:pos x="12" y="48"/>
              </a:cxn>
              <a:cxn ang="0">
                <a:pos x="0" y="54"/>
              </a:cxn>
              <a:cxn ang="0">
                <a:pos x="18" y="0"/>
              </a:cxn>
              <a:cxn ang="0">
                <a:pos x="30" y="54"/>
              </a:cxn>
              <a:cxn ang="0">
                <a:pos x="12" y="48"/>
              </a:cxn>
            </a:cxnLst>
            <a:rect l="0" t="0" r="r" b="b"/>
            <a:pathLst>
              <a:path w="30" h="54">
                <a:moveTo>
                  <a:pt x="12" y="48"/>
                </a:moveTo>
                <a:lnTo>
                  <a:pt x="0" y="54"/>
                </a:lnTo>
                <a:lnTo>
                  <a:pt x="18" y="0"/>
                </a:lnTo>
                <a:lnTo>
                  <a:pt x="30" y="54"/>
                </a:lnTo>
                <a:lnTo>
                  <a:pt x="12" y="4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4" name="Rectangle 80"/>
          <p:cNvSpPr>
            <a:spLocks noChangeArrowheads="1"/>
          </p:cNvSpPr>
          <p:nvPr/>
        </p:nvSpPr>
        <p:spPr bwMode="auto">
          <a:xfrm>
            <a:off x="2971800" y="398303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5" name="Freeform 81"/>
          <p:cNvSpPr>
            <a:spLocks/>
          </p:cNvSpPr>
          <p:nvPr/>
        </p:nvSpPr>
        <p:spPr bwMode="auto">
          <a:xfrm>
            <a:off x="2933700" y="2897188"/>
            <a:ext cx="47625" cy="1085850"/>
          </a:xfrm>
          <a:custGeom>
            <a:avLst/>
            <a:gdLst/>
            <a:ahLst/>
            <a:cxnLst>
              <a:cxn ang="0">
                <a:pos x="24" y="684"/>
              </a:cxn>
              <a:cxn ang="0">
                <a:pos x="18" y="528"/>
              </a:cxn>
              <a:cxn ang="0">
                <a:pos x="18" y="528"/>
              </a:cxn>
              <a:cxn ang="0">
                <a:pos x="18" y="528"/>
              </a:cxn>
              <a:cxn ang="0">
                <a:pos x="6" y="420"/>
              </a:cxn>
              <a:cxn ang="0">
                <a:pos x="6" y="420"/>
              </a:cxn>
              <a:cxn ang="0">
                <a:pos x="6" y="420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0" y="306"/>
              </a:cxn>
              <a:cxn ang="0">
                <a:pos x="0" y="306"/>
              </a:cxn>
              <a:cxn ang="0">
                <a:pos x="0" y="306"/>
              </a:cxn>
              <a:cxn ang="0">
                <a:pos x="0" y="234"/>
              </a:cxn>
              <a:cxn ang="0">
                <a:pos x="0" y="234"/>
              </a:cxn>
              <a:cxn ang="0">
                <a:pos x="0" y="234"/>
              </a:cxn>
              <a:cxn ang="0">
                <a:pos x="0" y="150"/>
              </a:cxn>
              <a:cxn ang="0">
                <a:pos x="0" y="150"/>
              </a:cxn>
              <a:cxn ang="0">
                <a:pos x="0" y="150"/>
              </a:cxn>
              <a:cxn ang="0">
                <a:pos x="0" y="72"/>
              </a:cxn>
              <a:cxn ang="0">
                <a:pos x="0" y="72"/>
              </a:cxn>
              <a:cxn ang="0">
                <a:pos x="0" y="72"/>
              </a:cxn>
              <a:cxn ang="0">
                <a:pos x="6" y="0"/>
              </a:cxn>
              <a:cxn ang="0">
                <a:pos x="6" y="0"/>
              </a:cxn>
              <a:cxn ang="0">
                <a:pos x="12" y="0"/>
              </a:cxn>
              <a:cxn ang="0">
                <a:pos x="12" y="0"/>
              </a:cxn>
              <a:cxn ang="0">
                <a:pos x="6" y="72"/>
              </a:cxn>
              <a:cxn ang="0">
                <a:pos x="6" y="72"/>
              </a:cxn>
              <a:cxn ang="0">
                <a:pos x="6" y="72"/>
              </a:cxn>
              <a:cxn ang="0">
                <a:pos x="6" y="150"/>
              </a:cxn>
              <a:cxn ang="0">
                <a:pos x="6" y="150"/>
              </a:cxn>
              <a:cxn ang="0">
                <a:pos x="6" y="150"/>
              </a:cxn>
              <a:cxn ang="0">
                <a:pos x="6" y="234"/>
              </a:cxn>
              <a:cxn ang="0">
                <a:pos x="6" y="234"/>
              </a:cxn>
              <a:cxn ang="0">
                <a:pos x="6" y="234"/>
              </a:cxn>
              <a:cxn ang="0">
                <a:pos x="6" y="306"/>
              </a:cxn>
              <a:cxn ang="0">
                <a:pos x="6" y="306"/>
              </a:cxn>
              <a:cxn ang="0">
                <a:pos x="6" y="306"/>
              </a:cxn>
              <a:cxn ang="0">
                <a:pos x="6" y="372"/>
              </a:cxn>
              <a:cxn ang="0">
                <a:pos x="6" y="372"/>
              </a:cxn>
              <a:cxn ang="0">
                <a:pos x="6" y="372"/>
              </a:cxn>
              <a:cxn ang="0">
                <a:pos x="12" y="420"/>
              </a:cxn>
              <a:cxn ang="0">
                <a:pos x="12" y="420"/>
              </a:cxn>
              <a:cxn ang="0">
                <a:pos x="12" y="420"/>
              </a:cxn>
              <a:cxn ang="0">
                <a:pos x="24" y="528"/>
              </a:cxn>
              <a:cxn ang="0">
                <a:pos x="24" y="528"/>
              </a:cxn>
              <a:cxn ang="0">
                <a:pos x="24" y="528"/>
              </a:cxn>
              <a:cxn ang="0">
                <a:pos x="30" y="684"/>
              </a:cxn>
              <a:cxn ang="0">
                <a:pos x="24" y="684"/>
              </a:cxn>
            </a:cxnLst>
            <a:rect l="0" t="0" r="r" b="b"/>
            <a:pathLst>
              <a:path w="30" h="684">
                <a:moveTo>
                  <a:pt x="24" y="684"/>
                </a:moveTo>
                <a:lnTo>
                  <a:pt x="18" y="528"/>
                </a:lnTo>
                <a:lnTo>
                  <a:pt x="18" y="528"/>
                </a:lnTo>
                <a:lnTo>
                  <a:pt x="18" y="528"/>
                </a:lnTo>
                <a:lnTo>
                  <a:pt x="6" y="420"/>
                </a:lnTo>
                <a:lnTo>
                  <a:pt x="6" y="420"/>
                </a:lnTo>
                <a:lnTo>
                  <a:pt x="6" y="420"/>
                </a:lnTo>
                <a:lnTo>
                  <a:pt x="0" y="372"/>
                </a:lnTo>
                <a:lnTo>
                  <a:pt x="0" y="372"/>
                </a:lnTo>
                <a:lnTo>
                  <a:pt x="0" y="372"/>
                </a:lnTo>
                <a:lnTo>
                  <a:pt x="0" y="306"/>
                </a:lnTo>
                <a:lnTo>
                  <a:pt x="0" y="306"/>
                </a:lnTo>
                <a:lnTo>
                  <a:pt x="0" y="306"/>
                </a:lnTo>
                <a:lnTo>
                  <a:pt x="0" y="234"/>
                </a:lnTo>
                <a:lnTo>
                  <a:pt x="0" y="234"/>
                </a:lnTo>
                <a:lnTo>
                  <a:pt x="0" y="234"/>
                </a:lnTo>
                <a:lnTo>
                  <a:pt x="0" y="150"/>
                </a:lnTo>
                <a:lnTo>
                  <a:pt x="0" y="150"/>
                </a:lnTo>
                <a:lnTo>
                  <a:pt x="0" y="150"/>
                </a:lnTo>
                <a:lnTo>
                  <a:pt x="0" y="72"/>
                </a:lnTo>
                <a:lnTo>
                  <a:pt x="0" y="72"/>
                </a:lnTo>
                <a:lnTo>
                  <a:pt x="0" y="72"/>
                </a:lnTo>
                <a:lnTo>
                  <a:pt x="6" y="0"/>
                </a:lnTo>
                <a:lnTo>
                  <a:pt x="6" y="0"/>
                </a:lnTo>
                <a:lnTo>
                  <a:pt x="12" y="0"/>
                </a:lnTo>
                <a:lnTo>
                  <a:pt x="12" y="0"/>
                </a:lnTo>
                <a:lnTo>
                  <a:pt x="6" y="72"/>
                </a:lnTo>
                <a:lnTo>
                  <a:pt x="6" y="72"/>
                </a:lnTo>
                <a:lnTo>
                  <a:pt x="6" y="72"/>
                </a:lnTo>
                <a:lnTo>
                  <a:pt x="6" y="150"/>
                </a:lnTo>
                <a:lnTo>
                  <a:pt x="6" y="150"/>
                </a:lnTo>
                <a:lnTo>
                  <a:pt x="6" y="150"/>
                </a:lnTo>
                <a:lnTo>
                  <a:pt x="6" y="234"/>
                </a:lnTo>
                <a:lnTo>
                  <a:pt x="6" y="234"/>
                </a:lnTo>
                <a:lnTo>
                  <a:pt x="6" y="234"/>
                </a:lnTo>
                <a:lnTo>
                  <a:pt x="6" y="306"/>
                </a:lnTo>
                <a:lnTo>
                  <a:pt x="6" y="306"/>
                </a:lnTo>
                <a:lnTo>
                  <a:pt x="6" y="306"/>
                </a:lnTo>
                <a:lnTo>
                  <a:pt x="6" y="372"/>
                </a:lnTo>
                <a:lnTo>
                  <a:pt x="6" y="372"/>
                </a:lnTo>
                <a:lnTo>
                  <a:pt x="6" y="372"/>
                </a:lnTo>
                <a:lnTo>
                  <a:pt x="12" y="420"/>
                </a:lnTo>
                <a:lnTo>
                  <a:pt x="12" y="420"/>
                </a:lnTo>
                <a:lnTo>
                  <a:pt x="12" y="420"/>
                </a:lnTo>
                <a:lnTo>
                  <a:pt x="24" y="528"/>
                </a:lnTo>
                <a:lnTo>
                  <a:pt x="24" y="528"/>
                </a:lnTo>
                <a:lnTo>
                  <a:pt x="24" y="528"/>
                </a:lnTo>
                <a:lnTo>
                  <a:pt x="30" y="684"/>
                </a:lnTo>
                <a:lnTo>
                  <a:pt x="24" y="684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6" name="Freeform 82"/>
          <p:cNvSpPr>
            <a:spLocks/>
          </p:cNvSpPr>
          <p:nvPr/>
        </p:nvSpPr>
        <p:spPr bwMode="auto">
          <a:xfrm>
            <a:off x="2943225" y="2744788"/>
            <a:ext cx="9525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6" y="0"/>
              </a:cxn>
              <a:cxn ang="0">
                <a:pos x="6" y="96"/>
              </a:cxn>
              <a:cxn ang="0">
                <a:pos x="0" y="96"/>
              </a:cxn>
            </a:cxnLst>
            <a:rect l="0" t="0" r="r" b="b"/>
            <a:pathLst>
              <a:path w="6" h="96">
                <a:moveTo>
                  <a:pt x="0" y="96"/>
                </a:move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" y="96"/>
                </a:lnTo>
                <a:lnTo>
                  <a:pt x="0" y="9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7" name="Rectangle 83"/>
          <p:cNvSpPr>
            <a:spLocks noChangeArrowheads="1"/>
          </p:cNvSpPr>
          <p:nvPr/>
        </p:nvSpPr>
        <p:spPr bwMode="auto">
          <a:xfrm>
            <a:off x="2971800" y="233521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8" name="Freeform 84"/>
          <p:cNvSpPr>
            <a:spLocks/>
          </p:cNvSpPr>
          <p:nvPr/>
        </p:nvSpPr>
        <p:spPr bwMode="auto">
          <a:xfrm>
            <a:off x="2943225" y="2335213"/>
            <a:ext cx="38100" cy="409575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6" y="258"/>
              </a:cxn>
              <a:cxn ang="0">
                <a:pos x="24" y="0"/>
              </a:cxn>
              <a:cxn ang="0">
                <a:pos x="18" y="0"/>
              </a:cxn>
              <a:cxn ang="0">
                <a:pos x="0" y="258"/>
              </a:cxn>
            </a:cxnLst>
            <a:rect l="0" t="0" r="r" b="b"/>
            <a:pathLst>
              <a:path w="24" h="258">
                <a:moveTo>
                  <a:pt x="0" y="258"/>
                </a:moveTo>
                <a:lnTo>
                  <a:pt x="6" y="258"/>
                </a:lnTo>
                <a:lnTo>
                  <a:pt x="24" y="0"/>
                </a:lnTo>
                <a:lnTo>
                  <a:pt x="18" y="0"/>
                </a:lnTo>
                <a:lnTo>
                  <a:pt x="0" y="25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9" name="Rectangle 85"/>
          <p:cNvSpPr>
            <a:spLocks noChangeArrowheads="1"/>
          </p:cNvSpPr>
          <p:nvPr/>
        </p:nvSpPr>
        <p:spPr bwMode="auto">
          <a:xfrm>
            <a:off x="2971800" y="2078038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9590" name="Rectangle 86"/>
          <p:cNvSpPr>
            <a:spLocks noChangeArrowheads="1"/>
          </p:cNvSpPr>
          <p:nvPr/>
        </p:nvSpPr>
        <p:spPr bwMode="auto">
          <a:xfrm>
            <a:off x="4676775" y="520382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y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591" name="Rectangle 87"/>
          <p:cNvSpPr>
            <a:spLocks noChangeArrowheads="1"/>
          </p:cNvSpPr>
          <p:nvPr/>
        </p:nvSpPr>
        <p:spPr bwMode="auto">
          <a:xfrm>
            <a:off x="4733925" y="52705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1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592" name="Rectangle 88"/>
          <p:cNvSpPr>
            <a:spLocks noChangeArrowheads="1"/>
          </p:cNvSpPr>
          <p:nvPr/>
        </p:nvSpPr>
        <p:spPr bwMode="auto">
          <a:xfrm>
            <a:off x="4676775" y="4946650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y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593" name="Rectangle 89"/>
          <p:cNvSpPr>
            <a:spLocks noChangeArrowheads="1"/>
          </p:cNvSpPr>
          <p:nvPr/>
        </p:nvSpPr>
        <p:spPr bwMode="auto">
          <a:xfrm>
            <a:off x="4716463" y="50133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2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594" name="Rectangle 90"/>
          <p:cNvSpPr>
            <a:spLocks noChangeArrowheads="1"/>
          </p:cNvSpPr>
          <p:nvPr/>
        </p:nvSpPr>
        <p:spPr bwMode="auto">
          <a:xfrm>
            <a:off x="4716463" y="42211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baseline="0">
                <a:solidFill>
                  <a:schemeClr val="tx1"/>
                </a:solidFill>
                <a:latin typeface="Times" pitchFamily="18" charset="0"/>
              </a:rPr>
              <a:t>y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595" name="Rectangle 91"/>
          <p:cNvSpPr>
            <a:spLocks noChangeArrowheads="1"/>
          </p:cNvSpPr>
          <p:nvPr/>
        </p:nvSpPr>
        <p:spPr bwMode="auto">
          <a:xfrm>
            <a:off x="4787900" y="4292600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aseline="0">
                <a:solidFill>
                  <a:srgbClr val="000000"/>
                </a:solidFill>
                <a:latin typeface="Times" pitchFamily="18" charset="0"/>
              </a:rPr>
              <a:t>i</a:t>
            </a:r>
            <a:endParaRPr lang="en-US" sz="1000" i="1" baseline="0">
              <a:solidFill>
                <a:srgbClr val="000099"/>
              </a:solidFill>
            </a:endParaRPr>
          </a:p>
        </p:txBody>
      </p:sp>
      <p:sp>
        <p:nvSpPr>
          <p:cNvPr id="149596" name="Rectangle 92"/>
          <p:cNvSpPr>
            <a:spLocks noChangeArrowheads="1"/>
          </p:cNvSpPr>
          <p:nvPr/>
        </p:nvSpPr>
        <p:spPr bwMode="auto">
          <a:xfrm>
            <a:off x="4676775" y="37639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baseline="0">
                <a:solidFill>
                  <a:schemeClr val="tx1"/>
                </a:solidFill>
                <a:latin typeface="Times" pitchFamily="18" charset="0"/>
              </a:rPr>
              <a:t>y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597" name="Rectangle 93"/>
          <p:cNvSpPr>
            <a:spLocks noChangeArrowheads="1"/>
          </p:cNvSpPr>
          <p:nvPr/>
        </p:nvSpPr>
        <p:spPr bwMode="auto">
          <a:xfrm>
            <a:off x="4733925" y="3811588"/>
            <a:ext cx="857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Times" pitchFamily="18" charset="0"/>
              </a:rPr>
              <a:t>M</a:t>
            </a:r>
            <a:endParaRPr lang="en-US" sz="1000" b="1" i="1">
              <a:solidFill>
                <a:schemeClr val="tx1"/>
              </a:solidFill>
            </a:endParaRPr>
          </a:p>
        </p:txBody>
      </p:sp>
      <p:sp>
        <p:nvSpPr>
          <p:cNvPr id="149598" name="Rectangle 94"/>
          <p:cNvSpPr>
            <a:spLocks noChangeArrowheads="1"/>
          </p:cNvSpPr>
          <p:nvPr/>
        </p:nvSpPr>
        <p:spPr bwMode="auto">
          <a:xfrm>
            <a:off x="4848225" y="38401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99" name="Rectangle 95"/>
          <p:cNvSpPr>
            <a:spLocks noChangeArrowheads="1"/>
          </p:cNvSpPr>
          <p:nvPr/>
        </p:nvSpPr>
        <p:spPr bwMode="auto">
          <a:xfrm>
            <a:off x="4933950" y="38401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0" name="Rectangle 96"/>
          <p:cNvSpPr>
            <a:spLocks noChangeArrowheads="1"/>
          </p:cNvSpPr>
          <p:nvPr/>
        </p:nvSpPr>
        <p:spPr bwMode="auto">
          <a:xfrm>
            <a:off x="4848225" y="3840163"/>
            <a:ext cx="857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1" name="Rectangle 97"/>
          <p:cNvSpPr>
            <a:spLocks noChangeArrowheads="1"/>
          </p:cNvSpPr>
          <p:nvPr/>
        </p:nvSpPr>
        <p:spPr bwMode="auto">
          <a:xfrm>
            <a:off x="4933950" y="375443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2" name="Rectangle 98"/>
          <p:cNvSpPr>
            <a:spLocks noChangeArrowheads="1"/>
          </p:cNvSpPr>
          <p:nvPr/>
        </p:nvSpPr>
        <p:spPr bwMode="auto">
          <a:xfrm>
            <a:off x="4933950" y="5470525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3" name="Rectangle 99"/>
          <p:cNvSpPr>
            <a:spLocks noChangeArrowheads="1"/>
          </p:cNvSpPr>
          <p:nvPr/>
        </p:nvSpPr>
        <p:spPr bwMode="auto">
          <a:xfrm>
            <a:off x="4933950" y="3754438"/>
            <a:ext cx="9525" cy="17160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4" name="Rectangle 100"/>
          <p:cNvSpPr>
            <a:spLocks noChangeArrowheads="1"/>
          </p:cNvSpPr>
          <p:nvPr/>
        </p:nvSpPr>
        <p:spPr bwMode="auto">
          <a:xfrm>
            <a:off x="4933950" y="54705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5" name="Rectangle 101"/>
          <p:cNvSpPr>
            <a:spLocks noChangeArrowheads="1"/>
          </p:cNvSpPr>
          <p:nvPr/>
        </p:nvSpPr>
        <p:spPr bwMode="auto">
          <a:xfrm>
            <a:off x="7077075" y="54705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6" name="Rectangle 102"/>
          <p:cNvSpPr>
            <a:spLocks noChangeArrowheads="1"/>
          </p:cNvSpPr>
          <p:nvPr/>
        </p:nvSpPr>
        <p:spPr bwMode="auto">
          <a:xfrm>
            <a:off x="4933950" y="5470525"/>
            <a:ext cx="21431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7" name="Rectangle 103"/>
          <p:cNvSpPr>
            <a:spLocks noChangeArrowheads="1"/>
          </p:cNvSpPr>
          <p:nvPr/>
        </p:nvSpPr>
        <p:spPr bwMode="auto">
          <a:xfrm>
            <a:off x="4848225" y="42687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8" name="Rectangle 104"/>
          <p:cNvSpPr>
            <a:spLocks noChangeArrowheads="1"/>
          </p:cNvSpPr>
          <p:nvPr/>
        </p:nvSpPr>
        <p:spPr bwMode="auto">
          <a:xfrm>
            <a:off x="4933950" y="42687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9" name="Rectangle 105"/>
          <p:cNvSpPr>
            <a:spLocks noChangeArrowheads="1"/>
          </p:cNvSpPr>
          <p:nvPr/>
        </p:nvSpPr>
        <p:spPr bwMode="auto">
          <a:xfrm>
            <a:off x="4848225" y="4268788"/>
            <a:ext cx="857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0" name="Rectangle 106"/>
          <p:cNvSpPr>
            <a:spLocks noChangeArrowheads="1"/>
          </p:cNvSpPr>
          <p:nvPr/>
        </p:nvSpPr>
        <p:spPr bwMode="auto">
          <a:xfrm>
            <a:off x="4848225" y="5041900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1" name="Rectangle 107"/>
          <p:cNvSpPr>
            <a:spLocks noChangeArrowheads="1"/>
          </p:cNvSpPr>
          <p:nvPr/>
        </p:nvSpPr>
        <p:spPr bwMode="auto">
          <a:xfrm>
            <a:off x="4933950" y="5041900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2" name="Rectangle 108"/>
          <p:cNvSpPr>
            <a:spLocks noChangeArrowheads="1"/>
          </p:cNvSpPr>
          <p:nvPr/>
        </p:nvSpPr>
        <p:spPr bwMode="auto">
          <a:xfrm>
            <a:off x="4848225" y="5041900"/>
            <a:ext cx="857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3" name="Rectangle 109"/>
          <p:cNvSpPr>
            <a:spLocks noChangeArrowheads="1"/>
          </p:cNvSpPr>
          <p:nvPr/>
        </p:nvSpPr>
        <p:spPr bwMode="auto">
          <a:xfrm>
            <a:off x="4848225" y="52990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4" name="Rectangle 110"/>
          <p:cNvSpPr>
            <a:spLocks noChangeArrowheads="1"/>
          </p:cNvSpPr>
          <p:nvPr/>
        </p:nvSpPr>
        <p:spPr bwMode="auto">
          <a:xfrm>
            <a:off x="4933950" y="52990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5" name="Rectangle 111"/>
          <p:cNvSpPr>
            <a:spLocks noChangeArrowheads="1"/>
          </p:cNvSpPr>
          <p:nvPr/>
        </p:nvSpPr>
        <p:spPr bwMode="auto">
          <a:xfrm>
            <a:off x="4848225" y="5299075"/>
            <a:ext cx="857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6" name="Rectangle 112"/>
          <p:cNvSpPr>
            <a:spLocks noChangeArrowheads="1"/>
          </p:cNvSpPr>
          <p:nvPr/>
        </p:nvSpPr>
        <p:spPr bwMode="auto">
          <a:xfrm>
            <a:off x="4933950" y="52990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7" name="Rectangle 113"/>
          <p:cNvSpPr>
            <a:spLocks noChangeArrowheads="1"/>
          </p:cNvSpPr>
          <p:nvPr/>
        </p:nvSpPr>
        <p:spPr bwMode="auto">
          <a:xfrm>
            <a:off x="5172075" y="52990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8" name="Rectangle 114"/>
          <p:cNvSpPr>
            <a:spLocks noChangeArrowheads="1"/>
          </p:cNvSpPr>
          <p:nvPr/>
        </p:nvSpPr>
        <p:spPr bwMode="auto">
          <a:xfrm>
            <a:off x="4933950" y="5299075"/>
            <a:ext cx="2381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9" name="Rectangle 115"/>
          <p:cNvSpPr>
            <a:spLocks noChangeArrowheads="1"/>
          </p:cNvSpPr>
          <p:nvPr/>
        </p:nvSpPr>
        <p:spPr bwMode="auto">
          <a:xfrm>
            <a:off x="5162550" y="5365750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0" name="Freeform 116"/>
          <p:cNvSpPr>
            <a:spLocks/>
          </p:cNvSpPr>
          <p:nvPr/>
        </p:nvSpPr>
        <p:spPr bwMode="auto">
          <a:xfrm>
            <a:off x="5133975" y="5365750"/>
            <a:ext cx="57150" cy="95250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36" y="0"/>
              </a:cxn>
              <a:cxn ang="0">
                <a:pos x="36" y="0"/>
              </a:cxn>
              <a:cxn ang="0">
                <a:pos x="36" y="0"/>
              </a:cxn>
              <a:cxn ang="0">
                <a:pos x="24" y="60"/>
              </a:cxn>
              <a:cxn ang="0">
                <a:pos x="18" y="60"/>
              </a:cxn>
              <a:cxn ang="0">
                <a:pos x="18" y="60"/>
              </a:cxn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6" y="0"/>
              </a:cxn>
              <a:cxn ang="0">
                <a:pos x="24" y="60"/>
              </a:cxn>
              <a:cxn ang="0">
                <a:pos x="24" y="60"/>
              </a:cxn>
              <a:cxn ang="0">
                <a:pos x="18" y="60"/>
              </a:cxn>
              <a:cxn ang="0">
                <a:pos x="30" y="0"/>
              </a:cxn>
              <a:cxn ang="0">
                <a:pos x="36" y="0"/>
              </a:cxn>
              <a:cxn ang="0">
                <a:pos x="36" y="6"/>
              </a:cxn>
              <a:cxn ang="0">
                <a:pos x="24" y="12"/>
              </a:cxn>
              <a:cxn ang="0">
                <a:pos x="24" y="6"/>
              </a:cxn>
            </a:cxnLst>
            <a:rect l="0" t="0" r="r" b="b"/>
            <a:pathLst>
              <a:path w="36" h="60">
                <a:moveTo>
                  <a:pt x="24" y="6"/>
                </a:move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24" y="60"/>
                </a:lnTo>
                <a:lnTo>
                  <a:pt x="18" y="60"/>
                </a:lnTo>
                <a:lnTo>
                  <a:pt x="18" y="60"/>
                </a:ln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24" y="60"/>
                </a:lnTo>
                <a:lnTo>
                  <a:pt x="24" y="60"/>
                </a:lnTo>
                <a:lnTo>
                  <a:pt x="18" y="60"/>
                </a:lnTo>
                <a:lnTo>
                  <a:pt x="30" y="0"/>
                </a:lnTo>
                <a:lnTo>
                  <a:pt x="36" y="0"/>
                </a:lnTo>
                <a:lnTo>
                  <a:pt x="36" y="6"/>
                </a:lnTo>
                <a:lnTo>
                  <a:pt x="24" y="12"/>
                </a:lnTo>
                <a:lnTo>
                  <a:pt x="2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1" name="Freeform 117"/>
          <p:cNvSpPr>
            <a:spLocks/>
          </p:cNvSpPr>
          <p:nvPr/>
        </p:nvSpPr>
        <p:spPr bwMode="auto">
          <a:xfrm>
            <a:off x="5143500" y="5365750"/>
            <a:ext cx="2857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6"/>
              </a:cxn>
              <a:cxn ang="0">
                <a:pos x="18" y="12"/>
              </a:cxn>
              <a:cxn ang="0">
                <a:pos x="18" y="12"/>
              </a:cxn>
              <a:cxn ang="0">
                <a:pos x="18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6"/>
                </a:lnTo>
                <a:lnTo>
                  <a:pt x="18" y="12"/>
                </a:lnTo>
                <a:lnTo>
                  <a:pt x="18" y="12"/>
                </a:lnTo>
                <a:lnTo>
                  <a:pt x="18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2" name="Freeform 118"/>
          <p:cNvSpPr>
            <a:spLocks/>
          </p:cNvSpPr>
          <p:nvPr/>
        </p:nvSpPr>
        <p:spPr bwMode="auto">
          <a:xfrm>
            <a:off x="5143500" y="5365750"/>
            <a:ext cx="47625" cy="95250"/>
          </a:xfrm>
          <a:custGeom>
            <a:avLst/>
            <a:gdLst/>
            <a:ahLst/>
            <a:cxnLst>
              <a:cxn ang="0">
                <a:pos x="18" y="6"/>
              </a:cxn>
              <a:cxn ang="0">
                <a:pos x="30" y="0"/>
              </a:cxn>
              <a:cxn ang="0">
                <a:pos x="18" y="60"/>
              </a:cxn>
              <a:cxn ang="0">
                <a:pos x="0" y="0"/>
              </a:cxn>
              <a:cxn ang="0">
                <a:pos x="18" y="6"/>
              </a:cxn>
            </a:cxnLst>
            <a:rect l="0" t="0" r="r" b="b"/>
            <a:pathLst>
              <a:path w="30" h="60">
                <a:moveTo>
                  <a:pt x="18" y="6"/>
                </a:moveTo>
                <a:lnTo>
                  <a:pt x="30" y="0"/>
                </a:lnTo>
                <a:lnTo>
                  <a:pt x="18" y="60"/>
                </a:lnTo>
                <a:lnTo>
                  <a:pt x="0" y="0"/>
                </a:lnTo>
                <a:lnTo>
                  <a:pt x="18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3" name="Rectangle 119"/>
          <p:cNvSpPr>
            <a:spLocks noChangeArrowheads="1"/>
          </p:cNvSpPr>
          <p:nvPr/>
        </p:nvSpPr>
        <p:spPr bwMode="auto">
          <a:xfrm>
            <a:off x="5172075" y="530860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4" name="Rectangle 120"/>
          <p:cNvSpPr>
            <a:spLocks noChangeArrowheads="1"/>
          </p:cNvSpPr>
          <p:nvPr/>
        </p:nvSpPr>
        <p:spPr bwMode="auto">
          <a:xfrm>
            <a:off x="5172075" y="536575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5" name="Rectangle 121"/>
          <p:cNvSpPr>
            <a:spLocks noChangeArrowheads="1"/>
          </p:cNvSpPr>
          <p:nvPr/>
        </p:nvSpPr>
        <p:spPr bwMode="auto">
          <a:xfrm>
            <a:off x="5172075" y="5308600"/>
            <a:ext cx="9525" cy="5715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6" name="Rectangle 122"/>
          <p:cNvSpPr>
            <a:spLocks noChangeArrowheads="1"/>
          </p:cNvSpPr>
          <p:nvPr/>
        </p:nvSpPr>
        <p:spPr bwMode="auto">
          <a:xfrm>
            <a:off x="4943475" y="50514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7" name="Rectangle 123"/>
          <p:cNvSpPr>
            <a:spLocks noChangeArrowheads="1"/>
          </p:cNvSpPr>
          <p:nvPr/>
        </p:nvSpPr>
        <p:spPr bwMode="auto">
          <a:xfrm>
            <a:off x="5305425" y="5041900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8" name="Freeform 124"/>
          <p:cNvSpPr>
            <a:spLocks/>
          </p:cNvSpPr>
          <p:nvPr/>
        </p:nvSpPr>
        <p:spPr bwMode="auto">
          <a:xfrm>
            <a:off x="4943475" y="5041900"/>
            <a:ext cx="3619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12"/>
              </a:cxn>
              <a:cxn ang="0">
                <a:pos x="228" y="6"/>
              </a:cxn>
              <a:cxn ang="0">
                <a:pos x="228" y="0"/>
              </a:cxn>
              <a:cxn ang="0">
                <a:pos x="0" y="6"/>
              </a:cxn>
            </a:cxnLst>
            <a:rect l="0" t="0" r="r" b="b"/>
            <a:pathLst>
              <a:path w="228" h="12">
                <a:moveTo>
                  <a:pt x="0" y="6"/>
                </a:moveTo>
                <a:lnTo>
                  <a:pt x="0" y="12"/>
                </a:lnTo>
                <a:lnTo>
                  <a:pt x="228" y="6"/>
                </a:lnTo>
                <a:lnTo>
                  <a:pt x="228" y="0"/>
                </a:lnTo>
                <a:lnTo>
                  <a:pt x="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9" name="Rectangle 125"/>
          <p:cNvSpPr>
            <a:spLocks noChangeArrowheads="1"/>
          </p:cNvSpPr>
          <p:nvPr/>
        </p:nvSpPr>
        <p:spPr bwMode="auto">
          <a:xfrm>
            <a:off x="5295900" y="5365750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0" name="Freeform 126"/>
          <p:cNvSpPr>
            <a:spLocks/>
          </p:cNvSpPr>
          <p:nvPr/>
        </p:nvSpPr>
        <p:spPr bwMode="auto">
          <a:xfrm>
            <a:off x="5276850" y="5356225"/>
            <a:ext cx="57150" cy="104775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36" y="6"/>
              </a:cxn>
              <a:cxn ang="0">
                <a:pos x="36" y="6"/>
              </a:cxn>
              <a:cxn ang="0">
                <a:pos x="36" y="6"/>
              </a:cxn>
              <a:cxn ang="0">
                <a:pos x="18" y="66"/>
              </a:cxn>
              <a:cxn ang="0">
                <a:pos x="12" y="66"/>
              </a:cxn>
              <a:cxn ang="0">
                <a:pos x="12" y="66"/>
              </a:cxn>
              <a:cxn ang="0">
                <a:pos x="0" y="6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18" y="66"/>
              </a:cxn>
              <a:cxn ang="0">
                <a:pos x="18" y="66"/>
              </a:cxn>
              <a:cxn ang="0">
                <a:pos x="12" y="66"/>
              </a:cxn>
              <a:cxn ang="0">
                <a:pos x="30" y="6"/>
              </a:cxn>
              <a:cxn ang="0">
                <a:pos x="36" y="6"/>
              </a:cxn>
              <a:cxn ang="0">
                <a:pos x="36" y="12"/>
              </a:cxn>
              <a:cxn ang="0">
                <a:pos x="18" y="18"/>
              </a:cxn>
              <a:cxn ang="0">
                <a:pos x="18" y="12"/>
              </a:cxn>
            </a:cxnLst>
            <a:rect l="0" t="0" r="r" b="b"/>
            <a:pathLst>
              <a:path w="36" h="66">
                <a:moveTo>
                  <a:pt x="18" y="12"/>
                </a:moveTo>
                <a:lnTo>
                  <a:pt x="36" y="6"/>
                </a:lnTo>
                <a:lnTo>
                  <a:pt x="36" y="6"/>
                </a:lnTo>
                <a:lnTo>
                  <a:pt x="36" y="6"/>
                </a:lnTo>
                <a:lnTo>
                  <a:pt x="18" y="66"/>
                </a:lnTo>
                <a:lnTo>
                  <a:pt x="12" y="66"/>
                </a:lnTo>
                <a:lnTo>
                  <a:pt x="12" y="66"/>
                </a:lnTo>
                <a:lnTo>
                  <a:pt x="0" y="6"/>
                </a:ln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18" y="66"/>
                </a:lnTo>
                <a:lnTo>
                  <a:pt x="18" y="66"/>
                </a:lnTo>
                <a:lnTo>
                  <a:pt x="12" y="66"/>
                </a:lnTo>
                <a:lnTo>
                  <a:pt x="30" y="6"/>
                </a:lnTo>
                <a:lnTo>
                  <a:pt x="36" y="6"/>
                </a:lnTo>
                <a:lnTo>
                  <a:pt x="36" y="12"/>
                </a:lnTo>
                <a:lnTo>
                  <a:pt x="18" y="18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1" name="Freeform 127"/>
          <p:cNvSpPr>
            <a:spLocks/>
          </p:cNvSpPr>
          <p:nvPr/>
        </p:nvSpPr>
        <p:spPr bwMode="auto">
          <a:xfrm>
            <a:off x="5286375" y="53657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6"/>
              </a:cxn>
              <a:cxn ang="0">
                <a:pos x="12" y="12"/>
              </a:cxn>
              <a:cxn ang="0">
                <a:pos x="12" y="12"/>
              </a:cxn>
              <a:cxn ang="0">
                <a:pos x="12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12" y="6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2" name="Freeform 128"/>
          <p:cNvSpPr>
            <a:spLocks/>
          </p:cNvSpPr>
          <p:nvPr/>
        </p:nvSpPr>
        <p:spPr bwMode="auto">
          <a:xfrm>
            <a:off x="5286375" y="5365750"/>
            <a:ext cx="47625" cy="952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30" y="0"/>
              </a:cxn>
              <a:cxn ang="0">
                <a:pos x="12" y="60"/>
              </a:cxn>
              <a:cxn ang="0">
                <a:pos x="0" y="0"/>
              </a:cxn>
              <a:cxn ang="0">
                <a:pos x="12" y="6"/>
              </a:cxn>
            </a:cxnLst>
            <a:rect l="0" t="0" r="r" b="b"/>
            <a:pathLst>
              <a:path w="30" h="60">
                <a:moveTo>
                  <a:pt x="12" y="6"/>
                </a:moveTo>
                <a:lnTo>
                  <a:pt x="30" y="0"/>
                </a:lnTo>
                <a:lnTo>
                  <a:pt x="12" y="60"/>
                </a:lnTo>
                <a:lnTo>
                  <a:pt x="0" y="0"/>
                </a:lnTo>
                <a:lnTo>
                  <a:pt x="12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3" name="Rectangle 129"/>
          <p:cNvSpPr>
            <a:spLocks noChangeArrowheads="1"/>
          </p:cNvSpPr>
          <p:nvPr/>
        </p:nvSpPr>
        <p:spPr bwMode="auto">
          <a:xfrm>
            <a:off x="5305425" y="504190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4" name="Rectangle 130"/>
          <p:cNvSpPr>
            <a:spLocks noChangeArrowheads="1"/>
          </p:cNvSpPr>
          <p:nvPr/>
        </p:nvSpPr>
        <p:spPr bwMode="auto">
          <a:xfrm>
            <a:off x="5305425" y="536575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5" name="Rectangle 131"/>
          <p:cNvSpPr>
            <a:spLocks noChangeArrowheads="1"/>
          </p:cNvSpPr>
          <p:nvPr/>
        </p:nvSpPr>
        <p:spPr bwMode="auto">
          <a:xfrm>
            <a:off x="5305425" y="5041900"/>
            <a:ext cx="9525" cy="32385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6" name="Rectangle 132"/>
          <p:cNvSpPr>
            <a:spLocks noChangeArrowheads="1"/>
          </p:cNvSpPr>
          <p:nvPr/>
        </p:nvSpPr>
        <p:spPr bwMode="auto">
          <a:xfrm>
            <a:off x="4762500" y="451643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37" name="Rectangle 133"/>
          <p:cNvSpPr>
            <a:spLocks noChangeArrowheads="1"/>
          </p:cNvSpPr>
          <p:nvPr/>
        </p:nvSpPr>
        <p:spPr bwMode="auto">
          <a:xfrm>
            <a:off x="4762500" y="47561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38" name="Rectangle 134"/>
          <p:cNvSpPr>
            <a:spLocks noChangeArrowheads="1"/>
          </p:cNvSpPr>
          <p:nvPr/>
        </p:nvSpPr>
        <p:spPr bwMode="auto">
          <a:xfrm>
            <a:off x="4762500" y="432593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39" name="Rectangle 135"/>
          <p:cNvSpPr>
            <a:spLocks noChangeArrowheads="1"/>
          </p:cNvSpPr>
          <p:nvPr/>
        </p:nvSpPr>
        <p:spPr bwMode="auto">
          <a:xfrm>
            <a:off x="4933950" y="42687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0" name="Rectangle 136"/>
          <p:cNvSpPr>
            <a:spLocks noChangeArrowheads="1"/>
          </p:cNvSpPr>
          <p:nvPr/>
        </p:nvSpPr>
        <p:spPr bwMode="auto">
          <a:xfrm>
            <a:off x="6219825" y="42687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1" name="Rectangle 137"/>
          <p:cNvSpPr>
            <a:spLocks noChangeArrowheads="1"/>
          </p:cNvSpPr>
          <p:nvPr/>
        </p:nvSpPr>
        <p:spPr bwMode="auto">
          <a:xfrm>
            <a:off x="4933950" y="4268788"/>
            <a:ext cx="128587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2" name="Rectangle 138"/>
          <p:cNvSpPr>
            <a:spLocks noChangeArrowheads="1"/>
          </p:cNvSpPr>
          <p:nvPr/>
        </p:nvSpPr>
        <p:spPr bwMode="auto">
          <a:xfrm>
            <a:off x="6210300" y="5365750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3" name="Freeform 139"/>
          <p:cNvSpPr>
            <a:spLocks/>
          </p:cNvSpPr>
          <p:nvPr/>
        </p:nvSpPr>
        <p:spPr bwMode="auto">
          <a:xfrm>
            <a:off x="6191250" y="5356225"/>
            <a:ext cx="57150" cy="104775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36" y="6"/>
              </a:cxn>
              <a:cxn ang="0">
                <a:pos x="36" y="6"/>
              </a:cxn>
              <a:cxn ang="0">
                <a:pos x="36" y="6"/>
              </a:cxn>
              <a:cxn ang="0">
                <a:pos x="18" y="66"/>
              </a:cxn>
              <a:cxn ang="0">
                <a:pos x="12" y="66"/>
              </a:cxn>
              <a:cxn ang="0">
                <a:pos x="12" y="66"/>
              </a:cxn>
              <a:cxn ang="0">
                <a:pos x="0" y="6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18" y="66"/>
              </a:cxn>
              <a:cxn ang="0">
                <a:pos x="18" y="66"/>
              </a:cxn>
              <a:cxn ang="0">
                <a:pos x="12" y="66"/>
              </a:cxn>
              <a:cxn ang="0">
                <a:pos x="30" y="6"/>
              </a:cxn>
              <a:cxn ang="0">
                <a:pos x="36" y="6"/>
              </a:cxn>
              <a:cxn ang="0">
                <a:pos x="36" y="12"/>
              </a:cxn>
              <a:cxn ang="0">
                <a:pos x="18" y="18"/>
              </a:cxn>
              <a:cxn ang="0">
                <a:pos x="18" y="12"/>
              </a:cxn>
            </a:cxnLst>
            <a:rect l="0" t="0" r="r" b="b"/>
            <a:pathLst>
              <a:path w="36" h="66">
                <a:moveTo>
                  <a:pt x="18" y="12"/>
                </a:moveTo>
                <a:lnTo>
                  <a:pt x="36" y="6"/>
                </a:lnTo>
                <a:lnTo>
                  <a:pt x="36" y="6"/>
                </a:lnTo>
                <a:lnTo>
                  <a:pt x="36" y="6"/>
                </a:lnTo>
                <a:lnTo>
                  <a:pt x="18" y="66"/>
                </a:lnTo>
                <a:lnTo>
                  <a:pt x="12" y="66"/>
                </a:lnTo>
                <a:lnTo>
                  <a:pt x="12" y="66"/>
                </a:lnTo>
                <a:lnTo>
                  <a:pt x="0" y="6"/>
                </a:ln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18" y="66"/>
                </a:lnTo>
                <a:lnTo>
                  <a:pt x="18" y="66"/>
                </a:lnTo>
                <a:lnTo>
                  <a:pt x="12" y="66"/>
                </a:lnTo>
                <a:lnTo>
                  <a:pt x="30" y="6"/>
                </a:lnTo>
                <a:lnTo>
                  <a:pt x="36" y="6"/>
                </a:lnTo>
                <a:lnTo>
                  <a:pt x="36" y="12"/>
                </a:lnTo>
                <a:lnTo>
                  <a:pt x="18" y="18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4" name="Freeform 140"/>
          <p:cNvSpPr>
            <a:spLocks/>
          </p:cNvSpPr>
          <p:nvPr/>
        </p:nvSpPr>
        <p:spPr bwMode="auto">
          <a:xfrm>
            <a:off x="6200775" y="53657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6"/>
              </a:cxn>
              <a:cxn ang="0">
                <a:pos x="12" y="12"/>
              </a:cxn>
              <a:cxn ang="0">
                <a:pos x="12" y="12"/>
              </a:cxn>
              <a:cxn ang="0">
                <a:pos x="12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12" y="6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5" name="Freeform 141"/>
          <p:cNvSpPr>
            <a:spLocks/>
          </p:cNvSpPr>
          <p:nvPr/>
        </p:nvSpPr>
        <p:spPr bwMode="auto">
          <a:xfrm>
            <a:off x="6200775" y="5365750"/>
            <a:ext cx="47625" cy="952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30" y="0"/>
              </a:cxn>
              <a:cxn ang="0">
                <a:pos x="12" y="60"/>
              </a:cxn>
              <a:cxn ang="0">
                <a:pos x="0" y="0"/>
              </a:cxn>
              <a:cxn ang="0">
                <a:pos x="12" y="6"/>
              </a:cxn>
            </a:cxnLst>
            <a:rect l="0" t="0" r="r" b="b"/>
            <a:pathLst>
              <a:path w="30" h="60">
                <a:moveTo>
                  <a:pt x="12" y="6"/>
                </a:moveTo>
                <a:lnTo>
                  <a:pt x="30" y="0"/>
                </a:lnTo>
                <a:lnTo>
                  <a:pt x="12" y="60"/>
                </a:lnTo>
                <a:lnTo>
                  <a:pt x="0" y="0"/>
                </a:lnTo>
                <a:lnTo>
                  <a:pt x="12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6" name="Rectangle 142"/>
          <p:cNvSpPr>
            <a:spLocks noChangeArrowheads="1"/>
          </p:cNvSpPr>
          <p:nvPr/>
        </p:nvSpPr>
        <p:spPr bwMode="auto">
          <a:xfrm>
            <a:off x="6219825" y="426878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7" name="Rectangle 143"/>
          <p:cNvSpPr>
            <a:spLocks noChangeArrowheads="1"/>
          </p:cNvSpPr>
          <p:nvPr/>
        </p:nvSpPr>
        <p:spPr bwMode="auto">
          <a:xfrm>
            <a:off x="6219825" y="536575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8" name="Rectangle 144"/>
          <p:cNvSpPr>
            <a:spLocks noChangeArrowheads="1"/>
          </p:cNvSpPr>
          <p:nvPr/>
        </p:nvSpPr>
        <p:spPr bwMode="auto">
          <a:xfrm>
            <a:off x="6219825" y="4268788"/>
            <a:ext cx="9525" cy="109696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9" name="Rectangle 145"/>
          <p:cNvSpPr>
            <a:spLocks noChangeArrowheads="1"/>
          </p:cNvSpPr>
          <p:nvPr/>
        </p:nvSpPr>
        <p:spPr bwMode="auto">
          <a:xfrm>
            <a:off x="4762500" y="4068763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50" name="Rectangle 146"/>
          <p:cNvSpPr>
            <a:spLocks noChangeArrowheads="1"/>
          </p:cNvSpPr>
          <p:nvPr/>
        </p:nvSpPr>
        <p:spPr bwMode="auto">
          <a:xfrm>
            <a:off x="4762500" y="398303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51" name="Rectangle 147"/>
          <p:cNvSpPr>
            <a:spLocks noChangeArrowheads="1"/>
          </p:cNvSpPr>
          <p:nvPr/>
        </p:nvSpPr>
        <p:spPr bwMode="auto">
          <a:xfrm>
            <a:off x="4762500" y="3897313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52" name="Rectangle 148"/>
          <p:cNvSpPr>
            <a:spLocks noChangeArrowheads="1"/>
          </p:cNvSpPr>
          <p:nvPr/>
        </p:nvSpPr>
        <p:spPr bwMode="auto">
          <a:xfrm>
            <a:off x="4933950" y="38401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3" name="Rectangle 149"/>
          <p:cNvSpPr>
            <a:spLocks noChangeArrowheads="1"/>
          </p:cNvSpPr>
          <p:nvPr/>
        </p:nvSpPr>
        <p:spPr bwMode="auto">
          <a:xfrm>
            <a:off x="6648450" y="38401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4" name="Rectangle 150"/>
          <p:cNvSpPr>
            <a:spLocks noChangeArrowheads="1"/>
          </p:cNvSpPr>
          <p:nvPr/>
        </p:nvSpPr>
        <p:spPr bwMode="auto">
          <a:xfrm>
            <a:off x="4933950" y="3840163"/>
            <a:ext cx="1714500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5" name="Rectangle 151"/>
          <p:cNvSpPr>
            <a:spLocks noChangeArrowheads="1"/>
          </p:cNvSpPr>
          <p:nvPr/>
        </p:nvSpPr>
        <p:spPr bwMode="auto">
          <a:xfrm>
            <a:off x="6638925" y="5365750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6" name="Freeform 152"/>
          <p:cNvSpPr>
            <a:spLocks/>
          </p:cNvSpPr>
          <p:nvPr/>
        </p:nvSpPr>
        <p:spPr bwMode="auto">
          <a:xfrm>
            <a:off x="6619875" y="5356225"/>
            <a:ext cx="57150" cy="104775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36" y="6"/>
              </a:cxn>
              <a:cxn ang="0">
                <a:pos x="36" y="6"/>
              </a:cxn>
              <a:cxn ang="0">
                <a:pos x="36" y="6"/>
              </a:cxn>
              <a:cxn ang="0">
                <a:pos x="18" y="66"/>
              </a:cxn>
              <a:cxn ang="0">
                <a:pos x="12" y="66"/>
              </a:cxn>
              <a:cxn ang="0">
                <a:pos x="12" y="66"/>
              </a:cxn>
              <a:cxn ang="0">
                <a:pos x="0" y="6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18" y="66"/>
              </a:cxn>
              <a:cxn ang="0">
                <a:pos x="18" y="66"/>
              </a:cxn>
              <a:cxn ang="0">
                <a:pos x="12" y="66"/>
              </a:cxn>
              <a:cxn ang="0">
                <a:pos x="30" y="6"/>
              </a:cxn>
              <a:cxn ang="0">
                <a:pos x="36" y="6"/>
              </a:cxn>
              <a:cxn ang="0">
                <a:pos x="36" y="12"/>
              </a:cxn>
              <a:cxn ang="0">
                <a:pos x="18" y="18"/>
              </a:cxn>
              <a:cxn ang="0">
                <a:pos x="18" y="12"/>
              </a:cxn>
            </a:cxnLst>
            <a:rect l="0" t="0" r="r" b="b"/>
            <a:pathLst>
              <a:path w="36" h="66">
                <a:moveTo>
                  <a:pt x="18" y="12"/>
                </a:moveTo>
                <a:lnTo>
                  <a:pt x="36" y="6"/>
                </a:lnTo>
                <a:lnTo>
                  <a:pt x="36" y="6"/>
                </a:lnTo>
                <a:lnTo>
                  <a:pt x="36" y="6"/>
                </a:lnTo>
                <a:lnTo>
                  <a:pt x="18" y="66"/>
                </a:lnTo>
                <a:lnTo>
                  <a:pt x="12" y="66"/>
                </a:lnTo>
                <a:lnTo>
                  <a:pt x="12" y="66"/>
                </a:lnTo>
                <a:lnTo>
                  <a:pt x="0" y="6"/>
                </a:ln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18" y="66"/>
                </a:lnTo>
                <a:lnTo>
                  <a:pt x="18" y="66"/>
                </a:lnTo>
                <a:lnTo>
                  <a:pt x="12" y="66"/>
                </a:lnTo>
                <a:lnTo>
                  <a:pt x="30" y="6"/>
                </a:lnTo>
                <a:lnTo>
                  <a:pt x="36" y="6"/>
                </a:lnTo>
                <a:lnTo>
                  <a:pt x="36" y="12"/>
                </a:lnTo>
                <a:lnTo>
                  <a:pt x="18" y="18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7" name="Freeform 153"/>
          <p:cNvSpPr>
            <a:spLocks/>
          </p:cNvSpPr>
          <p:nvPr/>
        </p:nvSpPr>
        <p:spPr bwMode="auto">
          <a:xfrm>
            <a:off x="6629400" y="53657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6"/>
              </a:cxn>
              <a:cxn ang="0">
                <a:pos x="12" y="12"/>
              </a:cxn>
              <a:cxn ang="0">
                <a:pos x="12" y="12"/>
              </a:cxn>
              <a:cxn ang="0">
                <a:pos x="12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12" y="6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8" name="Freeform 154"/>
          <p:cNvSpPr>
            <a:spLocks/>
          </p:cNvSpPr>
          <p:nvPr/>
        </p:nvSpPr>
        <p:spPr bwMode="auto">
          <a:xfrm>
            <a:off x="6629400" y="5365750"/>
            <a:ext cx="47625" cy="952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30" y="0"/>
              </a:cxn>
              <a:cxn ang="0">
                <a:pos x="12" y="60"/>
              </a:cxn>
              <a:cxn ang="0">
                <a:pos x="0" y="0"/>
              </a:cxn>
              <a:cxn ang="0">
                <a:pos x="12" y="6"/>
              </a:cxn>
            </a:cxnLst>
            <a:rect l="0" t="0" r="r" b="b"/>
            <a:pathLst>
              <a:path w="30" h="60">
                <a:moveTo>
                  <a:pt x="12" y="6"/>
                </a:moveTo>
                <a:lnTo>
                  <a:pt x="30" y="0"/>
                </a:lnTo>
                <a:lnTo>
                  <a:pt x="12" y="60"/>
                </a:lnTo>
                <a:lnTo>
                  <a:pt x="0" y="0"/>
                </a:lnTo>
                <a:lnTo>
                  <a:pt x="12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9" name="Rectangle 155"/>
          <p:cNvSpPr>
            <a:spLocks noChangeArrowheads="1"/>
          </p:cNvSpPr>
          <p:nvPr/>
        </p:nvSpPr>
        <p:spPr bwMode="auto">
          <a:xfrm>
            <a:off x="6648450" y="384016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60" name="Rectangle 156"/>
          <p:cNvSpPr>
            <a:spLocks noChangeArrowheads="1"/>
          </p:cNvSpPr>
          <p:nvPr/>
        </p:nvSpPr>
        <p:spPr bwMode="auto">
          <a:xfrm>
            <a:off x="6648450" y="536575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61" name="Rectangle 157"/>
          <p:cNvSpPr>
            <a:spLocks noChangeArrowheads="1"/>
          </p:cNvSpPr>
          <p:nvPr/>
        </p:nvSpPr>
        <p:spPr bwMode="auto">
          <a:xfrm>
            <a:off x="6648450" y="3840163"/>
            <a:ext cx="9525" cy="1525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62" name="Rectangle 158"/>
          <p:cNvSpPr>
            <a:spLocks noChangeArrowheads="1"/>
          </p:cNvSpPr>
          <p:nvPr/>
        </p:nvSpPr>
        <p:spPr bwMode="auto">
          <a:xfrm>
            <a:off x="5105400" y="54419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63" name="Rectangle 159"/>
          <p:cNvSpPr>
            <a:spLocks noChangeArrowheads="1"/>
          </p:cNvSpPr>
          <p:nvPr/>
        </p:nvSpPr>
        <p:spPr bwMode="auto">
          <a:xfrm>
            <a:off x="5162550" y="550862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 i="1" baseline="0">
                <a:solidFill>
                  <a:schemeClr val="tx1"/>
                </a:solidFill>
                <a:latin typeface="Times" pitchFamily="18" charset="0"/>
              </a:rPr>
              <a:t>1</a:t>
            </a:r>
            <a:endParaRPr lang="en-US" sz="900" b="1" i="1" baseline="0">
              <a:solidFill>
                <a:schemeClr val="tx1"/>
              </a:solidFill>
            </a:endParaRPr>
          </a:p>
        </p:txBody>
      </p:sp>
      <p:sp>
        <p:nvSpPr>
          <p:cNvPr id="149664" name="Rectangle 160"/>
          <p:cNvSpPr>
            <a:spLocks noChangeArrowheads="1"/>
          </p:cNvSpPr>
          <p:nvPr/>
        </p:nvSpPr>
        <p:spPr bwMode="auto">
          <a:xfrm>
            <a:off x="5276850" y="54419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65" name="Rectangle 161"/>
          <p:cNvSpPr>
            <a:spLocks noChangeArrowheads="1"/>
          </p:cNvSpPr>
          <p:nvPr/>
        </p:nvSpPr>
        <p:spPr bwMode="auto">
          <a:xfrm>
            <a:off x="5334000" y="55086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2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666" name="Rectangle 162"/>
          <p:cNvSpPr>
            <a:spLocks noChangeArrowheads="1"/>
          </p:cNvSpPr>
          <p:nvPr/>
        </p:nvSpPr>
        <p:spPr bwMode="auto">
          <a:xfrm>
            <a:off x="553402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67" name="Rectangle 163"/>
          <p:cNvSpPr>
            <a:spLocks noChangeArrowheads="1"/>
          </p:cNvSpPr>
          <p:nvPr/>
        </p:nvSpPr>
        <p:spPr bwMode="auto">
          <a:xfrm>
            <a:off x="570547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68" name="Rectangle 164"/>
          <p:cNvSpPr>
            <a:spLocks noChangeArrowheads="1"/>
          </p:cNvSpPr>
          <p:nvPr/>
        </p:nvSpPr>
        <p:spPr bwMode="auto">
          <a:xfrm>
            <a:off x="587692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69" name="Rectangle 165"/>
          <p:cNvSpPr>
            <a:spLocks noChangeArrowheads="1"/>
          </p:cNvSpPr>
          <p:nvPr/>
        </p:nvSpPr>
        <p:spPr bwMode="auto">
          <a:xfrm>
            <a:off x="6219825" y="54419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70" name="Rectangle 166"/>
          <p:cNvSpPr>
            <a:spLocks noChangeArrowheads="1"/>
          </p:cNvSpPr>
          <p:nvPr/>
        </p:nvSpPr>
        <p:spPr bwMode="auto">
          <a:xfrm>
            <a:off x="6276975" y="550862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i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671" name="Rectangle 167"/>
          <p:cNvSpPr>
            <a:spLocks noChangeArrowheads="1"/>
          </p:cNvSpPr>
          <p:nvPr/>
        </p:nvSpPr>
        <p:spPr bwMode="auto">
          <a:xfrm>
            <a:off x="639127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72" name="Rectangle 168"/>
          <p:cNvSpPr>
            <a:spLocks noChangeArrowheads="1"/>
          </p:cNvSpPr>
          <p:nvPr/>
        </p:nvSpPr>
        <p:spPr bwMode="auto">
          <a:xfrm>
            <a:off x="6477000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73" name="Rectangle 169"/>
          <p:cNvSpPr>
            <a:spLocks noChangeArrowheads="1"/>
          </p:cNvSpPr>
          <p:nvPr/>
        </p:nvSpPr>
        <p:spPr bwMode="auto">
          <a:xfrm>
            <a:off x="656272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74" name="Rectangle 170"/>
          <p:cNvSpPr>
            <a:spLocks noChangeArrowheads="1"/>
          </p:cNvSpPr>
          <p:nvPr/>
        </p:nvSpPr>
        <p:spPr bwMode="auto">
          <a:xfrm>
            <a:off x="6648450" y="54419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75" name="Rectangle 171"/>
          <p:cNvSpPr>
            <a:spLocks noChangeArrowheads="1"/>
          </p:cNvSpPr>
          <p:nvPr/>
        </p:nvSpPr>
        <p:spPr bwMode="auto">
          <a:xfrm>
            <a:off x="6705600" y="5508625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M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676" name="Rectangle 172"/>
          <p:cNvSpPr>
            <a:spLocks noChangeArrowheads="1"/>
          </p:cNvSpPr>
          <p:nvPr/>
        </p:nvSpPr>
        <p:spPr bwMode="auto">
          <a:xfrm>
            <a:off x="4211638" y="1052513"/>
            <a:ext cx="4681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800" b="1" baseline="0">
                <a:solidFill>
                  <a:schemeClr val="tx1"/>
                </a:solidFill>
                <a:latin typeface="Times" pitchFamily="18" charset="0"/>
              </a:rPr>
              <a:t>quadrant-recursive</a:t>
            </a:r>
            <a:r>
              <a:rPr lang="en-US" sz="1800" b="1" baseline="0">
                <a:solidFill>
                  <a:srgbClr val="000000"/>
                </a:solidFill>
                <a:latin typeface="Times" pitchFamily="18" charset="0"/>
              </a:rPr>
              <a:t>, </a:t>
            </a:r>
            <a:r>
              <a:rPr lang="en-US" sz="1800" b="1" baseline="0">
                <a:solidFill>
                  <a:schemeClr val="tx1"/>
                </a:solidFill>
                <a:latin typeface="Times" pitchFamily="18" charset="0"/>
              </a:rPr>
              <a:t>hierarchical random map</a:t>
            </a:r>
            <a:endParaRPr lang="en-US" sz="1800" b="1" i="1" baseline="0">
              <a:solidFill>
                <a:schemeClr val="tx1"/>
              </a:solidFill>
            </a:endParaRPr>
          </a:p>
        </p:txBody>
      </p:sp>
      <p:sp>
        <p:nvSpPr>
          <p:cNvPr id="149677" name="Rectangle 173"/>
          <p:cNvSpPr>
            <a:spLocks noChangeArrowheads="1"/>
          </p:cNvSpPr>
          <p:nvPr/>
        </p:nvSpPr>
        <p:spPr bwMode="auto">
          <a:xfrm>
            <a:off x="4400550" y="4506913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78" name="Freeform 174"/>
          <p:cNvSpPr>
            <a:spLocks/>
          </p:cNvSpPr>
          <p:nvPr/>
        </p:nvSpPr>
        <p:spPr bwMode="auto">
          <a:xfrm>
            <a:off x="4400550" y="4478338"/>
            <a:ext cx="85725" cy="66675"/>
          </a:xfrm>
          <a:custGeom>
            <a:avLst/>
            <a:gdLst/>
            <a:ahLst/>
            <a:cxnLst>
              <a:cxn ang="0">
                <a:pos x="6" y="18"/>
              </a:cxn>
              <a:cxn ang="0">
                <a:pos x="6" y="0"/>
              </a:cxn>
              <a:cxn ang="0">
                <a:pos x="6" y="0"/>
              </a:cxn>
              <a:cxn ang="0">
                <a:pos x="6" y="0"/>
              </a:cxn>
              <a:cxn ang="0">
                <a:pos x="54" y="30"/>
              </a:cxn>
              <a:cxn ang="0">
                <a:pos x="54" y="36"/>
              </a:cxn>
              <a:cxn ang="0">
                <a:pos x="54" y="36"/>
              </a:cxn>
              <a:cxn ang="0">
                <a:pos x="0" y="42"/>
              </a:cxn>
              <a:cxn ang="0">
                <a:pos x="0" y="42"/>
              </a:cxn>
              <a:cxn ang="0">
                <a:pos x="0" y="36"/>
              </a:cxn>
              <a:cxn ang="0">
                <a:pos x="0" y="36"/>
              </a:cxn>
              <a:cxn ang="0">
                <a:pos x="54" y="30"/>
              </a:cxn>
              <a:cxn ang="0">
                <a:pos x="54" y="36"/>
              </a:cxn>
              <a:cxn ang="0">
                <a:pos x="54" y="36"/>
              </a:cxn>
              <a:cxn ang="0">
                <a:pos x="6" y="6"/>
              </a:cxn>
              <a:cxn ang="0">
                <a:pos x="6" y="0"/>
              </a:cxn>
              <a:cxn ang="0">
                <a:pos x="12" y="0"/>
              </a:cxn>
              <a:cxn ang="0">
                <a:pos x="12" y="18"/>
              </a:cxn>
              <a:cxn ang="0">
                <a:pos x="6" y="18"/>
              </a:cxn>
            </a:cxnLst>
            <a:rect l="0" t="0" r="r" b="b"/>
            <a:pathLst>
              <a:path w="54" h="42">
                <a:moveTo>
                  <a:pt x="6" y="18"/>
                </a:move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54" y="30"/>
                </a:lnTo>
                <a:lnTo>
                  <a:pt x="54" y="36"/>
                </a:lnTo>
                <a:lnTo>
                  <a:pt x="54" y="36"/>
                </a:lnTo>
                <a:lnTo>
                  <a:pt x="0" y="42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54" y="30"/>
                </a:lnTo>
                <a:lnTo>
                  <a:pt x="54" y="36"/>
                </a:lnTo>
                <a:lnTo>
                  <a:pt x="54" y="36"/>
                </a:lnTo>
                <a:lnTo>
                  <a:pt x="6" y="6"/>
                </a:lnTo>
                <a:lnTo>
                  <a:pt x="6" y="0"/>
                </a:lnTo>
                <a:lnTo>
                  <a:pt x="12" y="0"/>
                </a:lnTo>
                <a:lnTo>
                  <a:pt x="12" y="18"/>
                </a:lnTo>
                <a:lnTo>
                  <a:pt x="6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79" name="Freeform 175"/>
          <p:cNvSpPr>
            <a:spLocks/>
          </p:cNvSpPr>
          <p:nvPr/>
        </p:nvSpPr>
        <p:spPr bwMode="auto">
          <a:xfrm>
            <a:off x="4400550" y="4506913"/>
            <a:ext cx="19050" cy="2857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6" y="0"/>
              </a:cxn>
              <a:cxn ang="0">
                <a:pos x="12" y="0"/>
              </a:cxn>
              <a:cxn ang="0">
                <a:pos x="12" y="0"/>
              </a:cxn>
              <a:cxn ang="0">
                <a:pos x="12" y="0"/>
              </a:cxn>
              <a:cxn ang="0">
                <a:pos x="6" y="18"/>
              </a:cxn>
              <a:cxn ang="0">
                <a:pos x="0" y="18"/>
              </a:cxn>
            </a:cxnLst>
            <a:rect l="0" t="0" r="r" b="b"/>
            <a:pathLst>
              <a:path w="12" h="18">
                <a:moveTo>
                  <a:pt x="0" y="18"/>
                </a:moveTo>
                <a:lnTo>
                  <a:pt x="6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6" y="18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0" name="Freeform 176"/>
          <p:cNvSpPr>
            <a:spLocks/>
          </p:cNvSpPr>
          <p:nvPr/>
        </p:nvSpPr>
        <p:spPr bwMode="auto">
          <a:xfrm>
            <a:off x="4400550" y="4478338"/>
            <a:ext cx="85725" cy="57150"/>
          </a:xfrm>
          <a:custGeom>
            <a:avLst/>
            <a:gdLst/>
            <a:ahLst/>
            <a:cxnLst>
              <a:cxn ang="0">
                <a:pos x="6" y="18"/>
              </a:cxn>
              <a:cxn ang="0">
                <a:pos x="6" y="0"/>
              </a:cxn>
              <a:cxn ang="0">
                <a:pos x="54" y="30"/>
              </a:cxn>
              <a:cxn ang="0">
                <a:pos x="0" y="36"/>
              </a:cxn>
              <a:cxn ang="0">
                <a:pos x="6" y="18"/>
              </a:cxn>
            </a:cxnLst>
            <a:rect l="0" t="0" r="r" b="b"/>
            <a:pathLst>
              <a:path w="54" h="36">
                <a:moveTo>
                  <a:pt x="6" y="18"/>
                </a:moveTo>
                <a:lnTo>
                  <a:pt x="6" y="0"/>
                </a:lnTo>
                <a:lnTo>
                  <a:pt x="54" y="30"/>
                </a:lnTo>
                <a:lnTo>
                  <a:pt x="0" y="36"/>
                </a:lnTo>
                <a:lnTo>
                  <a:pt x="6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1" name="Rectangle 177"/>
          <p:cNvSpPr>
            <a:spLocks noChangeArrowheads="1"/>
          </p:cNvSpPr>
          <p:nvPr/>
        </p:nvSpPr>
        <p:spPr bwMode="auto">
          <a:xfrm>
            <a:off x="4076700" y="32019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2" name="Freeform 178"/>
          <p:cNvSpPr>
            <a:spLocks/>
          </p:cNvSpPr>
          <p:nvPr/>
        </p:nvSpPr>
        <p:spPr bwMode="auto">
          <a:xfrm>
            <a:off x="3743325" y="3201988"/>
            <a:ext cx="476250" cy="1266825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26" y="6"/>
              </a:cxn>
              <a:cxn ang="0">
                <a:pos x="126" y="0"/>
              </a:cxn>
              <a:cxn ang="0">
                <a:pos x="126" y="6"/>
              </a:cxn>
              <a:cxn ang="0">
                <a:pos x="42" y="54"/>
              </a:cxn>
              <a:cxn ang="0">
                <a:pos x="42" y="48"/>
              </a:cxn>
              <a:cxn ang="0">
                <a:pos x="48" y="54"/>
              </a:cxn>
              <a:cxn ang="0">
                <a:pos x="12" y="108"/>
              </a:cxn>
              <a:cxn ang="0">
                <a:pos x="6" y="102"/>
              </a:cxn>
              <a:cxn ang="0">
                <a:pos x="12" y="102"/>
              </a:cxn>
              <a:cxn ang="0">
                <a:pos x="6" y="192"/>
              </a:cxn>
              <a:cxn ang="0">
                <a:pos x="0" y="192"/>
              </a:cxn>
              <a:cxn ang="0">
                <a:pos x="6" y="192"/>
              </a:cxn>
              <a:cxn ang="0">
                <a:pos x="12" y="300"/>
              </a:cxn>
              <a:cxn ang="0">
                <a:pos x="6" y="300"/>
              </a:cxn>
              <a:cxn ang="0">
                <a:pos x="12" y="300"/>
              </a:cxn>
              <a:cxn ang="0">
                <a:pos x="30" y="396"/>
              </a:cxn>
              <a:cxn ang="0">
                <a:pos x="24" y="396"/>
              </a:cxn>
              <a:cxn ang="0">
                <a:pos x="30" y="396"/>
              </a:cxn>
              <a:cxn ang="0">
                <a:pos x="114" y="582"/>
              </a:cxn>
              <a:cxn ang="0">
                <a:pos x="108" y="588"/>
              </a:cxn>
              <a:cxn ang="0">
                <a:pos x="114" y="582"/>
              </a:cxn>
              <a:cxn ang="0">
                <a:pos x="198" y="708"/>
              </a:cxn>
              <a:cxn ang="0">
                <a:pos x="192" y="714"/>
              </a:cxn>
              <a:cxn ang="0">
                <a:pos x="198" y="708"/>
              </a:cxn>
              <a:cxn ang="0">
                <a:pos x="300" y="792"/>
              </a:cxn>
              <a:cxn ang="0">
                <a:pos x="294" y="798"/>
              </a:cxn>
              <a:cxn ang="0">
                <a:pos x="294" y="798"/>
              </a:cxn>
              <a:cxn ang="0">
                <a:pos x="294" y="798"/>
              </a:cxn>
              <a:cxn ang="0">
                <a:pos x="192" y="714"/>
              </a:cxn>
              <a:cxn ang="0">
                <a:pos x="192" y="714"/>
              </a:cxn>
              <a:cxn ang="0">
                <a:pos x="192" y="714"/>
              </a:cxn>
              <a:cxn ang="0">
                <a:pos x="108" y="588"/>
              </a:cxn>
              <a:cxn ang="0">
                <a:pos x="114" y="600"/>
              </a:cxn>
              <a:cxn ang="0">
                <a:pos x="108" y="582"/>
              </a:cxn>
              <a:cxn ang="0">
                <a:pos x="24" y="396"/>
              </a:cxn>
              <a:cxn ang="0">
                <a:pos x="24" y="396"/>
              </a:cxn>
              <a:cxn ang="0">
                <a:pos x="24" y="396"/>
              </a:cxn>
              <a:cxn ang="0">
                <a:pos x="6" y="300"/>
              </a:cxn>
              <a:cxn ang="0">
                <a:pos x="6" y="300"/>
              </a:cxn>
              <a:cxn ang="0">
                <a:pos x="6" y="300"/>
              </a:cxn>
              <a:cxn ang="0">
                <a:pos x="0" y="192"/>
              </a:cxn>
              <a:cxn ang="0">
                <a:pos x="0" y="192"/>
              </a:cxn>
              <a:cxn ang="0">
                <a:pos x="0" y="192"/>
              </a:cxn>
              <a:cxn ang="0">
                <a:pos x="6" y="102"/>
              </a:cxn>
              <a:cxn ang="0">
                <a:pos x="6" y="102"/>
              </a:cxn>
              <a:cxn ang="0">
                <a:pos x="6" y="102"/>
              </a:cxn>
              <a:cxn ang="0">
                <a:pos x="42" y="48"/>
              </a:cxn>
              <a:cxn ang="0">
                <a:pos x="42" y="48"/>
              </a:cxn>
              <a:cxn ang="0">
                <a:pos x="42" y="48"/>
              </a:cxn>
              <a:cxn ang="0">
                <a:pos x="126" y="0"/>
              </a:cxn>
              <a:cxn ang="0">
                <a:pos x="126" y="0"/>
              </a:cxn>
              <a:cxn ang="0">
                <a:pos x="126" y="0"/>
              </a:cxn>
              <a:cxn ang="0">
                <a:pos x="210" y="0"/>
              </a:cxn>
              <a:cxn ang="0">
                <a:pos x="210" y="6"/>
              </a:cxn>
            </a:cxnLst>
            <a:rect l="0" t="0" r="r" b="b"/>
            <a:pathLst>
              <a:path w="300" h="798">
                <a:moveTo>
                  <a:pt x="210" y="6"/>
                </a:moveTo>
                <a:lnTo>
                  <a:pt x="126" y="6"/>
                </a:lnTo>
                <a:lnTo>
                  <a:pt x="126" y="0"/>
                </a:lnTo>
                <a:lnTo>
                  <a:pt x="126" y="6"/>
                </a:lnTo>
                <a:lnTo>
                  <a:pt x="42" y="54"/>
                </a:lnTo>
                <a:lnTo>
                  <a:pt x="42" y="48"/>
                </a:lnTo>
                <a:lnTo>
                  <a:pt x="48" y="54"/>
                </a:lnTo>
                <a:lnTo>
                  <a:pt x="12" y="108"/>
                </a:lnTo>
                <a:lnTo>
                  <a:pt x="6" y="102"/>
                </a:lnTo>
                <a:lnTo>
                  <a:pt x="12" y="102"/>
                </a:lnTo>
                <a:lnTo>
                  <a:pt x="6" y="192"/>
                </a:lnTo>
                <a:lnTo>
                  <a:pt x="0" y="192"/>
                </a:lnTo>
                <a:lnTo>
                  <a:pt x="6" y="192"/>
                </a:lnTo>
                <a:lnTo>
                  <a:pt x="12" y="300"/>
                </a:lnTo>
                <a:lnTo>
                  <a:pt x="6" y="300"/>
                </a:lnTo>
                <a:lnTo>
                  <a:pt x="12" y="300"/>
                </a:lnTo>
                <a:lnTo>
                  <a:pt x="30" y="396"/>
                </a:lnTo>
                <a:lnTo>
                  <a:pt x="24" y="396"/>
                </a:lnTo>
                <a:lnTo>
                  <a:pt x="30" y="396"/>
                </a:lnTo>
                <a:lnTo>
                  <a:pt x="114" y="582"/>
                </a:lnTo>
                <a:lnTo>
                  <a:pt x="108" y="588"/>
                </a:lnTo>
                <a:lnTo>
                  <a:pt x="114" y="582"/>
                </a:lnTo>
                <a:lnTo>
                  <a:pt x="198" y="708"/>
                </a:lnTo>
                <a:lnTo>
                  <a:pt x="192" y="714"/>
                </a:lnTo>
                <a:lnTo>
                  <a:pt x="198" y="708"/>
                </a:lnTo>
                <a:lnTo>
                  <a:pt x="300" y="792"/>
                </a:lnTo>
                <a:lnTo>
                  <a:pt x="294" y="798"/>
                </a:lnTo>
                <a:lnTo>
                  <a:pt x="294" y="798"/>
                </a:lnTo>
                <a:lnTo>
                  <a:pt x="294" y="798"/>
                </a:lnTo>
                <a:lnTo>
                  <a:pt x="192" y="714"/>
                </a:lnTo>
                <a:lnTo>
                  <a:pt x="192" y="714"/>
                </a:lnTo>
                <a:lnTo>
                  <a:pt x="192" y="714"/>
                </a:lnTo>
                <a:lnTo>
                  <a:pt x="108" y="588"/>
                </a:lnTo>
                <a:lnTo>
                  <a:pt x="114" y="600"/>
                </a:lnTo>
                <a:lnTo>
                  <a:pt x="108" y="582"/>
                </a:lnTo>
                <a:lnTo>
                  <a:pt x="24" y="396"/>
                </a:lnTo>
                <a:lnTo>
                  <a:pt x="24" y="396"/>
                </a:lnTo>
                <a:lnTo>
                  <a:pt x="24" y="396"/>
                </a:lnTo>
                <a:lnTo>
                  <a:pt x="6" y="300"/>
                </a:lnTo>
                <a:lnTo>
                  <a:pt x="6" y="300"/>
                </a:lnTo>
                <a:lnTo>
                  <a:pt x="6" y="300"/>
                </a:lnTo>
                <a:lnTo>
                  <a:pt x="0" y="192"/>
                </a:lnTo>
                <a:lnTo>
                  <a:pt x="0" y="192"/>
                </a:lnTo>
                <a:lnTo>
                  <a:pt x="0" y="19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42" y="48"/>
                </a:lnTo>
                <a:lnTo>
                  <a:pt x="42" y="48"/>
                </a:lnTo>
                <a:lnTo>
                  <a:pt x="42" y="48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210" y="0"/>
                </a:lnTo>
                <a:lnTo>
                  <a:pt x="21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3" name="Freeform 179"/>
          <p:cNvSpPr>
            <a:spLocks/>
          </p:cNvSpPr>
          <p:nvPr/>
        </p:nvSpPr>
        <p:spPr bwMode="auto">
          <a:xfrm>
            <a:off x="4210050" y="4459288"/>
            <a:ext cx="104775" cy="3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" y="18"/>
              </a:cxn>
              <a:cxn ang="0">
                <a:pos x="66" y="24"/>
              </a:cxn>
              <a:cxn ang="0">
                <a:pos x="66" y="24"/>
              </a:cxn>
              <a:cxn ang="0">
                <a:pos x="66" y="24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6" h="24">
                <a:moveTo>
                  <a:pt x="0" y="0"/>
                </a:moveTo>
                <a:lnTo>
                  <a:pt x="66" y="18"/>
                </a:lnTo>
                <a:lnTo>
                  <a:pt x="66" y="24"/>
                </a:lnTo>
                <a:lnTo>
                  <a:pt x="66" y="24"/>
                </a:lnTo>
                <a:lnTo>
                  <a:pt x="66" y="24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4" name="Rectangle 180"/>
          <p:cNvSpPr>
            <a:spLocks noChangeArrowheads="1"/>
          </p:cNvSpPr>
          <p:nvPr/>
        </p:nvSpPr>
        <p:spPr bwMode="auto">
          <a:xfrm>
            <a:off x="4400550" y="450691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5" name="Freeform 181"/>
          <p:cNvSpPr>
            <a:spLocks/>
          </p:cNvSpPr>
          <p:nvPr/>
        </p:nvSpPr>
        <p:spPr bwMode="auto">
          <a:xfrm>
            <a:off x="4314825" y="4487863"/>
            <a:ext cx="85725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54" y="18"/>
              </a:cxn>
              <a:cxn ang="0">
                <a:pos x="54" y="12"/>
              </a:cxn>
              <a:cxn ang="0">
                <a:pos x="0" y="0"/>
              </a:cxn>
            </a:cxnLst>
            <a:rect l="0" t="0" r="r" b="b"/>
            <a:pathLst>
              <a:path w="54" h="18">
                <a:moveTo>
                  <a:pt x="0" y="0"/>
                </a:moveTo>
                <a:lnTo>
                  <a:pt x="0" y="6"/>
                </a:lnTo>
                <a:lnTo>
                  <a:pt x="54" y="18"/>
                </a:lnTo>
                <a:lnTo>
                  <a:pt x="54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6" name="Rectangle 182"/>
          <p:cNvSpPr>
            <a:spLocks noChangeArrowheads="1"/>
          </p:cNvSpPr>
          <p:nvPr/>
        </p:nvSpPr>
        <p:spPr bwMode="auto">
          <a:xfrm>
            <a:off x="3203575" y="4508500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baseline="0">
                <a:solidFill>
                  <a:schemeClr val="tx1"/>
                </a:solidFill>
              </a:rPr>
              <a:t>systematic</a:t>
            </a:r>
            <a:endParaRPr lang="en-US" sz="1800" b="1" i="1" baseline="0">
              <a:solidFill>
                <a:schemeClr val="tx1"/>
              </a:solidFill>
            </a:endParaRPr>
          </a:p>
        </p:txBody>
      </p:sp>
      <p:sp>
        <p:nvSpPr>
          <p:cNvPr id="149687" name="Rectangle 183"/>
          <p:cNvSpPr>
            <a:spLocks noChangeArrowheads="1"/>
          </p:cNvSpPr>
          <p:nvPr/>
        </p:nvSpPr>
        <p:spPr bwMode="auto">
          <a:xfrm>
            <a:off x="3781425" y="459263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</a:rPr>
              <a:t>  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88" name="Rectangle 184"/>
          <p:cNvSpPr>
            <a:spLocks noChangeArrowheads="1"/>
          </p:cNvSpPr>
          <p:nvPr/>
        </p:nvSpPr>
        <p:spPr bwMode="auto">
          <a:xfrm>
            <a:off x="3563938" y="4724400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baseline="0">
                <a:solidFill>
                  <a:schemeClr val="tx1"/>
                </a:solidFill>
              </a:rPr>
              <a:t>sample</a:t>
            </a:r>
            <a:endParaRPr lang="en-US" sz="1800" b="1" i="1" baseline="0">
              <a:solidFill>
                <a:schemeClr val="tx1"/>
              </a:solidFill>
            </a:endParaRPr>
          </a:p>
        </p:txBody>
      </p:sp>
      <p:sp>
        <p:nvSpPr>
          <p:cNvPr id="149689" name="Rectangle 185"/>
          <p:cNvSpPr>
            <a:spLocks noChangeArrowheads="1"/>
          </p:cNvSpPr>
          <p:nvPr/>
        </p:nvSpPr>
        <p:spPr bwMode="auto">
          <a:xfrm>
            <a:off x="2339975" y="4076700"/>
            <a:ext cx="744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s =f</a:t>
            </a:r>
            <a:r>
              <a:rPr lang="en-US" sz="1800" b="1" i="1" baseline="30000">
                <a:solidFill>
                  <a:schemeClr val="tx1"/>
                </a:solidFill>
                <a:latin typeface="Times" pitchFamily="18" charset="0"/>
              </a:rPr>
              <a:t>-1</a:t>
            </a:r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(x</a:t>
            </a:r>
            <a:r>
              <a:rPr lang="en-US" sz="1800" i="1" baseline="0">
                <a:solidFill>
                  <a:schemeClr val="tx1"/>
                </a:solidFill>
                <a:latin typeface="Times" pitchFamily="18" charset="0"/>
              </a:rPr>
              <a:t>)</a:t>
            </a:r>
            <a:endParaRPr lang="en-US" sz="1800" i="1" baseline="0">
              <a:solidFill>
                <a:schemeClr val="tx1"/>
              </a:solidFill>
            </a:endParaRPr>
          </a:p>
        </p:txBody>
      </p:sp>
      <p:sp>
        <p:nvSpPr>
          <p:cNvPr id="149690" name="Rectangle 186"/>
          <p:cNvSpPr>
            <a:spLocks noChangeArrowheads="1"/>
          </p:cNvSpPr>
          <p:nvPr/>
        </p:nvSpPr>
        <p:spPr bwMode="auto">
          <a:xfrm>
            <a:off x="3779838" y="2924175"/>
            <a:ext cx="2185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F(x) = ∫ </a:t>
            </a:r>
            <a:r>
              <a:rPr lang="el-GR" sz="1800" b="1" i="1" baseline="0">
                <a:solidFill>
                  <a:schemeClr val="tx1"/>
                </a:solidFill>
                <a:cs typeface="Times New Roman" pitchFamily="18" charset="0"/>
              </a:rPr>
              <a:t>π</a:t>
            </a:r>
            <a:r>
              <a:rPr lang="en-US" sz="1800" b="1" i="1" baseline="0">
                <a:solidFill>
                  <a:schemeClr val="tx1"/>
                </a:solidFill>
                <a:cs typeface="Times New Roman" pitchFamily="18" charset="0"/>
              </a:rPr>
              <a:t>(s)d</a:t>
            </a:r>
            <a:r>
              <a:rPr lang="el-GR" sz="1800" b="1" i="1" baseline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en-US" sz="1800" b="1" i="1" baseline="0">
                <a:solidFill>
                  <a:schemeClr val="tx1"/>
                </a:solidFill>
                <a:cs typeface="Times New Roman" pitchFamily="18" charset="0"/>
              </a:rPr>
              <a:t>(s</a:t>
            </a:r>
            <a:r>
              <a:rPr lang="en-US" sz="1800" i="1" baseline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l-GR" sz="1800" i="1" baseline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9691" name="Rectangle 187"/>
          <p:cNvSpPr>
            <a:spLocks noChangeArrowheads="1"/>
          </p:cNvSpPr>
          <p:nvPr/>
        </p:nvSpPr>
        <p:spPr bwMode="auto">
          <a:xfrm>
            <a:off x="4427538" y="3141663"/>
            <a:ext cx="2635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 baseline="0">
                <a:solidFill>
                  <a:schemeClr val="tx1"/>
                </a:solidFill>
                <a:latin typeface="Times" pitchFamily="18" charset="0"/>
              </a:rPr>
              <a:t>B(x)</a:t>
            </a:r>
            <a:endParaRPr lang="en-US" sz="1200" i="1" baseline="0">
              <a:solidFill>
                <a:schemeClr val="tx1"/>
              </a:solidFill>
            </a:endParaRPr>
          </a:p>
        </p:txBody>
      </p:sp>
      <p:sp>
        <p:nvSpPr>
          <p:cNvPr id="149692" name="Rectangle 188"/>
          <p:cNvSpPr>
            <a:spLocks noChangeArrowheads="1"/>
          </p:cNvSpPr>
          <p:nvPr/>
        </p:nvSpPr>
        <p:spPr bwMode="auto">
          <a:xfrm>
            <a:off x="6238875" y="5746750"/>
            <a:ext cx="5191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x=F</a:t>
            </a:r>
            <a:r>
              <a:rPr lang="en-US" sz="1200" b="1" i="1" baseline="30000">
                <a:solidFill>
                  <a:schemeClr val="tx1"/>
                </a:solidFill>
                <a:latin typeface="Times" pitchFamily="18" charset="0"/>
              </a:rPr>
              <a:t>-1</a:t>
            </a:r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(y)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93" name="Rectangle 189"/>
          <p:cNvSpPr>
            <a:spLocks noChangeArrowheads="1"/>
          </p:cNvSpPr>
          <p:nvPr/>
        </p:nvSpPr>
        <p:spPr bwMode="auto">
          <a:xfrm>
            <a:off x="6553200" y="5699125"/>
            <a:ext cx="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AU" i="1" baseline="0">
              <a:solidFill>
                <a:srgbClr val="000099"/>
              </a:solidFill>
            </a:endParaRPr>
          </a:p>
        </p:txBody>
      </p:sp>
      <p:sp>
        <p:nvSpPr>
          <p:cNvPr id="149694" name="Rectangle 190"/>
          <p:cNvSpPr>
            <a:spLocks noChangeArrowheads="1"/>
          </p:cNvSpPr>
          <p:nvPr/>
        </p:nvSpPr>
        <p:spPr bwMode="auto">
          <a:xfrm>
            <a:off x="5181600" y="1447800"/>
            <a:ext cx="561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x=f(s)</a:t>
            </a:r>
            <a:endParaRPr lang="en-US" sz="1800" b="1" i="1" baseline="0">
              <a:solidFill>
                <a:schemeClr val="tx1"/>
              </a:solidFill>
            </a:endParaRPr>
          </a:p>
        </p:txBody>
      </p: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4114800" y="2133600"/>
            <a:ext cx="2228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 baseline="0">
                <a:solidFill>
                  <a:schemeClr val="tx1"/>
                </a:solidFill>
              </a:rPr>
              <a:t>0                                          1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2E1B-E0E5-403F-830C-9277F2DA35C7}" type="slidenum">
              <a:rPr lang="en-US"/>
              <a:pPr/>
              <a:t>57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GRTS DESIGN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Pick                                   as a systematic sample with random start from (0,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Set                      and 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Then                                  is a spatially well-balanced sample from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i="1" baseline="30000">
                <a:solidFill>
                  <a:srgbClr val="0000FF"/>
                </a:solidFill>
                <a:cs typeface="Times New Roman" pitchFamily="18" charset="0"/>
              </a:rPr>
              <a:t>*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with the desired inclusion function.</a:t>
            </a: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289175" y="2057400"/>
          <a:ext cx="2693988" cy="446088"/>
        </p:xfrm>
        <a:graphic>
          <a:graphicData uri="http://schemas.openxmlformats.org/presentationml/2006/ole">
            <p:oleObj spid="_x0000_s38916" name="Equation" r:id="rId3" imgW="1536480" imgH="253800" progId="Equation.DSMT4">
              <p:embed/>
            </p:oleObj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835150" y="3500438"/>
          <a:ext cx="1873250" cy="512762"/>
        </p:xfrm>
        <a:graphic>
          <a:graphicData uri="http://schemas.openxmlformats.org/presentationml/2006/ole">
            <p:oleObj spid="_x0000_s38917" name="Equation" r:id="rId4" imgW="1066680" imgH="291960" progId="Equation.DSMT4">
              <p:embed/>
            </p:oleObj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716463" y="3429000"/>
          <a:ext cx="3721100" cy="604838"/>
        </p:xfrm>
        <a:graphic>
          <a:graphicData uri="http://schemas.openxmlformats.org/presentationml/2006/ole">
            <p:oleObj spid="_x0000_s38918" name="Equation" r:id="rId5" imgW="2108160" imgH="342720" progId="Equation.DSMT4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209800" y="4648200"/>
          <a:ext cx="3035300" cy="468313"/>
        </p:xfrm>
        <a:graphic>
          <a:graphicData uri="http://schemas.openxmlformats.org/presentationml/2006/ole">
            <p:oleObj spid="_x0000_s38919" name="Equation" r:id="rId6" imgW="172692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A811-BF68-4D83-8467-DE5A398CB704}" type="slidenum">
              <a:rPr lang="en-US"/>
              <a:pPr/>
              <a:t>58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GRTS DESIGN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Because the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u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are ordered, the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s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are in “Quadrant-Recursive Order”, that is, successive quarters of the points will all be in the same quadrant (equi-probable case)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Re-order using “Reverse Hierarchical Order”:</a:t>
            </a:r>
            <a:endParaRPr lang="en-US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Pick the first point in each quarter of the sample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Pick the next 4 points, one from each quarter of the sample and so on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1AFB-F3A0-40AA-AF46-8249FC81CA92}" type="slidenum">
              <a:rPr lang="en-US"/>
              <a:pPr/>
              <a:t>59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2133600"/>
          </a:xfrm>
        </p:spPr>
        <p:txBody>
          <a:bodyPr/>
          <a:lstStyle/>
          <a:p>
            <a:r>
              <a:rPr lang="en-US"/>
              <a:t>Illustrate for 2-levels of addressing: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8153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First 16 addresses as base 4-fractions</a:t>
            </a: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00  01  02  03    10  11  12  13     20  21  22  23    30  31  32   33</a:t>
            </a:r>
          </a:p>
          <a:p>
            <a:pPr>
              <a:spcBef>
                <a:spcPct val="50000"/>
              </a:spcBef>
            </a:pPr>
            <a:endParaRPr lang="en-US" sz="2400" i="1" baseline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EC27-4939-4AEE-862A-6C0569E838DC}" type="slidenum">
              <a:rPr lang="en-US"/>
              <a:pPr/>
              <a:t>6</a:t>
            </a:fld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059113" y="2420938"/>
            <a:ext cx="1152525" cy="79216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V="1">
            <a:off x="4211638" y="1484313"/>
            <a:ext cx="288925" cy="172878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4211638" y="2708275"/>
            <a:ext cx="1655762" cy="504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4500563" y="1484313"/>
            <a:ext cx="1366837" cy="122396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4500563" y="1484313"/>
            <a:ext cx="1008062" cy="2889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5508625" y="1773238"/>
            <a:ext cx="358775" cy="9350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H="1">
            <a:off x="5219700" y="2781300"/>
            <a:ext cx="576263" cy="15843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5867400" y="2708275"/>
            <a:ext cx="0" cy="7207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5219700" y="3429000"/>
            <a:ext cx="647700" cy="9366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3492500" y="4149725"/>
            <a:ext cx="1727200" cy="2159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3059113" y="2420938"/>
            <a:ext cx="433387" cy="172878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H="1">
            <a:off x="3059113" y="1628775"/>
            <a:ext cx="865187" cy="792163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 flipV="1">
            <a:off x="3924300" y="1484313"/>
            <a:ext cx="576263" cy="14446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 flipH="1">
            <a:off x="3059113" y="1484313"/>
            <a:ext cx="1441450" cy="9366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V="1">
            <a:off x="3492500" y="3213100"/>
            <a:ext cx="719138" cy="9366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4211638" y="3213100"/>
            <a:ext cx="1008062" cy="11525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1908175" y="4581525"/>
            <a:ext cx="48958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aseline="0"/>
              <a:t>Regular Icosahedron</a:t>
            </a:r>
            <a:endParaRPr lang="en-AU" sz="2800" baseline="0"/>
          </a:p>
          <a:p>
            <a:pPr>
              <a:spcBef>
                <a:spcPct val="50000"/>
              </a:spcBef>
            </a:pPr>
            <a:r>
              <a:rPr lang="en-AU" sz="2800" baseline="0"/>
              <a:t>20 Triangular faces, 12 vertices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58CB-76E6-451B-B553-3B0D633F3D79}" type="slidenum">
              <a:rPr lang="en-US"/>
              <a:pPr/>
              <a:t>60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Illustrate for 2-levels of addressing:</a:t>
            </a:r>
          </a:p>
          <a:p>
            <a:endParaRPr lang="en-US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762000" y="2971800"/>
            <a:ext cx="8153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First 16 addresses as base 4-fractions</a:t>
            </a:r>
            <a:endParaRPr lang="en-US" sz="2400" i="1" baseline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00  01  02  03    10  11  12  13     20  21  22  23    30  31  32   33</a:t>
            </a:r>
          </a:p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Reversed  digits </a:t>
            </a: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00 10   20  30    01 11  21   31     02  12  22  32     03  13  23  33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D2B4-8046-4ABE-81FE-7FA4EF52ADB8}" type="slidenum">
              <a:rPr lang="en-US"/>
              <a:pPr/>
              <a:t>61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Illustrate for 2-levels of addressing:</a:t>
            </a:r>
          </a:p>
          <a:p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609600" y="2667000"/>
            <a:ext cx="8153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First 16 addresses as base 4-numbers</a:t>
            </a:r>
          </a:p>
          <a:p>
            <a:pPr algn="ctr"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00  01  02  03    10  11  12  13     20  21  22  23    30  31  32   33</a:t>
            </a:r>
          </a:p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Reversed  digits </a:t>
            </a: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00 10   20  30    01 11  21   31     02  12  22  32     03  13  23  33</a:t>
            </a:r>
          </a:p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Reversed digits as base 10 numbers</a:t>
            </a: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0   4      8   12    1   5     9    13      2    6   10  14      3    7    11   15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4CEA-C787-4EF2-9744-3B99AE97C3B6}" type="slidenum">
              <a:rPr lang="en-US"/>
              <a:pPr/>
              <a:t>62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/>
              <a:t>The above algorithm works for sample sizes that are powers of 4, i.e., </a:t>
            </a:r>
            <a:r>
              <a:rPr lang="en-US" i="1"/>
              <a:t>n = 4</a:t>
            </a:r>
            <a:r>
              <a:rPr lang="en-US" i="1" baseline="30000"/>
              <a:t>k</a:t>
            </a:r>
            <a:endParaRPr lang="en-US"/>
          </a:p>
          <a:p>
            <a:pPr>
              <a:spcBef>
                <a:spcPct val="30000"/>
              </a:spcBef>
            </a:pPr>
            <a:r>
              <a:rPr lang="en-US"/>
              <a:t>For other values of sample, need to modify:</a:t>
            </a:r>
          </a:p>
          <a:p>
            <a:pPr lvl="1">
              <a:spcBef>
                <a:spcPct val="30000"/>
              </a:spcBef>
            </a:pPr>
            <a:r>
              <a:rPr lang="en-US"/>
              <a:t>Let </a:t>
            </a:r>
            <a:r>
              <a:rPr lang="en-US" i="1"/>
              <a:t>k </a:t>
            </a:r>
            <a:r>
              <a:rPr lang="en-US"/>
              <a:t>be smallest integer such that  </a:t>
            </a:r>
            <a:r>
              <a:rPr lang="en-US" i="1"/>
              <a:t>n </a:t>
            </a:r>
            <a:r>
              <a:rPr lang="en-US" i="1">
                <a:cs typeface="Times New Roman" pitchFamily="18" charset="0"/>
              </a:rPr>
              <a:t>≤</a:t>
            </a:r>
            <a:r>
              <a:rPr lang="en-US" i="1"/>
              <a:t> 4</a:t>
            </a:r>
            <a:r>
              <a:rPr lang="en-US" i="1" baseline="30000"/>
              <a:t>k</a:t>
            </a:r>
            <a:endParaRPr lang="en-US"/>
          </a:p>
          <a:p>
            <a:pPr lvl="1">
              <a:spcBef>
                <a:spcPct val="30000"/>
              </a:spcBef>
            </a:pPr>
            <a:r>
              <a:rPr lang="en-US"/>
              <a:t>Form the reverse hierarchical order for the integers </a:t>
            </a:r>
            <a:r>
              <a:rPr lang="en-US" i="1"/>
              <a:t>1,,,, 4</a:t>
            </a:r>
            <a:r>
              <a:rPr lang="en-US" i="1" baseline="30000"/>
              <a:t>k</a:t>
            </a:r>
            <a:endParaRPr lang="en-US"/>
          </a:p>
          <a:p>
            <a:pPr lvl="1">
              <a:spcBef>
                <a:spcPct val="30000"/>
              </a:spcBef>
            </a:pPr>
            <a:r>
              <a:rPr lang="en-US"/>
              <a:t>Scale the ordered integers to the range </a:t>
            </a:r>
            <a:r>
              <a:rPr lang="en-US" i="1"/>
              <a:t>(1, n) </a:t>
            </a:r>
          </a:p>
          <a:p>
            <a:pPr lvl="1">
              <a:spcBef>
                <a:spcPct val="30000"/>
              </a:spcBef>
            </a:pPr>
            <a:r>
              <a:rPr lang="en-US"/>
              <a:t>Eliminate any duplicates</a:t>
            </a:r>
          </a:p>
          <a:p>
            <a:endParaRPr lang="en-US" baseline="300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21BE-DA97-4E76-B4B5-F4A1DFC031A8}" type="slidenum">
              <a:rPr lang="en-US"/>
              <a:pPr/>
              <a:t>63</a:t>
            </a:fld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let </a:t>
            </a:r>
            <a:r>
              <a:rPr lang="en-US" i="1" dirty="0"/>
              <a:t>n</a:t>
            </a:r>
            <a:r>
              <a:rPr lang="en-US" dirty="0"/>
              <a:t> = 12</a:t>
            </a:r>
          </a:p>
          <a:p>
            <a:pPr lvl="1"/>
            <a:r>
              <a:rPr lang="en-US" dirty="0"/>
              <a:t>Then </a:t>
            </a:r>
            <a:r>
              <a:rPr lang="en-US" i="1" dirty="0"/>
              <a:t>k </a:t>
            </a:r>
            <a:r>
              <a:rPr lang="en-US" dirty="0"/>
              <a:t>= 2, so that 4</a:t>
            </a:r>
            <a:r>
              <a:rPr lang="en-US" i="1" baseline="30000" dirty="0"/>
              <a:t>k</a:t>
            </a:r>
            <a:r>
              <a:rPr lang="en-US" dirty="0"/>
              <a:t> = 16</a:t>
            </a:r>
          </a:p>
          <a:p>
            <a:pPr lvl="1"/>
            <a:r>
              <a:rPr lang="en-US" dirty="0"/>
              <a:t>RHO(16) = (1, 5, 9,13, 2, 6,10,14, 3, 7, 11, 15, 4, 8,12, 16)</a:t>
            </a:r>
          </a:p>
          <a:p>
            <a:pPr lvl="1"/>
            <a:r>
              <a:rPr lang="en-US" dirty="0"/>
              <a:t>RHO(12) = (1, 4, 7,10, 2, 5, 8,11, 3,  6,  9, 12)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5753-BB24-41F8-A66B-F2B8494ECC23}" type="slidenum">
              <a:rPr lang="en-US"/>
              <a:pPr/>
              <a:t>64</a:t>
            </a:fld>
            <a:endParaRPr lang="en-US"/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0" y="449263"/>
            <a:ext cx="6919913" cy="64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82089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aseline="0"/>
              <a:t>100 Point GRTS Sample, QR order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7104-47B9-4C03-AE1F-8EF431CBBAF7}" type="slidenum">
              <a:rPr lang="en-US"/>
              <a:pPr/>
              <a:t>65</a:t>
            </a:fld>
            <a:endParaRPr lang="en-US"/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0" y="449263"/>
            <a:ext cx="6919913" cy="64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684213" y="333375"/>
            <a:ext cx="184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AU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19113" y="34925"/>
            <a:ext cx="8504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baseline="0"/>
              <a:t>100 Point GRTS Sample, RHO order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9388" y="6524625"/>
            <a:ext cx="1905000" cy="333375"/>
          </a:xfrm>
        </p:spPr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</p:spPr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CDC4-8906-49E4-827F-3C5099C916EC}" type="slidenum">
              <a:rPr lang="en-US"/>
              <a:pPr/>
              <a:t>66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SPATIAL PROPERTIES OF REVERSE HIERARCHICAL ORDERED	GRTS SAMPLE</a:t>
            </a:r>
            <a:r>
              <a:rPr lang="en-US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The complete sample is nearly regular, capturing much of the potential efficiency of a systematic sample without the potential flaws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Any subsample consisting of a consecutive subsequence is almost as regular as the full sample; in particular, the subsequence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                                                         , is a spatially well-balanced sample.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Any consecutive sequence subsample, restricted to the </a:t>
            </a:r>
            <a:r>
              <a:rPr lang="en-US" sz="2800" u="sng">
                <a:solidFill>
                  <a:srgbClr val="0000FF"/>
                </a:solidFill>
                <a:cs typeface="Times New Roman" pitchFamily="18" charset="0"/>
              </a:rPr>
              <a:t>accessible domain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, is a spatially well-balanced sample of the accessible domain.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066800" y="4267200"/>
          <a:ext cx="4699000" cy="487363"/>
        </p:xfrm>
        <a:graphic>
          <a:graphicData uri="http://schemas.openxmlformats.org/presentationml/2006/ole">
            <p:oleObj spid="_x0000_s43012" name="Equation" r:id="rId3" imgW="2692080" imgH="279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77FF-E993-47CF-A651-665880CD3B87}" type="slidenum">
              <a:rPr lang="en-US"/>
              <a:pPr/>
              <a:t>67</a:t>
            </a:fld>
            <a:endParaRPr lang="en-US"/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58722" name="Graph Sheet" r:id="rId3" imgW="3352680" imgH="2590560" progId="SPLUSGraphSheetFileType">
              <p:embed/>
            </p:oleObj>
          </a:graphicData>
        </a:graphic>
      </p:graphicFrame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9906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1" baseline="0">
                <a:solidFill>
                  <a:schemeClr val="tx1"/>
                </a:solidFill>
              </a:rPr>
              <a:t>Inclusion probability density surface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838200" y="55626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AU" i="1" baseline="0">
              <a:solidFill>
                <a:srgbClr val="000099"/>
              </a:solidFill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524000" y="5791200"/>
            <a:ext cx="647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solidFill>
                  <a:schemeClr val="tx1"/>
                </a:solidFill>
              </a:rPr>
              <a:t>Region is (0,1)</a:t>
            </a:r>
            <a:r>
              <a:rPr lang="en-US" baseline="0">
                <a:solidFill>
                  <a:schemeClr val="tx1"/>
                </a:solidFill>
              </a:rPr>
              <a:t>x</a:t>
            </a:r>
            <a:r>
              <a:rPr lang="en-US" i="1" baseline="0">
                <a:solidFill>
                  <a:schemeClr val="tx1"/>
                </a:solidFill>
              </a:rPr>
              <a:t>(0,0.8)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3A22-5271-4070-8A52-8FE8751EDFCB}" type="slidenum">
              <a:rPr lang="en-US"/>
              <a:pPr/>
              <a:t>68</a:t>
            </a:fld>
            <a:endParaRPr lang="en-US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59746" name="Graph Sheet" r:id="rId3" imgW="3352680" imgH="2590560" progId="SPLUSGraphSheetFileTyp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59B8-7E5A-4F25-9AB0-05D0A3E59485}" type="slidenum">
              <a:rPr lang="en-US"/>
              <a:pPr/>
              <a:t>69</a:t>
            </a:fld>
            <a:endParaRPr lang="en-US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58775"/>
            <a:ext cx="7208838" cy="719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476375" y="549275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solidFill>
                  <a:schemeClr val="tx1"/>
                </a:solidFill>
              </a:rPr>
              <a:t>20 –point GRTS Sample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6020-A0D9-4F48-841A-F3AF227C7196}" type="slidenum">
              <a:rPr lang="en-US"/>
              <a:pPr/>
              <a:t>7</a:t>
            </a:fld>
            <a:endParaRPr lang="en-US"/>
          </a:p>
        </p:txBody>
      </p:sp>
      <p:pic>
        <p:nvPicPr>
          <p:cNvPr id="60421" name="Picture 5" descr="Icosahedron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709738"/>
            <a:ext cx="6769100" cy="323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1A65-73BF-4EB7-B53B-D13DB9A9E678}" type="slidenum">
              <a:rPr lang="en-US"/>
              <a:pPr/>
              <a:t>70</a:t>
            </a:fld>
            <a:endParaRPr lang="en-US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58775"/>
            <a:ext cx="7197725" cy="718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042988" y="476250"/>
            <a:ext cx="6600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solidFill>
                  <a:schemeClr val="tx1"/>
                </a:solidFill>
              </a:rPr>
              <a:t>Four 20-point GRTS Panels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E384-8539-4041-A88B-D09B33FDECF0}" type="slidenum">
              <a:rPr lang="en-US"/>
              <a:pPr/>
              <a:t>71</a:t>
            </a:fld>
            <a:endParaRPr lang="en-US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58775"/>
            <a:ext cx="7212013" cy="71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1403350" y="404813"/>
            <a:ext cx="64087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solidFill>
                  <a:schemeClr val="tx1"/>
                </a:solidFill>
              </a:rPr>
              <a:t>Five 20-point GRTS Panels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A5AD-9EE6-44A1-8F44-DB452BC8546B}" type="slidenum">
              <a:rPr lang="en-US"/>
              <a:pPr/>
              <a:t>72</a:t>
            </a:fld>
            <a:endParaRPr lang="en-US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58775"/>
            <a:ext cx="7212013" cy="71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11188" y="188913"/>
            <a:ext cx="81534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Aft>
                <a:spcPct val="5000"/>
              </a:spcAft>
            </a:pPr>
            <a:r>
              <a:rPr lang="en-US" i="1" baseline="0">
                <a:solidFill>
                  <a:schemeClr val="tx1"/>
                </a:solidFill>
              </a:rPr>
              <a:t>Five 20-point GRTS Panels </a:t>
            </a:r>
          </a:p>
          <a:p>
            <a:pPr algn="ctr">
              <a:spcAft>
                <a:spcPct val="5000"/>
              </a:spcAft>
            </a:pPr>
            <a:r>
              <a:rPr lang="en-US" i="1" baseline="0">
                <a:solidFill>
                  <a:schemeClr val="tx1"/>
                </a:solidFill>
              </a:rPr>
              <a:t>+ Special Study Area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1CBF-E34F-4FC1-92A9-EF758C186228}" type="slidenum">
              <a:rPr lang="en-US"/>
              <a:pPr/>
              <a:t>8</a:t>
            </a:fld>
            <a:endParaRPr lang="en-US"/>
          </a:p>
        </p:txBody>
      </p:sp>
      <p:pic>
        <p:nvPicPr>
          <p:cNvPr id="122882" name="Picture 2" descr="Icosahedron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700213"/>
            <a:ext cx="6769100" cy="3232150"/>
          </a:xfrm>
          <a:prstGeom prst="rect">
            <a:avLst/>
          </a:prstGeom>
          <a:noFill/>
        </p:spPr>
      </p:pic>
      <p:sp>
        <p:nvSpPr>
          <p:cNvPr id="122883" name="Line 3"/>
          <p:cNvSpPr>
            <a:spLocks noChangeShapeType="1"/>
          </p:cNvSpPr>
          <p:nvPr/>
        </p:nvSpPr>
        <p:spPr bwMode="auto">
          <a:xfrm flipH="1">
            <a:off x="1763713" y="2276475"/>
            <a:ext cx="1223962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2339975" y="2205038"/>
            <a:ext cx="1223963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H="1">
            <a:off x="2987675" y="2205038"/>
            <a:ext cx="1223963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563938" y="2276475"/>
            <a:ext cx="122396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4211638" y="2276475"/>
            <a:ext cx="11525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4787900" y="2349500"/>
            <a:ext cx="122396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 flipH="1">
            <a:off x="5364163" y="2276475"/>
            <a:ext cx="122396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>
            <a:off x="6011863" y="2276475"/>
            <a:ext cx="122396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 flipH="1">
            <a:off x="6588125" y="2276475"/>
            <a:ext cx="122396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7235825" y="2276475"/>
            <a:ext cx="576263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1763713" y="3284538"/>
            <a:ext cx="576262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1763713" y="3284538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5" name="Line 15"/>
          <p:cNvSpPr>
            <a:spLocks noChangeShapeType="1"/>
          </p:cNvSpPr>
          <p:nvPr/>
        </p:nvSpPr>
        <p:spPr bwMode="auto">
          <a:xfrm>
            <a:off x="2339975" y="2276475"/>
            <a:ext cx="547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 flipV="1">
            <a:off x="1763713" y="4365625"/>
            <a:ext cx="547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 Aug 2006</a:t>
            </a: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CSIRO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88C1-37C8-4CAD-BDCB-BE15189F4BCE}" type="slidenum">
              <a:rPr lang="en-US"/>
              <a:pPr/>
              <a:t>9</a:t>
            </a:fld>
            <a:endParaRPr lang="en-US"/>
          </a:p>
        </p:txBody>
      </p:sp>
      <p:pic>
        <p:nvPicPr>
          <p:cNvPr id="123906" name="Picture 2" descr="Icosahedron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700213"/>
            <a:ext cx="6769100" cy="3232150"/>
          </a:xfrm>
          <a:prstGeom prst="rect">
            <a:avLst/>
          </a:prstGeom>
          <a:noFill/>
        </p:spPr>
      </p:pic>
      <p:sp>
        <p:nvSpPr>
          <p:cNvPr id="123907" name="Line 3"/>
          <p:cNvSpPr>
            <a:spLocks noChangeShapeType="1"/>
          </p:cNvSpPr>
          <p:nvPr/>
        </p:nvSpPr>
        <p:spPr bwMode="auto">
          <a:xfrm flipH="1">
            <a:off x="1763713" y="2276475"/>
            <a:ext cx="1223962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2339975" y="2205038"/>
            <a:ext cx="1223963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 flipH="1">
            <a:off x="2987675" y="2205038"/>
            <a:ext cx="1223963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3563938" y="2276475"/>
            <a:ext cx="122396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4211638" y="2276475"/>
            <a:ext cx="11525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>
            <a:off x="4787900" y="2349500"/>
            <a:ext cx="122396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5364163" y="2276475"/>
            <a:ext cx="122396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6011863" y="2276475"/>
            <a:ext cx="122396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 flipH="1">
            <a:off x="6588125" y="2276475"/>
            <a:ext cx="122396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7235825" y="2276475"/>
            <a:ext cx="576263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1763713" y="3284538"/>
            <a:ext cx="576262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1763713" y="3284538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>
            <a:off x="2339975" y="2276475"/>
            <a:ext cx="547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 flipV="1">
            <a:off x="1763713" y="4365625"/>
            <a:ext cx="547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3563938" y="3284538"/>
            <a:ext cx="576262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>
            <a:off x="4140200" y="3284538"/>
            <a:ext cx="360363" cy="576262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24" name="Line 20"/>
          <p:cNvSpPr>
            <a:spLocks noChangeShapeType="1"/>
          </p:cNvSpPr>
          <p:nvPr/>
        </p:nvSpPr>
        <p:spPr bwMode="auto">
          <a:xfrm flipH="1">
            <a:off x="4211638" y="3860800"/>
            <a:ext cx="288925" cy="504825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 flipH="1">
            <a:off x="3563938" y="4365625"/>
            <a:ext cx="6477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 flipV="1">
            <a:off x="3276600" y="3789363"/>
            <a:ext cx="287338" cy="576262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 flipH="1">
            <a:off x="3276600" y="3284538"/>
            <a:ext cx="287338" cy="504825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ts.02.04.2002">
  <a:themeElements>
    <a:clrScheme name="grts.02.04.2002 8">
      <a:dk1>
        <a:srgbClr val="0033CC"/>
      </a:dk1>
      <a:lt1>
        <a:srgbClr val="FFFFFF"/>
      </a:lt1>
      <a:dk2>
        <a:srgbClr val="0033CC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ts.02.04.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ts.02.04.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ts.02.04.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8">
        <a:dk1>
          <a:srgbClr val="0033CC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2545</Words>
  <Application>Microsoft Office PowerPoint</Application>
  <PresentationFormat>On-screen Show (4:3)</PresentationFormat>
  <Paragraphs>588</Paragraphs>
  <Slides>72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Times New Roman</vt:lpstr>
      <vt:lpstr>Times</vt:lpstr>
      <vt:lpstr>Courier</vt:lpstr>
      <vt:lpstr>Symbol</vt:lpstr>
      <vt:lpstr>Arial</vt:lpstr>
      <vt:lpstr>Euclid Fraktur</vt:lpstr>
      <vt:lpstr>grts.02.04.2002</vt:lpstr>
      <vt:lpstr>MathType 4.0 Equation</vt:lpstr>
      <vt:lpstr>SPLUS GraphSheet</vt:lpstr>
      <vt:lpstr>The Generalized Random Tessellation Stratified Method for  Selecting Spatially-Balanced Samples</vt:lpstr>
      <vt:lpstr>Historical Context</vt:lpstr>
      <vt:lpstr>Historical Context</vt:lpstr>
      <vt:lpstr>Historical Context</vt:lpstr>
      <vt:lpstr>Historical Context</vt:lpstr>
      <vt:lpstr>Slide 6</vt:lpstr>
      <vt:lpstr>Slide 7</vt:lpstr>
      <vt:lpstr>Slide 8</vt:lpstr>
      <vt:lpstr>Slide 9</vt:lpstr>
      <vt:lpstr>Slide 10</vt:lpstr>
      <vt:lpstr>Slide 11</vt:lpstr>
      <vt:lpstr>Historical Context</vt:lpstr>
      <vt:lpstr>Historical Context</vt:lpstr>
      <vt:lpstr>Historical Context</vt:lpstr>
      <vt:lpstr>Spatial Survey Design</vt:lpstr>
      <vt:lpstr>Spatial Survey Design</vt:lpstr>
      <vt:lpstr>Sampling Natural Resource Populations </vt:lpstr>
      <vt:lpstr>Spatial Survey Design</vt:lpstr>
      <vt:lpstr>Spatial Survey Design</vt:lpstr>
      <vt:lpstr>Slide 20</vt:lpstr>
      <vt:lpstr>Slide 21</vt:lpstr>
      <vt:lpstr>Spatial Survey Design</vt:lpstr>
      <vt:lpstr>Sampling Natural Resource Populations </vt:lpstr>
      <vt:lpstr>Desirable Properties of Natural Resource Samples </vt:lpstr>
      <vt:lpstr>Spatial Survey Design</vt:lpstr>
      <vt:lpstr>Basic Spatial Survey Designs</vt:lpstr>
      <vt:lpstr>Basic Spatial Survey Designs</vt:lpstr>
      <vt:lpstr>Basic Spatial Survey Designs</vt:lpstr>
      <vt:lpstr>Basic Spatial Survey Designs</vt:lpstr>
      <vt:lpstr>RANDOM-TESSELLATION STRATIFIED (RTS) DESIGN </vt:lpstr>
      <vt:lpstr>RTS DESIGN</vt:lpstr>
      <vt:lpstr>Generalized Random-Tessellation Stratified (GRTS) Design </vt:lpstr>
      <vt:lpstr>GRTS Design</vt:lpstr>
      <vt:lpstr>GRTS Design  Mechanics</vt:lpstr>
      <vt:lpstr>Slide 35</vt:lpstr>
      <vt:lpstr>Slide 36</vt:lpstr>
      <vt:lpstr>Slide 37</vt:lpstr>
      <vt:lpstr>Slide 38</vt:lpstr>
      <vt:lpstr>GRTS Design  Mechanics</vt:lpstr>
      <vt:lpstr>Slide 40</vt:lpstr>
      <vt:lpstr>GRTS Design Theory</vt:lpstr>
      <vt:lpstr>Slide 42</vt:lpstr>
      <vt:lpstr>QUADRANT-RECURSIVE FUNCTIONS </vt:lpstr>
      <vt:lpstr>QUADRANT-RECURSIVE FUNCTIONS </vt:lpstr>
      <vt:lpstr>QUADRANT-RECURSIVE  FUNCTIONS </vt:lpstr>
      <vt:lpstr>QUADRANT-RECURSIVE  FUNCTIONS </vt:lpstr>
      <vt:lpstr>QUADRANT-RECURSIVE  FUNCTIONS </vt:lpstr>
      <vt:lpstr>HIERARCHICAL RANDOMIZATION </vt:lpstr>
      <vt:lpstr>HIERARCHICAL RANDOMIZATION </vt:lpstr>
      <vt:lpstr>Slide 50</vt:lpstr>
      <vt:lpstr>GRTS DESIGN Theory</vt:lpstr>
      <vt:lpstr>GRTS DESIGN Theory</vt:lpstr>
      <vt:lpstr>GRTS DESIGN</vt:lpstr>
      <vt:lpstr>Slide 54</vt:lpstr>
      <vt:lpstr>Slide 55</vt:lpstr>
      <vt:lpstr>Slide 56</vt:lpstr>
      <vt:lpstr>GRTS DESIGN</vt:lpstr>
      <vt:lpstr>GRTS DESIGN</vt:lpstr>
      <vt:lpstr>Reverse Hierarchical Order</vt:lpstr>
      <vt:lpstr>Reverse Hierarchical Order</vt:lpstr>
      <vt:lpstr>Reverse Hierarchical Order</vt:lpstr>
      <vt:lpstr>Reverse Hierarchical Order</vt:lpstr>
      <vt:lpstr>Reverse Hierarchical Order</vt:lpstr>
      <vt:lpstr>Slide 64</vt:lpstr>
      <vt:lpstr>Slide 65</vt:lpstr>
      <vt:lpstr>SPATIAL PROPERTIES OF REVERSE HIERARCHICAL ORDERED GRTS SAMPLE </vt:lpstr>
      <vt:lpstr>Slide 67</vt:lpstr>
      <vt:lpstr>Slide 68</vt:lpstr>
      <vt:lpstr>Slide 69</vt:lpstr>
      <vt:lpstr>Slide 70</vt:lpstr>
      <vt:lpstr>Slide 71</vt:lpstr>
      <vt:lpstr>Slide 72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Generalized Random Tessellation Stratified Method for  Selecting Spatially-Balanced Samples</dc:title>
  <dc:creator>don stevens</dc:creator>
  <cp:lastModifiedBy>stevens</cp:lastModifiedBy>
  <cp:revision>20</cp:revision>
  <dcterms:created xsi:type="dcterms:W3CDTF">2006-08-28T01:27:00Z</dcterms:created>
  <dcterms:modified xsi:type="dcterms:W3CDTF">2010-01-27T19:36:20Z</dcterms:modified>
</cp:coreProperties>
</file>