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256" r:id="rId2"/>
    <p:sldId id="257" r:id="rId3"/>
    <p:sldId id="259" r:id="rId4"/>
    <p:sldId id="261" r:id="rId5"/>
    <p:sldId id="262" r:id="rId6"/>
    <p:sldId id="263" r:id="rId7"/>
    <p:sldId id="264" r:id="rId8"/>
    <p:sldId id="266" r:id="rId9"/>
    <p:sldId id="281" r:id="rId10"/>
    <p:sldId id="282" r:id="rId11"/>
    <p:sldId id="284" r:id="rId12"/>
    <p:sldId id="285" r:id="rId13"/>
    <p:sldId id="290" r:id="rId14"/>
    <p:sldId id="291" r:id="rId15"/>
    <p:sldId id="292" r:id="rId16"/>
    <p:sldId id="296" r:id="rId17"/>
    <p:sldId id="294" r:id="rId18"/>
    <p:sldId id="295" r:id="rId19"/>
    <p:sldId id="307" r:id="rId20"/>
    <p:sldId id="308" r:id="rId21"/>
    <p:sldId id="310" r:id="rId22"/>
    <p:sldId id="311" r:id="rId23"/>
    <p:sldId id="331" r:id="rId24"/>
    <p:sldId id="289" r:id="rId25"/>
    <p:sldId id="283" r:id="rId26"/>
    <p:sldId id="286" r:id="rId27"/>
    <p:sldId id="297" r:id="rId28"/>
    <p:sldId id="298" r:id="rId29"/>
    <p:sldId id="299" r:id="rId30"/>
    <p:sldId id="300" r:id="rId31"/>
    <p:sldId id="301" r:id="rId32"/>
    <p:sldId id="302" r:id="rId33"/>
    <p:sldId id="303" r:id="rId34"/>
    <p:sldId id="312" r:id="rId35"/>
    <p:sldId id="305" r:id="rId36"/>
    <p:sldId id="330" r:id="rId37"/>
    <p:sldId id="313" r:id="rId38"/>
    <p:sldId id="314" r:id="rId39"/>
    <p:sldId id="315" r:id="rId40"/>
    <p:sldId id="316" r:id="rId41"/>
    <p:sldId id="317" r:id="rId42"/>
    <p:sldId id="329" r:id="rId43"/>
    <p:sldId id="304" r:id="rId44"/>
    <p:sldId id="309" r:id="rId45"/>
    <p:sldId id="319" r:id="rId46"/>
    <p:sldId id="320" r:id="rId47"/>
    <p:sldId id="328" r:id="rId48"/>
    <p:sldId id="327" r:id="rId49"/>
    <p:sldId id="318" r:id="rId50"/>
    <p:sldId id="332" r:id="rId51"/>
    <p:sldId id="321" r:id="rId52"/>
    <p:sldId id="322" r:id="rId53"/>
    <p:sldId id="323" r:id="rId54"/>
    <p:sldId id="324" r:id="rId55"/>
    <p:sldId id="326" r:id="rId56"/>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8" autoAdjust="0"/>
    <p:restoredTop sz="87246" autoAdjust="0"/>
  </p:normalViewPr>
  <p:slideViewPr>
    <p:cSldViewPr>
      <p:cViewPr varScale="1">
        <p:scale>
          <a:sx n="80" d="100"/>
          <a:sy n="80" d="100"/>
        </p:scale>
        <p:origin x="-9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356"/>
    </p:cViewPr>
  </p:sorterViewPr>
  <p:notesViewPr>
    <p:cSldViewPr>
      <p:cViewPr varScale="1">
        <p:scale>
          <a:sx n="70" d="100"/>
          <a:sy n="70" d="100"/>
        </p:scale>
        <p:origin x="-127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C287520-8E12-442C-B1CF-FCCB970A9C9B}"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defRPr>
            </a:lvl1pPr>
          </a:lstStyle>
          <a:p>
            <a:pPr>
              <a:defRPr/>
            </a:pPr>
            <a:endParaRPr lang="en-US"/>
          </a:p>
        </p:txBody>
      </p:sp>
      <p:sp>
        <p:nvSpPr>
          <p:cNvPr id="13315"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defRPr>
            </a:lvl1pPr>
          </a:lstStyle>
          <a:p>
            <a:pPr>
              <a:defRPr/>
            </a:pPr>
            <a:endParaRPr lang="en-US"/>
          </a:p>
        </p:txBody>
      </p:sp>
      <p:sp>
        <p:nvSpPr>
          <p:cNvPr id="13319"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defRPr>
            </a:lvl1pPr>
          </a:lstStyle>
          <a:p>
            <a:pPr>
              <a:defRPr/>
            </a:pPr>
            <a:fld id="{777C4B93-8F6E-417E-B071-2DDD2B6EE91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77C4B93-8F6E-417E-B071-2DDD2B6EE91B}"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92E56B-4805-425A-8CB0-6092FCF11D44}" type="slidenum">
              <a:rPr lang="en-US" smtClean="0"/>
              <a:pPr/>
              <a:t>3</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t>Why monitor if you are not making a difference.</a:t>
            </a:r>
          </a:p>
          <a:p>
            <a:pPr eaLnBrk="1" hangingPunct="1"/>
            <a:r>
              <a:rPr lang="en-US" smtClean="0"/>
              <a:t>Fail may be reflected in monitoring program not being adequately funded.</a:t>
            </a:r>
          </a:p>
          <a:p>
            <a:pPr eaLnBrk="1" hangingPunct="1"/>
            <a:r>
              <a:rPr lang="en-US" smtClean="0"/>
              <a:t>Monitoring programs must continually improve and so must plan for change.</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6FA9F1F-2920-42D6-8AB9-62A44A25525F}" type="slidenum">
              <a:rPr lang="en-US" smtClean="0"/>
              <a:pPr/>
              <a:t>10</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Useful to think about what tables and graphics will be used to convey results and findings in a report.  Do this assuming that can visit all sites (</a:t>
            </a:r>
            <a:r>
              <a:rPr lang="en-US" dirty="0" err="1" smtClean="0"/>
              <a:t>ie</a:t>
            </a:r>
            <a:r>
              <a:rPr lang="en-US" dirty="0" smtClean="0"/>
              <a:t> ignore the issue of site selection).  Also useful to think about what the monitoring program would present to decision-makers when they only have 15-20 minutes to make the presentation.  Helps focus on high priority objectives.  I recognize that data from a monitoring program will be summarized and used in many ways that was not anticipated – that is fine.  What don’t want to do is lose sight of what key information is required by decision-makers and public.</a:t>
            </a:r>
          </a:p>
          <a:p>
            <a:pPr eaLnBrk="1" hangingPunct="1"/>
            <a:endParaRPr lang="en-US" dirty="0" smtClean="0"/>
          </a:p>
          <a:p>
            <a:pPr eaLnBrk="1" hangingPunct="1"/>
            <a:r>
              <a:rPr lang="en-US" dirty="0" smtClean="0"/>
              <a:t>Developing monitoring objectives must be done in the context of institutional constraints.  That is a major reason it is difficult.  Major institutional constraint is funding.  It makes a difference if are designing for a $1M, $10M, or $100M national monitoring program.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7A130-83C2-4142-8C4E-686C571F8BD4}" type="slidenum">
              <a:rPr lang="en-US"/>
              <a:pPr/>
              <a:t>15</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xfrm>
            <a:off x="974726" y="4560889"/>
            <a:ext cx="5365750" cy="4319587"/>
          </a:xfrm>
        </p:spPr>
        <p:txBody>
          <a:bodyPr/>
          <a:lstStyle/>
          <a:p>
            <a:r>
              <a:rPr lang="en-US"/>
              <a:t>Want the objective to require a quantitative answer that can be used by management.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7A130-83C2-4142-8C4E-686C571F8BD4}" type="slidenum">
              <a:rPr lang="en-US"/>
              <a:pPr/>
              <a:t>17</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xfrm>
            <a:off x="974726" y="4560889"/>
            <a:ext cx="5365750" cy="4319587"/>
          </a:xfrm>
        </p:spPr>
        <p:txBody>
          <a:bodyPr/>
          <a:lstStyle/>
          <a:p>
            <a:r>
              <a:rPr lang="en-US"/>
              <a:t>Want the objective to require a quantitative answer that can be used by management.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4C62975-C6A3-4A55-8781-C20E602CF47D}" type="slidenum">
              <a:rPr lang="en-US" smtClean="0"/>
              <a:pPr/>
              <a:t>25</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“What will be measured” is not considered in this presentation.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err="1" smtClean="0"/>
              <a:t>Kruskal</a:t>
            </a:r>
            <a:r>
              <a:rPr lang="en-US" sz="1300" dirty="0" smtClean="0"/>
              <a:t>, W., and </a:t>
            </a:r>
            <a:r>
              <a:rPr lang="en-US" sz="1300" dirty="0" err="1" smtClean="0"/>
              <a:t>Mosteller</a:t>
            </a:r>
            <a:r>
              <a:rPr lang="en-US" sz="1300" dirty="0" smtClean="0"/>
              <a:t>, F. (1979), "Representative Sampling, I: Non-Scientific Literature," </a:t>
            </a:r>
            <a:r>
              <a:rPr lang="en-US" sz="1300" i="1" dirty="0" smtClean="0"/>
              <a:t>International Statistical Review</a:t>
            </a:r>
            <a:r>
              <a:rPr lang="en-US" sz="1300" dirty="0" smtClean="0"/>
              <a:t>, 47, 13-24.</a:t>
            </a:r>
          </a:p>
          <a:p>
            <a:r>
              <a:rPr lang="en-US" sz="1300" dirty="0" err="1" smtClean="0"/>
              <a:t>Kruskal</a:t>
            </a:r>
            <a:r>
              <a:rPr lang="en-US" sz="1300" dirty="0" smtClean="0"/>
              <a:t>, W., and </a:t>
            </a:r>
            <a:r>
              <a:rPr lang="en-US" sz="1300" dirty="0" err="1" smtClean="0"/>
              <a:t>Mosteller</a:t>
            </a:r>
            <a:r>
              <a:rPr lang="en-US" sz="1300" dirty="0" smtClean="0"/>
              <a:t>, F. (1979), "Representative Sampling, II: Scientific Literature, Excluding Statistics," </a:t>
            </a:r>
            <a:r>
              <a:rPr lang="en-US" sz="1300" i="1" dirty="0" smtClean="0"/>
              <a:t>International Statistical Review</a:t>
            </a:r>
            <a:r>
              <a:rPr lang="en-US" sz="1300" dirty="0" smtClean="0"/>
              <a:t>, 47, 111-127.</a:t>
            </a:r>
          </a:p>
          <a:p>
            <a:r>
              <a:rPr lang="en-US" sz="1300" dirty="0" err="1" smtClean="0"/>
              <a:t>Kruskal</a:t>
            </a:r>
            <a:r>
              <a:rPr lang="en-US" sz="1300" dirty="0" smtClean="0"/>
              <a:t>, W., and </a:t>
            </a:r>
            <a:r>
              <a:rPr lang="en-US" sz="1300" dirty="0" err="1" smtClean="0"/>
              <a:t>Mosteller</a:t>
            </a:r>
            <a:r>
              <a:rPr lang="en-US" sz="1300" dirty="0" smtClean="0"/>
              <a:t>, F. (1979), "Representative Sampling, III: The Current Statistical Literature," </a:t>
            </a:r>
            <a:r>
              <a:rPr lang="en-US" sz="1300" i="1" dirty="0" smtClean="0"/>
              <a:t>International Statistical Review</a:t>
            </a:r>
            <a:r>
              <a:rPr lang="en-US" sz="1300" dirty="0" smtClean="0"/>
              <a:t>, 47, 245-265.</a:t>
            </a:r>
          </a:p>
          <a:p>
            <a:endParaRPr lang="en-US" dirty="0"/>
          </a:p>
        </p:txBody>
      </p:sp>
      <p:sp>
        <p:nvSpPr>
          <p:cNvPr id="4" name="Slide Number Placeholder 3"/>
          <p:cNvSpPr>
            <a:spLocks noGrp="1"/>
          </p:cNvSpPr>
          <p:nvPr>
            <p:ph type="sldNum" sz="quarter" idx="10"/>
          </p:nvPr>
        </p:nvSpPr>
        <p:spPr/>
        <p:txBody>
          <a:bodyPr/>
          <a:lstStyle/>
          <a:p>
            <a:pPr>
              <a:defRPr/>
            </a:pPr>
            <a:fld id="{777C4B93-8F6E-417E-B071-2DDD2B6EE91B}" type="slidenum">
              <a:rPr lang="en-US" smtClean="0"/>
              <a:pPr>
                <a:defRPr/>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63FFE-EB26-46E7-84E3-12189E937AD1}" type="slidenum">
              <a:rPr lang="en-US"/>
              <a:pPr/>
              <a:t>48</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a:t>Monitoring design can be thought of in terms of a survey design and a response design.  The split is somewhat artificial but is useful in the design process. </a:t>
            </a:r>
          </a:p>
          <a:p>
            <a:endParaRPr lang="en-US"/>
          </a:p>
          <a:p>
            <a:r>
              <a:rPr lang="en-US"/>
              <a:t>Site can refer to (1) a specific location in an estuary, lake, wetland, or stream, or (2) to an entire lake, an entire stream segment, an entire wetland, an 8-digit hydrologic unit, or any other object such as a pixel from satellite imagery.</a:t>
            </a:r>
          </a:p>
          <a:p>
            <a:endParaRPr lang="en-US"/>
          </a:p>
          <a:p>
            <a:r>
              <a:rPr lang="en-US"/>
              <a:t>Field plot design may be a single location or may be multiple locations.  Multiple location examples include transect centered at site, systematic sample of lake shoreline, or multiple habitat locations in lake to acquire fish community sample for a lake.</a:t>
            </a:r>
          </a:p>
          <a:p>
            <a:endParaRPr lang="en-US"/>
          </a:p>
          <a:p>
            <a:r>
              <a:rPr lang="en-US"/>
              <a:t>How the elements of the target population are defined for an aquatic resource is related to what is considered part of the survey design and what is part of the response design.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7C4B93-8F6E-417E-B071-2DDD2B6EE91B}" type="slidenum">
              <a:rPr lang="en-US" smtClean="0"/>
              <a:pPr>
                <a:defRPr/>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slide2a_sm"/>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3" name="Picture 3" descr="slide6a_sm"/>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4" name="Picture 4" descr="slide7a_sm"/>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1000"/>
                            </p:stCondLst>
                            <p:childTnLst>
                              <p:par>
                                <p:cTn id="9" presetID="14" presetClass="entr" presetSubtype="1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42925"/>
            <a:ext cx="1924050" cy="5629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542925"/>
            <a:ext cx="561975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7696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057400"/>
            <a:ext cx="3771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2057400"/>
            <a:ext cx="3771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057400"/>
            <a:ext cx="37719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057400"/>
            <a:ext cx="37719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ORDtemp_footer_seal"/>
          <p:cNvPicPr>
            <a:picLocks noChangeAspect="1" noChangeArrowheads="1"/>
          </p:cNvPicPr>
          <p:nvPr/>
        </p:nvPicPr>
        <p:blipFill>
          <a:blip r:embed="rId14" cstate="print"/>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title"/>
          </p:nvPr>
        </p:nvSpPr>
        <p:spPr bwMode="auto">
          <a:xfrm>
            <a:off x="762000" y="542925"/>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762000" y="2057400"/>
            <a:ext cx="7696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lt1" tx1="dk1" bg2="lt2" tx2="dk2" accent1="accent1" accent2="accent2" accent3="accent3" accent4="accent4" accent5="accent5" accent6="accent6" hlink="hlink" folHlink="folHlink"/>
  <p:sldLayoutIdLst>
    <p:sldLayoutId id="214748370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ctr" rtl="0" eaLnBrk="0" fontAlgn="base" hangingPunct="0">
        <a:spcBef>
          <a:spcPct val="0"/>
        </a:spcBef>
        <a:spcAft>
          <a:spcPct val="0"/>
        </a:spcAft>
        <a:defRPr sz="3200" b="1" i="1">
          <a:solidFill>
            <a:srgbClr val="FF9900"/>
          </a:solidFill>
          <a:latin typeface="+mj-lt"/>
          <a:ea typeface="+mj-ea"/>
          <a:cs typeface="+mj-cs"/>
        </a:defRPr>
      </a:lvl1pPr>
      <a:lvl2pPr algn="ctr" rtl="0" eaLnBrk="0" fontAlgn="base" hangingPunct="0">
        <a:spcBef>
          <a:spcPct val="0"/>
        </a:spcBef>
        <a:spcAft>
          <a:spcPct val="0"/>
        </a:spcAft>
        <a:defRPr sz="3200" b="1" i="1">
          <a:solidFill>
            <a:srgbClr val="FF9900"/>
          </a:solidFill>
          <a:latin typeface="Times New Roman" pitchFamily="18" charset="0"/>
        </a:defRPr>
      </a:lvl2pPr>
      <a:lvl3pPr algn="ctr" rtl="0" eaLnBrk="0" fontAlgn="base" hangingPunct="0">
        <a:spcBef>
          <a:spcPct val="0"/>
        </a:spcBef>
        <a:spcAft>
          <a:spcPct val="0"/>
        </a:spcAft>
        <a:defRPr sz="3200" b="1" i="1">
          <a:solidFill>
            <a:srgbClr val="FF9900"/>
          </a:solidFill>
          <a:latin typeface="Times New Roman" pitchFamily="18" charset="0"/>
        </a:defRPr>
      </a:lvl3pPr>
      <a:lvl4pPr algn="ctr" rtl="0" eaLnBrk="0" fontAlgn="base" hangingPunct="0">
        <a:spcBef>
          <a:spcPct val="0"/>
        </a:spcBef>
        <a:spcAft>
          <a:spcPct val="0"/>
        </a:spcAft>
        <a:defRPr sz="3200" b="1" i="1">
          <a:solidFill>
            <a:srgbClr val="FF9900"/>
          </a:solidFill>
          <a:latin typeface="Times New Roman" pitchFamily="18" charset="0"/>
        </a:defRPr>
      </a:lvl4pPr>
      <a:lvl5pPr algn="ctr" rtl="0" eaLnBrk="0" fontAlgn="base" hangingPunct="0">
        <a:spcBef>
          <a:spcPct val="0"/>
        </a:spcBef>
        <a:spcAft>
          <a:spcPct val="0"/>
        </a:spcAft>
        <a:defRPr sz="3200" b="1" i="1">
          <a:solidFill>
            <a:srgbClr val="FF9900"/>
          </a:solidFill>
          <a:latin typeface="Times New Roman" pitchFamily="18" charset="0"/>
        </a:defRPr>
      </a:lvl5pPr>
      <a:lvl6pPr marL="457200" algn="ctr" rtl="0" fontAlgn="base">
        <a:spcBef>
          <a:spcPct val="0"/>
        </a:spcBef>
        <a:spcAft>
          <a:spcPct val="0"/>
        </a:spcAft>
        <a:defRPr sz="3200" b="1" i="1">
          <a:solidFill>
            <a:srgbClr val="FF9900"/>
          </a:solidFill>
          <a:latin typeface="Times New Roman" pitchFamily="18" charset="0"/>
        </a:defRPr>
      </a:lvl6pPr>
      <a:lvl7pPr marL="914400" algn="ctr" rtl="0" fontAlgn="base">
        <a:spcBef>
          <a:spcPct val="0"/>
        </a:spcBef>
        <a:spcAft>
          <a:spcPct val="0"/>
        </a:spcAft>
        <a:defRPr sz="3200" b="1" i="1">
          <a:solidFill>
            <a:srgbClr val="FF9900"/>
          </a:solidFill>
          <a:latin typeface="Times New Roman" pitchFamily="18" charset="0"/>
        </a:defRPr>
      </a:lvl7pPr>
      <a:lvl8pPr marL="1371600" algn="ctr" rtl="0" fontAlgn="base">
        <a:spcBef>
          <a:spcPct val="0"/>
        </a:spcBef>
        <a:spcAft>
          <a:spcPct val="0"/>
        </a:spcAft>
        <a:defRPr sz="3200" b="1" i="1">
          <a:solidFill>
            <a:srgbClr val="FF9900"/>
          </a:solidFill>
          <a:latin typeface="Times New Roman" pitchFamily="18" charset="0"/>
        </a:defRPr>
      </a:lvl8pPr>
      <a:lvl9pPr marL="1828800" algn="ctr" rtl="0" fontAlgn="base">
        <a:spcBef>
          <a:spcPct val="0"/>
        </a:spcBef>
        <a:spcAft>
          <a:spcPct val="0"/>
        </a:spcAft>
        <a:defRPr sz="3200" b="1" i="1">
          <a:solidFill>
            <a:srgbClr val="FF9900"/>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838200"/>
            <a:ext cx="7772400" cy="1470025"/>
          </a:xfrm>
          <a:solidFill>
            <a:srgbClr val="FFFFFF"/>
          </a:solidFill>
          <a:ln>
            <a:solidFill>
              <a:srgbClr val="000000"/>
            </a:solidFill>
          </a:ln>
        </p:spPr>
        <p:txBody>
          <a:bodyPr/>
          <a:lstStyle/>
          <a:p>
            <a:pPr eaLnBrk="1" hangingPunct="1"/>
            <a:r>
              <a:rPr lang="en-US" dirty="0" smtClean="0"/>
              <a:t>Monitoring Framework</a:t>
            </a:r>
            <a:br>
              <a:rPr lang="en-US" dirty="0" smtClean="0"/>
            </a:br>
            <a:r>
              <a:rPr lang="en-US" dirty="0" smtClean="0"/>
              <a:t>Focus on Aquatic Resources</a:t>
            </a:r>
          </a:p>
        </p:txBody>
      </p:sp>
      <p:sp>
        <p:nvSpPr>
          <p:cNvPr id="4099" name="Rectangle 3"/>
          <p:cNvSpPr>
            <a:spLocks noGrp="1" noChangeArrowheads="1"/>
          </p:cNvSpPr>
          <p:nvPr>
            <p:ph type="subTitle" idx="4294967295"/>
          </p:nvPr>
        </p:nvSpPr>
        <p:spPr>
          <a:xfrm>
            <a:off x="762000" y="2667000"/>
            <a:ext cx="7620000" cy="3429000"/>
          </a:xfrm>
          <a:solidFill>
            <a:srgbClr val="FFFFFF"/>
          </a:solidFill>
          <a:ln>
            <a:solidFill>
              <a:srgbClr val="000000"/>
            </a:solidFill>
          </a:ln>
        </p:spPr>
        <p:txBody>
          <a:bodyPr/>
          <a:lstStyle/>
          <a:p>
            <a:pPr marL="0" indent="0" algn="ctr" eaLnBrk="1" hangingPunct="1">
              <a:buFontTx/>
              <a:buNone/>
            </a:pPr>
            <a:r>
              <a:rPr lang="en-US" altLang="en-US" b="1" smtClean="0"/>
              <a:t>Anthony (Tony) R. Olsen</a:t>
            </a:r>
          </a:p>
          <a:p>
            <a:pPr marL="0" indent="0" algn="ctr" eaLnBrk="1" hangingPunct="1">
              <a:buFontTx/>
              <a:buNone/>
            </a:pPr>
            <a:r>
              <a:rPr lang="en-US" altLang="en-US" b="1" smtClean="0"/>
              <a:t>USEPA NHEERL </a:t>
            </a:r>
          </a:p>
          <a:p>
            <a:pPr marL="0" indent="0" algn="ctr" eaLnBrk="1" hangingPunct="1">
              <a:buFontTx/>
              <a:buNone/>
            </a:pPr>
            <a:r>
              <a:rPr lang="en-US" altLang="en-US" b="1" smtClean="0"/>
              <a:t>Western Ecology Division</a:t>
            </a:r>
          </a:p>
          <a:p>
            <a:pPr marL="0" indent="0" algn="ctr" eaLnBrk="1" hangingPunct="1">
              <a:buFontTx/>
              <a:buNone/>
            </a:pPr>
            <a:r>
              <a:rPr lang="en-US" altLang="en-US" b="1" smtClean="0"/>
              <a:t>Corvallis, Oregon</a:t>
            </a:r>
          </a:p>
          <a:p>
            <a:pPr marL="0" indent="0" algn="ctr" eaLnBrk="1" hangingPunct="1">
              <a:buFontTx/>
              <a:buNone/>
            </a:pPr>
            <a:r>
              <a:rPr lang="en-US" altLang="en-US" b="1" smtClean="0"/>
              <a:t>(541) 754-4790</a:t>
            </a:r>
          </a:p>
          <a:p>
            <a:pPr marL="0" indent="0" algn="ctr" eaLnBrk="1" hangingPunct="1">
              <a:buFontTx/>
              <a:buNone/>
            </a:pPr>
            <a:r>
              <a:rPr lang="en-US" altLang="en-US" b="1" smtClean="0"/>
              <a:t>Olsen.Tony@epa.gov</a:t>
            </a:r>
          </a:p>
          <a:p>
            <a:pPr marL="0" indent="0" algn="ctr" eaLnBrk="1" hangingPunct="1">
              <a:buFontTx/>
              <a:buNone/>
            </a:pPr>
            <a:r>
              <a:rPr lang="en-US" b="1" smtClean="0"/>
              <a:t>Web Page: http://www.epa.gov/NHEERL/ARM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381000" y="2362200"/>
            <a:ext cx="8305800" cy="3886200"/>
          </a:xfrm>
        </p:spPr>
        <p:txBody>
          <a:bodyPr/>
          <a:lstStyle/>
          <a:p>
            <a:pPr eaLnBrk="1" hangingPunct="1"/>
            <a:r>
              <a:rPr lang="en-US" smtClean="0"/>
              <a:t>Kish (1965): “The survey objectives should determine the sample design; but the determination is actually a two-way process…”</a:t>
            </a:r>
          </a:p>
          <a:p>
            <a:pPr eaLnBrk="1" hangingPunct="1"/>
            <a:r>
              <a:rPr lang="en-US" smtClean="0"/>
              <a:t>Initially objectives are stated in common sense statements – challenge is to transform them into quantitative questions that can be used to specify the design.</a:t>
            </a:r>
          </a:p>
          <a:p>
            <a:pPr eaLnBrk="1" hangingPunct="1"/>
            <a:r>
              <a:rPr lang="en-US" smtClean="0"/>
              <a:t>Statistical survey design perspective leads to</a:t>
            </a:r>
          </a:p>
          <a:p>
            <a:pPr lvl="1" eaLnBrk="1" hangingPunct="1"/>
            <a:r>
              <a:rPr lang="en-US" smtClean="0"/>
              <a:t>Knowing whether a monitoring design can answer the question</a:t>
            </a:r>
          </a:p>
          <a:p>
            <a:pPr lvl="1" eaLnBrk="1" hangingPunct="1"/>
            <a:r>
              <a:rPr lang="en-US" smtClean="0"/>
              <a:t>Knowing when the question is not stated precisely enough to chose a survey design</a:t>
            </a:r>
          </a:p>
        </p:txBody>
      </p:sp>
      <p:grpSp>
        <p:nvGrpSpPr>
          <p:cNvPr id="13315" name="Group 19"/>
          <p:cNvGrpSpPr>
            <a:grpSpLocks/>
          </p:cNvGrpSpPr>
          <p:nvPr/>
        </p:nvGrpSpPr>
        <p:grpSpPr bwMode="auto">
          <a:xfrm>
            <a:off x="3505200" y="152400"/>
            <a:ext cx="1951038" cy="1733550"/>
            <a:chOff x="3505200" y="152400"/>
            <a:chExt cx="1951038" cy="1733550"/>
          </a:xfrm>
        </p:grpSpPr>
        <p:sp>
          <p:nvSpPr>
            <p:cNvPr id="13328" name="Freeform 4"/>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13329" name="Rectangle 5"/>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13330" name="Rectangle 6"/>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monitoring</a:t>
              </a:r>
              <a:endParaRPr lang="en-US"/>
            </a:p>
          </p:txBody>
        </p:sp>
        <p:sp>
          <p:nvSpPr>
            <p:cNvPr id="13331" name="Rectangle 7"/>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objectives</a:t>
              </a:r>
              <a:endParaRPr lang="en-US"/>
            </a:p>
          </p:txBody>
        </p:sp>
      </p:grpSp>
      <p:grpSp>
        <p:nvGrpSpPr>
          <p:cNvPr id="13316" name="Group 8"/>
          <p:cNvGrpSpPr>
            <a:grpSpLocks/>
          </p:cNvGrpSpPr>
          <p:nvPr/>
        </p:nvGrpSpPr>
        <p:grpSpPr bwMode="auto">
          <a:xfrm>
            <a:off x="685800" y="0"/>
            <a:ext cx="1254125" cy="2347913"/>
            <a:chOff x="356" y="1111"/>
            <a:chExt cx="790" cy="1479"/>
          </a:xfrm>
        </p:grpSpPr>
        <p:sp>
          <p:nvSpPr>
            <p:cNvPr id="13324" name="Freeform 9"/>
            <p:cNvSpPr>
              <a:spLocks/>
            </p:cNvSpPr>
            <p:nvPr/>
          </p:nvSpPr>
          <p:spPr bwMode="auto">
            <a:xfrm>
              <a:off x="356" y="1111"/>
              <a:ext cx="790" cy="1479"/>
            </a:xfrm>
            <a:custGeom>
              <a:avLst/>
              <a:gdLst>
                <a:gd name="T0" fmla="*/ 869 w 340"/>
                <a:gd name="T1" fmla="*/ 3615 h 540"/>
                <a:gd name="T2" fmla="*/ 718 w 340"/>
                <a:gd name="T3" fmla="*/ 3248 h 540"/>
                <a:gd name="T4" fmla="*/ 811 w 340"/>
                <a:gd name="T5" fmla="*/ 2791 h 540"/>
                <a:gd name="T6" fmla="*/ 1113 w 340"/>
                <a:gd name="T7" fmla="*/ 2977 h 540"/>
                <a:gd name="T8" fmla="*/ 1166 w 340"/>
                <a:gd name="T9" fmla="*/ 3114 h 540"/>
                <a:gd name="T10" fmla="*/ 1689 w 340"/>
                <a:gd name="T11" fmla="*/ 2722 h 540"/>
                <a:gd name="T12" fmla="*/ 1566 w 340"/>
                <a:gd name="T13" fmla="*/ 2347 h 540"/>
                <a:gd name="T14" fmla="*/ 1652 w 340"/>
                <a:gd name="T15" fmla="*/ 2342 h 540"/>
                <a:gd name="T16" fmla="*/ 1836 w 340"/>
                <a:gd name="T17" fmla="*/ 2153 h 540"/>
                <a:gd name="T18" fmla="*/ 1657 w 340"/>
                <a:gd name="T19" fmla="*/ 1898 h 540"/>
                <a:gd name="T20" fmla="*/ 1431 w 340"/>
                <a:gd name="T21" fmla="*/ 1890 h 540"/>
                <a:gd name="T22" fmla="*/ 1280 w 340"/>
                <a:gd name="T23" fmla="*/ 1695 h 540"/>
                <a:gd name="T24" fmla="*/ 1415 w 340"/>
                <a:gd name="T25" fmla="*/ 1449 h 540"/>
                <a:gd name="T26" fmla="*/ 1545 w 340"/>
                <a:gd name="T27" fmla="*/ 1441 h 540"/>
                <a:gd name="T28" fmla="*/ 1685 w 340"/>
                <a:gd name="T29" fmla="*/ 983 h 540"/>
                <a:gd name="T30" fmla="*/ 1183 w 340"/>
                <a:gd name="T31" fmla="*/ 570 h 540"/>
                <a:gd name="T32" fmla="*/ 1231 w 340"/>
                <a:gd name="T33" fmla="*/ 449 h 540"/>
                <a:gd name="T34" fmla="*/ 1183 w 340"/>
                <a:gd name="T35" fmla="*/ 0 h 540"/>
                <a:gd name="T36" fmla="*/ 841 w 340"/>
                <a:gd name="T37" fmla="*/ 112 h 540"/>
                <a:gd name="T38" fmla="*/ 718 w 340"/>
                <a:gd name="T39" fmla="*/ 457 h 540"/>
                <a:gd name="T40" fmla="*/ 404 w 340"/>
                <a:gd name="T41" fmla="*/ 630 h 540"/>
                <a:gd name="T42" fmla="*/ 281 w 340"/>
                <a:gd name="T43" fmla="*/ 121 h 540"/>
                <a:gd name="T44" fmla="*/ 0 w 340"/>
                <a:gd name="T45" fmla="*/ 1808 h 540"/>
                <a:gd name="T46" fmla="*/ 486 w 340"/>
                <a:gd name="T47" fmla="*/ 3977 h 540"/>
                <a:gd name="T48" fmla="*/ 836 w 340"/>
                <a:gd name="T49" fmla="*/ 4051 h 540"/>
                <a:gd name="T50" fmla="*/ 869 w 340"/>
                <a:gd name="T51" fmla="*/ 3615 h 5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0"/>
                <a:gd name="T79" fmla="*/ 0 h 540"/>
                <a:gd name="T80" fmla="*/ 340 w 340"/>
                <a:gd name="T81" fmla="*/ 540 h 5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0" h="540">
                  <a:moveTo>
                    <a:pt x="161" y="482"/>
                  </a:moveTo>
                  <a:cubicBezTo>
                    <a:pt x="133" y="433"/>
                    <a:pt x="133" y="433"/>
                    <a:pt x="133" y="433"/>
                  </a:cubicBezTo>
                  <a:cubicBezTo>
                    <a:pt x="150" y="372"/>
                    <a:pt x="150" y="372"/>
                    <a:pt x="150" y="372"/>
                  </a:cubicBezTo>
                  <a:cubicBezTo>
                    <a:pt x="206" y="397"/>
                    <a:pt x="206" y="397"/>
                    <a:pt x="206" y="397"/>
                  </a:cubicBezTo>
                  <a:cubicBezTo>
                    <a:pt x="216" y="415"/>
                    <a:pt x="216" y="415"/>
                    <a:pt x="216" y="415"/>
                  </a:cubicBezTo>
                  <a:cubicBezTo>
                    <a:pt x="313" y="363"/>
                    <a:pt x="313" y="363"/>
                    <a:pt x="313" y="363"/>
                  </a:cubicBezTo>
                  <a:cubicBezTo>
                    <a:pt x="305" y="349"/>
                    <a:pt x="296" y="332"/>
                    <a:pt x="290" y="313"/>
                  </a:cubicBezTo>
                  <a:cubicBezTo>
                    <a:pt x="306" y="312"/>
                    <a:pt x="306" y="312"/>
                    <a:pt x="306" y="312"/>
                  </a:cubicBezTo>
                  <a:cubicBezTo>
                    <a:pt x="340" y="287"/>
                    <a:pt x="340" y="287"/>
                    <a:pt x="340" y="287"/>
                  </a:cubicBezTo>
                  <a:cubicBezTo>
                    <a:pt x="307" y="253"/>
                    <a:pt x="307" y="253"/>
                    <a:pt x="307" y="253"/>
                  </a:cubicBezTo>
                  <a:cubicBezTo>
                    <a:pt x="265" y="252"/>
                    <a:pt x="265" y="252"/>
                    <a:pt x="265" y="252"/>
                  </a:cubicBezTo>
                  <a:cubicBezTo>
                    <a:pt x="237" y="226"/>
                    <a:pt x="237" y="226"/>
                    <a:pt x="237" y="226"/>
                  </a:cubicBezTo>
                  <a:cubicBezTo>
                    <a:pt x="262" y="193"/>
                    <a:pt x="262" y="193"/>
                    <a:pt x="262" y="193"/>
                  </a:cubicBezTo>
                  <a:cubicBezTo>
                    <a:pt x="286" y="192"/>
                    <a:pt x="286" y="192"/>
                    <a:pt x="286" y="192"/>
                  </a:cubicBezTo>
                  <a:cubicBezTo>
                    <a:pt x="286" y="192"/>
                    <a:pt x="295" y="163"/>
                    <a:pt x="312" y="131"/>
                  </a:cubicBezTo>
                  <a:cubicBezTo>
                    <a:pt x="219" y="76"/>
                    <a:pt x="219" y="76"/>
                    <a:pt x="219" y="76"/>
                  </a:cubicBezTo>
                  <a:cubicBezTo>
                    <a:pt x="228" y="60"/>
                    <a:pt x="228" y="60"/>
                    <a:pt x="228" y="60"/>
                  </a:cubicBezTo>
                  <a:cubicBezTo>
                    <a:pt x="219" y="0"/>
                    <a:pt x="219" y="0"/>
                    <a:pt x="219" y="0"/>
                  </a:cubicBezTo>
                  <a:cubicBezTo>
                    <a:pt x="156" y="15"/>
                    <a:pt x="156" y="15"/>
                    <a:pt x="156" y="15"/>
                  </a:cubicBezTo>
                  <a:cubicBezTo>
                    <a:pt x="133" y="61"/>
                    <a:pt x="133" y="61"/>
                    <a:pt x="133" y="61"/>
                  </a:cubicBezTo>
                  <a:cubicBezTo>
                    <a:pt x="75" y="84"/>
                    <a:pt x="75" y="84"/>
                    <a:pt x="75" y="84"/>
                  </a:cubicBezTo>
                  <a:cubicBezTo>
                    <a:pt x="52" y="16"/>
                    <a:pt x="52" y="16"/>
                    <a:pt x="52" y="16"/>
                  </a:cubicBezTo>
                  <a:cubicBezTo>
                    <a:pt x="19" y="84"/>
                    <a:pt x="0" y="160"/>
                    <a:pt x="0" y="241"/>
                  </a:cubicBezTo>
                  <a:cubicBezTo>
                    <a:pt x="0" y="348"/>
                    <a:pt x="33" y="448"/>
                    <a:pt x="90" y="530"/>
                  </a:cubicBezTo>
                  <a:cubicBezTo>
                    <a:pt x="155" y="540"/>
                    <a:pt x="155" y="540"/>
                    <a:pt x="155" y="540"/>
                  </a:cubicBezTo>
                  <a:lnTo>
                    <a:pt x="161" y="482"/>
                  </a:lnTo>
                  <a:close/>
                </a:path>
              </a:pathLst>
            </a:custGeom>
            <a:solidFill>
              <a:srgbClr val="7EA868"/>
            </a:solidFill>
            <a:ln w="9525">
              <a:noFill/>
              <a:round/>
              <a:headEnd/>
              <a:tailEnd/>
            </a:ln>
          </p:spPr>
          <p:txBody>
            <a:bodyPr/>
            <a:lstStyle/>
            <a:p>
              <a:endParaRPr lang="en-US"/>
            </a:p>
          </p:txBody>
        </p:sp>
        <p:sp>
          <p:nvSpPr>
            <p:cNvPr id="13325" name="Rectangle 10"/>
            <p:cNvSpPr>
              <a:spLocks noChangeArrowheads="1"/>
            </p:cNvSpPr>
            <p:nvPr/>
          </p:nvSpPr>
          <p:spPr bwMode="auto">
            <a:xfrm>
              <a:off x="480" y="1536"/>
              <a:ext cx="366"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Convey</a:t>
              </a:r>
              <a:endParaRPr lang="en-US"/>
            </a:p>
          </p:txBody>
        </p:sp>
        <p:sp>
          <p:nvSpPr>
            <p:cNvPr id="13326" name="Rectangle 11"/>
            <p:cNvSpPr>
              <a:spLocks noChangeArrowheads="1"/>
            </p:cNvSpPr>
            <p:nvPr/>
          </p:nvSpPr>
          <p:spPr bwMode="auto">
            <a:xfrm>
              <a:off x="480" y="1680"/>
              <a:ext cx="387" cy="268"/>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Results</a:t>
              </a:r>
            </a:p>
            <a:p>
              <a:r>
                <a:rPr lang="en-US" sz="1400" b="1">
                  <a:solidFill>
                    <a:srgbClr val="000000"/>
                  </a:solidFill>
                  <a:latin typeface="Comic Sans MS" pitchFamily="66" charset="0"/>
                </a:rPr>
                <a:t>  and</a:t>
              </a:r>
              <a:endParaRPr lang="en-US"/>
            </a:p>
          </p:txBody>
        </p:sp>
        <p:sp>
          <p:nvSpPr>
            <p:cNvPr id="13327" name="Rectangle 12"/>
            <p:cNvSpPr>
              <a:spLocks noChangeArrowheads="1"/>
            </p:cNvSpPr>
            <p:nvPr/>
          </p:nvSpPr>
          <p:spPr bwMode="auto">
            <a:xfrm>
              <a:off x="480" y="1920"/>
              <a:ext cx="417"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findings</a:t>
              </a:r>
              <a:endParaRPr lang="en-US"/>
            </a:p>
          </p:txBody>
        </p:sp>
      </p:grpSp>
      <p:grpSp>
        <p:nvGrpSpPr>
          <p:cNvPr id="13317" name="Group 13"/>
          <p:cNvGrpSpPr>
            <a:grpSpLocks/>
          </p:cNvGrpSpPr>
          <p:nvPr/>
        </p:nvGrpSpPr>
        <p:grpSpPr bwMode="auto">
          <a:xfrm>
            <a:off x="7008813" y="200025"/>
            <a:ext cx="1839912" cy="1733550"/>
            <a:chOff x="4415" y="126"/>
            <a:chExt cx="1159" cy="1092"/>
          </a:xfrm>
        </p:grpSpPr>
        <p:sp>
          <p:nvSpPr>
            <p:cNvPr id="13320"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13321"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Design</a:t>
              </a:r>
              <a:endParaRPr lang="en-US"/>
            </a:p>
          </p:txBody>
        </p:sp>
        <p:sp>
          <p:nvSpPr>
            <p:cNvPr id="13322"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13323"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
        <p:nvSpPr>
          <p:cNvPr id="13318" name="AutoShape 18"/>
          <p:cNvSpPr>
            <a:spLocks noChangeArrowheads="1"/>
          </p:cNvSpPr>
          <p:nvPr/>
        </p:nvSpPr>
        <p:spPr bwMode="auto">
          <a:xfrm>
            <a:off x="2133600" y="914400"/>
            <a:ext cx="1066800" cy="381000"/>
          </a:xfrm>
          <a:prstGeom prst="leftRightArrow">
            <a:avLst>
              <a:gd name="adj1" fmla="val 50000"/>
              <a:gd name="adj2" fmla="val 56000"/>
            </a:avLst>
          </a:prstGeom>
          <a:solidFill>
            <a:schemeClr val="accent1"/>
          </a:solidFill>
          <a:ln w="9525">
            <a:solidFill>
              <a:schemeClr val="tx1"/>
            </a:solidFill>
            <a:miter lim="800000"/>
            <a:headEnd/>
            <a:tailEnd/>
          </a:ln>
        </p:spPr>
        <p:txBody>
          <a:bodyPr wrap="none" anchor="ctr"/>
          <a:lstStyle/>
          <a:p>
            <a:endParaRPr lang="en-US"/>
          </a:p>
        </p:txBody>
      </p:sp>
      <p:sp>
        <p:nvSpPr>
          <p:cNvPr id="13319" name="AutoShape 19"/>
          <p:cNvSpPr>
            <a:spLocks noChangeArrowheads="1"/>
          </p:cNvSpPr>
          <p:nvPr/>
        </p:nvSpPr>
        <p:spPr bwMode="auto">
          <a:xfrm>
            <a:off x="5791200" y="914400"/>
            <a:ext cx="1066800" cy="381000"/>
          </a:xfrm>
          <a:prstGeom prst="leftRightArrow">
            <a:avLst>
              <a:gd name="adj1" fmla="val 50000"/>
              <a:gd name="adj2" fmla="val 56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057400" y="304800"/>
            <a:ext cx="6400800" cy="1143000"/>
          </a:xfrm>
        </p:spPr>
        <p:txBody>
          <a:bodyPr/>
          <a:lstStyle/>
          <a:p>
            <a:pPr eaLnBrk="1" hangingPunct="1"/>
            <a:r>
              <a:rPr lang="en-US" smtClean="0"/>
              <a:t>Monitoring Questions Provide Information Required at Design Step</a:t>
            </a:r>
          </a:p>
        </p:txBody>
      </p:sp>
      <p:sp>
        <p:nvSpPr>
          <p:cNvPr id="14339" name="Content Placeholder 2"/>
          <p:cNvSpPr>
            <a:spLocks noGrp="1"/>
          </p:cNvSpPr>
          <p:nvPr>
            <p:ph idx="1"/>
          </p:nvPr>
        </p:nvSpPr>
        <p:spPr>
          <a:xfrm>
            <a:off x="533400" y="1676400"/>
            <a:ext cx="8305800" cy="4495800"/>
          </a:xfrm>
        </p:spPr>
        <p:txBody>
          <a:bodyPr/>
          <a:lstStyle/>
          <a:p>
            <a:pPr eaLnBrk="1" hangingPunct="1"/>
            <a:r>
              <a:rPr lang="en-US" dirty="0" smtClean="0"/>
              <a:t>Spatial domain &amp; spatial unit</a:t>
            </a:r>
          </a:p>
          <a:p>
            <a:pPr lvl="1" eaLnBrk="1" hangingPunct="1"/>
            <a:r>
              <a:rPr lang="en-US" dirty="0" smtClean="0"/>
              <a:t>Spatial domain is geographic region over which study will be conducted</a:t>
            </a:r>
          </a:p>
          <a:p>
            <a:pPr lvl="1" eaLnBrk="1" hangingPunct="1"/>
            <a:r>
              <a:rPr lang="en-US" dirty="0" smtClean="0"/>
              <a:t>Spatial domain usually consists of a collection of spatial units</a:t>
            </a:r>
          </a:p>
          <a:p>
            <a:pPr eaLnBrk="1" hangingPunct="1"/>
            <a:r>
              <a:rPr lang="en-US" dirty="0" smtClean="0"/>
              <a:t>Temporal domain &amp; temporal unit</a:t>
            </a:r>
          </a:p>
          <a:p>
            <a:pPr lvl="1" eaLnBrk="1" hangingPunct="1"/>
            <a:r>
              <a:rPr lang="en-US" dirty="0" smtClean="0"/>
              <a:t>Temporal domain is entire length of time the study will collect data</a:t>
            </a:r>
          </a:p>
          <a:p>
            <a:pPr lvl="1" eaLnBrk="1" hangingPunct="1"/>
            <a:r>
              <a:rPr lang="en-US" dirty="0" smtClean="0"/>
              <a:t>Temporal domain may consist of a collection of temporal units</a:t>
            </a:r>
          </a:p>
          <a:p>
            <a:pPr eaLnBrk="1" hangingPunct="1"/>
            <a:r>
              <a:rPr lang="en-US" dirty="0" smtClean="0"/>
              <a:t>Indicators state what will reported and drive what will be measured</a:t>
            </a:r>
          </a:p>
          <a:p>
            <a:pPr eaLnBrk="1" hangingPunct="1"/>
            <a:r>
              <a:rPr lang="en-US" dirty="0" smtClean="0"/>
              <a:t>Reporting domain</a:t>
            </a:r>
          </a:p>
          <a:p>
            <a:pPr lvl="1" eaLnBrk="1" hangingPunct="1"/>
            <a:r>
              <a:rPr lang="en-US" dirty="0" smtClean="0"/>
              <a:t>Specific collection of spatial-temporal units in the spatial and temporal domain for which indicator results will be reported.</a:t>
            </a:r>
          </a:p>
        </p:txBody>
      </p:sp>
      <p:grpSp>
        <p:nvGrpSpPr>
          <p:cNvPr id="14340" name="Group 4"/>
          <p:cNvGrpSpPr>
            <a:grpSpLocks/>
          </p:cNvGrpSpPr>
          <p:nvPr/>
        </p:nvGrpSpPr>
        <p:grpSpPr bwMode="auto">
          <a:xfrm>
            <a:off x="228600" y="152400"/>
            <a:ext cx="1752600" cy="1295400"/>
            <a:chOff x="3505200" y="152400"/>
            <a:chExt cx="1951038" cy="1733550"/>
          </a:xfrm>
        </p:grpSpPr>
        <p:sp>
          <p:nvSpPr>
            <p:cNvPr id="14341" name="Freeform 4"/>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14342" name="Rectangle 5"/>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14343" name="Rectangle 6"/>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monitoring</a:t>
              </a:r>
              <a:endParaRPr lang="en-US"/>
            </a:p>
          </p:txBody>
        </p:sp>
        <p:sp>
          <p:nvSpPr>
            <p:cNvPr id="14344" name="Rectangle 7"/>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objectives</a:t>
              </a:r>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133600" y="381000"/>
            <a:ext cx="6324600" cy="838200"/>
          </a:xfrm>
        </p:spPr>
        <p:txBody>
          <a:bodyPr/>
          <a:lstStyle/>
          <a:p>
            <a:pPr eaLnBrk="1" hangingPunct="1"/>
            <a:r>
              <a:rPr lang="en-US" smtClean="0"/>
              <a:t>Indicators, metrics &amp; measurements</a:t>
            </a:r>
          </a:p>
        </p:txBody>
      </p:sp>
      <p:sp>
        <p:nvSpPr>
          <p:cNvPr id="15363" name="Content Placeholder 2"/>
          <p:cNvSpPr>
            <a:spLocks noGrp="1"/>
          </p:cNvSpPr>
          <p:nvPr>
            <p:ph idx="1"/>
          </p:nvPr>
        </p:nvSpPr>
        <p:spPr>
          <a:xfrm>
            <a:off x="762000" y="1752600"/>
            <a:ext cx="7696200" cy="4419600"/>
          </a:xfrm>
        </p:spPr>
        <p:txBody>
          <a:bodyPr/>
          <a:lstStyle/>
          <a:p>
            <a:pPr eaLnBrk="1" hangingPunct="1"/>
            <a:r>
              <a:rPr lang="en-US" b="1" i="1" dirty="0" smtClean="0"/>
              <a:t>Measurement</a:t>
            </a:r>
            <a:r>
              <a:rPr lang="en-US" dirty="0" smtClean="0"/>
              <a:t> is a value resulting from a data collection event which is taken on or within a spatial-temporal unit using protocols described in what is called the response design</a:t>
            </a:r>
          </a:p>
          <a:p>
            <a:pPr eaLnBrk="1" hangingPunct="1"/>
            <a:r>
              <a:rPr lang="en-US" b="1" i="1" dirty="0" smtClean="0"/>
              <a:t>Metric</a:t>
            </a:r>
            <a:r>
              <a:rPr lang="en-US" dirty="0" smtClean="0"/>
              <a:t> is the spatial-temporal unit value resulting from the reduction or processing of measurements as described in the response design</a:t>
            </a:r>
          </a:p>
          <a:p>
            <a:pPr eaLnBrk="1" hangingPunct="1"/>
            <a:r>
              <a:rPr lang="en-US" b="1" i="1" dirty="0" smtClean="0"/>
              <a:t>Indicator</a:t>
            </a:r>
            <a:r>
              <a:rPr lang="en-US" dirty="0" smtClean="0"/>
              <a:t> is the reporting domain value resulting from the processing of metrics across spatial-temporal units as described by what is called the inference design</a:t>
            </a:r>
          </a:p>
        </p:txBody>
      </p:sp>
      <p:grpSp>
        <p:nvGrpSpPr>
          <p:cNvPr id="15364" name="Group 3"/>
          <p:cNvGrpSpPr>
            <a:grpSpLocks/>
          </p:cNvGrpSpPr>
          <p:nvPr/>
        </p:nvGrpSpPr>
        <p:grpSpPr bwMode="auto">
          <a:xfrm>
            <a:off x="228600" y="152400"/>
            <a:ext cx="1752600" cy="1295400"/>
            <a:chOff x="3505200" y="152400"/>
            <a:chExt cx="1951038" cy="1733550"/>
          </a:xfrm>
        </p:grpSpPr>
        <p:sp>
          <p:nvSpPr>
            <p:cNvPr id="15365" name="Freeform 4"/>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15366" name="Rectangle 5"/>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15367" name="Rectangle 6"/>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15368" name="Rectangle 7"/>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objectives</a:t>
              </a:r>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96200" cy="1143000"/>
          </a:xfrm>
        </p:spPr>
        <p:txBody>
          <a:bodyPr/>
          <a:lstStyle/>
          <a:p>
            <a:r>
              <a:rPr lang="en-US" dirty="0" smtClean="0"/>
              <a:t>Developing Monitoring Objectives</a:t>
            </a:r>
            <a:endParaRPr lang="en-US" dirty="0"/>
          </a:p>
        </p:txBody>
      </p:sp>
      <p:grpSp>
        <p:nvGrpSpPr>
          <p:cNvPr id="4" name="Group 19"/>
          <p:cNvGrpSpPr>
            <a:grpSpLocks noGrp="1"/>
          </p:cNvGrpSpPr>
          <p:nvPr>
            <p:ph idx="1"/>
          </p:nvPr>
        </p:nvGrpSpPr>
        <p:grpSpPr bwMode="auto">
          <a:xfrm>
            <a:off x="1676400" y="1295400"/>
            <a:ext cx="5638800" cy="4876800"/>
            <a:chOff x="3505200" y="152400"/>
            <a:chExt cx="1951038" cy="1733550"/>
          </a:xfrm>
        </p:grpSpPr>
        <p:sp>
          <p:nvSpPr>
            <p:cNvPr id="5" name="Freeform 4"/>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6" name="Rectangle 5"/>
            <p:cNvSpPr>
              <a:spLocks noChangeArrowheads="1"/>
            </p:cNvSpPr>
            <p:nvPr/>
          </p:nvSpPr>
          <p:spPr bwMode="auto">
            <a:xfrm>
              <a:off x="4202113" y="596900"/>
              <a:ext cx="448743" cy="150810"/>
            </a:xfrm>
            <a:prstGeom prst="rect">
              <a:avLst/>
            </a:prstGeom>
            <a:noFill/>
            <a:ln w="9525">
              <a:noFill/>
              <a:miter lim="800000"/>
              <a:headEnd/>
              <a:tailEnd/>
            </a:ln>
          </p:spPr>
          <p:txBody>
            <a:bodyPr wrap="none" lIns="0" tIns="0" rIns="0" bIns="0">
              <a:spAutoFit/>
            </a:bodyPr>
            <a:lstStyle/>
            <a:p>
              <a:r>
                <a:rPr lang="en-US" sz="2800" b="1" dirty="0">
                  <a:solidFill>
                    <a:srgbClr val="000000"/>
                  </a:solidFill>
                  <a:latin typeface="Comic Sans MS" pitchFamily="66" charset="0"/>
                </a:rPr>
                <a:t>Develop</a:t>
              </a:r>
              <a:endParaRPr lang="en-US" sz="2800" dirty="0"/>
            </a:p>
          </p:txBody>
        </p:sp>
        <p:sp>
          <p:nvSpPr>
            <p:cNvPr id="7" name="Rectangle 6"/>
            <p:cNvSpPr>
              <a:spLocks noChangeArrowheads="1"/>
            </p:cNvSpPr>
            <p:nvPr/>
          </p:nvSpPr>
          <p:spPr bwMode="auto">
            <a:xfrm>
              <a:off x="4108450" y="803275"/>
              <a:ext cx="603614" cy="150810"/>
            </a:xfrm>
            <a:prstGeom prst="rect">
              <a:avLst/>
            </a:prstGeom>
            <a:noFill/>
            <a:ln w="9525">
              <a:noFill/>
              <a:miter lim="800000"/>
              <a:headEnd/>
              <a:tailEnd/>
            </a:ln>
          </p:spPr>
          <p:txBody>
            <a:bodyPr wrap="none" lIns="0" tIns="0" rIns="0" bIns="0">
              <a:spAutoFit/>
            </a:bodyPr>
            <a:lstStyle/>
            <a:p>
              <a:r>
                <a:rPr lang="en-US" sz="2800" b="1" dirty="0">
                  <a:solidFill>
                    <a:srgbClr val="000000"/>
                  </a:solidFill>
                  <a:latin typeface="Comic Sans MS" pitchFamily="66" charset="0"/>
                </a:rPr>
                <a:t>monitoring</a:t>
              </a:r>
              <a:endParaRPr lang="en-US" sz="2800" dirty="0"/>
            </a:p>
          </p:txBody>
        </p:sp>
        <p:sp>
          <p:nvSpPr>
            <p:cNvPr id="8" name="Rectangle 7"/>
            <p:cNvSpPr>
              <a:spLocks noChangeArrowheads="1"/>
            </p:cNvSpPr>
            <p:nvPr/>
          </p:nvSpPr>
          <p:spPr bwMode="auto">
            <a:xfrm>
              <a:off x="4111625" y="1014413"/>
              <a:ext cx="598142" cy="150810"/>
            </a:xfrm>
            <a:prstGeom prst="rect">
              <a:avLst/>
            </a:prstGeom>
            <a:noFill/>
            <a:ln w="9525">
              <a:noFill/>
              <a:miter lim="800000"/>
              <a:headEnd/>
              <a:tailEnd/>
            </a:ln>
          </p:spPr>
          <p:txBody>
            <a:bodyPr wrap="none" lIns="0" tIns="0" rIns="0" bIns="0">
              <a:spAutoFit/>
            </a:bodyPr>
            <a:lstStyle/>
            <a:p>
              <a:r>
                <a:rPr lang="en-US" sz="2800" b="1" dirty="0">
                  <a:solidFill>
                    <a:srgbClr val="000000"/>
                  </a:solidFill>
                  <a:latin typeface="Comic Sans MS" pitchFamily="66" charset="0"/>
                </a:rPr>
                <a:t>objectives</a:t>
              </a:r>
              <a:endParaRPr lang="en-US" sz="2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dirty="0"/>
              <a:t>Identify Monitoring Objectives</a:t>
            </a:r>
          </a:p>
        </p:txBody>
      </p:sp>
      <p:sp>
        <p:nvSpPr>
          <p:cNvPr id="202755" name="Rectangle 3"/>
          <p:cNvSpPr>
            <a:spLocks noGrp="1" noChangeArrowheads="1"/>
          </p:cNvSpPr>
          <p:nvPr>
            <p:ph type="body" idx="1"/>
          </p:nvPr>
        </p:nvSpPr>
        <p:spPr>
          <a:xfrm>
            <a:off x="838200" y="1676400"/>
            <a:ext cx="7543800" cy="4572000"/>
          </a:xfrm>
        </p:spPr>
        <p:txBody>
          <a:bodyPr/>
          <a:lstStyle/>
          <a:p>
            <a:r>
              <a:rPr lang="en-US" dirty="0"/>
              <a:t>Monitoring program weakness: Objectives for monitoring are not clearly, precisely stated and understood</a:t>
            </a:r>
            <a:endParaRPr lang="en-US" altLang="en-US" dirty="0"/>
          </a:p>
          <a:p>
            <a:r>
              <a:rPr lang="en-US" altLang="en-US" dirty="0"/>
              <a:t>Objectives must be linked to management decisions and reporting requirements</a:t>
            </a:r>
            <a:endParaRPr lang="en-US" dirty="0"/>
          </a:p>
          <a:p>
            <a:r>
              <a:rPr lang="en-US" altLang="en-US" dirty="0"/>
              <a:t>Objectives determine the monitoring design</a:t>
            </a:r>
          </a:p>
          <a:p>
            <a:pPr lvl="1"/>
            <a:r>
              <a:rPr lang="en-US" altLang="en-US" dirty="0"/>
              <a:t>Usual to have </a:t>
            </a:r>
            <a:r>
              <a:rPr lang="en-US" altLang="en-US" dirty="0" smtClean="0"/>
              <a:t>multiple (many) </a:t>
            </a:r>
            <a:r>
              <a:rPr lang="en-US" altLang="en-US" dirty="0"/>
              <a:t>objectives</a:t>
            </a:r>
          </a:p>
          <a:p>
            <a:pPr lvl="1"/>
            <a:r>
              <a:rPr lang="en-US" altLang="en-US" dirty="0"/>
              <a:t>Precise quantitative statements are required</a:t>
            </a:r>
          </a:p>
          <a:p>
            <a:pPr lvl="1"/>
            <a:r>
              <a:rPr lang="en-US" altLang="en-US" dirty="0"/>
              <a:t>Objectives must be prioritized</a:t>
            </a:r>
          </a:p>
          <a:p>
            <a:pPr lvl="1"/>
            <a:r>
              <a:rPr lang="en-US" altLang="en-US" dirty="0"/>
              <a:t>Objectives compete for </a:t>
            </a:r>
            <a:r>
              <a:rPr lang="en-US" altLang="en-US" dirty="0" smtClean="0"/>
              <a:t>samples</a:t>
            </a:r>
            <a:endParaRPr lang="en-US" altLang="en-US" dirty="0"/>
          </a:p>
        </p:txBody>
      </p:sp>
      <p:grpSp>
        <p:nvGrpSpPr>
          <p:cNvPr id="4" name="Group 3"/>
          <p:cNvGrpSpPr>
            <a:grpSpLocks/>
          </p:cNvGrpSpPr>
          <p:nvPr/>
        </p:nvGrpSpPr>
        <p:grpSpPr bwMode="auto">
          <a:xfrm>
            <a:off x="228600" y="152400"/>
            <a:ext cx="1752600" cy="1295400"/>
            <a:chOff x="3505200" y="152400"/>
            <a:chExt cx="1951038" cy="1733550"/>
          </a:xfrm>
        </p:grpSpPr>
        <p:sp>
          <p:nvSpPr>
            <p:cNvPr id="5" name="Freeform 4"/>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6" name="Rectangle 5"/>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7" name="Rectangle 6"/>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7"/>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objectives</a:t>
              </a:r>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209800" y="152400"/>
            <a:ext cx="5715000" cy="990600"/>
          </a:xfrm>
        </p:spPr>
        <p:txBody>
          <a:bodyPr/>
          <a:lstStyle/>
          <a:p>
            <a:r>
              <a:rPr lang="en-US" sz="2800" dirty="0"/>
              <a:t>From Questions to Objectives: Stream Example</a:t>
            </a:r>
          </a:p>
        </p:txBody>
      </p:sp>
      <p:sp>
        <p:nvSpPr>
          <p:cNvPr id="203779" name="Rectangle 3"/>
          <p:cNvSpPr>
            <a:spLocks noGrp="1" noChangeArrowheads="1"/>
          </p:cNvSpPr>
          <p:nvPr>
            <p:ph type="body" idx="1"/>
          </p:nvPr>
        </p:nvSpPr>
        <p:spPr>
          <a:xfrm>
            <a:off x="990600" y="1295400"/>
            <a:ext cx="8001000" cy="5029200"/>
          </a:xfrm>
        </p:spPr>
        <p:txBody>
          <a:bodyPr/>
          <a:lstStyle/>
          <a:p>
            <a:r>
              <a:rPr lang="en-US" sz="2000" dirty="0"/>
              <a:t>What is the overall quality of waters in the </a:t>
            </a:r>
            <a:r>
              <a:rPr lang="en-US" sz="2000" dirty="0" smtClean="0"/>
              <a:t>state of Yucatan?</a:t>
            </a:r>
            <a:endParaRPr lang="en-US" sz="2000" dirty="0"/>
          </a:p>
          <a:p>
            <a:r>
              <a:rPr lang="en-US" sz="2000" dirty="0"/>
              <a:t>What is the overall quality of streams with flowing water during summer in </a:t>
            </a:r>
            <a:r>
              <a:rPr lang="en-US" sz="2000" dirty="0" smtClean="0"/>
              <a:t>Yucatan?</a:t>
            </a:r>
            <a:endParaRPr lang="en-US" sz="2000" dirty="0"/>
          </a:p>
          <a:p>
            <a:r>
              <a:rPr lang="en-US" sz="2000" dirty="0"/>
              <a:t>What is the biological quality of streams with flowing water during summer in </a:t>
            </a:r>
            <a:r>
              <a:rPr lang="en-US" sz="2000" dirty="0" smtClean="0"/>
              <a:t>Yucatan?</a:t>
            </a:r>
            <a:endParaRPr lang="en-US" sz="2000" dirty="0"/>
          </a:p>
          <a:p>
            <a:r>
              <a:rPr lang="en-US" sz="2000" dirty="0"/>
              <a:t>How many km of streams with flowing water during the summer have a benthic </a:t>
            </a:r>
            <a:r>
              <a:rPr lang="en-US" sz="2000" dirty="0" err="1"/>
              <a:t>macroinvertebrate</a:t>
            </a:r>
            <a:r>
              <a:rPr lang="en-US" sz="2000" dirty="0"/>
              <a:t> index (BMI) value greater than 75 within </a:t>
            </a:r>
            <a:r>
              <a:rPr lang="en-US" sz="2000" dirty="0" smtClean="0"/>
              <a:t>Yucatan?</a:t>
            </a:r>
            <a:endParaRPr lang="en-US" sz="2000" dirty="0"/>
          </a:p>
          <a:p>
            <a:pPr lvl="1"/>
            <a:r>
              <a:rPr lang="en-US" sz="1800" dirty="0"/>
              <a:t>How is BMI determined?</a:t>
            </a:r>
          </a:p>
          <a:p>
            <a:pPr lvl="1"/>
            <a:r>
              <a:rPr lang="en-US" sz="1800" dirty="0"/>
              <a:t>What is meant by summer?</a:t>
            </a:r>
          </a:p>
          <a:p>
            <a:pPr lvl="1"/>
            <a:r>
              <a:rPr lang="en-US" sz="1800" dirty="0"/>
              <a:t>What is meant by flowing waters?</a:t>
            </a:r>
          </a:p>
          <a:p>
            <a:r>
              <a:rPr lang="en-US" sz="2000" dirty="0"/>
              <a:t>What about time?</a:t>
            </a:r>
          </a:p>
          <a:p>
            <a:pPr lvl="1"/>
            <a:r>
              <a:rPr lang="en-US" sz="1800" dirty="0"/>
              <a:t>Estimate required every year?  </a:t>
            </a:r>
          </a:p>
          <a:p>
            <a:pPr lvl="1"/>
            <a:r>
              <a:rPr lang="en-US" sz="1800" dirty="0"/>
              <a:t>Once every 5 years?</a:t>
            </a:r>
          </a:p>
        </p:txBody>
      </p:sp>
      <p:grpSp>
        <p:nvGrpSpPr>
          <p:cNvPr id="4" name="Group 3"/>
          <p:cNvGrpSpPr>
            <a:grpSpLocks/>
          </p:cNvGrpSpPr>
          <p:nvPr/>
        </p:nvGrpSpPr>
        <p:grpSpPr bwMode="auto">
          <a:xfrm>
            <a:off x="228600" y="152400"/>
            <a:ext cx="1752600" cy="1295400"/>
            <a:chOff x="3505200" y="152400"/>
            <a:chExt cx="1951038" cy="1733550"/>
          </a:xfrm>
        </p:grpSpPr>
        <p:sp>
          <p:nvSpPr>
            <p:cNvPr id="5" name="Freeform 4"/>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6" name="Rectangle 5"/>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7" name="Rectangle 6"/>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7"/>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objectives</a:t>
              </a:r>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5791200" cy="914400"/>
          </a:xfrm>
        </p:spPr>
        <p:txBody>
          <a:bodyPr/>
          <a:lstStyle/>
          <a:p>
            <a:r>
              <a:rPr lang="en-US" dirty="0" smtClean="0"/>
              <a:t>Stream Example: </a:t>
            </a:r>
            <a:br>
              <a:rPr lang="en-US" dirty="0" smtClean="0"/>
            </a:br>
            <a:r>
              <a:rPr lang="en-US" dirty="0" smtClean="0"/>
              <a:t>Design Requirements</a:t>
            </a:r>
            <a:endParaRPr lang="en-US" dirty="0"/>
          </a:p>
        </p:txBody>
      </p:sp>
      <p:sp>
        <p:nvSpPr>
          <p:cNvPr id="3" name="Content Placeholder 2"/>
          <p:cNvSpPr>
            <a:spLocks noGrp="1"/>
          </p:cNvSpPr>
          <p:nvPr>
            <p:ph idx="1"/>
          </p:nvPr>
        </p:nvSpPr>
        <p:spPr>
          <a:xfrm>
            <a:off x="1295400" y="1295400"/>
            <a:ext cx="7696200" cy="5029200"/>
          </a:xfrm>
        </p:spPr>
        <p:txBody>
          <a:bodyPr/>
          <a:lstStyle/>
          <a:p>
            <a:r>
              <a:rPr lang="en-US" dirty="0" smtClean="0"/>
              <a:t>Spatial Domain: Yucatan state</a:t>
            </a:r>
          </a:p>
          <a:p>
            <a:r>
              <a:rPr lang="en-US" dirty="0" smtClean="0"/>
              <a:t>Spatial Unit: All possible locations on streams with flowing water within Yucatan</a:t>
            </a:r>
          </a:p>
          <a:p>
            <a:r>
              <a:rPr lang="en-US" dirty="0" smtClean="0"/>
              <a:t>Temporal Domain: 2011 to 2020</a:t>
            </a:r>
          </a:p>
          <a:p>
            <a:r>
              <a:rPr lang="en-US" dirty="0" smtClean="0"/>
              <a:t>Temporal Unit: Year</a:t>
            </a:r>
          </a:p>
          <a:p>
            <a:r>
              <a:rPr lang="en-US" dirty="0" smtClean="0"/>
              <a:t>Reporting Domains: Yucatan annually</a:t>
            </a:r>
          </a:p>
          <a:p>
            <a:r>
              <a:rPr lang="en-US" dirty="0" smtClean="0"/>
              <a:t>Indicator: Length (km) of streams with flowing water within Yucatan with BMI less than 45 reported annually</a:t>
            </a:r>
          </a:p>
          <a:p>
            <a:r>
              <a:rPr lang="en-US" dirty="0" smtClean="0"/>
              <a:t>Metric: BMI value at a stream location determined annually</a:t>
            </a:r>
          </a:p>
          <a:p>
            <a:r>
              <a:rPr lang="en-US" dirty="0" smtClean="0"/>
              <a:t>Measurement: Benthic </a:t>
            </a:r>
            <a:r>
              <a:rPr lang="en-US" dirty="0" err="1" smtClean="0"/>
              <a:t>macroinvertebrate</a:t>
            </a:r>
            <a:r>
              <a:rPr lang="en-US" dirty="0" smtClean="0"/>
              <a:t> assemblage determined in summer</a:t>
            </a:r>
          </a:p>
        </p:txBody>
      </p:sp>
      <p:grpSp>
        <p:nvGrpSpPr>
          <p:cNvPr id="4" name="Group 3"/>
          <p:cNvGrpSpPr>
            <a:grpSpLocks/>
          </p:cNvGrpSpPr>
          <p:nvPr/>
        </p:nvGrpSpPr>
        <p:grpSpPr bwMode="auto">
          <a:xfrm>
            <a:off x="228600" y="152400"/>
            <a:ext cx="1752600" cy="1295400"/>
            <a:chOff x="3505200" y="152400"/>
            <a:chExt cx="1951038" cy="1733550"/>
          </a:xfrm>
        </p:grpSpPr>
        <p:sp>
          <p:nvSpPr>
            <p:cNvPr id="5" name="Freeform 4"/>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6" name="Rectangle 5"/>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7" name="Rectangle 6"/>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7"/>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objectives</a:t>
              </a:r>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057400" y="152400"/>
            <a:ext cx="6934200" cy="990600"/>
          </a:xfrm>
        </p:spPr>
        <p:txBody>
          <a:bodyPr/>
          <a:lstStyle/>
          <a:p>
            <a:r>
              <a:rPr lang="en-US" sz="2800" dirty="0"/>
              <a:t>From Questions to Objectives: </a:t>
            </a:r>
            <a:r>
              <a:rPr lang="en-US" sz="2800" dirty="0" smtClean="0"/>
              <a:t/>
            </a:r>
            <a:br>
              <a:rPr lang="en-US" sz="2800" dirty="0" smtClean="0"/>
            </a:br>
            <a:r>
              <a:rPr lang="en-US" sz="2800" dirty="0" smtClean="0"/>
              <a:t>Coastal Waters Example</a:t>
            </a:r>
            <a:endParaRPr lang="en-US" sz="2800" dirty="0"/>
          </a:p>
        </p:txBody>
      </p:sp>
      <p:sp>
        <p:nvSpPr>
          <p:cNvPr id="203779" name="Rectangle 3"/>
          <p:cNvSpPr>
            <a:spLocks noGrp="1" noChangeArrowheads="1"/>
          </p:cNvSpPr>
          <p:nvPr>
            <p:ph type="body" idx="1"/>
          </p:nvPr>
        </p:nvSpPr>
        <p:spPr>
          <a:xfrm>
            <a:off x="533400" y="1219200"/>
            <a:ext cx="8458200" cy="5105400"/>
          </a:xfrm>
        </p:spPr>
        <p:txBody>
          <a:bodyPr/>
          <a:lstStyle/>
          <a:p>
            <a:r>
              <a:rPr lang="en-US" dirty="0"/>
              <a:t>What is the overall </a:t>
            </a:r>
            <a:r>
              <a:rPr lang="en-US" dirty="0" smtClean="0"/>
              <a:t>condition of coastal waters </a:t>
            </a:r>
            <a:r>
              <a:rPr lang="en-US" dirty="0"/>
              <a:t>in </a:t>
            </a:r>
            <a:r>
              <a:rPr lang="en-US" dirty="0" smtClean="0"/>
              <a:t>Mexico?</a:t>
            </a:r>
            <a:endParaRPr lang="en-US" dirty="0"/>
          </a:p>
          <a:p>
            <a:r>
              <a:rPr lang="en-US" dirty="0"/>
              <a:t>What is the overall </a:t>
            </a:r>
            <a:r>
              <a:rPr lang="en-US" dirty="0" smtClean="0"/>
              <a:t>condition of estuaries on east coast? </a:t>
            </a:r>
            <a:endParaRPr lang="en-US" dirty="0"/>
          </a:p>
          <a:p>
            <a:r>
              <a:rPr lang="en-US" dirty="0"/>
              <a:t>What is the biological quality of </a:t>
            </a:r>
            <a:r>
              <a:rPr lang="en-US" dirty="0" err="1" smtClean="0"/>
              <a:t>Terminos</a:t>
            </a:r>
            <a:r>
              <a:rPr lang="en-US" dirty="0" smtClean="0"/>
              <a:t> Lagoon during summer?</a:t>
            </a:r>
            <a:endParaRPr lang="en-US" dirty="0"/>
          </a:p>
          <a:p>
            <a:r>
              <a:rPr lang="en-US" dirty="0" smtClean="0"/>
              <a:t>How many hectares of </a:t>
            </a:r>
            <a:r>
              <a:rPr lang="en-US" dirty="0" err="1" smtClean="0"/>
              <a:t>Terminos</a:t>
            </a:r>
            <a:r>
              <a:rPr lang="en-US" dirty="0" smtClean="0"/>
              <a:t> Lagoon have </a:t>
            </a:r>
            <a:r>
              <a:rPr lang="en-US" dirty="0"/>
              <a:t>a benthic </a:t>
            </a:r>
            <a:r>
              <a:rPr lang="en-US" dirty="0" err="1"/>
              <a:t>macroinvertebrate</a:t>
            </a:r>
            <a:r>
              <a:rPr lang="en-US" dirty="0"/>
              <a:t> index (BMI) value </a:t>
            </a:r>
            <a:r>
              <a:rPr lang="en-US" dirty="0" smtClean="0"/>
              <a:t>less than 45?</a:t>
            </a:r>
            <a:endParaRPr lang="en-US" dirty="0"/>
          </a:p>
          <a:p>
            <a:pPr lvl="1"/>
            <a:r>
              <a:rPr lang="en-US" sz="2400" dirty="0"/>
              <a:t>How is BMI determined?</a:t>
            </a:r>
          </a:p>
          <a:p>
            <a:pPr lvl="1"/>
            <a:r>
              <a:rPr lang="en-US" sz="2400" dirty="0"/>
              <a:t>What is meant by summer?</a:t>
            </a:r>
          </a:p>
          <a:p>
            <a:pPr lvl="1"/>
            <a:r>
              <a:rPr lang="en-US" sz="2400" dirty="0" smtClean="0"/>
              <a:t>What is the boundary of </a:t>
            </a:r>
            <a:r>
              <a:rPr lang="en-US" sz="2400" dirty="0" err="1" smtClean="0"/>
              <a:t>Terminos</a:t>
            </a:r>
            <a:r>
              <a:rPr lang="en-US" sz="2400" dirty="0" smtClean="0"/>
              <a:t> Lagoon?</a:t>
            </a:r>
            <a:endParaRPr lang="en-US" sz="2400" dirty="0"/>
          </a:p>
          <a:p>
            <a:r>
              <a:rPr lang="en-US" dirty="0"/>
              <a:t>What about time?</a:t>
            </a:r>
          </a:p>
          <a:p>
            <a:pPr lvl="1"/>
            <a:r>
              <a:rPr lang="en-US" sz="2400" dirty="0"/>
              <a:t>Estimate required every year?  </a:t>
            </a:r>
          </a:p>
          <a:p>
            <a:pPr lvl="1"/>
            <a:r>
              <a:rPr lang="en-US" sz="2400" dirty="0"/>
              <a:t>Once every 5 years?</a:t>
            </a:r>
          </a:p>
        </p:txBody>
      </p:sp>
      <p:grpSp>
        <p:nvGrpSpPr>
          <p:cNvPr id="4" name="Group 3"/>
          <p:cNvGrpSpPr>
            <a:grpSpLocks/>
          </p:cNvGrpSpPr>
          <p:nvPr/>
        </p:nvGrpSpPr>
        <p:grpSpPr bwMode="auto">
          <a:xfrm>
            <a:off x="228600" y="152400"/>
            <a:ext cx="1600200" cy="1143000"/>
            <a:chOff x="3505200" y="152400"/>
            <a:chExt cx="1951038" cy="1733550"/>
          </a:xfrm>
        </p:grpSpPr>
        <p:sp>
          <p:nvSpPr>
            <p:cNvPr id="5" name="Freeform 4"/>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6" name="Rectangle 5"/>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7" name="Rectangle 6"/>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7"/>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objectives</a:t>
              </a:r>
              <a:endParaRPr lang="en-US"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1"/>
            <a:ext cx="6781800" cy="1066800"/>
          </a:xfrm>
        </p:spPr>
        <p:txBody>
          <a:bodyPr/>
          <a:lstStyle/>
          <a:p>
            <a:r>
              <a:rPr lang="en-US" dirty="0" smtClean="0"/>
              <a:t>Coastal Waters Example: </a:t>
            </a:r>
            <a:br>
              <a:rPr lang="en-US" dirty="0" smtClean="0"/>
            </a:br>
            <a:r>
              <a:rPr lang="en-US" dirty="0" smtClean="0"/>
              <a:t>Design Requirements</a:t>
            </a:r>
            <a:endParaRPr lang="en-US" dirty="0"/>
          </a:p>
        </p:txBody>
      </p:sp>
      <p:sp>
        <p:nvSpPr>
          <p:cNvPr id="3" name="Content Placeholder 2"/>
          <p:cNvSpPr>
            <a:spLocks noGrp="1"/>
          </p:cNvSpPr>
          <p:nvPr>
            <p:ph idx="1"/>
          </p:nvPr>
        </p:nvSpPr>
        <p:spPr>
          <a:xfrm>
            <a:off x="762000" y="1371600"/>
            <a:ext cx="7696200" cy="4495800"/>
          </a:xfrm>
        </p:spPr>
        <p:txBody>
          <a:bodyPr/>
          <a:lstStyle/>
          <a:p>
            <a:r>
              <a:rPr lang="en-US" dirty="0" smtClean="0"/>
              <a:t>Spatial Domain: </a:t>
            </a:r>
            <a:r>
              <a:rPr lang="en-US" dirty="0" err="1" smtClean="0"/>
              <a:t>Terminos</a:t>
            </a:r>
            <a:r>
              <a:rPr lang="en-US" dirty="0" smtClean="0"/>
              <a:t> Lagoon</a:t>
            </a:r>
          </a:p>
          <a:p>
            <a:r>
              <a:rPr lang="en-US" dirty="0" smtClean="0"/>
              <a:t>Spatial Unit: All possible locations within spatial domain </a:t>
            </a:r>
          </a:p>
          <a:p>
            <a:r>
              <a:rPr lang="en-US" dirty="0" smtClean="0"/>
              <a:t>Temporal Domain: 2011 to 2020</a:t>
            </a:r>
          </a:p>
          <a:p>
            <a:r>
              <a:rPr lang="en-US" dirty="0" smtClean="0"/>
              <a:t>Temporal Unit: Year</a:t>
            </a:r>
          </a:p>
          <a:p>
            <a:r>
              <a:rPr lang="en-US" dirty="0" smtClean="0"/>
              <a:t>Reporting Domains: </a:t>
            </a:r>
            <a:r>
              <a:rPr lang="en-US" dirty="0" err="1" smtClean="0"/>
              <a:t>Terminos</a:t>
            </a:r>
            <a:r>
              <a:rPr lang="en-US" dirty="0" smtClean="0"/>
              <a:t> Lagoon annually</a:t>
            </a:r>
          </a:p>
          <a:p>
            <a:r>
              <a:rPr lang="en-US" dirty="0" smtClean="0"/>
              <a:t>Indicator: Area (hectares) of </a:t>
            </a:r>
            <a:r>
              <a:rPr lang="en-US" dirty="0" err="1" smtClean="0"/>
              <a:t>Terminos</a:t>
            </a:r>
            <a:r>
              <a:rPr lang="en-US" dirty="0" smtClean="0"/>
              <a:t> Lagoon with BMI less than 45 reported annually</a:t>
            </a:r>
          </a:p>
          <a:p>
            <a:r>
              <a:rPr lang="en-US" dirty="0" smtClean="0"/>
              <a:t>Metric: BMI value at point determined annually</a:t>
            </a:r>
          </a:p>
          <a:p>
            <a:r>
              <a:rPr lang="en-US" dirty="0" smtClean="0"/>
              <a:t>Measurement: Benthic </a:t>
            </a:r>
            <a:r>
              <a:rPr lang="en-US" dirty="0" err="1" smtClean="0"/>
              <a:t>macroinvertebrate</a:t>
            </a:r>
            <a:r>
              <a:rPr lang="en-US" dirty="0" smtClean="0"/>
              <a:t> assemblage determined in summer</a:t>
            </a:r>
          </a:p>
        </p:txBody>
      </p:sp>
      <p:grpSp>
        <p:nvGrpSpPr>
          <p:cNvPr id="4" name="Group 3"/>
          <p:cNvGrpSpPr>
            <a:grpSpLocks/>
          </p:cNvGrpSpPr>
          <p:nvPr/>
        </p:nvGrpSpPr>
        <p:grpSpPr bwMode="auto">
          <a:xfrm>
            <a:off x="228600" y="152400"/>
            <a:ext cx="1600200" cy="1143000"/>
            <a:chOff x="3505200" y="152400"/>
            <a:chExt cx="1951038" cy="1733550"/>
          </a:xfrm>
        </p:grpSpPr>
        <p:sp>
          <p:nvSpPr>
            <p:cNvPr id="5" name="Freeform 4"/>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6" name="Rectangle 5"/>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7" name="Rectangle 6"/>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7"/>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objectives</a:t>
              </a:r>
              <a:endParaRPr lang="en-US"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2286000" y="228600"/>
            <a:ext cx="5156200" cy="914400"/>
          </a:xfrm>
        </p:spPr>
        <p:txBody>
          <a:bodyPr/>
          <a:lstStyle/>
          <a:p>
            <a:r>
              <a:rPr lang="en-US" altLang="en-US" dirty="0" smtClean="0"/>
              <a:t>Spatial Unit Options</a:t>
            </a:r>
            <a:endParaRPr lang="en-US" altLang="en-US" dirty="0"/>
          </a:p>
        </p:txBody>
      </p:sp>
      <p:sp>
        <p:nvSpPr>
          <p:cNvPr id="6" name="Content Placeholder 5"/>
          <p:cNvSpPr>
            <a:spLocks noGrp="1"/>
          </p:cNvSpPr>
          <p:nvPr>
            <p:ph idx="1"/>
          </p:nvPr>
        </p:nvSpPr>
        <p:spPr>
          <a:xfrm>
            <a:off x="762000" y="1524000"/>
            <a:ext cx="7696200" cy="4648200"/>
          </a:xfrm>
        </p:spPr>
        <p:txBody>
          <a:bodyPr/>
          <a:lstStyle/>
          <a:p>
            <a:r>
              <a:rPr lang="en-US" altLang="en-US" dirty="0" smtClean="0"/>
              <a:t>Coastal waters spatial domain viewed as continuous surface</a:t>
            </a:r>
          </a:p>
          <a:p>
            <a:pPr lvl="1"/>
            <a:r>
              <a:rPr lang="en-US" altLang="en-US" dirty="0" smtClean="0"/>
              <a:t>Spatial units are all possible locations on surface of coastal waters</a:t>
            </a:r>
          </a:p>
          <a:p>
            <a:pPr lvl="1"/>
            <a:r>
              <a:rPr lang="en-US" altLang="en-US" dirty="0" smtClean="0"/>
              <a:t>Metric values determined for each sampled location, i.e., point</a:t>
            </a:r>
          </a:p>
          <a:p>
            <a:r>
              <a:rPr lang="en-US" altLang="en-US" dirty="0" smtClean="0"/>
              <a:t>Lake spatial unit options</a:t>
            </a:r>
          </a:p>
          <a:p>
            <a:pPr lvl="1"/>
            <a:r>
              <a:rPr lang="en-US" altLang="en-US" dirty="0" smtClean="0"/>
              <a:t>Lakes as discrete spatial units </a:t>
            </a:r>
          </a:p>
          <a:p>
            <a:pPr lvl="2"/>
            <a:r>
              <a:rPr lang="en-US" altLang="en-US" sz="2000" dirty="0" smtClean="0"/>
              <a:t>Each lake is represented as a point (e.g. lake </a:t>
            </a:r>
            <a:r>
              <a:rPr lang="en-US" altLang="en-US" sz="2000" dirty="0" err="1" smtClean="0"/>
              <a:t>centroid</a:t>
            </a:r>
            <a:r>
              <a:rPr lang="en-US" altLang="en-US" sz="2000" dirty="0" smtClean="0"/>
              <a:t>)</a:t>
            </a:r>
          </a:p>
          <a:p>
            <a:pPr lvl="2"/>
            <a:r>
              <a:rPr lang="en-US" altLang="en-US" sz="2000" dirty="0" smtClean="0"/>
              <a:t>Metric values determined for each lake sampled</a:t>
            </a:r>
          </a:p>
          <a:p>
            <a:pPr lvl="1"/>
            <a:r>
              <a:rPr lang="en-US" altLang="en-US" dirty="0" smtClean="0"/>
              <a:t>Lakes as continuous surface</a:t>
            </a:r>
          </a:p>
          <a:p>
            <a:pPr lvl="2"/>
            <a:r>
              <a:rPr lang="en-US" altLang="en-US" sz="2000" dirty="0" smtClean="0"/>
              <a:t>Spatial units are all possible locations on surface area of lakes</a:t>
            </a:r>
          </a:p>
          <a:p>
            <a:pPr lvl="2"/>
            <a:r>
              <a:rPr lang="en-US" altLang="en-US" sz="2000" dirty="0" smtClean="0"/>
              <a:t>Metric values determined for each sampled location within lake surface area</a:t>
            </a:r>
          </a:p>
          <a:p>
            <a:endParaRPr lang="en-US" dirty="0"/>
          </a:p>
        </p:txBody>
      </p:sp>
      <p:grpSp>
        <p:nvGrpSpPr>
          <p:cNvPr id="12" name="Group 11"/>
          <p:cNvGrpSpPr>
            <a:grpSpLocks/>
          </p:cNvGrpSpPr>
          <p:nvPr/>
        </p:nvGrpSpPr>
        <p:grpSpPr bwMode="auto">
          <a:xfrm>
            <a:off x="228600" y="152400"/>
            <a:ext cx="1600200" cy="1143000"/>
            <a:chOff x="3505200" y="152400"/>
            <a:chExt cx="1951038" cy="1733550"/>
          </a:xfrm>
        </p:grpSpPr>
        <p:sp>
          <p:nvSpPr>
            <p:cNvPr id="13" name="Freeform 12"/>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14" name="Rectangle 13"/>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15" name="Rectangle 14"/>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16" name="Rectangle 15"/>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objectives</a:t>
              </a:r>
              <a:endParaRPr lang="en-US" dirty="0"/>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title"/>
          </p:nvPr>
        </p:nvSpPr>
        <p:spPr>
          <a:xfrm>
            <a:off x="228600" y="152400"/>
            <a:ext cx="8534400" cy="1143000"/>
          </a:xfrm>
        </p:spPr>
        <p:txBody>
          <a:bodyPr/>
          <a:lstStyle/>
          <a:p>
            <a:pPr eaLnBrk="1" hangingPunct="1"/>
            <a:r>
              <a:rPr lang="en-US" sz="2400" dirty="0" smtClean="0"/>
              <a:t>National Water Quality Monitoring Council:</a:t>
            </a:r>
            <a:br>
              <a:rPr lang="en-US" sz="2400" dirty="0" smtClean="0"/>
            </a:br>
            <a:r>
              <a:rPr lang="en-US" sz="2400" dirty="0" smtClean="0"/>
              <a:t>Monitoring Framework</a:t>
            </a:r>
          </a:p>
        </p:txBody>
      </p:sp>
      <p:sp>
        <p:nvSpPr>
          <p:cNvPr id="5123" name="Rectangle 8"/>
          <p:cNvSpPr>
            <a:spLocks noGrp="1" noChangeArrowheads="1"/>
          </p:cNvSpPr>
          <p:nvPr>
            <p:ph type="body" sz="half" idx="2"/>
          </p:nvPr>
        </p:nvSpPr>
        <p:spPr>
          <a:xfrm>
            <a:off x="5029200" y="1828800"/>
            <a:ext cx="3733800" cy="3962400"/>
          </a:xfrm>
        </p:spPr>
        <p:txBody>
          <a:bodyPr/>
          <a:lstStyle/>
          <a:p>
            <a:pPr eaLnBrk="1" hangingPunct="1"/>
            <a:r>
              <a:rPr lang="en-US" sz="2000" dirty="0" smtClean="0"/>
              <a:t>View as information system</a:t>
            </a:r>
          </a:p>
          <a:p>
            <a:pPr eaLnBrk="1" hangingPunct="1"/>
            <a:r>
              <a:rPr lang="en-US" sz="2000" dirty="0" smtClean="0"/>
              <a:t>Monitoring pieces must be designed and implemented to fit together</a:t>
            </a:r>
          </a:p>
          <a:p>
            <a:pPr eaLnBrk="1" hangingPunct="1"/>
            <a:r>
              <a:rPr lang="en-US" sz="2000" dirty="0" smtClean="0"/>
              <a:t>Implementing a monitoring framework is an iterative process</a:t>
            </a:r>
          </a:p>
          <a:p>
            <a:pPr eaLnBrk="1" hangingPunct="1"/>
            <a:endParaRPr lang="en-US" sz="2000" dirty="0" smtClean="0"/>
          </a:p>
          <a:p>
            <a:pPr eaLnBrk="1" hangingPunct="1"/>
            <a:r>
              <a:rPr lang="en-US" sz="2000" dirty="0" smtClean="0"/>
              <a:t>Reference: Water Resources IMPACT, September 2003 issue</a:t>
            </a:r>
          </a:p>
        </p:txBody>
      </p:sp>
      <p:pic>
        <p:nvPicPr>
          <p:cNvPr id="5124" name="Picture 10" descr="MonitrFrmwk3_May29"/>
          <p:cNvPicPr>
            <a:picLocks noGrp="1" noChangeAspect="1" noChangeArrowheads="1"/>
          </p:cNvPicPr>
          <p:nvPr>
            <p:ph sz="half" idx="1"/>
          </p:nvPr>
        </p:nvPicPr>
        <p:blipFill>
          <a:blip r:embed="rId2" cstate="print"/>
          <a:srcRect/>
          <a:stretch>
            <a:fillRect/>
          </a:stretch>
        </p:blipFill>
        <p:spPr>
          <a:xfrm>
            <a:off x="0" y="1143000"/>
            <a:ext cx="5105400" cy="5105400"/>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5791200" cy="904875"/>
          </a:xfrm>
        </p:spPr>
        <p:txBody>
          <a:bodyPr/>
          <a:lstStyle/>
          <a:p>
            <a:r>
              <a:rPr lang="en-US" altLang="en-US" dirty="0" smtClean="0"/>
              <a:t>Stream Spatial Unit Options</a:t>
            </a:r>
            <a:endParaRPr lang="en-US" dirty="0"/>
          </a:p>
        </p:txBody>
      </p:sp>
      <p:sp>
        <p:nvSpPr>
          <p:cNvPr id="3" name="Content Placeholder 2"/>
          <p:cNvSpPr>
            <a:spLocks noGrp="1"/>
          </p:cNvSpPr>
          <p:nvPr>
            <p:ph idx="1"/>
          </p:nvPr>
        </p:nvSpPr>
        <p:spPr/>
        <p:txBody>
          <a:bodyPr/>
          <a:lstStyle/>
          <a:p>
            <a:pPr>
              <a:lnSpc>
                <a:spcPct val="90000"/>
              </a:lnSpc>
            </a:pPr>
            <a:r>
              <a:rPr lang="en-US" altLang="en-US" dirty="0" smtClean="0"/>
              <a:t>Spatial units are all possible locations on the stream network (linear network) within the spatial domain</a:t>
            </a:r>
          </a:p>
          <a:p>
            <a:pPr lvl="1">
              <a:lnSpc>
                <a:spcPct val="90000"/>
              </a:lnSpc>
            </a:pPr>
            <a:r>
              <a:rPr lang="en-US" altLang="en-US" dirty="0" smtClean="0"/>
              <a:t>Infinite number of locations</a:t>
            </a:r>
          </a:p>
          <a:p>
            <a:pPr lvl="1">
              <a:lnSpc>
                <a:spcPct val="90000"/>
              </a:lnSpc>
            </a:pPr>
            <a:r>
              <a:rPr lang="en-US" altLang="en-US" dirty="0" smtClean="0"/>
              <a:t>Metric value determined at each sampled location</a:t>
            </a:r>
          </a:p>
          <a:p>
            <a:pPr>
              <a:lnSpc>
                <a:spcPct val="90000"/>
              </a:lnSpc>
            </a:pPr>
            <a:r>
              <a:rPr lang="en-US" altLang="en-US" dirty="0" smtClean="0"/>
              <a:t>Spatial units are all predefined stream segments on the stream network within the spatial domain</a:t>
            </a:r>
          </a:p>
          <a:p>
            <a:pPr lvl="1">
              <a:lnSpc>
                <a:spcPct val="90000"/>
              </a:lnSpc>
            </a:pPr>
            <a:r>
              <a:rPr lang="en-US" altLang="en-US" dirty="0" smtClean="0"/>
              <a:t>Finite collection of segments</a:t>
            </a:r>
          </a:p>
          <a:p>
            <a:pPr lvl="1">
              <a:lnSpc>
                <a:spcPct val="90000"/>
              </a:lnSpc>
            </a:pPr>
            <a:r>
              <a:rPr lang="en-US" altLang="en-US" dirty="0" smtClean="0"/>
              <a:t>Metric value determined for each sampled segment</a:t>
            </a:r>
          </a:p>
        </p:txBody>
      </p:sp>
      <p:grpSp>
        <p:nvGrpSpPr>
          <p:cNvPr id="9" name="Group 8"/>
          <p:cNvGrpSpPr>
            <a:grpSpLocks/>
          </p:cNvGrpSpPr>
          <p:nvPr/>
        </p:nvGrpSpPr>
        <p:grpSpPr bwMode="auto">
          <a:xfrm>
            <a:off x="228600" y="152400"/>
            <a:ext cx="1600200" cy="1143000"/>
            <a:chOff x="3505200" y="152400"/>
            <a:chExt cx="1951038" cy="1733550"/>
          </a:xfrm>
        </p:grpSpPr>
        <p:sp>
          <p:nvSpPr>
            <p:cNvPr id="10" name="Freeform 9"/>
            <p:cNvSpPr>
              <a:spLocks/>
            </p:cNvSpPr>
            <p:nvPr/>
          </p:nvSpPr>
          <p:spPr bwMode="auto">
            <a:xfrm>
              <a:off x="3505200" y="152400"/>
              <a:ext cx="1951038" cy="1733550"/>
            </a:xfrm>
            <a:custGeom>
              <a:avLst/>
              <a:gdLst>
                <a:gd name="T0" fmla="*/ 1101805327 w 529"/>
                <a:gd name="T1" fmla="*/ 2147483647 h 399"/>
                <a:gd name="T2" fmla="*/ 1414664637 w 529"/>
                <a:gd name="T3" fmla="*/ 2147483647 h 399"/>
                <a:gd name="T4" fmla="*/ 2147483647 w 529"/>
                <a:gd name="T5" fmla="*/ 2147483647 h 399"/>
                <a:gd name="T6" fmla="*/ 2147483647 w 529"/>
                <a:gd name="T7" fmla="*/ 2147483647 h 399"/>
                <a:gd name="T8" fmla="*/ 2147483647 w 529"/>
                <a:gd name="T9" fmla="*/ 2147483647 h 399"/>
                <a:gd name="T10" fmla="*/ 2147483647 w 529"/>
                <a:gd name="T11" fmla="*/ 2147483647 h 399"/>
                <a:gd name="T12" fmla="*/ 2147483647 w 529"/>
                <a:gd name="T13" fmla="*/ 2147483647 h 399"/>
                <a:gd name="T14" fmla="*/ 2147483647 w 529"/>
                <a:gd name="T15" fmla="*/ 2147483647 h 399"/>
                <a:gd name="T16" fmla="*/ 2147483647 w 529"/>
                <a:gd name="T17" fmla="*/ 2147483647 h 399"/>
                <a:gd name="T18" fmla="*/ 2147483647 w 529"/>
                <a:gd name="T19" fmla="*/ 2147483647 h 399"/>
                <a:gd name="T20" fmla="*/ 2147483647 w 529"/>
                <a:gd name="T21" fmla="*/ 2147483647 h 399"/>
                <a:gd name="T22" fmla="*/ 2147483647 w 529"/>
                <a:gd name="T23" fmla="*/ 2147483647 h 399"/>
                <a:gd name="T24" fmla="*/ 2147483647 w 529"/>
                <a:gd name="T25" fmla="*/ 2147483647 h 399"/>
                <a:gd name="T26" fmla="*/ 2147483647 w 529"/>
                <a:gd name="T27" fmla="*/ 2147483647 h 399"/>
                <a:gd name="T28" fmla="*/ 2147483647 w 529"/>
                <a:gd name="T29" fmla="*/ 2147483647 h 399"/>
                <a:gd name="T30" fmla="*/ 2147483647 w 529"/>
                <a:gd name="T31" fmla="*/ 2147483647 h 399"/>
                <a:gd name="T32" fmla="*/ 2147483647 w 529"/>
                <a:gd name="T33" fmla="*/ 2147483647 h 399"/>
                <a:gd name="T34" fmla="*/ 2147483647 w 529"/>
                <a:gd name="T35" fmla="*/ 2147483647 h 399"/>
                <a:gd name="T36" fmla="*/ 2147483647 w 529"/>
                <a:gd name="T37" fmla="*/ 1680031561 h 399"/>
                <a:gd name="T38" fmla="*/ 2147483647 w 529"/>
                <a:gd name="T39" fmla="*/ 1661153685 h 399"/>
                <a:gd name="T40" fmla="*/ 2147483647 w 529"/>
                <a:gd name="T41" fmla="*/ 962715456 h 399"/>
                <a:gd name="T42" fmla="*/ 2147483647 w 529"/>
                <a:gd name="T43" fmla="*/ 0 h 399"/>
                <a:gd name="T44" fmla="*/ 0 w 529"/>
                <a:gd name="T45" fmla="*/ 2147483647 h 399"/>
                <a:gd name="T46" fmla="*/ 312859425 w 529"/>
                <a:gd name="T47" fmla="*/ 2147483647 h 399"/>
                <a:gd name="T48" fmla="*/ 1101805327 w 529"/>
                <a:gd name="T49" fmla="*/ 2147483647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11" name="Rectangle 10"/>
            <p:cNvSpPr>
              <a:spLocks noChangeArrowheads="1"/>
            </p:cNvSpPr>
            <p:nvPr/>
          </p:nvSpPr>
          <p:spPr bwMode="auto">
            <a:xfrm>
              <a:off x="4202113" y="596900"/>
              <a:ext cx="65246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Develop</a:t>
              </a:r>
              <a:endParaRPr lang="en-US"/>
            </a:p>
          </p:txBody>
        </p:sp>
        <p:sp>
          <p:nvSpPr>
            <p:cNvPr id="12" name="Rectangle 11"/>
            <p:cNvSpPr>
              <a:spLocks noChangeArrowheads="1"/>
            </p:cNvSpPr>
            <p:nvPr/>
          </p:nvSpPr>
          <p:spPr bwMode="auto">
            <a:xfrm>
              <a:off x="4108450" y="803275"/>
              <a:ext cx="87471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13" name="Rectangle 12"/>
            <p:cNvSpPr>
              <a:spLocks noChangeArrowheads="1"/>
            </p:cNvSpPr>
            <p:nvPr/>
          </p:nvSpPr>
          <p:spPr bwMode="auto">
            <a:xfrm>
              <a:off x="4111625" y="1014413"/>
              <a:ext cx="868363"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objectives</a:t>
              </a:r>
              <a:endParaRPr lang="en-US"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dirty="0" smtClean="0"/>
              <a:t>Reporting Domains</a:t>
            </a:r>
            <a:endParaRPr lang="en-US" altLang="en-US" dirty="0"/>
          </a:p>
        </p:txBody>
      </p:sp>
      <p:sp>
        <p:nvSpPr>
          <p:cNvPr id="214019" name="Rectangle 3"/>
          <p:cNvSpPr>
            <a:spLocks noGrp="1" noChangeArrowheads="1"/>
          </p:cNvSpPr>
          <p:nvPr>
            <p:ph type="body" idx="1"/>
          </p:nvPr>
        </p:nvSpPr>
        <p:spPr>
          <a:xfrm>
            <a:off x="685800" y="1676400"/>
            <a:ext cx="7772400" cy="4114800"/>
          </a:xfrm>
        </p:spPr>
        <p:txBody>
          <a:bodyPr/>
          <a:lstStyle/>
          <a:p>
            <a:r>
              <a:rPr lang="en-US" altLang="en-US" dirty="0"/>
              <a:t>Subsets of the target population that are of particular interest</a:t>
            </a:r>
          </a:p>
          <a:p>
            <a:r>
              <a:rPr lang="en-US" altLang="en-US" dirty="0"/>
              <a:t>Examples</a:t>
            </a:r>
          </a:p>
          <a:p>
            <a:pPr lvl="1"/>
            <a:r>
              <a:rPr lang="en-US" altLang="en-US" dirty="0" err="1"/>
              <a:t>Ecoregions</a:t>
            </a:r>
            <a:r>
              <a:rPr lang="en-US" altLang="en-US" dirty="0"/>
              <a:t>, </a:t>
            </a:r>
            <a:r>
              <a:rPr lang="en-US" altLang="en-US" dirty="0" err="1"/>
              <a:t>biogeographic</a:t>
            </a:r>
            <a:r>
              <a:rPr lang="en-US" altLang="en-US" dirty="0"/>
              <a:t> regions</a:t>
            </a:r>
          </a:p>
          <a:p>
            <a:pPr lvl="1"/>
            <a:r>
              <a:rPr lang="en-US" altLang="en-US" dirty="0"/>
              <a:t>All lakes in region with area &lt; 100 ha</a:t>
            </a:r>
          </a:p>
          <a:p>
            <a:pPr lvl="1"/>
            <a:r>
              <a:rPr lang="en-US" altLang="en-US" dirty="0"/>
              <a:t>All </a:t>
            </a:r>
            <a:r>
              <a:rPr lang="en-US" altLang="en-US" dirty="0" err="1"/>
              <a:t>wadeable</a:t>
            </a:r>
            <a:r>
              <a:rPr lang="en-US" altLang="en-US" dirty="0"/>
              <a:t> streams and rivers</a:t>
            </a:r>
          </a:p>
          <a:p>
            <a:pPr lvl="1"/>
            <a:r>
              <a:rPr lang="en-US" altLang="en-US" dirty="0"/>
              <a:t>All </a:t>
            </a:r>
            <a:r>
              <a:rPr lang="en-US" altLang="en-US" dirty="0" err="1"/>
              <a:t>depressional</a:t>
            </a:r>
            <a:r>
              <a:rPr lang="en-US" altLang="en-US" dirty="0"/>
              <a:t> wetlands</a:t>
            </a:r>
          </a:p>
          <a:p>
            <a:pPr lvl="1"/>
            <a:r>
              <a:rPr lang="en-US" altLang="en-US" dirty="0"/>
              <a:t>Terrestrial surface area within 1 km of road or trail system</a:t>
            </a:r>
          </a:p>
          <a:p>
            <a:pPr lvl="1"/>
            <a:r>
              <a:rPr lang="en-US" altLang="en-US" dirty="0"/>
              <a:t>All terrestrial surface area classified as open meadow</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smtClean="0"/>
              <a:t>Reporting Domains: </a:t>
            </a:r>
            <a:r>
              <a:rPr lang="en-US" altLang="en-US" dirty="0"/>
              <a:t/>
            </a:r>
            <a:br>
              <a:rPr lang="en-US" altLang="en-US" dirty="0"/>
            </a:br>
            <a:r>
              <a:rPr lang="en-US" altLang="en-US" dirty="0"/>
              <a:t>Impact on Design</a:t>
            </a:r>
          </a:p>
        </p:txBody>
      </p:sp>
      <p:sp>
        <p:nvSpPr>
          <p:cNvPr id="215043" name="Rectangle 3"/>
          <p:cNvSpPr>
            <a:spLocks noGrp="1" noChangeArrowheads="1"/>
          </p:cNvSpPr>
          <p:nvPr>
            <p:ph type="body" idx="1"/>
          </p:nvPr>
        </p:nvSpPr>
        <p:spPr/>
        <p:txBody>
          <a:bodyPr/>
          <a:lstStyle/>
          <a:p>
            <a:r>
              <a:rPr lang="en-US" altLang="en-US" dirty="0"/>
              <a:t>Objectives identify critical subpopulations with expected sample sizes: Domains</a:t>
            </a:r>
          </a:p>
          <a:p>
            <a:r>
              <a:rPr lang="en-US" altLang="en-US" dirty="0"/>
              <a:t>Survey design addresses domain sample size requirements</a:t>
            </a:r>
          </a:p>
          <a:p>
            <a:pPr lvl="1"/>
            <a:r>
              <a:rPr lang="en-US" altLang="en-US" dirty="0"/>
              <a:t>Explicitly using stratification or unequal weighting</a:t>
            </a:r>
          </a:p>
          <a:p>
            <a:pPr lvl="1"/>
            <a:r>
              <a:rPr lang="en-US" altLang="en-US" dirty="0"/>
              <a:t>Implicitly when other requirements provide sufficient sample sizes</a:t>
            </a:r>
          </a:p>
          <a:p>
            <a:r>
              <a:rPr lang="en-US" altLang="en-US" dirty="0"/>
              <a:t>Some subpopulations can not be identified prior to sample selection</a:t>
            </a:r>
          </a:p>
          <a:p>
            <a:pPr lvl="1"/>
            <a:r>
              <a:rPr lang="en-US" altLang="en-US" dirty="0"/>
              <a:t>Identification requires field evaluation</a:t>
            </a:r>
          </a:p>
          <a:p>
            <a:pPr lvl="1"/>
            <a:r>
              <a:rPr lang="en-US" altLang="en-US" dirty="0"/>
              <a:t>More difficult to guarantee sample size in this case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96200" cy="990600"/>
          </a:xfrm>
        </p:spPr>
        <p:txBody>
          <a:bodyPr/>
          <a:lstStyle/>
          <a:p>
            <a:r>
              <a:rPr lang="en-US" dirty="0" smtClean="0"/>
              <a:t>What Statistical Quality is Required for Indicator Results?</a:t>
            </a:r>
            <a:endParaRPr lang="en-US" dirty="0"/>
          </a:p>
        </p:txBody>
      </p:sp>
      <p:sp>
        <p:nvSpPr>
          <p:cNvPr id="3" name="Content Placeholder 2"/>
          <p:cNvSpPr>
            <a:spLocks noGrp="1"/>
          </p:cNvSpPr>
          <p:nvPr>
            <p:ph idx="1"/>
          </p:nvPr>
        </p:nvSpPr>
        <p:spPr>
          <a:xfrm>
            <a:off x="762000" y="1295400"/>
            <a:ext cx="7924800" cy="5029200"/>
          </a:xfrm>
        </p:spPr>
        <p:txBody>
          <a:bodyPr/>
          <a:lstStyle/>
          <a:p>
            <a:r>
              <a:rPr lang="en-US" dirty="0" smtClean="0"/>
              <a:t>Statistical quality: Margin of error: </a:t>
            </a:r>
          </a:p>
          <a:p>
            <a:pPr lvl="1"/>
            <a:r>
              <a:rPr lang="en-US" dirty="0" smtClean="0"/>
              <a:t>Is a common summary of sampling error that quantifies the uncertainty about a survey result</a:t>
            </a:r>
          </a:p>
          <a:p>
            <a:pPr lvl="1"/>
            <a:r>
              <a:rPr lang="en-US" dirty="0" smtClean="0"/>
              <a:t>is defined as the half-width of confidence interval at a specified confidence level (typically 90% or 95%)</a:t>
            </a:r>
          </a:p>
          <a:p>
            <a:r>
              <a:rPr lang="en-US" dirty="0" smtClean="0"/>
              <a:t>Statistical quality: Power of tests</a:t>
            </a:r>
          </a:p>
          <a:p>
            <a:pPr lvl="1"/>
            <a:r>
              <a:rPr lang="en-US" dirty="0" smtClean="0"/>
              <a:t>Power of detecting a change between two period</a:t>
            </a:r>
          </a:p>
          <a:p>
            <a:pPr lvl="1"/>
            <a:r>
              <a:rPr lang="en-US" dirty="0" smtClean="0"/>
              <a:t>Power of detecting a trend over the temporal domain</a:t>
            </a:r>
          </a:p>
          <a:p>
            <a:r>
              <a:rPr lang="en-US" dirty="0" smtClean="0"/>
              <a:t>Decisions drive sample size requirements for each reporting domain</a:t>
            </a:r>
          </a:p>
          <a:p>
            <a:r>
              <a:rPr lang="en-US" dirty="0" smtClean="0"/>
              <a:t>Constraints: funding, organization capabilities</a:t>
            </a:r>
          </a:p>
          <a:p>
            <a:r>
              <a:rPr lang="en-US" dirty="0" smtClean="0"/>
              <a:t>Decision makers should specify based on the value of monitoring information in decision making </a:t>
            </a:r>
          </a:p>
          <a:p>
            <a:pPr lvl="1"/>
            <a:endParaRPr lang="en-US" dirty="0" smtClean="0"/>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STRIDe</a:t>
            </a:r>
            <a:r>
              <a:rPr lang="en-US" dirty="0" smtClean="0"/>
              <a:t> Approach to Design</a:t>
            </a:r>
            <a:endParaRPr lang="en-US" dirty="0"/>
          </a:p>
        </p:txBody>
      </p:sp>
      <p:grpSp>
        <p:nvGrpSpPr>
          <p:cNvPr id="4" name="Group 13"/>
          <p:cNvGrpSpPr>
            <a:grpSpLocks noGrp="1"/>
          </p:cNvGrpSpPr>
          <p:nvPr>
            <p:ph idx="1"/>
          </p:nvPr>
        </p:nvGrpSpPr>
        <p:grpSpPr bwMode="auto">
          <a:xfrm>
            <a:off x="2438400" y="1676400"/>
            <a:ext cx="4953000" cy="4114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224" cy="98"/>
            </a:xfrm>
            <a:prstGeom prst="rect">
              <a:avLst/>
            </a:prstGeom>
            <a:noFill/>
            <a:ln w="9525">
              <a:noFill/>
              <a:miter lim="800000"/>
              <a:headEnd/>
              <a:tailEnd/>
            </a:ln>
          </p:spPr>
          <p:txBody>
            <a:bodyPr wrap="none" lIns="0" tIns="0" rIns="0" bIns="0">
              <a:spAutoFit/>
            </a:bodyPr>
            <a:lstStyle/>
            <a:p>
              <a:r>
                <a:rPr lang="en-US"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362" cy="98"/>
            </a:xfrm>
            <a:prstGeom prst="rect">
              <a:avLst/>
            </a:prstGeom>
            <a:noFill/>
            <a:ln w="9525">
              <a:noFill/>
              <a:miter lim="800000"/>
              <a:headEnd/>
              <a:tailEnd/>
            </a:ln>
          </p:spPr>
          <p:txBody>
            <a:bodyPr wrap="none" lIns="0" tIns="0" rIns="0" bIns="0">
              <a:spAutoFit/>
            </a:bodyPr>
            <a:lstStyle/>
            <a:p>
              <a:r>
                <a:rPr lang="en-US" b="1" dirty="0">
                  <a:solidFill>
                    <a:srgbClr val="000000"/>
                  </a:solidFill>
                  <a:latin typeface="Comic Sans MS" pitchFamily="66" charset="0"/>
                </a:rPr>
                <a:t>M</a:t>
              </a:r>
              <a:r>
                <a:rPr lang="en-US" b="1" dirty="0" smtClean="0">
                  <a:solidFill>
                    <a:srgbClr val="000000"/>
                  </a:solidFill>
                  <a:latin typeface="Comic Sans MS" pitchFamily="66" charset="0"/>
                </a:rPr>
                <a:t>onitoring</a:t>
              </a:r>
              <a:endParaRPr lang="en-US" dirty="0"/>
            </a:p>
          </p:txBody>
        </p:sp>
        <p:sp>
          <p:nvSpPr>
            <p:cNvPr id="8" name="Rectangle 17"/>
            <p:cNvSpPr>
              <a:spLocks noChangeArrowheads="1"/>
            </p:cNvSpPr>
            <p:nvPr/>
          </p:nvSpPr>
          <p:spPr bwMode="auto">
            <a:xfrm>
              <a:off x="4848" y="672"/>
              <a:ext cx="279" cy="98"/>
            </a:xfrm>
            <a:prstGeom prst="rect">
              <a:avLst/>
            </a:prstGeom>
            <a:noFill/>
            <a:ln w="9525">
              <a:noFill/>
              <a:miter lim="800000"/>
              <a:headEnd/>
              <a:tailEnd/>
            </a:ln>
          </p:spPr>
          <p:txBody>
            <a:bodyPr wrap="none" lIns="0" tIns="0" rIns="0" bIns="0">
              <a:spAutoFit/>
            </a:bodyPr>
            <a:lstStyle/>
            <a:p>
              <a:r>
                <a:rPr lang="en-US" b="1" dirty="0">
                  <a:solidFill>
                    <a:srgbClr val="000000"/>
                  </a:solidFill>
                  <a:latin typeface="Comic Sans MS" pitchFamily="66" charset="0"/>
                </a:rPr>
                <a:t>P</a:t>
              </a:r>
              <a:r>
                <a:rPr lang="en-US" b="1" dirty="0" smtClean="0">
                  <a:solidFill>
                    <a:srgbClr val="000000"/>
                  </a:solidFill>
                  <a:latin typeface="Comic Sans MS" pitchFamily="66" charset="0"/>
                </a:rPr>
                <a:t>rogram</a:t>
              </a:r>
              <a:endParaRPr lang="en-US" dirty="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0"/>
          <p:cNvSpPr>
            <a:spLocks noGrp="1"/>
          </p:cNvSpPr>
          <p:nvPr>
            <p:ph type="title"/>
          </p:nvPr>
        </p:nvSpPr>
        <p:spPr>
          <a:xfrm>
            <a:off x="914400" y="304800"/>
            <a:ext cx="5791200" cy="1066800"/>
          </a:xfrm>
        </p:spPr>
        <p:txBody>
          <a:bodyPr/>
          <a:lstStyle/>
          <a:p>
            <a:pPr eaLnBrk="1" hangingPunct="1"/>
            <a:r>
              <a:rPr lang="en-US" dirty="0" err="1" smtClean="0">
                <a:solidFill>
                  <a:srgbClr val="FF0000"/>
                </a:solidFill>
              </a:rPr>
              <a:t>STRIDe</a:t>
            </a:r>
            <a:r>
              <a:rPr lang="en-US" dirty="0" smtClean="0"/>
              <a:t> Approach to Designing a Monitoring Program</a:t>
            </a:r>
          </a:p>
        </p:txBody>
      </p:sp>
      <p:sp>
        <p:nvSpPr>
          <p:cNvPr id="16387" name="Rectangle 19"/>
          <p:cNvSpPr>
            <a:spLocks noGrp="1" noChangeArrowheads="1"/>
          </p:cNvSpPr>
          <p:nvPr>
            <p:ph idx="1"/>
          </p:nvPr>
        </p:nvSpPr>
        <p:spPr>
          <a:xfrm>
            <a:off x="762000" y="1676400"/>
            <a:ext cx="7696200" cy="4114800"/>
          </a:xfrm>
        </p:spPr>
        <p:txBody>
          <a:bodyPr/>
          <a:lstStyle/>
          <a:p>
            <a:pPr eaLnBrk="1" hangingPunct="1"/>
            <a:r>
              <a:rPr lang="en-US" sz="2800" b="1" dirty="0" smtClean="0">
                <a:solidFill>
                  <a:srgbClr val="FF0000"/>
                </a:solidFill>
              </a:rPr>
              <a:t>S</a:t>
            </a:r>
            <a:r>
              <a:rPr lang="en-US" dirty="0" smtClean="0"/>
              <a:t>patial design: how we select what spatial units to monitor within the spatial domain</a:t>
            </a:r>
          </a:p>
          <a:p>
            <a:pPr eaLnBrk="1" hangingPunct="1"/>
            <a:r>
              <a:rPr lang="en-US" sz="2800" b="1" dirty="0" smtClean="0">
                <a:solidFill>
                  <a:srgbClr val="FF0000"/>
                </a:solidFill>
              </a:rPr>
              <a:t>T</a:t>
            </a:r>
            <a:r>
              <a:rPr lang="en-US" dirty="0" smtClean="0"/>
              <a:t>emporal design: how we select what temporal units to monitor within the temporal domain</a:t>
            </a:r>
          </a:p>
          <a:p>
            <a:pPr eaLnBrk="1" hangingPunct="1"/>
            <a:r>
              <a:rPr lang="en-US" sz="2800" b="1" dirty="0" smtClean="0">
                <a:solidFill>
                  <a:srgbClr val="FF0000"/>
                </a:solidFill>
              </a:rPr>
              <a:t>R</a:t>
            </a:r>
            <a:r>
              <a:rPr lang="en-US" dirty="0" smtClean="0"/>
              <a:t>esponse design: what measurements we make, how we take them &amp; how we calculate metrics on spatial-temporal units based on the measurements</a:t>
            </a:r>
          </a:p>
          <a:p>
            <a:pPr eaLnBrk="1" hangingPunct="1"/>
            <a:r>
              <a:rPr lang="en-US" sz="2800" b="1" dirty="0" smtClean="0">
                <a:solidFill>
                  <a:srgbClr val="FF0000"/>
                </a:solidFill>
              </a:rPr>
              <a:t>I</a:t>
            </a:r>
            <a:r>
              <a:rPr lang="en-US" dirty="0" smtClean="0"/>
              <a:t>nference </a:t>
            </a:r>
            <a:r>
              <a:rPr lang="en-US" sz="2800" b="1" dirty="0" smtClean="0">
                <a:solidFill>
                  <a:srgbClr val="FF0000"/>
                </a:solidFill>
              </a:rPr>
              <a:t>De</a:t>
            </a:r>
            <a:r>
              <a:rPr lang="en-US" dirty="0" smtClean="0"/>
              <a:t>sign: how we summarize metrics across spatial-temporal units within a temporal domain to obtain indicator value for a reporting domain</a:t>
            </a:r>
          </a:p>
        </p:txBody>
      </p:sp>
      <p:grpSp>
        <p:nvGrpSpPr>
          <p:cNvPr id="9" name="Group 13"/>
          <p:cNvGrpSpPr>
            <a:grpSpLocks/>
          </p:cNvGrpSpPr>
          <p:nvPr/>
        </p:nvGrpSpPr>
        <p:grpSpPr bwMode="auto">
          <a:xfrm>
            <a:off x="7239000" y="228600"/>
            <a:ext cx="1763712" cy="1371600"/>
            <a:chOff x="4415" y="126"/>
            <a:chExt cx="1159" cy="1092"/>
          </a:xfrm>
        </p:grpSpPr>
        <p:sp>
          <p:nvSpPr>
            <p:cNvPr id="10"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11"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12"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13"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8600" y="381000"/>
            <a:ext cx="6781800" cy="1066800"/>
          </a:xfrm>
        </p:spPr>
        <p:txBody>
          <a:bodyPr/>
          <a:lstStyle/>
          <a:p>
            <a:pPr eaLnBrk="1" hangingPunct="1"/>
            <a:r>
              <a:rPr lang="en-US" dirty="0" smtClean="0"/>
              <a:t>Spatial Domain and Units: </a:t>
            </a:r>
            <a:br>
              <a:rPr lang="en-US" dirty="0" smtClean="0"/>
            </a:br>
            <a:r>
              <a:rPr lang="en-US" dirty="0" smtClean="0"/>
              <a:t>Building Blocks for Spatial Design</a:t>
            </a:r>
          </a:p>
        </p:txBody>
      </p:sp>
      <p:sp>
        <p:nvSpPr>
          <p:cNvPr id="17411" name="Content Placeholder 2"/>
          <p:cNvSpPr>
            <a:spLocks noGrp="1"/>
          </p:cNvSpPr>
          <p:nvPr>
            <p:ph idx="1"/>
          </p:nvPr>
        </p:nvSpPr>
        <p:spPr>
          <a:xfrm>
            <a:off x="762000" y="1828800"/>
            <a:ext cx="7696200" cy="4343400"/>
          </a:xfrm>
        </p:spPr>
        <p:txBody>
          <a:bodyPr/>
          <a:lstStyle/>
          <a:p>
            <a:pPr eaLnBrk="1" hangingPunct="1"/>
            <a:r>
              <a:rPr lang="en-US" dirty="0" smtClean="0"/>
              <a:t>Spatial domain and its spatial units define the target population</a:t>
            </a:r>
          </a:p>
          <a:p>
            <a:r>
              <a:rPr lang="en-US" altLang="en-US" dirty="0" smtClean="0"/>
              <a:t>Target population</a:t>
            </a:r>
          </a:p>
          <a:p>
            <a:pPr lvl="1"/>
            <a:r>
              <a:rPr lang="en-US" altLang="en-US" dirty="0" smtClean="0"/>
              <a:t>Requires a clear, precise written definition</a:t>
            </a:r>
          </a:p>
          <a:p>
            <a:pPr lvl="2"/>
            <a:r>
              <a:rPr lang="en-US" altLang="en-US" dirty="0" smtClean="0"/>
              <a:t>Must be understandable to users</a:t>
            </a:r>
          </a:p>
          <a:p>
            <a:pPr lvl="2"/>
            <a:r>
              <a:rPr lang="en-US" altLang="en-US" dirty="0" smtClean="0"/>
              <a:t>Field crews must be able to determine if a particular site is included</a:t>
            </a:r>
          </a:p>
          <a:p>
            <a:pPr lvl="1"/>
            <a:r>
              <a:rPr lang="en-US" altLang="en-US" dirty="0" smtClean="0"/>
              <a:t>More difficult to define than most expect.</a:t>
            </a:r>
          </a:p>
          <a:p>
            <a:pPr lvl="1"/>
            <a:r>
              <a:rPr lang="en-US" altLang="en-US" dirty="0" smtClean="0"/>
              <a:t>Includes definition of what the spatial units (elements) are that make up the spatial domain</a:t>
            </a:r>
          </a:p>
          <a:p>
            <a:pPr lvl="1"/>
            <a:r>
              <a:rPr lang="en-US" altLang="en-US" dirty="0" smtClean="0"/>
              <a:t>Definition is written and usually not given in terms of a GIS layer </a:t>
            </a:r>
          </a:p>
          <a:p>
            <a:pPr eaLnBrk="1" hangingPunct="1"/>
            <a:endParaRPr lang="en-US" dirty="0" smtClean="0"/>
          </a:p>
        </p:txBody>
      </p:sp>
      <p:grpSp>
        <p:nvGrpSpPr>
          <p:cNvPr id="9" name="Group 13"/>
          <p:cNvGrpSpPr>
            <a:grpSpLocks/>
          </p:cNvGrpSpPr>
          <p:nvPr/>
        </p:nvGrpSpPr>
        <p:grpSpPr bwMode="auto">
          <a:xfrm>
            <a:off x="7239000" y="228600"/>
            <a:ext cx="1763712" cy="1371600"/>
            <a:chOff x="4415" y="126"/>
            <a:chExt cx="1159" cy="1092"/>
          </a:xfrm>
        </p:grpSpPr>
        <p:sp>
          <p:nvSpPr>
            <p:cNvPr id="10"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11"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12"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13"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228600" y="228600"/>
            <a:ext cx="7239000" cy="685800"/>
          </a:xfrm>
        </p:spPr>
        <p:txBody>
          <a:bodyPr/>
          <a:lstStyle/>
          <a:p>
            <a:r>
              <a:rPr lang="en-US" dirty="0" smtClean="0"/>
              <a:t>Spatial Design &amp; Representative Sample</a:t>
            </a:r>
            <a:endParaRPr lang="en-US" dirty="0"/>
          </a:p>
        </p:txBody>
      </p:sp>
      <p:sp>
        <p:nvSpPr>
          <p:cNvPr id="226307" name="Rectangle 3"/>
          <p:cNvSpPr>
            <a:spLocks noGrp="1" noChangeArrowheads="1"/>
          </p:cNvSpPr>
          <p:nvPr>
            <p:ph type="body" idx="1"/>
          </p:nvPr>
        </p:nvSpPr>
        <p:spPr>
          <a:xfrm>
            <a:off x="381000" y="914400"/>
            <a:ext cx="7772400" cy="5410200"/>
          </a:xfrm>
        </p:spPr>
        <p:txBody>
          <a:bodyPr/>
          <a:lstStyle/>
          <a:p>
            <a:r>
              <a:rPr lang="en-US" dirty="0"/>
              <a:t>Goal is to obtain </a:t>
            </a:r>
            <a:r>
              <a:rPr lang="en-US" dirty="0" smtClean="0"/>
              <a:t>a “representative sample” of the target population that can be used to make inferences from the metric values on the sampled spatial units to indicator values for a reporting domain</a:t>
            </a:r>
            <a:endParaRPr lang="en-US" dirty="0"/>
          </a:p>
          <a:p>
            <a:r>
              <a:rPr lang="en-US" dirty="0" smtClean="0"/>
              <a:t>Problem: At </a:t>
            </a:r>
            <a:r>
              <a:rPr lang="en-US" dirty="0"/>
              <a:t>least </a:t>
            </a:r>
            <a:r>
              <a:rPr lang="en-US" dirty="0" smtClean="0"/>
              <a:t>9 </a:t>
            </a:r>
            <a:r>
              <a:rPr lang="en-US" dirty="0"/>
              <a:t>definitions for </a:t>
            </a:r>
            <a:r>
              <a:rPr lang="en-US" dirty="0" smtClean="0"/>
              <a:t>representative sample</a:t>
            </a:r>
            <a:endParaRPr lang="en-US" dirty="0"/>
          </a:p>
          <a:p>
            <a:pPr lvl="1"/>
            <a:r>
              <a:rPr lang="en-US" sz="1800" dirty="0" smtClean="0"/>
              <a:t>General acclaim for data</a:t>
            </a:r>
          </a:p>
          <a:p>
            <a:pPr lvl="1"/>
            <a:r>
              <a:rPr lang="en-US" sz="1800" dirty="0" smtClean="0"/>
              <a:t>Absence of selective forces</a:t>
            </a:r>
          </a:p>
          <a:p>
            <a:pPr lvl="1"/>
            <a:r>
              <a:rPr lang="en-US" sz="1800" dirty="0" smtClean="0"/>
              <a:t>Miniature of the population</a:t>
            </a:r>
          </a:p>
          <a:p>
            <a:pPr lvl="1"/>
            <a:r>
              <a:rPr lang="en-US" sz="1800" dirty="0" smtClean="0"/>
              <a:t>Typical or ideal case(s)</a:t>
            </a:r>
          </a:p>
          <a:p>
            <a:pPr lvl="1"/>
            <a:r>
              <a:rPr lang="en-US" sz="1800" dirty="0" smtClean="0"/>
              <a:t>Coverage of the population</a:t>
            </a:r>
          </a:p>
          <a:p>
            <a:pPr lvl="1"/>
            <a:r>
              <a:rPr lang="en-US" sz="1800" dirty="0" smtClean="0"/>
              <a:t>Vague term, to be made precise</a:t>
            </a:r>
          </a:p>
          <a:p>
            <a:pPr lvl="1"/>
            <a:r>
              <a:rPr lang="en-US" sz="1800" b="1" dirty="0" smtClean="0"/>
              <a:t>Representative sampling as a specific sampling method</a:t>
            </a:r>
          </a:p>
          <a:p>
            <a:pPr lvl="1"/>
            <a:r>
              <a:rPr lang="en-US" sz="1800" dirty="0" smtClean="0"/>
              <a:t>Representative sampling as permitting good estimation</a:t>
            </a:r>
          </a:p>
          <a:p>
            <a:pPr lvl="1"/>
            <a:r>
              <a:rPr lang="en-US" sz="1800" dirty="0" smtClean="0"/>
              <a:t>Representative sampling as good enough for a particular purpose.</a:t>
            </a:r>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762000" y="542925"/>
            <a:ext cx="4953000" cy="828675"/>
          </a:xfrm>
        </p:spPr>
        <p:txBody>
          <a:bodyPr/>
          <a:lstStyle/>
          <a:p>
            <a:r>
              <a:rPr lang="en-US" dirty="0"/>
              <a:t>Types of Statistical Designs</a:t>
            </a:r>
          </a:p>
        </p:txBody>
      </p:sp>
      <p:sp>
        <p:nvSpPr>
          <p:cNvPr id="227331" name="Rectangle 3"/>
          <p:cNvSpPr>
            <a:spLocks noGrp="1" noChangeArrowheads="1"/>
          </p:cNvSpPr>
          <p:nvPr>
            <p:ph type="body" idx="1"/>
          </p:nvPr>
        </p:nvSpPr>
        <p:spPr>
          <a:xfrm>
            <a:off x="609600" y="1676400"/>
            <a:ext cx="7772400" cy="4114800"/>
          </a:xfrm>
        </p:spPr>
        <p:txBody>
          <a:bodyPr/>
          <a:lstStyle/>
          <a:p>
            <a:r>
              <a:rPr lang="en-US" dirty="0" smtClean="0"/>
              <a:t>Experimental designs</a:t>
            </a:r>
          </a:p>
          <a:p>
            <a:pPr lvl="1"/>
            <a:r>
              <a:rPr lang="en-US" dirty="0" smtClean="0"/>
              <a:t>Random allocation of treatments to spatial units</a:t>
            </a:r>
          </a:p>
          <a:p>
            <a:pPr lvl="1"/>
            <a:r>
              <a:rPr lang="en-US" dirty="0" smtClean="0"/>
              <a:t>Focus on testing not estimation</a:t>
            </a:r>
          </a:p>
          <a:p>
            <a:r>
              <a:rPr lang="en-US" dirty="0" smtClean="0"/>
              <a:t>Observational studies</a:t>
            </a:r>
          </a:p>
          <a:p>
            <a:pPr lvl="1"/>
            <a:r>
              <a:rPr lang="en-US" dirty="0" smtClean="0"/>
              <a:t>Factor space designs (e.g. gradient studies, coverage of population)</a:t>
            </a:r>
          </a:p>
          <a:p>
            <a:pPr lvl="1"/>
            <a:r>
              <a:rPr lang="en-US" dirty="0" smtClean="0"/>
              <a:t>Opportunistic designs (professional judgment, ease of access)</a:t>
            </a:r>
          </a:p>
          <a:p>
            <a:r>
              <a:rPr lang="en-US" dirty="0" smtClean="0"/>
              <a:t>Survey designs</a:t>
            </a:r>
          </a:p>
          <a:p>
            <a:pPr lvl="1"/>
            <a:r>
              <a:rPr lang="en-US" dirty="0" smtClean="0"/>
              <a:t>Census</a:t>
            </a:r>
          </a:p>
          <a:p>
            <a:pPr lvl="1"/>
            <a:r>
              <a:rPr lang="en-US" b="1" dirty="0" smtClean="0"/>
              <a:t>Probability survey design</a:t>
            </a:r>
          </a:p>
          <a:p>
            <a:pPr lvl="1"/>
            <a:r>
              <a:rPr lang="en-US" dirty="0" smtClean="0"/>
              <a:t>Model-based survey design</a:t>
            </a:r>
          </a:p>
        </p:txBody>
      </p:sp>
      <p:grpSp>
        <p:nvGrpSpPr>
          <p:cNvPr id="9" name="Group 13"/>
          <p:cNvGrpSpPr>
            <a:grpSpLocks/>
          </p:cNvGrpSpPr>
          <p:nvPr/>
        </p:nvGrpSpPr>
        <p:grpSpPr bwMode="auto">
          <a:xfrm>
            <a:off x="7543800" y="228600"/>
            <a:ext cx="1458912" cy="1066800"/>
            <a:chOff x="4415" y="126"/>
            <a:chExt cx="1159" cy="1092"/>
          </a:xfrm>
        </p:grpSpPr>
        <p:sp>
          <p:nvSpPr>
            <p:cNvPr id="10"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11"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12"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13"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762000" y="542925"/>
            <a:ext cx="6477000" cy="676275"/>
          </a:xfrm>
        </p:spPr>
        <p:txBody>
          <a:bodyPr/>
          <a:lstStyle/>
          <a:p>
            <a:r>
              <a:rPr lang="en-US" dirty="0"/>
              <a:t>Basic Spatial Survey Designs</a:t>
            </a:r>
          </a:p>
        </p:txBody>
      </p:sp>
      <p:sp>
        <p:nvSpPr>
          <p:cNvPr id="230403" name="Rectangle 3"/>
          <p:cNvSpPr>
            <a:spLocks noGrp="1" noChangeArrowheads="1"/>
          </p:cNvSpPr>
          <p:nvPr>
            <p:ph type="body" idx="1"/>
          </p:nvPr>
        </p:nvSpPr>
        <p:spPr>
          <a:xfrm>
            <a:off x="685800" y="1600200"/>
            <a:ext cx="7772400" cy="4114800"/>
          </a:xfrm>
        </p:spPr>
        <p:txBody>
          <a:bodyPr/>
          <a:lstStyle/>
          <a:p>
            <a:r>
              <a:rPr lang="en-US" dirty="0"/>
              <a:t>Simple Random Sample</a:t>
            </a:r>
          </a:p>
          <a:p>
            <a:r>
              <a:rPr lang="en-US" dirty="0"/>
              <a:t>Systematic Sample</a:t>
            </a:r>
          </a:p>
          <a:p>
            <a:pPr lvl="1"/>
            <a:r>
              <a:rPr lang="en-US" dirty="0"/>
              <a:t>Regular </a:t>
            </a:r>
            <a:r>
              <a:rPr lang="en-US" dirty="0" smtClean="0"/>
              <a:t>grid over an area</a:t>
            </a:r>
            <a:endParaRPr lang="en-US" dirty="0"/>
          </a:p>
          <a:p>
            <a:pPr lvl="1"/>
            <a:r>
              <a:rPr lang="en-US" dirty="0"/>
              <a:t>Regular spacing on linear resource</a:t>
            </a:r>
          </a:p>
          <a:p>
            <a:r>
              <a:rPr lang="en-US" dirty="0"/>
              <a:t>Spatially Balanced Sample</a:t>
            </a:r>
          </a:p>
          <a:p>
            <a:pPr lvl="1"/>
            <a:r>
              <a:rPr lang="en-US" dirty="0"/>
              <a:t>Combination of simple random and systematic</a:t>
            </a:r>
          </a:p>
          <a:p>
            <a:pPr lvl="1"/>
            <a:r>
              <a:rPr lang="en-US" dirty="0"/>
              <a:t>Guarantees all possible samples are distributed across the </a:t>
            </a:r>
            <a:r>
              <a:rPr lang="en-US" dirty="0" smtClean="0"/>
              <a:t>target population</a:t>
            </a:r>
            <a:endParaRPr lang="en-US" dirty="0"/>
          </a:p>
          <a:p>
            <a:pPr lvl="1"/>
            <a:r>
              <a:rPr lang="en-US" dirty="0"/>
              <a:t>Generalized Random Tessellation Stratified (GRTS) design</a:t>
            </a:r>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42925"/>
            <a:ext cx="8153400" cy="1143000"/>
          </a:xfrm>
        </p:spPr>
        <p:txBody>
          <a:bodyPr/>
          <a:lstStyle/>
          <a:p>
            <a:pPr eaLnBrk="1" hangingPunct="1"/>
            <a:r>
              <a:rPr lang="en-US" dirty="0" smtClean="0"/>
              <a:t>Monitoring Program Weaknesses</a:t>
            </a:r>
          </a:p>
        </p:txBody>
      </p:sp>
      <p:sp>
        <p:nvSpPr>
          <p:cNvPr id="6147" name="Rectangle 3"/>
          <p:cNvSpPr>
            <a:spLocks noGrp="1" noChangeArrowheads="1"/>
          </p:cNvSpPr>
          <p:nvPr>
            <p:ph type="body" idx="1"/>
          </p:nvPr>
        </p:nvSpPr>
        <p:spPr>
          <a:xfrm>
            <a:off x="685800" y="1752600"/>
            <a:ext cx="7772400" cy="4114800"/>
          </a:xfrm>
        </p:spPr>
        <p:txBody>
          <a:bodyPr/>
          <a:lstStyle/>
          <a:p>
            <a:pPr eaLnBrk="1" hangingPunct="1"/>
            <a:r>
              <a:rPr lang="en-US" dirty="0" smtClean="0"/>
              <a:t>Monitoring results are not directly tied to management decision making</a:t>
            </a:r>
          </a:p>
          <a:p>
            <a:pPr eaLnBrk="1" hangingPunct="1"/>
            <a:r>
              <a:rPr lang="en-US" dirty="0" smtClean="0"/>
              <a:t>Results are not timely nor communicated to key audiences</a:t>
            </a:r>
          </a:p>
          <a:p>
            <a:pPr eaLnBrk="1" hangingPunct="1"/>
            <a:r>
              <a:rPr lang="en-US" dirty="0" smtClean="0"/>
              <a:t>Objectives for monitoring are not clearly, precisely stated and understood</a:t>
            </a:r>
          </a:p>
          <a:p>
            <a:pPr eaLnBrk="1" hangingPunct="1"/>
            <a:r>
              <a:rPr lang="en-US" dirty="0" smtClean="0"/>
              <a:t>Monitoring measurement protocols, survey design, and  statistical analysis become scientifically out-of-date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762000" y="542925"/>
            <a:ext cx="6781800" cy="904875"/>
          </a:xfrm>
        </p:spPr>
        <p:txBody>
          <a:bodyPr/>
          <a:lstStyle/>
          <a:p>
            <a:r>
              <a:rPr lang="en-US" dirty="0"/>
              <a:t>Why aren’t Basic Designs </a:t>
            </a:r>
            <a:r>
              <a:rPr lang="en-US" dirty="0" smtClean="0"/>
              <a:t/>
            </a:r>
            <a:br>
              <a:rPr lang="en-US" dirty="0" smtClean="0"/>
            </a:br>
            <a:r>
              <a:rPr lang="en-US" dirty="0" smtClean="0"/>
              <a:t>Sufficient in Many Cases?</a:t>
            </a:r>
            <a:endParaRPr lang="en-US" dirty="0"/>
          </a:p>
        </p:txBody>
      </p:sp>
      <p:sp>
        <p:nvSpPr>
          <p:cNvPr id="231427" name="Rectangle 3"/>
          <p:cNvSpPr>
            <a:spLocks noGrp="1" noChangeArrowheads="1"/>
          </p:cNvSpPr>
          <p:nvPr>
            <p:ph type="body" idx="1"/>
          </p:nvPr>
        </p:nvSpPr>
        <p:spPr/>
        <p:txBody>
          <a:bodyPr/>
          <a:lstStyle/>
          <a:p>
            <a:r>
              <a:rPr lang="en-US" dirty="0"/>
              <a:t>Monitoring objectives may include requirements that basic designs can’t address efficiently</a:t>
            </a:r>
          </a:p>
          <a:p>
            <a:pPr lvl="1"/>
            <a:r>
              <a:rPr lang="en-US" dirty="0"/>
              <a:t>Estimates for particular </a:t>
            </a:r>
            <a:r>
              <a:rPr lang="en-US" dirty="0" smtClean="0"/>
              <a:t>Reporting Domains </a:t>
            </a:r>
            <a:r>
              <a:rPr lang="en-US" dirty="0"/>
              <a:t>requires greater sampling effort</a:t>
            </a:r>
          </a:p>
          <a:p>
            <a:pPr lvl="1"/>
            <a:r>
              <a:rPr lang="en-US" dirty="0"/>
              <a:t>Administrative restrictions and operational costs</a:t>
            </a:r>
          </a:p>
          <a:p>
            <a:r>
              <a:rPr lang="en-US" dirty="0"/>
              <a:t>Ecological resource occurrence in study region makes basic designs inefficient</a:t>
            </a:r>
          </a:p>
          <a:p>
            <a:pPr lvl="1"/>
            <a:r>
              <a:rPr lang="en-US" dirty="0"/>
              <a:t>Resource is known to be restricted to particular habitats</a:t>
            </a:r>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762000" y="542925"/>
            <a:ext cx="6553200" cy="676275"/>
          </a:xfrm>
        </p:spPr>
        <p:txBody>
          <a:bodyPr/>
          <a:lstStyle/>
          <a:p>
            <a:r>
              <a:rPr lang="en-US" dirty="0"/>
              <a:t>Stratification:  Reasons to Use</a:t>
            </a:r>
          </a:p>
        </p:txBody>
      </p:sp>
      <p:sp>
        <p:nvSpPr>
          <p:cNvPr id="232451" name="Rectangle 3"/>
          <p:cNvSpPr>
            <a:spLocks noGrp="1" noChangeArrowheads="1"/>
          </p:cNvSpPr>
          <p:nvPr>
            <p:ph type="body" idx="1"/>
          </p:nvPr>
        </p:nvSpPr>
        <p:spPr>
          <a:xfrm>
            <a:off x="685800" y="1524000"/>
            <a:ext cx="7696200" cy="4114800"/>
          </a:xfrm>
        </p:spPr>
        <p:txBody>
          <a:bodyPr/>
          <a:lstStyle/>
          <a:p>
            <a:r>
              <a:rPr lang="en-US" dirty="0"/>
              <a:t>Administrative or operational convenience</a:t>
            </a:r>
          </a:p>
          <a:p>
            <a:pPr lvl="1"/>
            <a:r>
              <a:rPr lang="en-US" dirty="0"/>
              <a:t>Regions or states need to be operationally independent</a:t>
            </a:r>
          </a:p>
          <a:p>
            <a:r>
              <a:rPr lang="en-US" dirty="0"/>
              <a:t>Particular portions of the target population require different survey designs</a:t>
            </a:r>
          </a:p>
          <a:p>
            <a:pPr lvl="1"/>
            <a:r>
              <a:rPr lang="en-US" dirty="0"/>
              <a:t>Design for extensive wetlands (Everglades) may be different from </a:t>
            </a:r>
            <a:r>
              <a:rPr lang="en-US" dirty="0" smtClean="0"/>
              <a:t>prairie </a:t>
            </a:r>
            <a:r>
              <a:rPr lang="en-US" dirty="0"/>
              <a:t>pothole wetlands</a:t>
            </a:r>
          </a:p>
          <a:p>
            <a:r>
              <a:rPr lang="en-US" dirty="0"/>
              <a:t>Increase precision by constructing strata that are homogeneous</a:t>
            </a:r>
          </a:p>
          <a:p>
            <a:r>
              <a:rPr lang="en-US" dirty="0" smtClean="0"/>
              <a:t>Reporting domains </a:t>
            </a:r>
            <a:r>
              <a:rPr lang="en-US" dirty="0"/>
              <a:t>identified require additional samples to meet </a:t>
            </a:r>
            <a:r>
              <a:rPr lang="en-US" dirty="0" smtClean="0"/>
              <a:t>margin of error requirements</a:t>
            </a:r>
            <a:endParaRPr lang="en-US" dirty="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762000" y="542925"/>
            <a:ext cx="6629400" cy="685800"/>
          </a:xfrm>
        </p:spPr>
        <p:txBody>
          <a:bodyPr/>
          <a:lstStyle/>
          <a:p>
            <a:r>
              <a:rPr lang="en-US" dirty="0"/>
              <a:t>More complex Survey Designs</a:t>
            </a:r>
          </a:p>
        </p:txBody>
      </p:sp>
      <p:sp>
        <p:nvSpPr>
          <p:cNvPr id="233475" name="Rectangle 3"/>
          <p:cNvSpPr>
            <a:spLocks noGrp="1" noChangeArrowheads="1"/>
          </p:cNvSpPr>
          <p:nvPr>
            <p:ph type="body" idx="1"/>
          </p:nvPr>
        </p:nvSpPr>
        <p:spPr>
          <a:xfrm>
            <a:off x="609600" y="1371600"/>
            <a:ext cx="7772400" cy="4953000"/>
          </a:xfrm>
        </p:spPr>
        <p:txBody>
          <a:bodyPr/>
          <a:lstStyle/>
          <a:p>
            <a:r>
              <a:rPr lang="en-US" dirty="0" smtClean="0"/>
              <a:t>Unequal probability sample</a:t>
            </a:r>
          </a:p>
          <a:p>
            <a:pPr lvl="1"/>
            <a:r>
              <a:rPr lang="en-US" dirty="0" smtClean="0"/>
              <a:t>Alternative to stratification</a:t>
            </a:r>
          </a:p>
          <a:p>
            <a:pPr lvl="1"/>
            <a:r>
              <a:rPr lang="en-US" dirty="0" smtClean="0"/>
              <a:t>Requires auxiliary information</a:t>
            </a:r>
          </a:p>
          <a:p>
            <a:r>
              <a:rPr lang="en-US" dirty="0" smtClean="0"/>
              <a:t>Spatial </a:t>
            </a:r>
            <a:r>
              <a:rPr lang="en-US" dirty="0"/>
              <a:t>strata random sample</a:t>
            </a:r>
          </a:p>
          <a:p>
            <a:pPr lvl="1"/>
            <a:r>
              <a:rPr lang="en-US" dirty="0"/>
              <a:t>Don’t have a list frame</a:t>
            </a:r>
          </a:p>
          <a:p>
            <a:pPr lvl="1"/>
            <a:r>
              <a:rPr lang="en-US" dirty="0"/>
              <a:t>Alternative way to spatially balance sample</a:t>
            </a:r>
          </a:p>
          <a:p>
            <a:r>
              <a:rPr lang="en-US" dirty="0" smtClean="0"/>
              <a:t>Cluster </a:t>
            </a:r>
            <a:r>
              <a:rPr lang="en-US" dirty="0"/>
              <a:t>sample</a:t>
            </a:r>
          </a:p>
          <a:p>
            <a:pPr lvl="1"/>
            <a:r>
              <a:rPr lang="en-US" dirty="0"/>
              <a:t>Can decrease field </a:t>
            </a:r>
            <a:r>
              <a:rPr lang="en-US" dirty="0" smtClean="0"/>
              <a:t>operation costs</a:t>
            </a:r>
            <a:endParaRPr lang="en-US" dirty="0"/>
          </a:p>
          <a:p>
            <a:r>
              <a:rPr lang="en-US" dirty="0" smtClean="0"/>
              <a:t>Multiple-stage or multi-phase sample</a:t>
            </a:r>
            <a:endParaRPr lang="en-US" dirty="0"/>
          </a:p>
          <a:p>
            <a:pPr lvl="1"/>
            <a:r>
              <a:rPr lang="en-US" dirty="0"/>
              <a:t>Way to decrease cost of sample frame construction</a:t>
            </a:r>
          </a:p>
          <a:p>
            <a:r>
              <a:rPr lang="en-US" dirty="0"/>
              <a:t>Adaptive Sampling</a:t>
            </a:r>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762000" y="304800"/>
            <a:ext cx="6477000" cy="1143000"/>
          </a:xfrm>
        </p:spPr>
        <p:txBody>
          <a:bodyPr/>
          <a:lstStyle/>
          <a:p>
            <a:r>
              <a:rPr lang="en-US" dirty="0"/>
              <a:t>Stratification and</a:t>
            </a:r>
            <a:br>
              <a:rPr lang="en-US" dirty="0"/>
            </a:br>
            <a:r>
              <a:rPr lang="en-US" dirty="0"/>
              <a:t> Unequal Probability Selection</a:t>
            </a:r>
          </a:p>
        </p:txBody>
      </p:sp>
      <p:sp>
        <p:nvSpPr>
          <p:cNvPr id="234499" name="Rectangle 3"/>
          <p:cNvSpPr>
            <a:spLocks noGrp="1" noChangeArrowheads="1"/>
          </p:cNvSpPr>
          <p:nvPr>
            <p:ph type="body" idx="1"/>
          </p:nvPr>
        </p:nvSpPr>
        <p:spPr>
          <a:xfrm>
            <a:off x="762000" y="1524000"/>
            <a:ext cx="7696200" cy="4648200"/>
          </a:xfrm>
        </p:spPr>
        <p:txBody>
          <a:bodyPr/>
          <a:lstStyle/>
          <a:p>
            <a:r>
              <a:rPr lang="en-US" dirty="0"/>
              <a:t>Stratification: reasons</a:t>
            </a:r>
          </a:p>
          <a:p>
            <a:pPr lvl="1"/>
            <a:r>
              <a:rPr lang="en-US" dirty="0" smtClean="0"/>
              <a:t>Based on auxiliary information</a:t>
            </a:r>
          </a:p>
          <a:p>
            <a:pPr lvl="1"/>
            <a:r>
              <a:rPr lang="en-US" dirty="0" smtClean="0"/>
              <a:t>Allocate </a:t>
            </a:r>
            <a:r>
              <a:rPr lang="en-US" dirty="0"/>
              <a:t>sample to subpopulations</a:t>
            </a:r>
          </a:p>
          <a:p>
            <a:pPr lvl="1"/>
            <a:r>
              <a:rPr lang="en-US" dirty="0"/>
              <a:t>Improve precision of </a:t>
            </a:r>
            <a:r>
              <a:rPr lang="en-US" dirty="0" smtClean="0"/>
              <a:t>results</a:t>
            </a:r>
          </a:p>
          <a:p>
            <a:pPr lvl="1"/>
            <a:r>
              <a:rPr lang="en-US" dirty="0" smtClean="0"/>
              <a:t>Guarantees exact sample sizes</a:t>
            </a:r>
            <a:endParaRPr lang="en-US" dirty="0"/>
          </a:p>
          <a:p>
            <a:pPr lvl="1"/>
            <a:r>
              <a:rPr lang="en-US" dirty="0" smtClean="0"/>
              <a:t>Operational/administrative </a:t>
            </a:r>
            <a:r>
              <a:rPr lang="en-US" dirty="0"/>
              <a:t>efficiency</a:t>
            </a:r>
          </a:p>
          <a:p>
            <a:pPr lvl="1"/>
            <a:r>
              <a:rPr lang="en-US" dirty="0"/>
              <a:t>Different subpopulations require different survey designs</a:t>
            </a:r>
          </a:p>
          <a:p>
            <a:r>
              <a:rPr lang="en-US" dirty="0"/>
              <a:t>Unequal weighting</a:t>
            </a:r>
          </a:p>
          <a:p>
            <a:pPr lvl="1"/>
            <a:r>
              <a:rPr lang="en-US" dirty="0" smtClean="0"/>
              <a:t>Based on auxiliary information</a:t>
            </a:r>
          </a:p>
          <a:p>
            <a:pPr lvl="1"/>
            <a:r>
              <a:rPr lang="en-US" dirty="0" smtClean="0"/>
              <a:t>Allocate </a:t>
            </a:r>
            <a:r>
              <a:rPr lang="en-US" dirty="0"/>
              <a:t>sample to subpopulations</a:t>
            </a:r>
          </a:p>
          <a:p>
            <a:pPr lvl="1"/>
            <a:r>
              <a:rPr lang="en-US" dirty="0"/>
              <a:t>Improve precision of </a:t>
            </a:r>
            <a:r>
              <a:rPr lang="en-US" dirty="0" smtClean="0"/>
              <a:t>results</a:t>
            </a:r>
          </a:p>
          <a:p>
            <a:pPr lvl="1"/>
            <a:r>
              <a:rPr lang="en-US" dirty="0" smtClean="0"/>
              <a:t>Only guarantees expected sample size</a:t>
            </a:r>
            <a:endParaRPr lang="en-US" dirty="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6324600" cy="676275"/>
          </a:xfrm>
        </p:spPr>
        <p:txBody>
          <a:bodyPr/>
          <a:lstStyle/>
          <a:p>
            <a:r>
              <a:rPr lang="en-US" dirty="0" smtClean="0"/>
              <a:t>Temporal Design</a:t>
            </a:r>
            <a:endParaRPr lang="en-US" dirty="0"/>
          </a:p>
        </p:txBody>
      </p:sp>
      <p:sp>
        <p:nvSpPr>
          <p:cNvPr id="3" name="Content Placeholder 2"/>
          <p:cNvSpPr>
            <a:spLocks noGrp="1"/>
          </p:cNvSpPr>
          <p:nvPr>
            <p:ph idx="1"/>
          </p:nvPr>
        </p:nvSpPr>
        <p:spPr>
          <a:xfrm>
            <a:off x="762000" y="1600200"/>
            <a:ext cx="7696200" cy="4572000"/>
          </a:xfrm>
        </p:spPr>
        <p:txBody>
          <a:bodyPr/>
          <a:lstStyle/>
          <a:p>
            <a:r>
              <a:rPr lang="en-US" dirty="0" smtClean="0"/>
              <a:t>Temporal designs describe how sampling effort will be allocated across temporal units within the temporal domain</a:t>
            </a:r>
          </a:p>
          <a:p>
            <a:r>
              <a:rPr lang="en-US" dirty="0" smtClean="0"/>
              <a:t>Monitoring objectives specify temporal objectives</a:t>
            </a:r>
          </a:p>
          <a:p>
            <a:pPr lvl="1"/>
            <a:r>
              <a:rPr lang="en-US" dirty="0" smtClean="0"/>
              <a:t>Change between two temporal periods</a:t>
            </a:r>
          </a:p>
          <a:p>
            <a:pPr lvl="2"/>
            <a:r>
              <a:rPr lang="en-US" dirty="0" smtClean="0"/>
              <a:t>Focus on net change</a:t>
            </a:r>
          </a:p>
          <a:p>
            <a:pPr lvl="2"/>
            <a:r>
              <a:rPr lang="en-US" dirty="0" smtClean="0"/>
              <a:t>Focus on gross change</a:t>
            </a:r>
          </a:p>
          <a:p>
            <a:pPr lvl="1"/>
            <a:r>
              <a:rPr lang="en-US" dirty="0" smtClean="0"/>
              <a:t>Trend summary (e.g., linear trend as slope)</a:t>
            </a:r>
          </a:p>
          <a:p>
            <a:pPr lvl="1"/>
            <a:r>
              <a:rPr lang="en-US" dirty="0" smtClean="0"/>
              <a:t>Trend trajectory – require an estimate for study domain for every temporal unit during the temporal domain</a:t>
            </a:r>
          </a:p>
        </p:txBody>
      </p:sp>
      <p:grpSp>
        <p:nvGrpSpPr>
          <p:cNvPr id="4" name="Group 13"/>
          <p:cNvGrpSpPr>
            <a:grpSpLocks/>
          </p:cNvGrpSpPr>
          <p:nvPr/>
        </p:nvGrpSpPr>
        <p:grpSpPr bwMode="auto">
          <a:xfrm>
            <a:off x="7543800" y="1524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04800" y="457200"/>
            <a:ext cx="7772400" cy="838200"/>
          </a:xfrm>
        </p:spPr>
        <p:txBody>
          <a:bodyPr/>
          <a:lstStyle/>
          <a:p>
            <a:r>
              <a:rPr lang="en-US" altLang="en-US" dirty="0" smtClean="0"/>
              <a:t>Temporal Design: Change</a:t>
            </a:r>
            <a:endParaRPr lang="en-US" altLang="en-US" dirty="0"/>
          </a:p>
        </p:txBody>
      </p:sp>
      <p:sp>
        <p:nvSpPr>
          <p:cNvPr id="236547" name="Rectangle 3"/>
          <p:cNvSpPr>
            <a:spLocks noGrp="1" noChangeArrowheads="1"/>
          </p:cNvSpPr>
          <p:nvPr>
            <p:ph type="body" idx="1"/>
          </p:nvPr>
        </p:nvSpPr>
        <p:spPr>
          <a:xfrm>
            <a:off x="1219200" y="1600200"/>
            <a:ext cx="6858000" cy="3657600"/>
          </a:xfrm>
        </p:spPr>
        <p:txBody>
          <a:bodyPr/>
          <a:lstStyle/>
          <a:p>
            <a:r>
              <a:rPr lang="en-US" altLang="en-US" dirty="0" smtClean="0"/>
              <a:t>Net change: Has </a:t>
            </a:r>
            <a:r>
              <a:rPr lang="en-US" altLang="en-US" dirty="0"/>
              <a:t>the </a:t>
            </a:r>
            <a:r>
              <a:rPr lang="en-US" altLang="en-US" dirty="0" smtClean="0"/>
              <a:t>percent of </a:t>
            </a:r>
            <a:r>
              <a:rPr lang="en-US" altLang="en-US" dirty="0"/>
              <a:t>the </a:t>
            </a:r>
            <a:r>
              <a:rPr lang="en-US" altLang="en-US" dirty="0" smtClean="0"/>
              <a:t>streams in good condition </a:t>
            </a:r>
            <a:r>
              <a:rPr lang="en-US" altLang="en-US" dirty="0"/>
              <a:t>in </a:t>
            </a:r>
            <a:r>
              <a:rPr lang="en-US" altLang="en-US" dirty="0" smtClean="0"/>
              <a:t>Yucatan </a:t>
            </a:r>
            <a:r>
              <a:rPr lang="en-US" altLang="en-US" dirty="0"/>
              <a:t>changed between </a:t>
            </a:r>
            <a:r>
              <a:rPr lang="en-US" altLang="en-US" dirty="0" smtClean="0"/>
              <a:t>2005 and 2010?</a:t>
            </a:r>
          </a:p>
          <a:p>
            <a:r>
              <a:rPr lang="en-US" altLang="en-US" dirty="0" smtClean="0"/>
              <a:t>Gross change: Has the number of stream km in Yucatan that were in good condition in 2005 increased/decreased in 2010?</a:t>
            </a:r>
            <a:endParaRPr lang="en-US" altLang="en-US" dirty="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04800" y="457200"/>
            <a:ext cx="7772400" cy="838200"/>
          </a:xfrm>
        </p:spPr>
        <p:txBody>
          <a:bodyPr/>
          <a:lstStyle/>
          <a:p>
            <a:r>
              <a:rPr lang="en-US" altLang="en-US" dirty="0" smtClean="0"/>
              <a:t>Temporal Design: Trend</a:t>
            </a:r>
            <a:endParaRPr lang="en-US" altLang="en-US" dirty="0"/>
          </a:p>
        </p:txBody>
      </p:sp>
      <p:sp>
        <p:nvSpPr>
          <p:cNvPr id="236547" name="Rectangle 3"/>
          <p:cNvSpPr>
            <a:spLocks noGrp="1" noChangeArrowheads="1"/>
          </p:cNvSpPr>
          <p:nvPr>
            <p:ph type="body" idx="1"/>
          </p:nvPr>
        </p:nvSpPr>
        <p:spPr>
          <a:xfrm>
            <a:off x="838200" y="1524000"/>
            <a:ext cx="7543800" cy="4191000"/>
          </a:xfrm>
        </p:spPr>
        <p:txBody>
          <a:bodyPr/>
          <a:lstStyle/>
          <a:p>
            <a:r>
              <a:rPr lang="en-US" altLang="en-US" dirty="0" smtClean="0"/>
              <a:t>Trend: What </a:t>
            </a:r>
            <a:r>
              <a:rPr lang="en-US" altLang="en-US" dirty="0"/>
              <a:t>is the </a:t>
            </a:r>
            <a:r>
              <a:rPr lang="en-US" altLang="en-US" dirty="0" smtClean="0"/>
              <a:t>linear trend </a:t>
            </a:r>
            <a:r>
              <a:rPr lang="en-US" altLang="en-US" dirty="0"/>
              <a:t>over the last 10 years in the </a:t>
            </a:r>
            <a:r>
              <a:rPr lang="en-US" altLang="en-US" dirty="0" smtClean="0"/>
              <a:t> </a:t>
            </a:r>
            <a:r>
              <a:rPr lang="en-US" altLang="en-US" dirty="0"/>
              <a:t>stream km in </a:t>
            </a:r>
            <a:r>
              <a:rPr lang="en-US" altLang="en-US" dirty="0" smtClean="0"/>
              <a:t>Yucatan that are in good condition?  (i.e. km change/year)</a:t>
            </a:r>
            <a:endParaRPr lang="en-US" altLang="en-US" dirty="0"/>
          </a:p>
          <a:p>
            <a:r>
              <a:rPr lang="en-US" altLang="en-US" dirty="0" smtClean="0"/>
              <a:t>Trend trajectory: What is the annual pattern of stream km with nitrate concentrations exceeding criteria in streams within Yucatan from 2000 to 2020?</a:t>
            </a:r>
          </a:p>
          <a:p>
            <a:r>
              <a:rPr lang="en-US" altLang="en-US" dirty="0" smtClean="0"/>
              <a:t>Trend trajectory at site: What </a:t>
            </a:r>
            <a:r>
              <a:rPr lang="en-US" altLang="en-US" dirty="0"/>
              <a:t>is </a:t>
            </a:r>
            <a:r>
              <a:rPr lang="en-US" altLang="en-US" dirty="0" smtClean="0"/>
              <a:t>the annual pattern in </a:t>
            </a:r>
            <a:r>
              <a:rPr lang="en-US" altLang="en-US" dirty="0"/>
              <a:t>nitrate concentration on the Santiam River at its confluence with the Willamette River.</a:t>
            </a:r>
          </a:p>
        </p:txBody>
      </p:sp>
      <p:grpSp>
        <p:nvGrpSpPr>
          <p:cNvPr id="2"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5638800" cy="676275"/>
          </a:xfrm>
        </p:spPr>
        <p:txBody>
          <a:bodyPr/>
          <a:lstStyle/>
          <a:p>
            <a:r>
              <a:rPr lang="en-US" dirty="0" smtClean="0"/>
              <a:t>Temporal Design Approaches</a:t>
            </a:r>
            <a:endParaRPr lang="en-US" dirty="0"/>
          </a:p>
        </p:txBody>
      </p:sp>
      <p:sp>
        <p:nvSpPr>
          <p:cNvPr id="3" name="Content Placeholder 2"/>
          <p:cNvSpPr>
            <a:spLocks noGrp="1"/>
          </p:cNvSpPr>
          <p:nvPr>
            <p:ph idx="1"/>
          </p:nvPr>
        </p:nvSpPr>
        <p:spPr/>
        <p:txBody>
          <a:bodyPr/>
          <a:lstStyle/>
          <a:p>
            <a:r>
              <a:rPr lang="en-US" dirty="0" smtClean="0"/>
              <a:t>Sample all spatial units selected by a spatial design in every temporal unit (e.g. sample all sites each year)</a:t>
            </a:r>
          </a:p>
          <a:p>
            <a:r>
              <a:rPr lang="en-US" dirty="0" smtClean="0"/>
              <a:t>Define a revisit pattern for a spatial unit to be sampled across the temporal units</a:t>
            </a:r>
          </a:p>
          <a:p>
            <a:pPr lvl="1"/>
            <a:r>
              <a:rPr lang="en-US" dirty="0" smtClean="0"/>
              <a:t>May be done systematically</a:t>
            </a:r>
          </a:p>
          <a:p>
            <a:pPr lvl="1"/>
            <a:r>
              <a:rPr lang="en-US" dirty="0" smtClean="0"/>
              <a:t>May be done randomly</a:t>
            </a:r>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1"/>
            <a:ext cx="6934200" cy="990600"/>
          </a:xfrm>
        </p:spPr>
        <p:txBody>
          <a:bodyPr/>
          <a:lstStyle/>
          <a:p>
            <a:r>
              <a:rPr lang="en-US" dirty="0" smtClean="0"/>
              <a:t>Surveys over Time: Panel Designs</a:t>
            </a:r>
            <a:endParaRPr lang="en-US" dirty="0"/>
          </a:p>
        </p:txBody>
      </p:sp>
      <p:grpSp>
        <p:nvGrpSpPr>
          <p:cNvPr id="5" name="Group 13"/>
          <p:cNvGrpSpPr>
            <a:grpSpLocks/>
          </p:cNvGrpSpPr>
          <p:nvPr/>
        </p:nvGrpSpPr>
        <p:grpSpPr bwMode="auto">
          <a:xfrm>
            <a:off x="7543800" y="228600"/>
            <a:ext cx="1458912" cy="1066800"/>
            <a:chOff x="4415" y="126"/>
            <a:chExt cx="1159" cy="1092"/>
          </a:xfrm>
        </p:grpSpPr>
        <p:sp>
          <p:nvSpPr>
            <p:cNvPr id="6"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7"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8"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9"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graphicFrame>
        <p:nvGraphicFramePr>
          <p:cNvPr id="11" name="Table 10"/>
          <p:cNvGraphicFramePr>
            <a:graphicFrameLocks noGrp="1"/>
          </p:cNvGraphicFramePr>
          <p:nvPr/>
        </p:nvGraphicFramePr>
        <p:xfrm>
          <a:off x="381000" y="1371600"/>
          <a:ext cx="8077196" cy="4876794"/>
        </p:xfrm>
        <a:graphic>
          <a:graphicData uri="http://schemas.openxmlformats.org/drawingml/2006/table">
            <a:tbl>
              <a:tblPr/>
              <a:tblGrid>
                <a:gridCol w="590472"/>
                <a:gridCol w="534766"/>
                <a:gridCol w="534766"/>
                <a:gridCol w="534766"/>
                <a:gridCol w="534766"/>
                <a:gridCol w="534766"/>
                <a:gridCol w="534766"/>
                <a:gridCol w="534766"/>
                <a:gridCol w="534766"/>
                <a:gridCol w="534766"/>
                <a:gridCol w="534766"/>
                <a:gridCol w="534766"/>
                <a:gridCol w="534766"/>
                <a:gridCol w="534766"/>
                <a:gridCol w="534766"/>
              </a:tblGrid>
              <a:tr h="277793">
                <a:tc rowSpan="2">
                  <a:txBody>
                    <a:bodyPr/>
                    <a:lstStyle/>
                    <a:p>
                      <a:pPr algn="just" fontAlgn="b"/>
                      <a:r>
                        <a:rPr lang="en-US" sz="900" b="1" i="0" u="none" strike="noStrike" dirty="0">
                          <a:solidFill>
                            <a:srgbClr val="000000"/>
                          </a:solidFill>
                          <a:latin typeface="Times New Roman"/>
                        </a:rPr>
                        <a:t>PANEL</a:t>
                      </a:r>
                    </a:p>
                  </a:txBody>
                  <a:tcPr marL="6306" marR="6306" marT="63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algn="just" fontAlgn="b"/>
                      <a:r>
                        <a:rPr lang="en-US" sz="900" b="1" i="0" u="none" strike="noStrike">
                          <a:solidFill>
                            <a:srgbClr val="000000"/>
                          </a:solidFill>
                          <a:latin typeface="Times New Roman"/>
                        </a:rPr>
                        <a:t>SIZE</a:t>
                      </a:r>
                    </a:p>
                  </a:txBody>
                  <a:tcPr marL="6306" marR="6306" marT="63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13">
                  <a:txBody>
                    <a:bodyPr/>
                    <a:lstStyle/>
                    <a:p>
                      <a:pPr algn="ctr" fontAlgn="t"/>
                      <a:r>
                        <a:rPr lang="en-US" sz="900" b="1" i="0" u="none" strike="noStrike" dirty="0">
                          <a:solidFill>
                            <a:srgbClr val="000000"/>
                          </a:solidFill>
                          <a:latin typeface="Times New Roman"/>
                        </a:rPr>
                        <a:t>------------------- TIME PERIODS (=YEARS) --------------------</a:t>
                      </a:r>
                    </a:p>
                  </a:txBody>
                  <a:tcPr marL="6306" marR="6306" marT="63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793">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latin typeface="Times New Roman"/>
                        </a:rPr>
                        <a:t>   1</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3</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4</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5</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7</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8</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9</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10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11</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77793">
                <a:tc gridSpan="15">
                  <a:txBody>
                    <a:bodyPr/>
                    <a:lstStyle/>
                    <a:p>
                      <a:pPr algn="just" fontAlgn="t"/>
                      <a:r>
                        <a:rPr lang="en-US" sz="1000" b="1" i="0" u="none" strike="noStrike" dirty="0">
                          <a:solidFill>
                            <a:srgbClr val="000000"/>
                          </a:solidFill>
                          <a:latin typeface="Times New Roman"/>
                        </a:rPr>
                        <a:t>DESIGN 1 = = ALWAYS REVISIT = SAME SITES</a:t>
                      </a:r>
                    </a:p>
                  </a:txBody>
                  <a:tcPr marL="6306" marR="6306" marT="63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793">
                <a:tc>
                  <a:txBody>
                    <a:bodyPr/>
                    <a:lstStyle/>
                    <a:p>
                      <a:pPr algn="ctr" fontAlgn="ctr"/>
                      <a:r>
                        <a:rPr lang="en-US" sz="900" b="1" i="0" u="none" strike="noStrike">
                          <a:solidFill>
                            <a:srgbClr val="000000"/>
                          </a:solidFill>
                          <a:latin typeface="Times New Roman"/>
                        </a:rPr>
                        <a:t>1</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277793">
                <a:tc gridSpan="15">
                  <a:txBody>
                    <a:bodyPr/>
                    <a:lstStyle/>
                    <a:p>
                      <a:pPr algn="just" fontAlgn="t"/>
                      <a:r>
                        <a:rPr lang="en-US" sz="1000" b="1" i="0" u="none" strike="noStrike" dirty="0">
                          <a:solidFill>
                            <a:srgbClr val="000000"/>
                          </a:solidFill>
                          <a:latin typeface="Times New Roman"/>
                        </a:rPr>
                        <a:t>DESIGN 2 = NEVER REVISIT = NEW SITES</a:t>
                      </a:r>
                    </a:p>
                  </a:txBody>
                  <a:tcPr marL="6306" marR="6306" marT="63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793">
                <a:tc>
                  <a:txBody>
                    <a:bodyPr/>
                    <a:lstStyle/>
                    <a:p>
                      <a:pPr algn="ctr" fontAlgn="ctr"/>
                      <a:r>
                        <a:rPr lang="en-US" sz="900" b="1" i="0" u="none" strike="noStrike">
                          <a:solidFill>
                            <a:srgbClr val="000000"/>
                          </a:solidFill>
                          <a:latin typeface="Times New Roman"/>
                        </a:rPr>
                        <a:t>1</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3</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4</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5</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6</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7</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8</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9</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10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11</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60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503">
                <a:tc>
                  <a:txBody>
                    <a:bodyPr/>
                    <a:lstStyle/>
                    <a:p>
                      <a:pPr algn="ctr" fontAlgn="ctr"/>
                      <a:r>
                        <a:rPr lang="en-US" sz="9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900" b="1" i="0" u="none" strike="noStrike" dirty="0">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6096000" cy="1133475"/>
          </a:xfrm>
        </p:spPr>
        <p:txBody>
          <a:bodyPr/>
          <a:lstStyle/>
          <a:p>
            <a:r>
              <a:rPr lang="en-US" dirty="0" smtClean="0"/>
              <a:t>Surveys over Time: Panel Designs</a:t>
            </a:r>
            <a:endParaRPr lang="en-US" dirty="0"/>
          </a:p>
        </p:txBody>
      </p:sp>
      <p:grpSp>
        <p:nvGrpSpPr>
          <p:cNvPr id="3" name="Group 13"/>
          <p:cNvGrpSpPr>
            <a:grpSpLocks/>
          </p:cNvGrpSpPr>
          <p:nvPr/>
        </p:nvGrpSpPr>
        <p:grpSpPr bwMode="auto">
          <a:xfrm>
            <a:off x="7543800" y="228600"/>
            <a:ext cx="1458912" cy="1066800"/>
            <a:chOff x="4415" y="126"/>
            <a:chExt cx="1159" cy="1092"/>
          </a:xfrm>
        </p:grpSpPr>
        <p:sp>
          <p:nvSpPr>
            <p:cNvPr id="4"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5"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6"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7"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graphicFrame>
        <p:nvGraphicFramePr>
          <p:cNvPr id="9" name="Table 8"/>
          <p:cNvGraphicFramePr>
            <a:graphicFrameLocks noGrp="1"/>
          </p:cNvGraphicFramePr>
          <p:nvPr/>
        </p:nvGraphicFramePr>
        <p:xfrm>
          <a:off x="304794" y="1524000"/>
          <a:ext cx="8305811" cy="4419600"/>
        </p:xfrm>
        <a:graphic>
          <a:graphicData uri="http://schemas.openxmlformats.org/drawingml/2006/table">
            <a:tbl>
              <a:tblPr/>
              <a:tblGrid>
                <a:gridCol w="607183"/>
                <a:gridCol w="549902"/>
                <a:gridCol w="549902"/>
                <a:gridCol w="549902"/>
                <a:gridCol w="549902"/>
                <a:gridCol w="549902"/>
                <a:gridCol w="549902"/>
                <a:gridCol w="549902"/>
                <a:gridCol w="549902"/>
                <a:gridCol w="549902"/>
                <a:gridCol w="549902"/>
                <a:gridCol w="549902"/>
                <a:gridCol w="549902"/>
                <a:gridCol w="549902"/>
                <a:gridCol w="549902"/>
              </a:tblGrid>
              <a:tr h="377624">
                <a:tc rowSpan="2">
                  <a:txBody>
                    <a:bodyPr/>
                    <a:lstStyle/>
                    <a:p>
                      <a:pPr algn="just" fontAlgn="b"/>
                      <a:r>
                        <a:rPr lang="en-US" sz="1000" b="1" i="0" u="none" strike="noStrike">
                          <a:solidFill>
                            <a:srgbClr val="000000"/>
                          </a:solidFill>
                          <a:latin typeface="Times New Roman"/>
                        </a:rPr>
                        <a:t>PANEL</a:t>
                      </a:r>
                    </a:p>
                  </a:txBody>
                  <a:tcPr marL="6306" marR="6306" marT="63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2">
                  <a:txBody>
                    <a:bodyPr/>
                    <a:lstStyle/>
                    <a:p>
                      <a:pPr algn="just" fontAlgn="b"/>
                      <a:r>
                        <a:rPr lang="en-US" sz="1000" b="1" i="0" u="none" strike="noStrike">
                          <a:solidFill>
                            <a:srgbClr val="000000"/>
                          </a:solidFill>
                          <a:latin typeface="Times New Roman"/>
                        </a:rPr>
                        <a:t>SIZE</a:t>
                      </a:r>
                    </a:p>
                  </a:txBody>
                  <a:tcPr marL="6306" marR="6306" marT="63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13">
                  <a:txBody>
                    <a:bodyPr/>
                    <a:lstStyle/>
                    <a:p>
                      <a:pPr algn="ctr" fontAlgn="t"/>
                      <a:r>
                        <a:rPr lang="en-US" sz="1000" b="1" i="0" u="none" strike="noStrike">
                          <a:solidFill>
                            <a:srgbClr val="000000"/>
                          </a:solidFill>
                          <a:latin typeface="Times New Roman"/>
                        </a:rPr>
                        <a:t>------------------- TIME PERIODS (=YEARS) --------------------</a:t>
                      </a:r>
                    </a:p>
                  </a:txBody>
                  <a:tcPr marL="6306" marR="6306" marT="63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624">
                <a:tc vMerge="1">
                  <a:txBody>
                    <a:bodyPr/>
                    <a:lstStyle/>
                    <a:p>
                      <a:endParaRPr lang="en-US"/>
                    </a:p>
                  </a:txBody>
                  <a:tcPr/>
                </a:tc>
                <a:tc vMerge="1">
                  <a:txBody>
                    <a:bodyPr/>
                    <a:lstStyle/>
                    <a:p>
                      <a:endParaRPr lang="en-US"/>
                    </a:p>
                  </a:txBody>
                  <a:tcPr/>
                </a:tc>
                <a:tc>
                  <a:txBody>
                    <a:bodyPr/>
                    <a:lstStyle/>
                    <a:p>
                      <a:pPr algn="ctr" fontAlgn="ctr"/>
                      <a:r>
                        <a:rPr lang="en-US" sz="1000" b="1" i="0" u="none" strike="noStrike">
                          <a:solidFill>
                            <a:srgbClr val="000000"/>
                          </a:solidFill>
                          <a:latin typeface="Times New Roman"/>
                        </a:rPr>
                        <a:t>   1</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3</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4</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5</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6</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7</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8</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9</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11</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377624">
                <a:tc gridSpan="15">
                  <a:txBody>
                    <a:bodyPr/>
                    <a:lstStyle/>
                    <a:p>
                      <a:pPr algn="l" fontAlgn="ctr"/>
                      <a:r>
                        <a:rPr lang="en-US" sz="1000" b="1" i="0" u="none" strike="noStrike">
                          <a:solidFill>
                            <a:srgbClr val="000000"/>
                          </a:solidFill>
                          <a:latin typeface="Times New Roman"/>
                        </a:rPr>
                        <a:t>DESIGN 3 = ROTATING PANEL</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624">
                <a:tc>
                  <a:txBody>
                    <a:bodyPr/>
                    <a:lstStyle/>
                    <a:p>
                      <a:pPr algn="ctr" fontAlgn="ctr"/>
                      <a:r>
                        <a:rPr lang="en-US" sz="1000" b="1" i="0" u="none" strike="noStrike">
                          <a:solidFill>
                            <a:srgbClr val="000000"/>
                          </a:solidFill>
                          <a:latin typeface="Times New Roman"/>
                        </a:rPr>
                        <a:t>-3</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38">
                <a:tc>
                  <a:txBody>
                    <a:bodyPr/>
                    <a:lstStyle/>
                    <a:p>
                      <a:pPr algn="ctr" fontAlgn="ctr"/>
                      <a:r>
                        <a:rPr lang="en-US" sz="1000" b="1" i="0" u="none" strike="noStrike">
                          <a:solidFill>
                            <a:srgbClr val="000000"/>
                          </a:solidFill>
                          <a:latin typeface="Times New Roman"/>
                        </a:rPr>
                        <a:t>-2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38">
                <a:tc>
                  <a:txBody>
                    <a:bodyPr/>
                    <a:lstStyle/>
                    <a:p>
                      <a:pPr algn="ctr" fontAlgn="ctr"/>
                      <a:r>
                        <a:rPr lang="en-US" sz="1000" b="1" i="0" u="none" strike="noStrike">
                          <a:solidFill>
                            <a:srgbClr val="000000"/>
                          </a:solidFill>
                          <a:latin typeface="Times New Roman"/>
                        </a:rPr>
                        <a:t>-1</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38">
                <a:tc>
                  <a:txBody>
                    <a:bodyPr/>
                    <a:lstStyle/>
                    <a:p>
                      <a:pPr algn="ctr" fontAlgn="ctr"/>
                      <a:r>
                        <a:rPr lang="en-US" sz="1000" b="1" i="0" u="none" strike="noStrike">
                          <a:solidFill>
                            <a:srgbClr val="000000"/>
                          </a:solidFill>
                          <a:latin typeface="Times New Roman"/>
                        </a:rPr>
                        <a:t>0</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38">
                <a:tc>
                  <a:txBody>
                    <a:bodyPr/>
                    <a:lstStyle/>
                    <a:p>
                      <a:pPr algn="ctr" fontAlgn="ctr"/>
                      <a:r>
                        <a:rPr lang="en-US" sz="1000" b="1" i="0" u="none" strike="noStrike">
                          <a:solidFill>
                            <a:srgbClr val="000000"/>
                          </a:solidFill>
                          <a:latin typeface="Times New Roman"/>
                        </a:rPr>
                        <a:t>1</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38">
                <a:tc>
                  <a:txBody>
                    <a:bodyPr/>
                    <a:lstStyle/>
                    <a:p>
                      <a:pPr algn="ctr" fontAlgn="ctr"/>
                      <a:r>
                        <a:rPr lang="en-US" sz="1000" b="1" i="0" u="none" strike="noStrike">
                          <a:solidFill>
                            <a:srgbClr val="000000"/>
                          </a:solidFill>
                          <a:latin typeface="Times New Roman"/>
                        </a:rPr>
                        <a:t>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38">
                <a:tc>
                  <a:txBody>
                    <a:bodyPr/>
                    <a:lstStyle/>
                    <a:p>
                      <a:pPr algn="ctr" fontAlgn="ctr"/>
                      <a:r>
                        <a:rPr lang="en-US" sz="1000" b="1" i="0" u="none" strike="noStrike">
                          <a:solidFill>
                            <a:srgbClr val="000000"/>
                          </a:solidFill>
                          <a:latin typeface="Times New Roman"/>
                        </a:rPr>
                        <a:t>3</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38">
                <a:tc>
                  <a:txBody>
                    <a:bodyPr/>
                    <a:lstStyle/>
                    <a:p>
                      <a:pPr algn="ctr" fontAlgn="ctr"/>
                      <a:r>
                        <a:rPr lang="en-US" sz="1000" b="1" i="0" u="none" strike="noStrike">
                          <a:solidFill>
                            <a:srgbClr val="000000"/>
                          </a:solidFill>
                          <a:latin typeface="Times New Roman"/>
                        </a:rPr>
                        <a:t>4</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38">
                <a:tc>
                  <a:txBody>
                    <a:bodyPr/>
                    <a:lstStyle/>
                    <a:p>
                      <a:pPr algn="ctr" fontAlgn="ctr"/>
                      <a:r>
                        <a:rPr lang="en-US" sz="10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a:t>
                      </a:r>
                    </a:p>
                  </a:txBody>
                  <a:tcPr marL="6306" marR="6306" marT="63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762000" y="542925"/>
            <a:ext cx="7696200" cy="752475"/>
          </a:xfrm>
        </p:spPr>
        <p:txBody>
          <a:bodyPr/>
          <a:lstStyle/>
          <a:p>
            <a:pPr eaLnBrk="1" hangingPunct="1"/>
            <a:r>
              <a:rPr lang="en-US" dirty="0" smtClean="0"/>
              <a:t>Perspective Change in Aquatic Monitoring</a:t>
            </a:r>
          </a:p>
        </p:txBody>
      </p:sp>
      <p:sp>
        <p:nvSpPr>
          <p:cNvPr id="7171" name="Rectangle 5"/>
          <p:cNvSpPr>
            <a:spLocks noGrp="1" noChangeArrowheads="1"/>
          </p:cNvSpPr>
          <p:nvPr>
            <p:ph type="body" sz="half" idx="1"/>
          </p:nvPr>
        </p:nvSpPr>
        <p:spPr>
          <a:xfrm>
            <a:off x="685800" y="1447800"/>
            <a:ext cx="7696200" cy="4419600"/>
          </a:xfrm>
        </p:spPr>
        <p:txBody>
          <a:bodyPr/>
          <a:lstStyle/>
          <a:p>
            <a:pPr eaLnBrk="1" hangingPunct="1"/>
            <a:r>
              <a:rPr lang="en-US" sz="2400" dirty="0" smtClean="0"/>
              <a:t>Historical focus on point sources (local) and chemical pollutants</a:t>
            </a:r>
          </a:p>
          <a:p>
            <a:pPr eaLnBrk="1" hangingPunct="1"/>
            <a:r>
              <a:rPr lang="en-US" sz="2400" dirty="0" smtClean="0"/>
              <a:t>Increased importance of non-point sources and biological/habitat condition</a:t>
            </a:r>
          </a:p>
          <a:p>
            <a:pPr eaLnBrk="1" hangingPunct="1"/>
            <a:r>
              <a:rPr lang="en-US" sz="2400" dirty="0" smtClean="0"/>
              <a:t>Need for information at multiple scales: site, local, watershed, basin, state, region, national, global</a:t>
            </a:r>
          </a:p>
          <a:p>
            <a:pPr eaLnBrk="1" hangingPunct="1"/>
            <a:r>
              <a:rPr lang="en-US" sz="2400" dirty="0" smtClean="0"/>
              <a:t>Need to manage at all scales</a:t>
            </a:r>
          </a:p>
          <a:p>
            <a:pPr eaLnBrk="1" hangingPunct="1"/>
            <a:r>
              <a:rPr lang="en-US" sz="2400" dirty="0" smtClean="0"/>
              <a:t>Increased interest in tying decisions to monitoring information</a:t>
            </a:r>
          </a:p>
          <a:p>
            <a:pPr eaLnBrk="1" hangingPunct="1"/>
            <a:r>
              <a:rPr lang="en-US" sz="2400" dirty="0" smtClean="0"/>
              <a:t>Reliance on quantitative estimates that can be used in program evaluation and cost-benefit analyses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6629400" cy="828675"/>
          </a:xfrm>
        </p:spPr>
        <p:txBody>
          <a:bodyPr/>
          <a:lstStyle/>
          <a:p>
            <a:r>
              <a:rPr lang="en-US" dirty="0" smtClean="0"/>
              <a:t>Surveys over Time: Panel Designs</a:t>
            </a:r>
            <a:endParaRPr lang="en-US" dirty="0"/>
          </a:p>
        </p:txBody>
      </p:sp>
      <p:grpSp>
        <p:nvGrpSpPr>
          <p:cNvPr id="3" name="Group 13"/>
          <p:cNvGrpSpPr>
            <a:grpSpLocks/>
          </p:cNvGrpSpPr>
          <p:nvPr/>
        </p:nvGrpSpPr>
        <p:grpSpPr bwMode="auto">
          <a:xfrm>
            <a:off x="7543800" y="228600"/>
            <a:ext cx="1458912" cy="1066800"/>
            <a:chOff x="4415" y="126"/>
            <a:chExt cx="1159" cy="1092"/>
          </a:xfrm>
        </p:grpSpPr>
        <p:sp>
          <p:nvSpPr>
            <p:cNvPr id="4"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5"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6"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7"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graphicFrame>
        <p:nvGraphicFramePr>
          <p:cNvPr id="9" name="Table 8"/>
          <p:cNvGraphicFramePr>
            <a:graphicFrameLocks noGrp="1"/>
          </p:cNvGraphicFramePr>
          <p:nvPr/>
        </p:nvGraphicFramePr>
        <p:xfrm>
          <a:off x="533396" y="1600200"/>
          <a:ext cx="7924805" cy="3276599"/>
        </p:xfrm>
        <a:graphic>
          <a:graphicData uri="http://schemas.openxmlformats.org/drawingml/2006/table">
            <a:tbl>
              <a:tblPr/>
              <a:tblGrid>
                <a:gridCol w="852467"/>
                <a:gridCol w="505167"/>
                <a:gridCol w="505167"/>
                <a:gridCol w="505167"/>
                <a:gridCol w="505167"/>
                <a:gridCol w="505167"/>
                <a:gridCol w="505167"/>
                <a:gridCol w="505167"/>
                <a:gridCol w="505167"/>
                <a:gridCol w="505167"/>
                <a:gridCol w="505167"/>
                <a:gridCol w="505167"/>
                <a:gridCol w="505167"/>
                <a:gridCol w="505167"/>
                <a:gridCol w="505167"/>
              </a:tblGrid>
              <a:tr h="373283">
                <a:tc rowSpan="2">
                  <a:txBody>
                    <a:bodyPr/>
                    <a:lstStyle/>
                    <a:p>
                      <a:pPr algn="just" fontAlgn="b"/>
                      <a:r>
                        <a:rPr lang="en-US" sz="1000" b="1" i="0" u="none" strike="noStrike" dirty="0">
                          <a:solidFill>
                            <a:srgbClr val="000000"/>
                          </a:solidFill>
                          <a:latin typeface="Times New Roman"/>
                        </a:rPr>
                        <a:t>PANEL</a:t>
                      </a:r>
                    </a:p>
                  </a:txBody>
                  <a:tcPr marL="6072" marR="6072" marT="60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2">
                  <a:txBody>
                    <a:bodyPr/>
                    <a:lstStyle/>
                    <a:p>
                      <a:pPr algn="just" fontAlgn="b"/>
                      <a:r>
                        <a:rPr lang="en-US" sz="1000" b="1" i="0" u="none" strike="noStrike">
                          <a:solidFill>
                            <a:srgbClr val="000000"/>
                          </a:solidFill>
                          <a:latin typeface="Times New Roman"/>
                        </a:rPr>
                        <a:t>SIZE</a:t>
                      </a:r>
                    </a:p>
                  </a:txBody>
                  <a:tcPr marL="6072" marR="6072" marT="60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13">
                  <a:txBody>
                    <a:bodyPr/>
                    <a:lstStyle/>
                    <a:p>
                      <a:pPr algn="ctr" fontAlgn="t"/>
                      <a:r>
                        <a:rPr lang="en-US" sz="1000" b="1" i="0" u="none" strike="noStrike">
                          <a:solidFill>
                            <a:srgbClr val="000000"/>
                          </a:solidFill>
                          <a:latin typeface="Times New Roman"/>
                        </a:rPr>
                        <a:t>------------------- TIME PERIODS (=YEARS) --------------------</a:t>
                      </a:r>
                    </a:p>
                  </a:txBody>
                  <a:tcPr marL="6072" marR="6072" marT="6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3283">
                <a:tc vMerge="1">
                  <a:txBody>
                    <a:bodyPr/>
                    <a:lstStyle/>
                    <a:p>
                      <a:endParaRPr lang="en-US"/>
                    </a:p>
                  </a:txBody>
                  <a:tcPr/>
                </a:tc>
                <a:tc vMerge="1">
                  <a:txBody>
                    <a:bodyPr/>
                    <a:lstStyle/>
                    <a:p>
                      <a:endParaRPr lang="en-US"/>
                    </a:p>
                  </a:txBody>
                  <a:tcPr/>
                </a:tc>
                <a:tc>
                  <a:txBody>
                    <a:bodyPr/>
                    <a:lstStyle/>
                    <a:p>
                      <a:pPr algn="ctr" fontAlgn="ctr"/>
                      <a:r>
                        <a:rPr lang="en-US" sz="1000" b="1" i="0" u="none" strike="noStrike">
                          <a:solidFill>
                            <a:srgbClr val="000000"/>
                          </a:solidFill>
                          <a:latin typeface="Times New Roman"/>
                        </a:rPr>
                        <a:t>   1</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2</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3</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4</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6</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7</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8</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9</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11</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12</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373283">
                <a:tc gridSpan="15">
                  <a:txBody>
                    <a:bodyPr/>
                    <a:lstStyle/>
                    <a:p>
                      <a:pPr algn="l" fontAlgn="ctr"/>
                      <a:r>
                        <a:rPr lang="en-US" sz="1000" b="1" i="0" u="none" strike="noStrike" dirty="0">
                          <a:solidFill>
                            <a:srgbClr val="000000"/>
                          </a:solidFill>
                          <a:latin typeface="Times New Roman"/>
                        </a:rPr>
                        <a:t>DESIGN 4 = AUGMENTED SERIALLY ALTERNATING</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3283">
                <a:tc>
                  <a:txBody>
                    <a:bodyPr/>
                    <a:lstStyle/>
                    <a:p>
                      <a:pPr algn="ctr" fontAlgn="ctr"/>
                      <a:r>
                        <a:rPr lang="en-US" sz="1000" b="1" i="0" u="none" strike="noStrike">
                          <a:solidFill>
                            <a:srgbClr val="000000"/>
                          </a:solidFill>
                          <a:latin typeface="Times New Roman"/>
                        </a:rPr>
                        <a:t>1</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50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459">
                <a:tc>
                  <a:txBody>
                    <a:bodyPr/>
                    <a:lstStyle/>
                    <a:p>
                      <a:pPr algn="ctr" fontAlgn="ctr"/>
                      <a:r>
                        <a:rPr lang="en-US" sz="1000" b="1" i="0" u="none" strike="noStrike">
                          <a:solidFill>
                            <a:srgbClr val="000000"/>
                          </a:solidFill>
                          <a:latin typeface="Times New Roman"/>
                        </a:rPr>
                        <a:t>2</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50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459">
                <a:tc>
                  <a:txBody>
                    <a:bodyPr/>
                    <a:lstStyle/>
                    <a:p>
                      <a:pPr algn="ctr" fontAlgn="ctr"/>
                      <a:r>
                        <a:rPr lang="en-US" sz="1000" b="1" i="0" u="none" strike="noStrike">
                          <a:solidFill>
                            <a:srgbClr val="000000"/>
                          </a:solidFill>
                          <a:latin typeface="Times New Roman"/>
                        </a:rPr>
                        <a:t>3</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50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459">
                <a:tc>
                  <a:txBody>
                    <a:bodyPr/>
                    <a:lstStyle/>
                    <a:p>
                      <a:pPr algn="ctr" fontAlgn="ctr"/>
                      <a:r>
                        <a:rPr lang="en-US" sz="1000" b="1" i="0" u="none" strike="noStrike">
                          <a:solidFill>
                            <a:srgbClr val="000000"/>
                          </a:solidFill>
                          <a:latin typeface="Times New Roman"/>
                        </a:rPr>
                        <a:t>4</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50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Lucida Sans Unicode"/>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090">
                <a:tc>
                  <a:txBody>
                    <a:bodyPr/>
                    <a:lstStyle/>
                    <a:p>
                      <a:pPr algn="ctr" fontAlgn="ctr"/>
                      <a:r>
                        <a:rPr lang="en-US" sz="1000" b="1" i="0" u="none" strike="noStrike">
                          <a:solidFill>
                            <a:srgbClr val="000000"/>
                          </a:solidFill>
                          <a:latin typeface="Times New Roman"/>
                        </a:rPr>
                        <a:t>COMMON</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10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Lucida Sans Unicode"/>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6400800" cy="676275"/>
          </a:xfrm>
        </p:spPr>
        <p:txBody>
          <a:bodyPr/>
          <a:lstStyle/>
          <a:p>
            <a:r>
              <a:rPr lang="en-US" dirty="0" smtClean="0"/>
              <a:t>Surveys over Time: Panel Designs</a:t>
            </a:r>
            <a:endParaRPr lang="en-US" dirty="0"/>
          </a:p>
        </p:txBody>
      </p:sp>
      <p:grpSp>
        <p:nvGrpSpPr>
          <p:cNvPr id="3" name="Group 13"/>
          <p:cNvGrpSpPr>
            <a:grpSpLocks/>
          </p:cNvGrpSpPr>
          <p:nvPr/>
        </p:nvGrpSpPr>
        <p:grpSpPr bwMode="auto">
          <a:xfrm>
            <a:off x="7543800" y="228600"/>
            <a:ext cx="1458912" cy="1066800"/>
            <a:chOff x="4415" y="126"/>
            <a:chExt cx="1159" cy="1092"/>
          </a:xfrm>
        </p:grpSpPr>
        <p:sp>
          <p:nvSpPr>
            <p:cNvPr id="4"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5"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6"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7"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graphicFrame>
        <p:nvGraphicFramePr>
          <p:cNvPr id="9" name="Table 8"/>
          <p:cNvGraphicFramePr>
            <a:graphicFrameLocks noGrp="1"/>
          </p:cNvGraphicFramePr>
          <p:nvPr/>
        </p:nvGraphicFramePr>
        <p:xfrm>
          <a:off x="381006" y="1371606"/>
          <a:ext cx="8305794" cy="4571995"/>
        </p:xfrm>
        <a:graphic>
          <a:graphicData uri="http://schemas.openxmlformats.org/drawingml/2006/table">
            <a:tbl>
              <a:tblPr/>
              <a:tblGrid>
                <a:gridCol w="893452"/>
                <a:gridCol w="529453"/>
                <a:gridCol w="529453"/>
                <a:gridCol w="529453"/>
                <a:gridCol w="529453"/>
                <a:gridCol w="529453"/>
                <a:gridCol w="529453"/>
                <a:gridCol w="529453"/>
                <a:gridCol w="529453"/>
                <a:gridCol w="529453"/>
                <a:gridCol w="529453"/>
                <a:gridCol w="529453"/>
                <a:gridCol w="529453"/>
                <a:gridCol w="529453"/>
                <a:gridCol w="529453"/>
              </a:tblGrid>
              <a:tr h="260980">
                <a:tc rowSpan="2">
                  <a:txBody>
                    <a:bodyPr/>
                    <a:lstStyle/>
                    <a:p>
                      <a:pPr algn="just" fontAlgn="b"/>
                      <a:r>
                        <a:rPr lang="en-US" sz="1200" b="1" i="0" u="none" strike="noStrike" dirty="0">
                          <a:solidFill>
                            <a:srgbClr val="000000"/>
                          </a:solidFill>
                          <a:latin typeface="Times New Roman"/>
                        </a:rPr>
                        <a:t>PANEL</a:t>
                      </a:r>
                    </a:p>
                  </a:txBody>
                  <a:tcPr marL="6072" marR="6072" marT="60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2">
                  <a:txBody>
                    <a:bodyPr/>
                    <a:lstStyle/>
                    <a:p>
                      <a:pPr algn="just" fontAlgn="b"/>
                      <a:r>
                        <a:rPr lang="en-US" sz="1200" b="1" i="0" u="none" strike="noStrike">
                          <a:solidFill>
                            <a:srgbClr val="000000"/>
                          </a:solidFill>
                          <a:latin typeface="Times New Roman"/>
                        </a:rPr>
                        <a:t>SIZE</a:t>
                      </a:r>
                    </a:p>
                  </a:txBody>
                  <a:tcPr marL="6072" marR="6072" marT="607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13">
                  <a:txBody>
                    <a:bodyPr/>
                    <a:lstStyle/>
                    <a:p>
                      <a:pPr algn="ctr" fontAlgn="t"/>
                      <a:r>
                        <a:rPr lang="en-US" sz="1200" b="1" i="0" u="none" strike="noStrike">
                          <a:solidFill>
                            <a:srgbClr val="000000"/>
                          </a:solidFill>
                          <a:latin typeface="Times New Roman"/>
                        </a:rPr>
                        <a:t>------------------- TIME PERIODS (=YEARS) --------------------</a:t>
                      </a:r>
                    </a:p>
                  </a:txBody>
                  <a:tcPr marL="6072" marR="6072" marT="6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0980">
                <a:tc vMerge="1">
                  <a:txBody>
                    <a:bodyPr/>
                    <a:lstStyle/>
                    <a:p>
                      <a:endParaRPr lang="en-US"/>
                    </a:p>
                  </a:txBody>
                  <a:tcPr/>
                </a:tc>
                <a:tc vMerge="1">
                  <a:txBody>
                    <a:bodyPr/>
                    <a:lstStyle/>
                    <a:p>
                      <a:endParaRPr lang="en-US"/>
                    </a:p>
                  </a:txBody>
                  <a:tcPr/>
                </a:tc>
                <a:tc>
                  <a:txBody>
                    <a:bodyPr/>
                    <a:lstStyle/>
                    <a:p>
                      <a:pPr algn="ctr" fontAlgn="ctr"/>
                      <a:r>
                        <a:rPr lang="en-US" sz="1200" b="1" i="0" u="none" strike="noStrike">
                          <a:solidFill>
                            <a:srgbClr val="000000"/>
                          </a:solidFill>
                          <a:latin typeface="Times New Roman"/>
                        </a:rPr>
                        <a:t>   1</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2</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3</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4</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6</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7</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8</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9</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10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11</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12</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260980">
                <a:tc gridSpan="15">
                  <a:txBody>
                    <a:bodyPr/>
                    <a:lstStyle/>
                    <a:p>
                      <a:pPr algn="l" fontAlgn="ctr"/>
                      <a:r>
                        <a:rPr lang="en-US" sz="1200" b="1" i="0" u="none" strike="noStrike" dirty="0">
                          <a:solidFill>
                            <a:srgbClr val="000000"/>
                          </a:solidFill>
                          <a:latin typeface="Times New Roman"/>
                        </a:rPr>
                        <a:t>DESIGN 5 = PARTIALLY AUGMENTED SERIALLY ALTERNATING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0980">
                <a:tc>
                  <a:txBody>
                    <a:bodyPr/>
                    <a:lstStyle/>
                    <a:p>
                      <a:pPr algn="ctr" fontAlgn="ctr"/>
                      <a:r>
                        <a:rPr lang="en-US" sz="1200" b="1" i="0" u="none" strike="noStrike">
                          <a:solidFill>
                            <a:srgbClr val="000000"/>
                          </a:solidFill>
                          <a:latin typeface="Times New Roman"/>
                        </a:rPr>
                        <a:t>1</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50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2</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50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3</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4</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260980">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6</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7</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8</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9</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10</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11</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12</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13</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14</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15">
                <a:tc>
                  <a:txBody>
                    <a:bodyPr/>
                    <a:lstStyle/>
                    <a:p>
                      <a:pPr algn="ctr" fontAlgn="ctr"/>
                      <a:r>
                        <a:rPr lang="en-US" sz="1200" b="1" i="0" u="none" strike="noStrike">
                          <a:solidFill>
                            <a:srgbClr val="000000"/>
                          </a:solidFill>
                          <a:latin typeface="Times New Roman"/>
                        </a:rPr>
                        <a:t>15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5</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X</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a:rPr>
                        <a:t>  ⋯</a:t>
                      </a:r>
                    </a:p>
                  </a:txBody>
                  <a:tcPr marL="6072" marR="6072" marT="6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descr="Oregon HUC sample"/>
          <p:cNvPicPr>
            <a:picLocks noChangeAspect="1" noChangeArrowheads="1"/>
          </p:cNvPicPr>
          <p:nvPr/>
        </p:nvPicPr>
        <p:blipFill>
          <a:blip r:embed="rId2" cstate="print"/>
          <a:srcRect/>
          <a:stretch>
            <a:fillRect/>
          </a:stretch>
        </p:blipFill>
        <p:spPr bwMode="auto">
          <a:xfrm>
            <a:off x="0" y="228600"/>
            <a:ext cx="8458200" cy="551815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04800" y="457200"/>
            <a:ext cx="7696200" cy="1143000"/>
          </a:xfrm>
        </p:spPr>
        <p:txBody>
          <a:bodyPr/>
          <a:lstStyle/>
          <a:p>
            <a:r>
              <a:rPr lang="en-US" dirty="0" smtClean="0"/>
              <a:t>Temporal Design: Study-wide </a:t>
            </a:r>
            <a:r>
              <a:rPr lang="en-US" dirty="0"/>
              <a:t>Monitoring</a:t>
            </a:r>
            <a:br>
              <a:rPr lang="en-US" dirty="0"/>
            </a:br>
            <a:r>
              <a:rPr lang="en-US" dirty="0"/>
              <a:t>When Multiple Years Required</a:t>
            </a:r>
          </a:p>
        </p:txBody>
      </p:sp>
      <p:sp>
        <p:nvSpPr>
          <p:cNvPr id="235523" name="Rectangle 3"/>
          <p:cNvSpPr>
            <a:spLocks noGrp="1" noChangeArrowheads="1"/>
          </p:cNvSpPr>
          <p:nvPr>
            <p:ph type="body" idx="1"/>
          </p:nvPr>
        </p:nvSpPr>
        <p:spPr>
          <a:xfrm>
            <a:off x="762000" y="1828800"/>
            <a:ext cx="7696200" cy="4343400"/>
          </a:xfrm>
        </p:spPr>
        <p:txBody>
          <a:bodyPr/>
          <a:lstStyle/>
          <a:p>
            <a:pPr>
              <a:lnSpc>
                <a:spcPct val="90000"/>
              </a:lnSpc>
            </a:pPr>
            <a:r>
              <a:rPr lang="en-US" dirty="0"/>
              <a:t>Rotating regions</a:t>
            </a:r>
          </a:p>
          <a:p>
            <a:pPr lvl="1">
              <a:lnSpc>
                <a:spcPct val="90000"/>
              </a:lnSpc>
            </a:pPr>
            <a:r>
              <a:rPr lang="en-US" dirty="0"/>
              <a:t>Each year monitor subset of study region using probability survey</a:t>
            </a:r>
          </a:p>
          <a:p>
            <a:pPr lvl="1">
              <a:lnSpc>
                <a:spcPct val="90000"/>
              </a:lnSpc>
            </a:pPr>
            <a:r>
              <a:rPr lang="en-US" dirty="0"/>
              <a:t>Complete all subsets in 5-years</a:t>
            </a:r>
          </a:p>
          <a:p>
            <a:pPr>
              <a:lnSpc>
                <a:spcPct val="90000"/>
              </a:lnSpc>
            </a:pPr>
            <a:r>
              <a:rPr lang="en-US" dirty="0"/>
              <a:t>Study-wide</a:t>
            </a:r>
          </a:p>
          <a:p>
            <a:pPr lvl="1">
              <a:lnSpc>
                <a:spcPct val="90000"/>
              </a:lnSpc>
            </a:pPr>
            <a:r>
              <a:rPr lang="en-US" dirty="0"/>
              <a:t>Each year monitor entire study region using 1/5 of sample size</a:t>
            </a:r>
          </a:p>
          <a:p>
            <a:pPr lvl="1">
              <a:lnSpc>
                <a:spcPct val="90000"/>
              </a:lnSpc>
            </a:pPr>
            <a:r>
              <a:rPr lang="en-US" dirty="0"/>
              <a:t>Complete all sites to be sampled in 5-year</a:t>
            </a:r>
          </a:p>
          <a:p>
            <a:pPr>
              <a:lnSpc>
                <a:spcPct val="90000"/>
              </a:lnSpc>
            </a:pPr>
            <a:r>
              <a:rPr lang="en-US" dirty="0"/>
              <a:t>Strengths and Weaknesses</a:t>
            </a:r>
          </a:p>
          <a:p>
            <a:pPr lvl="1">
              <a:lnSpc>
                <a:spcPct val="90000"/>
              </a:lnSpc>
            </a:pPr>
            <a:r>
              <a:rPr lang="en-US" dirty="0"/>
              <a:t>Rotating regions may have logistical advantages, produces regional results at end of year, and study-wide estimates at end of 5 years</a:t>
            </a:r>
          </a:p>
          <a:p>
            <a:pPr lvl="1">
              <a:lnSpc>
                <a:spcPct val="90000"/>
              </a:lnSpc>
            </a:pPr>
            <a:r>
              <a:rPr lang="en-US" dirty="0"/>
              <a:t>Study-wide produces study-wide estimates each year and typically takes 5-years to produce regional estimates.</a:t>
            </a:r>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6096000" cy="904875"/>
          </a:xfrm>
        </p:spPr>
        <p:txBody>
          <a:bodyPr/>
          <a:lstStyle/>
          <a:p>
            <a:r>
              <a:rPr lang="en-US" dirty="0" smtClean="0"/>
              <a:t>Response Design</a:t>
            </a:r>
            <a:endParaRPr lang="en-US" dirty="0"/>
          </a:p>
        </p:txBody>
      </p:sp>
      <p:sp>
        <p:nvSpPr>
          <p:cNvPr id="3" name="Content Placeholder 2"/>
          <p:cNvSpPr>
            <a:spLocks noGrp="1"/>
          </p:cNvSpPr>
          <p:nvPr>
            <p:ph idx="1"/>
          </p:nvPr>
        </p:nvSpPr>
        <p:spPr>
          <a:xfrm>
            <a:off x="685800" y="1828800"/>
            <a:ext cx="7696200" cy="4114800"/>
          </a:xfrm>
        </p:spPr>
        <p:txBody>
          <a:bodyPr/>
          <a:lstStyle/>
          <a:p>
            <a:r>
              <a:rPr lang="en-US" dirty="0" smtClean="0"/>
              <a:t>What will be measured or collected in the field </a:t>
            </a:r>
          </a:p>
          <a:p>
            <a:r>
              <a:rPr lang="en-US" dirty="0" smtClean="0"/>
              <a:t>How will it be measured or collected</a:t>
            </a:r>
          </a:p>
          <a:p>
            <a:r>
              <a:rPr lang="en-US" dirty="0" smtClean="0"/>
              <a:t>Where the measurements be made within each of the spatial units comprising the sample (field plot design)</a:t>
            </a:r>
          </a:p>
          <a:p>
            <a:r>
              <a:rPr lang="en-US" dirty="0" smtClean="0"/>
              <a:t>How sampling will be distributed within the temporal unit (e.g. year)</a:t>
            </a:r>
          </a:p>
          <a:p>
            <a:r>
              <a:rPr lang="en-US" dirty="0" smtClean="0"/>
              <a:t>Laboratory methods</a:t>
            </a:r>
          </a:p>
          <a:p>
            <a:r>
              <a:rPr lang="en-US" dirty="0" smtClean="0"/>
              <a:t>Analytical procedures to calculate the metric values for each spatial unit from the measurements</a:t>
            </a:r>
          </a:p>
          <a:p>
            <a:endParaRPr lang="en-US" dirty="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6324600" cy="752475"/>
          </a:xfrm>
        </p:spPr>
        <p:txBody>
          <a:bodyPr/>
          <a:lstStyle/>
          <a:p>
            <a:r>
              <a:rPr lang="en-US" dirty="0" smtClean="0"/>
              <a:t>Response Design</a:t>
            </a:r>
            <a:endParaRPr lang="en-US" dirty="0"/>
          </a:p>
        </p:txBody>
      </p:sp>
      <p:sp>
        <p:nvSpPr>
          <p:cNvPr id="3" name="Content Placeholder 2"/>
          <p:cNvSpPr>
            <a:spLocks noGrp="1"/>
          </p:cNvSpPr>
          <p:nvPr>
            <p:ph idx="1"/>
          </p:nvPr>
        </p:nvSpPr>
        <p:spPr>
          <a:xfrm>
            <a:off x="609600" y="1600200"/>
            <a:ext cx="8001000" cy="4495800"/>
          </a:xfrm>
        </p:spPr>
        <p:txBody>
          <a:bodyPr/>
          <a:lstStyle/>
          <a:p>
            <a:r>
              <a:rPr lang="en-US" dirty="0" smtClean="0"/>
              <a:t>Separate response design required for each metric</a:t>
            </a:r>
          </a:p>
          <a:p>
            <a:pPr lvl="1"/>
            <a:r>
              <a:rPr lang="en-US" dirty="0" smtClean="0"/>
              <a:t>Each metric should be directly associated with a monitoring objective</a:t>
            </a:r>
          </a:p>
          <a:p>
            <a:pPr lvl="1"/>
            <a:r>
              <a:rPr lang="en-US" dirty="0" smtClean="0"/>
              <a:t>Field operation requires integrating response designs for all metrics – especially field plots and temporal visit/revisit protocols.</a:t>
            </a:r>
          </a:p>
          <a:p>
            <a:r>
              <a:rPr lang="en-US" dirty="0" smtClean="0"/>
              <a:t>Field operations manual</a:t>
            </a:r>
          </a:p>
          <a:p>
            <a:pPr lvl="1"/>
            <a:r>
              <a:rPr lang="en-US" dirty="0" smtClean="0"/>
              <a:t>describe what and how attributes will be measured and recorded or samples will be collected, preserved and shipped</a:t>
            </a:r>
          </a:p>
          <a:p>
            <a:r>
              <a:rPr lang="en-US" dirty="0" smtClean="0"/>
              <a:t>Laboratory operations manual</a:t>
            </a:r>
          </a:p>
          <a:p>
            <a:r>
              <a:rPr lang="en-US" dirty="0" smtClean="0"/>
              <a:t>Information management manual</a:t>
            </a:r>
          </a:p>
          <a:p>
            <a:pPr lvl="1"/>
            <a:r>
              <a:rPr lang="en-US" dirty="0" smtClean="0"/>
              <a:t>Analytic procedures for converting measurements or laboratory results into metric values (e.g., species richness metric, summary across multiple visits)</a:t>
            </a:r>
          </a:p>
          <a:p>
            <a:endParaRPr lang="en-US" dirty="0" smtClean="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2925"/>
            <a:ext cx="6781800" cy="752475"/>
          </a:xfrm>
        </p:spPr>
        <p:txBody>
          <a:bodyPr/>
          <a:lstStyle/>
          <a:p>
            <a:r>
              <a:rPr lang="en-US" dirty="0" smtClean="0"/>
              <a:t>Response Design: Spatial &amp; Temporal</a:t>
            </a:r>
            <a:endParaRPr lang="en-US" dirty="0"/>
          </a:p>
        </p:txBody>
      </p:sp>
      <p:sp>
        <p:nvSpPr>
          <p:cNvPr id="3" name="Content Placeholder 2"/>
          <p:cNvSpPr>
            <a:spLocks noGrp="1"/>
          </p:cNvSpPr>
          <p:nvPr>
            <p:ph idx="1"/>
          </p:nvPr>
        </p:nvSpPr>
        <p:spPr>
          <a:xfrm>
            <a:off x="457200" y="1600200"/>
            <a:ext cx="8305800" cy="4114800"/>
          </a:xfrm>
        </p:spPr>
        <p:txBody>
          <a:bodyPr/>
          <a:lstStyle/>
          <a:p>
            <a:r>
              <a:rPr lang="en-US" dirty="0" smtClean="0"/>
              <a:t>Response design for a metric may require a spatial design (field plot) within the spatial unit unless the measurements can be taken at a point</a:t>
            </a:r>
          </a:p>
          <a:p>
            <a:r>
              <a:rPr lang="en-US" dirty="0" smtClean="0"/>
              <a:t>Response design for a metric may require a temporal design within the temporal unit</a:t>
            </a:r>
          </a:p>
          <a:p>
            <a:pPr lvl="1"/>
            <a:r>
              <a:rPr lang="en-US" dirty="0" smtClean="0"/>
              <a:t>Multiple visits within temporal unit (e.g., quarterly, monthly)</a:t>
            </a:r>
          </a:p>
          <a:p>
            <a:pPr lvl="1"/>
            <a:r>
              <a:rPr lang="en-US" dirty="0" smtClean="0"/>
              <a:t>Index period (e.g., summer within a year)</a:t>
            </a:r>
          </a:p>
          <a:p>
            <a:pPr lvl="2"/>
            <a:r>
              <a:rPr lang="en-US" dirty="0" smtClean="0"/>
              <a:t>It is as short as possible within field operational constraints</a:t>
            </a:r>
          </a:p>
          <a:p>
            <a:pPr lvl="2"/>
            <a:r>
              <a:rPr lang="en-US" dirty="0" smtClean="0"/>
              <a:t>Variation in measurements is as small as possible within the window</a:t>
            </a:r>
          </a:p>
          <a:p>
            <a:pPr lvl="2"/>
            <a:r>
              <a:rPr lang="en-US" dirty="0" smtClean="0"/>
              <a:t>It is ecologically based</a:t>
            </a:r>
          </a:p>
          <a:p>
            <a:pPr lvl="2"/>
            <a:endParaRPr lang="en-US" dirty="0" smtClean="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noFill/>
          <a:ln/>
        </p:spPr>
        <p:txBody>
          <a:bodyPr lIns="90487" tIns="44450" rIns="90487" bIns="44450"/>
          <a:lstStyle/>
          <a:p>
            <a:r>
              <a:rPr lang="en-US" altLang="en-US"/>
              <a:t>The Response Design:</a:t>
            </a:r>
            <a:br>
              <a:rPr lang="en-US" altLang="en-US"/>
            </a:br>
            <a:r>
              <a:rPr lang="en-US" altLang="en-US"/>
              <a:t>Index Period</a:t>
            </a:r>
          </a:p>
        </p:txBody>
      </p:sp>
      <p:sp>
        <p:nvSpPr>
          <p:cNvPr id="229379" name="Rectangle 3"/>
          <p:cNvSpPr>
            <a:spLocks noGrp="1" noChangeArrowheads="1"/>
          </p:cNvSpPr>
          <p:nvPr>
            <p:ph type="body" idx="1"/>
          </p:nvPr>
        </p:nvSpPr>
        <p:spPr>
          <a:noFill/>
          <a:ln/>
        </p:spPr>
        <p:txBody>
          <a:bodyPr lIns="90487" tIns="44450" rIns="90487" bIns="44450"/>
          <a:lstStyle/>
          <a:p>
            <a:r>
              <a:rPr lang="en-US" altLang="en-US"/>
              <a:t>Time period within year selected for measurement  (ecologically based)</a:t>
            </a:r>
          </a:p>
          <a:p>
            <a:r>
              <a:rPr lang="en-US" altLang="en-US"/>
              <a:t>Measurements may be taken more than once during index period with response design giving protocol for obtaining single value for indicator</a:t>
            </a:r>
          </a:p>
          <a:p>
            <a:r>
              <a:rPr lang="en-US" altLang="en-US"/>
              <a:t>Indicator variability within index period contributes to non-survey sampling error</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381000"/>
            <a:ext cx="6400800" cy="828675"/>
          </a:xfrm>
          <a:noFill/>
          <a:ln/>
        </p:spPr>
        <p:txBody>
          <a:bodyPr lIns="90487" tIns="44450" rIns="90487" bIns="44450"/>
          <a:lstStyle/>
          <a:p>
            <a:r>
              <a:rPr lang="en-US" altLang="en-US" dirty="0" smtClean="0"/>
              <a:t>Spatial-Temporal Design </a:t>
            </a:r>
            <a:r>
              <a:rPr lang="en-US" altLang="en-US" dirty="0"/>
              <a:t>&amp; Response Design</a:t>
            </a:r>
          </a:p>
        </p:txBody>
      </p:sp>
      <p:sp>
        <p:nvSpPr>
          <p:cNvPr id="31747" name="Rectangle 3"/>
          <p:cNvSpPr>
            <a:spLocks noGrp="1" noChangeArrowheads="1"/>
          </p:cNvSpPr>
          <p:nvPr>
            <p:ph type="body" idx="1"/>
          </p:nvPr>
        </p:nvSpPr>
        <p:spPr>
          <a:xfrm>
            <a:off x="762000" y="1219200"/>
            <a:ext cx="7543800" cy="5029200"/>
          </a:xfrm>
          <a:noFill/>
          <a:ln/>
        </p:spPr>
        <p:txBody>
          <a:bodyPr lIns="90487" tIns="44450" rIns="90487" bIns="44450"/>
          <a:lstStyle/>
          <a:p>
            <a:r>
              <a:rPr lang="en-US" altLang="en-US" dirty="0" smtClean="0"/>
              <a:t>Spatial-temporal design </a:t>
            </a:r>
            <a:r>
              <a:rPr lang="en-US" altLang="en-US" dirty="0"/>
              <a:t>is process of selecting </a:t>
            </a:r>
            <a:r>
              <a:rPr lang="en-US" altLang="en-US" dirty="0" smtClean="0"/>
              <a:t>spatial-temporal units at </a:t>
            </a:r>
            <a:r>
              <a:rPr lang="en-US" altLang="en-US" dirty="0"/>
              <a:t>which a </a:t>
            </a:r>
            <a:r>
              <a:rPr lang="en-US" altLang="en-US" dirty="0" smtClean="0"/>
              <a:t>response (metric) </a:t>
            </a:r>
            <a:r>
              <a:rPr lang="en-US" altLang="en-US" dirty="0"/>
              <a:t>will be </a:t>
            </a:r>
            <a:r>
              <a:rPr lang="en-US" altLang="en-US" dirty="0" smtClean="0"/>
              <a:t>determined </a:t>
            </a:r>
            <a:endParaRPr lang="en-US" altLang="en-US" dirty="0"/>
          </a:p>
          <a:p>
            <a:pPr lvl="1"/>
            <a:r>
              <a:rPr lang="en-US" altLang="en-US" dirty="0"/>
              <a:t>Which </a:t>
            </a:r>
            <a:r>
              <a:rPr lang="en-US" altLang="en-US" dirty="0" smtClean="0"/>
              <a:t>units (sites) </a:t>
            </a:r>
            <a:r>
              <a:rPr lang="en-US" altLang="en-US" dirty="0"/>
              <a:t>will be visited (spatial </a:t>
            </a:r>
            <a:r>
              <a:rPr lang="en-US" altLang="en-US" dirty="0" smtClean="0"/>
              <a:t>design)</a:t>
            </a:r>
            <a:endParaRPr lang="en-US" altLang="en-US" dirty="0"/>
          </a:p>
          <a:p>
            <a:pPr lvl="1"/>
            <a:r>
              <a:rPr lang="en-US" altLang="en-US" dirty="0"/>
              <a:t>Which year </a:t>
            </a:r>
            <a:r>
              <a:rPr lang="en-US" altLang="en-US" dirty="0" smtClean="0"/>
              <a:t>units (sites) will </a:t>
            </a:r>
            <a:r>
              <a:rPr lang="en-US" altLang="en-US" dirty="0"/>
              <a:t>be visited (temporal </a:t>
            </a:r>
            <a:r>
              <a:rPr lang="en-US" altLang="en-US" dirty="0" smtClean="0"/>
              <a:t>design)</a:t>
            </a:r>
            <a:endParaRPr lang="en-US" altLang="en-US" dirty="0"/>
          </a:p>
          <a:p>
            <a:r>
              <a:rPr lang="en-US" altLang="en-US" dirty="0"/>
              <a:t>Response design is process of obtaining a </a:t>
            </a:r>
            <a:r>
              <a:rPr lang="en-US" altLang="en-US" dirty="0" smtClean="0"/>
              <a:t>response (metric) on a spatial-temporal unit:</a:t>
            </a:r>
            <a:endParaRPr lang="en-US" altLang="en-US" dirty="0"/>
          </a:p>
          <a:p>
            <a:pPr lvl="1"/>
            <a:r>
              <a:rPr lang="en-US" altLang="en-US" dirty="0"/>
              <a:t>When </a:t>
            </a:r>
            <a:r>
              <a:rPr lang="en-US" altLang="en-US" dirty="0" smtClean="0"/>
              <a:t>unit (site) will be </a:t>
            </a:r>
            <a:r>
              <a:rPr lang="en-US" altLang="en-US" dirty="0"/>
              <a:t>visited within a monitoring season</a:t>
            </a:r>
          </a:p>
          <a:p>
            <a:pPr lvl="2"/>
            <a:r>
              <a:rPr lang="en-US" altLang="en-US" dirty="0"/>
              <a:t>A single index period visit during a monitoring season</a:t>
            </a:r>
          </a:p>
          <a:p>
            <a:pPr lvl="2"/>
            <a:r>
              <a:rPr lang="en-US" altLang="en-US" dirty="0"/>
              <a:t>Multiple visits during monitoring season: e.g. monthly, quarterly</a:t>
            </a:r>
          </a:p>
          <a:p>
            <a:pPr lvl="1"/>
            <a:r>
              <a:rPr lang="en-US" altLang="en-US" dirty="0"/>
              <a:t>Field plot design</a:t>
            </a:r>
          </a:p>
          <a:p>
            <a:pPr lvl="1"/>
            <a:r>
              <a:rPr lang="en-US" altLang="en-US" dirty="0"/>
              <a:t>Process of going from basic field measurements to </a:t>
            </a:r>
            <a:r>
              <a:rPr lang="en-US" altLang="en-US" dirty="0" smtClean="0"/>
              <a:t>metrics</a:t>
            </a:r>
            <a:endParaRPr lang="en-US" altLang="en-US" dirty="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5638800" cy="752475"/>
          </a:xfrm>
        </p:spPr>
        <p:txBody>
          <a:bodyPr/>
          <a:lstStyle/>
          <a:p>
            <a:r>
              <a:rPr lang="en-US" dirty="0" smtClean="0"/>
              <a:t>Inference Design for Indicators</a:t>
            </a:r>
            <a:endParaRPr lang="en-US" dirty="0"/>
          </a:p>
        </p:txBody>
      </p:sp>
      <p:sp>
        <p:nvSpPr>
          <p:cNvPr id="3" name="Content Placeholder 2"/>
          <p:cNvSpPr>
            <a:spLocks noGrp="1"/>
          </p:cNvSpPr>
          <p:nvPr>
            <p:ph idx="1"/>
          </p:nvPr>
        </p:nvSpPr>
        <p:spPr>
          <a:xfrm>
            <a:off x="609600" y="1752600"/>
            <a:ext cx="7696200" cy="4114800"/>
          </a:xfrm>
        </p:spPr>
        <p:txBody>
          <a:bodyPr/>
          <a:lstStyle/>
          <a:p>
            <a:r>
              <a:rPr lang="en-US" dirty="0" smtClean="0"/>
              <a:t>Great point to evaluate whether the prior design pieces for monitoring program will meet your objectives </a:t>
            </a:r>
          </a:p>
          <a:p>
            <a:r>
              <a:rPr lang="en-US" dirty="0" smtClean="0"/>
              <a:t>Indicators are associated with Reporting Domains which may require metric summaries across spatial units and temporal units</a:t>
            </a:r>
          </a:p>
          <a:p>
            <a:r>
              <a:rPr lang="en-US" dirty="0" smtClean="0"/>
              <a:t>Organized around three types of indicators (or objectives)</a:t>
            </a:r>
          </a:p>
          <a:p>
            <a:pPr lvl="1"/>
            <a:r>
              <a:rPr lang="en-US" dirty="0" smtClean="0"/>
              <a:t>Status</a:t>
            </a:r>
          </a:p>
          <a:p>
            <a:pPr lvl="1"/>
            <a:r>
              <a:rPr lang="en-US" dirty="0" smtClean="0"/>
              <a:t>Temporal pattern (change, trend)</a:t>
            </a:r>
          </a:p>
          <a:p>
            <a:pPr lvl="1"/>
            <a:r>
              <a:rPr lang="en-US" dirty="0" smtClean="0"/>
              <a:t>Spatial pattern (map)</a:t>
            </a:r>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Generic Questions of Interest</a:t>
            </a:r>
          </a:p>
        </p:txBody>
      </p:sp>
      <p:sp>
        <p:nvSpPr>
          <p:cNvPr id="8195" name="Rectangle 3"/>
          <p:cNvSpPr>
            <a:spLocks noGrp="1" noChangeArrowheads="1"/>
          </p:cNvSpPr>
          <p:nvPr>
            <p:ph type="body" idx="1"/>
          </p:nvPr>
        </p:nvSpPr>
        <p:spPr/>
        <p:txBody>
          <a:bodyPr/>
          <a:lstStyle/>
          <a:p>
            <a:pPr eaLnBrk="1" hangingPunct="1"/>
            <a:r>
              <a:rPr lang="en-US" dirty="0" smtClean="0"/>
              <a:t>What is the condition of the aquatic resource? </a:t>
            </a:r>
            <a:r>
              <a:rPr lang="en-US" dirty="0" smtClean="0">
                <a:solidFill>
                  <a:srgbClr val="FF0000"/>
                </a:solidFill>
              </a:rPr>
              <a:t>(Status)</a:t>
            </a:r>
            <a:endParaRPr lang="en-US" dirty="0" smtClean="0"/>
          </a:p>
          <a:p>
            <a:pPr eaLnBrk="1" hangingPunct="1"/>
            <a:r>
              <a:rPr lang="en-US" dirty="0" smtClean="0"/>
              <a:t>Where, how, and why are water quality conditions changing over time? </a:t>
            </a:r>
            <a:r>
              <a:rPr lang="en-US" dirty="0" smtClean="0">
                <a:solidFill>
                  <a:srgbClr val="FF0000"/>
                </a:solidFill>
              </a:rPr>
              <a:t>(Trends)</a:t>
            </a:r>
            <a:endParaRPr lang="en-US" dirty="0" smtClean="0"/>
          </a:p>
          <a:p>
            <a:pPr eaLnBrk="1" hangingPunct="1"/>
            <a:r>
              <a:rPr lang="en-US" dirty="0" smtClean="0"/>
              <a:t>What factors are causing these problems? </a:t>
            </a:r>
            <a:r>
              <a:rPr lang="en-US" dirty="0" smtClean="0">
                <a:solidFill>
                  <a:srgbClr val="FF0000"/>
                </a:solidFill>
              </a:rPr>
              <a:t>(Associations)</a:t>
            </a:r>
            <a:endParaRPr lang="en-US" dirty="0" smtClean="0"/>
          </a:p>
          <a:p>
            <a:pPr eaLnBrk="1" hangingPunct="1"/>
            <a:r>
              <a:rPr lang="en-US" dirty="0" smtClean="0"/>
              <a:t>Are management programs working? </a:t>
            </a:r>
            <a:r>
              <a:rPr lang="en-US" dirty="0" smtClean="0">
                <a:solidFill>
                  <a:srgbClr val="FF0000"/>
                </a:solidFill>
              </a:rPr>
              <a:t>(Effectiveness)</a:t>
            </a:r>
            <a:endParaRPr lang="en-US" dirty="0" smtClean="0"/>
          </a:p>
          <a:p>
            <a:pPr eaLnBrk="1" hangingPunct="1"/>
            <a:r>
              <a:rPr lang="en-US" dirty="0" smtClean="0"/>
              <a:t>Are water quality standards being met? </a:t>
            </a:r>
            <a:r>
              <a:rPr lang="en-US" dirty="0" smtClean="0">
                <a:solidFill>
                  <a:srgbClr val="FF0000"/>
                </a:solidFill>
              </a:rPr>
              <a:t>(Compliance)</a:t>
            </a: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Design: Sample Size</a:t>
            </a:r>
            <a:endParaRPr lang="en-US" dirty="0"/>
          </a:p>
        </p:txBody>
      </p:sp>
      <p:sp>
        <p:nvSpPr>
          <p:cNvPr id="3" name="Content Placeholder 2"/>
          <p:cNvSpPr>
            <a:spLocks noGrp="1"/>
          </p:cNvSpPr>
          <p:nvPr>
            <p:ph idx="1"/>
          </p:nvPr>
        </p:nvSpPr>
        <p:spPr>
          <a:xfrm>
            <a:off x="762000" y="1676400"/>
            <a:ext cx="7696200" cy="4495800"/>
          </a:xfrm>
        </p:spPr>
        <p:txBody>
          <a:bodyPr/>
          <a:lstStyle/>
          <a:p>
            <a:r>
              <a:rPr lang="en-US" dirty="0" smtClean="0"/>
              <a:t>Statistical quality requirements must be translated into sample size requirements</a:t>
            </a:r>
          </a:p>
          <a:p>
            <a:r>
              <a:rPr lang="en-US" dirty="0" smtClean="0"/>
              <a:t>Margin of error used to determine sample size </a:t>
            </a:r>
          </a:p>
          <a:p>
            <a:pPr lvl="1"/>
            <a:r>
              <a:rPr lang="en-US" dirty="0" smtClean="0"/>
              <a:t>For each indicator and reporting domain</a:t>
            </a:r>
          </a:p>
          <a:p>
            <a:pPr lvl="1"/>
            <a:r>
              <a:rPr lang="en-US" dirty="0" smtClean="0"/>
              <a:t>Based on spatial survey design</a:t>
            </a:r>
          </a:p>
          <a:p>
            <a:pPr lvl="1"/>
            <a:r>
              <a:rPr lang="en-US" dirty="0" smtClean="0"/>
              <a:t>Requires prior information on variance for each metric</a:t>
            </a:r>
          </a:p>
          <a:p>
            <a:r>
              <a:rPr lang="en-US" dirty="0" smtClean="0"/>
              <a:t>Change and trend power requirements</a:t>
            </a:r>
          </a:p>
          <a:p>
            <a:pPr lvl="1"/>
            <a:r>
              <a:rPr lang="en-US" dirty="0" smtClean="0"/>
              <a:t>Impact sample size</a:t>
            </a:r>
          </a:p>
          <a:p>
            <a:pPr lvl="1"/>
            <a:r>
              <a:rPr lang="en-US" dirty="0" smtClean="0"/>
              <a:t>Selection of spatial-temporal design (i.e., panel structure, survey over time)</a:t>
            </a:r>
            <a:endParaRPr lang="en-US" dirty="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5334000" cy="981075"/>
          </a:xfrm>
        </p:spPr>
        <p:txBody>
          <a:bodyPr/>
          <a:lstStyle/>
          <a:p>
            <a:r>
              <a:rPr lang="en-US" dirty="0" smtClean="0"/>
              <a:t>Inference Design: Status</a:t>
            </a:r>
            <a:endParaRPr lang="en-US" dirty="0"/>
          </a:p>
        </p:txBody>
      </p:sp>
      <p:sp>
        <p:nvSpPr>
          <p:cNvPr id="3" name="Content Placeholder 2"/>
          <p:cNvSpPr>
            <a:spLocks noGrp="1"/>
          </p:cNvSpPr>
          <p:nvPr>
            <p:ph idx="1"/>
          </p:nvPr>
        </p:nvSpPr>
        <p:spPr>
          <a:xfrm>
            <a:off x="762000" y="1752600"/>
            <a:ext cx="7696200" cy="4419600"/>
          </a:xfrm>
        </p:spPr>
        <p:txBody>
          <a:bodyPr/>
          <a:lstStyle/>
          <a:p>
            <a:r>
              <a:rPr lang="en-US" dirty="0" smtClean="0"/>
              <a:t>Each spatial survey design is linked with a design-based statistical analysis appropriate for that design</a:t>
            </a:r>
          </a:p>
          <a:p>
            <a:pPr lvl="1"/>
            <a:r>
              <a:rPr lang="en-US" dirty="0" smtClean="0"/>
              <a:t>Stratified design uses a stratified statistical analysis</a:t>
            </a:r>
          </a:p>
          <a:p>
            <a:pPr lvl="1"/>
            <a:r>
              <a:rPr lang="en-US" dirty="0" smtClean="0"/>
              <a:t>Unequal probability design uses an unequal probability statistical analysis</a:t>
            </a:r>
          </a:p>
          <a:p>
            <a:r>
              <a:rPr lang="en-US" dirty="0" smtClean="0"/>
              <a:t>Design-based analyses are based on the </a:t>
            </a:r>
            <a:r>
              <a:rPr lang="en-US" dirty="0" err="1" smtClean="0"/>
              <a:t>Horwitz</a:t>
            </a:r>
            <a:r>
              <a:rPr lang="en-US" dirty="0" smtClean="0"/>
              <a:t>-Thompson theorem for probability survey designs</a:t>
            </a:r>
          </a:p>
          <a:p>
            <a:r>
              <a:rPr lang="en-US" dirty="0" smtClean="0"/>
              <a:t>Statistical sampling books provide required information</a:t>
            </a:r>
            <a:endParaRPr lang="en-US" dirty="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5334000" cy="981075"/>
          </a:xfrm>
        </p:spPr>
        <p:txBody>
          <a:bodyPr/>
          <a:lstStyle/>
          <a:p>
            <a:r>
              <a:rPr lang="en-US" dirty="0" smtClean="0"/>
              <a:t>Inference Design: Change</a:t>
            </a:r>
            <a:endParaRPr lang="en-US" dirty="0"/>
          </a:p>
        </p:txBody>
      </p:sp>
      <p:sp>
        <p:nvSpPr>
          <p:cNvPr id="3" name="Content Placeholder 2"/>
          <p:cNvSpPr>
            <a:spLocks noGrp="1"/>
          </p:cNvSpPr>
          <p:nvPr>
            <p:ph idx="1"/>
          </p:nvPr>
        </p:nvSpPr>
        <p:spPr>
          <a:xfrm>
            <a:off x="762000" y="1752600"/>
            <a:ext cx="7696200" cy="4114800"/>
          </a:xfrm>
        </p:spPr>
        <p:txBody>
          <a:bodyPr/>
          <a:lstStyle/>
          <a:p>
            <a:r>
              <a:rPr lang="en-US" dirty="0" smtClean="0"/>
              <a:t>Estimating change between two periods depends on the temporal design</a:t>
            </a:r>
          </a:p>
          <a:p>
            <a:r>
              <a:rPr lang="en-US" dirty="0" smtClean="0"/>
              <a:t>Revisiting same spatial units in both temporal periods</a:t>
            </a:r>
          </a:p>
          <a:p>
            <a:pPr lvl="1"/>
            <a:r>
              <a:rPr lang="en-US" dirty="0" smtClean="0"/>
              <a:t>Have paired data so procedures used to take advantage of pairing</a:t>
            </a:r>
          </a:p>
          <a:p>
            <a:pPr lvl="1"/>
            <a:r>
              <a:rPr lang="en-US" dirty="0" smtClean="0"/>
              <a:t>Analysis may be based on differences for continuous data</a:t>
            </a:r>
          </a:p>
          <a:p>
            <a:pPr lvl="1"/>
            <a:r>
              <a:rPr lang="en-US" dirty="0" smtClean="0"/>
              <a:t>Analysis may be based on two-way tables for categorical data</a:t>
            </a:r>
          </a:p>
          <a:p>
            <a:pPr lvl="1"/>
            <a:r>
              <a:rPr lang="en-US" dirty="0" smtClean="0"/>
              <a:t>Can estimate gross change</a:t>
            </a:r>
          </a:p>
          <a:p>
            <a:r>
              <a:rPr lang="en-US" dirty="0" smtClean="0"/>
              <a:t>No revisits of same spatial units in both temporal periods</a:t>
            </a:r>
          </a:p>
          <a:p>
            <a:pPr lvl="1"/>
            <a:r>
              <a:rPr lang="en-US" dirty="0" smtClean="0"/>
              <a:t>Can only estimate net change</a:t>
            </a:r>
          </a:p>
          <a:p>
            <a:pPr lvl="1"/>
            <a:r>
              <a:rPr lang="en-US" dirty="0" smtClean="0"/>
              <a:t>Analyses based on differences between indicator values for two periods.</a:t>
            </a:r>
          </a:p>
          <a:p>
            <a:pPr lvl="1"/>
            <a:endParaRPr lang="en-US" dirty="0"/>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5334000" cy="981075"/>
          </a:xfrm>
        </p:spPr>
        <p:txBody>
          <a:bodyPr/>
          <a:lstStyle/>
          <a:p>
            <a:r>
              <a:rPr lang="en-US" dirty="0" smtClean="0"/>
              <a:t>Inference Design: Trend</a:t>
            </a:r>
            <a:endParaRPr lang="en-US" dirty="0"/>
          </a:p>
        </p:txBody>
      </p:sp>
      <p:sp>
        <p:nvSpPr>
          <p:cNvPr id="3" name="Content Placeholder 2"/>
          <p:cNvSpPr>
            <a:spLocks noGrp="1"/>
          </p:cNvSpPr>
          <p:nvPr>
            <p:ph idx="1"/>
          </p:nvPr>
        </p:nvSpPr>
        <p:spPr>
          <a:xfrm>
            <a:off x="457200" y="1752600"/>
            <a:ext cx="8153400" cy="4419600"/>
          </a:xfrm>
        </p:spPr>
        <p:txBody>
          <a:bodyPr/>
          <a:lstStyle/>
          <a:p>
            <a:r>
              <a:rPr lang="en-US" dirty="0" smtClean="0"/>
              <a:t>Requires temporal design that covers multiple temporal units</a:t>
            </a:r>
          </a:p>
          <a:p>
            <a:r>
              <a:rPr lang="en-US" dirty="0" smtClean="0"/>
              <a:t>Simple approach is trends in status estimated for each temporal unit</a:t>
            </a:r>
          </a:p>
          <a:p>
            <a:r>
              <a:rPr lang="en-US" dirty="0" smtClean="0"/>
              <a:t>More complex analyses incorporate spatial-temporal design structure by using metric values on all spatial-temporal units sampled</a:t>
            </a:r>
          </a:p>
          <a:p>
            <a:pPr lvl="1"/>
            <a:r>
              <a:rPr lang="en-US" dirty="0" smtClean="0"/>
              <a:t>Typically rely on statistical linear model analyses</a:t>
            </a:r>
          </a:p>
          <a:p>
            <a:pPr lvl="1"/>
            <a:r>
              <a:rPr lang="en-US" dirty="0" smtClean="0"/>
              <a:t>Example: </a:t>
            </a:r>
            <a:r>
              <a:rPr lang="en-US" sz="1600" dirty="0" err="1" smtClean="0"/>
              <a:t>VanLeeuwen</a:t>
            </a:r>
            <a:r>
              <a:rPr lang="en-US" sz="1600" dirty="0" smtClean="0"/>
              <a:t>, D.M., L.W.  Murray and N.S. Urquhart 1996. A mixed model with both fixed and random trend components across time. Journal of Agricultural, Biological and Environmental Statistics 1</a:t>
            </a:r>
            <a:r>
              <a:rPr lang="en-US" sz="1600" b="1" dirty="0" smtClean="0"/>
              <a:t>:</a:t>
            </a:r>
            <a:r>
              <a:rPr lang="en-US" sz="1600" dirty="0" smtClean="0"/>
              <a:t>435-453</a:t>
            </a:r>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2925"/>
            <a:ext cx="5867400" cy="828675"/>
          </a:xfrm>
        </p:spPr>
        <p:txBody>
          <a:bodyPr/>
          <a:lstStyle/>
          <a:p>
            <a:r>
              <a:rPr lang="en-US" dirty="0" smtClean="0"/>
              <a:t>Inference Design: Spatial Pattern</a:t>
            </a:r>
            <a:endParaRPr lang="en-US" dirty="0"/>
          </a:p>
        </p:txBody>
      </p:sp>
      <p:sp>
        <p:nvSpPr>
          <p:cNvPr id="3" name="Content Placeholder 2"/>
          <p:cNvSpPr>
            <a:spLocks noGrp="1"/>
          </p:cNvSpPr>
          <p:nvPr>
            <p:ph idx="1"/>
          </p:nvPr>
        </p:nvSpPr>
        <p:spPr/>
        <p:txBody>
          <a:bodyPr/>
          <a:lstStyle/>
          <a:p>
            <a:r>
              <a:rPr lang="en-US" dirty="0" smtClean="0"/>
              <a:t>Model-based approaches are required</a:t>
            </a:r>
          </a:p>
          <a:p>
            <a:r>
              <a:rPr lang="en-US" dirty="0" err="1" smtClean="0"/>
              <a:t>Geostatistics</a:t>
            </a:r>
            <a:r>
              <a:rPr lang="en-US" dirty="0" smtClean="0"/>
              <a:t> (</a:t>
            </a:r>
            <a:r>
              <a:rPr lang="en-US" dirty="0" err="1" smtClean="0"/>
              <a:t>Kriging</a:t>
            </a:r>
            <a:r>
              <a:rPr lang="en-US" dirty="0" smtClean="0"/>
              <a:t>) when resource is an area</a:t>
            </a:r>
          </a:p>
          <a:p>
            <a:r>
              <a:rPr lang="en-US" dirty="0" err="1" smtClean="0"/>
              <a:t>Geostatistics</a:t>
            </a:r>
            <a:r>
              <a:rPr lang="en-US" dirty="0" smtClean="0"/>
              <a:t> when resource is a linear network (new methodology)</a:t>
            </a:r>
          </a:p>
          <a:p>
            <a:r>
              <a:rPr lang="en-US" dirty="0" smtClean="0"/>
              <a:t>Spatial prediction models incorporating auxiliary information</a:t>
            </a:r>
            <a:endParaRPr lang="en-US" dirty="0"/>
          </a:p>
          <a:p>
            <a:pPr lvl="1"/>
            <a:r>
              <a:rPr lang="en-US" dirty="0" smtClean="0"/>
              <a:t>Generalized linear models</a:t>
            </a:r>
          </a:p>
          <a:p>
            <a:pPr lvl="1"/>
            <a:r>
              <a:rPr lang="en-US" dirty="0" smtClean="0"/>
              <a:t>CART: classification and regression trees</a:t>
            </a:r>
          </a:p>
          <a:p>
            <a:pPr lvl="1"/>
            <a:r>
              <a:rPr lang="en-US" dirty="0" smtClean="0"/>
              <a:t>Random forests</a:t>
            </a:r>
          </a:p>
        </p:txBody>
      </p:sp>
      <p:grpSp>
        <p:nvGrpSpPr>
          <p:cNvPr id="4" name="Group 13"/>
          <p:cNvGrpSpPr>
            <a:grpSpLocks/>
          </p:cNvGrpSpPr>
          <p:nvPr/>
        </p:nvGrpSpPr>
        <p:grpSpPr bwMode="auto">
          <a:xfrm>
            <a:off x="7543800" y="228600"/>
            <a:ext cx="1458912" cy="1066800"/>
            <a:chOff x="4415" y="126"/>
            <a:chExt cx="1159" cy="1092"/>
          </a:xfrm>
        </p:grpSpPr>
        <p:sp>
          <p:nvSpPr>
            <p:cNvPr id="5"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6"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Design</a:t>
              </a:r>
              <a:endParaRPr lang="en-US" dirty="0"/>
            </a:p>
          </p:txBody>
        </p:sp>
        <p:sp>
          <p:nvSpPr>
            <p:cNvPr id="7"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8"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program</a:t>
              </a:r>
              <a:endParaRPr lang="en-US" dirty="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a:off x="685800" y="152400"/>
            <a:ext cx="8162925" cy="2347913"/>
            <a:chOff x="685800" y="0"/>
            <a:chExt cx="8162925" cy="2347913"/>
          </a:xfrm>
        </p:grpSpPr>
        <p:grpSp>
          <p:nvGrpSpPr>
            <p:cNvPr id="3" name="Group 3"/>
            <p:cNvGrpSpPr>
              <a:grpSpLocks/>
            </p:cNvGrpSpPr>
            <p:nvPr/>
          </p:nvGrpSpPr>
          <p:grpSpPr bwMode="auto">
            <a:xfrm>
              <a:off x="3505200" y="152400"/>
              <a:ext cx="1951038" cy="1733550"/>
              <a:chOff x="953" y="104"/>
              <a:chExt cx="1229" cy="1092"/>
            </a:xfrm>
          </p:grpSpPr>
          <p:sp>
            <p:nvSpPr>
              <p:cNvPr id="12306" name="Freeform 4"/>
              <p:cNvSpPr>
                <a:spLocks/>
              </p:cNvSpPr>
              <p:nvPr/>
            </p:nvSpPr>
            <p:spPr bwMode="auto">
              <a:xfrm>
                <a:off x="953" y="104"/>
                <a:ext cx="1229" cy="1092"/>
              </a:xfrm>
              <a:custGeom>
                <a:avLst/>
                <a:gdLst>
                  <a:gd name="T0" fmla="*/ 437 w 529"/>
                  <a:gd name="T1" fmla="*/ 2463 h 399"/>
                  <a:gd name="T2" fmla="*/ 562 w 529"/>
                  <a:gd name="T3" fmla="*/ 2121 h 399"/>
                  <a:gd name="T4" fmla="*/ 901 w 529"/>
                  <a:gd name="T5" fmla="*/ 2006 h 399"/>
                  <a:gd name="T6" fmla="*/ 950 w 529"/>
                  <a:gd name="T7" fmla="*/ 2458 h 399"/>
                  <a:gd name="T8" fmla="*/ 901 w 529"/>
                  <a:gd name="T9" fmla="*/ 2575 h 399"/>
                  <a:gd name="T10" fmla="*/ 1403 w 529"/>
                  <a:gd name="T11" fmla="*/ 2989 h 399"/>
                  <a:gd name="T12" fmla="*/ 1624 w 529"/>
                  <a:gd name="T13" fmla="*/ 2570 h 399"/>
                  <a:gd name="T14" fmla="*/ 1656 w 529"/>
                  <a:gd name="T15" fmla="*/ 2666 h 399"/>
                  <a:gd name="T16" fmla="*/ 1905 w 529"/>
                  <a:gd name="T17" fmla="*/ 2824 h 399"/>
                  <a:gd name="T18" fmla="*/ 1975 w 529"/>
                  <a:gd name="T19" fmla="*/ 2471 h 399"/>
                  <a:gd name="T20" fmla="*/ 1863 w 529"/>
                  <a:gd name="T21" fmla="*/ 2225 h 399"/>
                  <a:gd name="T22" fmla="*/ 1889 w 529"/>
                  <a:gd name="T23" fmla="*/ 1924 h 399"/>
                  <a:gd name="T24" fmla="*/ 2121 w 529"/>
                  <a:gd name="T25" fmla="*/ 1971 h 399"/>
                  <a:gd name="T26" fmla="*/ 2207 w 529"/>
                  <a:gd name="T27" fmla="*/ 2143 h 399"/>
                  <a:gd name="T28" fmla="*/ 2484 w 529"/>
                  <a:gd name="T29" fmla="*/ 2105 h 399"/>
                  <a:gd name="T30" fmla="*/ 2477 w 529"/>
                  <a:gd name="T31" fmla="*/ 1311 h 399"/>
                  <a:gd name="T32" fmla="*/ 2618 w 529"/>
                  <a:gd name="T33" fmla="*/ 1303 h 399"/>
                  <a:gd name="T34" fmla="*/ 2855 w 529"/>
                  <a:gd name="T35" fmla="*/ 1018 h 399"/>
                  <a:gd name="T36" fmla="*/ 2623 w 529"/>
                  <a:gd name="T37" fmla="*/ 668 h 399"/>
                  <a:gd name="T38" fmla="*/ 2316 w 529"/>
                  <a:gd name="T39" fmla="*/ 660 h 399"/>
                  <a:gd name="T40" fmla="*/ 2077 w 529"/>
                  <a:gd name="T41" fmla="*/ 383 h 399"/>
                  <a:gd name="T42" fmla="*/ 2305 w 529"/>
                  <a:gd name="T43" fmla="*/ 0 h 399"/>
                  <a:gd name="T44" fmla="*/ 0 w 529"/>
                  <a:gd name="T45" fmla="*/ 2127 h 399"/>
                  <a:gd name="T46" fmla="*/ 123 w 529"/>
                  <a:gd name="T47" fmla="*/ 2636 h 399"/>
                  <a:gd name="T48" fmla="*/ 437 w 529"/>
                  <a:gd name="T49" fmla="*/ 2463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12307" name="Rectangle 5"/>
              <p:cNvSpPr>
                <a:spLocks noChangeArrowheads="1"/>
              </p:cNvSpPr>
              <p:nvPr/>
            </p:nvSpPr>
            <p:spPr bwMode="auto">
              <a:xfrm>
                <a:off x="1392" y="384"/>
                <a:ext cx="41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Develop</a:t>
                </a:r>
                <a:endParaRPr lang="en-US" dirty="0"/>
              </a:p>
            </p:txBody>
          </p:sp>
          <p:sp>
            <p:nvSpPr>
              <p:cNvPr id="12308" name="Rectangle 6"/>
              <p:cNvSpPr>
                <a:spLocks noChangeArrowheads="1"/>
              </p:cNvSpPr>
              <p:nvPr/>
            </p:nvSpPr>
            <p:spPr bwMode="auto">
              <a:xfrm>
                <a:off x="1333" y="514"/>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12309" name="Rectangle 7"/>
              <p:cNvSpPr>
                <a:spLocks noChangeArrowheads="1"/>
              </p:cNvSpPr>
              <p:nvPr/>
            </p:nvSpPr>
            <p:spPr bwMode="auto">
              <a:xfrm>
                <a:off x="1335" y="647"/>
                <a:ext cx="547"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objectives</a:t>
                </a:r>
                <a:endParaRPr lang="en-US" dirty="0"/>
              </a:p>
            </p:txBody>
          </p:sp>
        </p:grpSp>
        <p:grpSp>
          <p:nvGrpSpPr>
            <p:cNvPr id="4" name="Group 8"/>
            <p:cNvGrpSpPr>
              <a:grpSpLocks/>
            </p:cNvGrpSpPr>
            <p:nvPr/>
          </p:nvGrpSpPr>
          <p:grpSpPr bwMode="auto">
            <a:xfrm>
              <a:off x="685800" y="0"/>
              <a:ext cx="1254125" cy="2347913"/>
              <a:chOff x="356" y="1111"/>
              <a:chExt cx="790" cy="1479"/>
            </a:xfrm>
          </p:grpSpPr>
          <p:sp>
            <p:nvSpPr>
              <p:cNvPr id="12302" name="Freeform 9"/>
              <p:cNvSpPr>
                <a:spLocks/>
              </p:cNvSpPr>
              <p:nvPr/>
            </p:nvSpPr>
            <p:spPr bwMode="auto">
              <a:xfrm>
                <a:off x="356" y="1111"/>
                <a:ext cx="790" cy="1479"/>
              </a:xfrm>
              <a:custGeom>
                <a:avLst/>
                <a:gdLst>
                  <a:gd name="T0" fmla="*/ 869 w 340"/>
                  <a:gd name="T1" fmla="*/ 3615 h 540"/>
                  <a:gd name="T2" fmla="*/ 718 w 340"/>
                  <a:gd name="T3" fmla="*/ 3248 h 540"/>
                  <a:gd name="T4" fmla="*/ 811 w 340"/>
                  <a:gd name="T5" fmla="*/ 2791 h 540"/>
                  <a:gd name="T6" fmla="*/ 1113 w 340"/>
                  <a:gd name="T7" fmla="*/ 2977 h 540"/>
                  <a:gd name="T8" fmla="*/ 1166 w 340"/>
                  <a:gd name="T9" fmla="*/ 3114 h 540"/>
                  <a:gd name="T10" fmla="*/ 1689 w 340"/>
                  <a:gd name="T11" fmla="*/ 2722 h 540"/>
                  <a:gd name="T12" fmla="*/ 1566 w 340"/>
                  <a:gd name="T13" fmla="*/ 2347 h 540"/>
                  <a:gd name="T14" fmla="*/ 1652 w 340"/>
                  <a:gd name="T15" fmla="*/ 2342 h 540"/>
                  <a:gd name="T16" fmla="*/ 1836 w 340"/>
                  <a:gd name="T17" fmla="*/ 2153 h 540"/>
                  <a:gd name="T18" fmla="*/ 1657 w 340"/>
                  <a:gd name="T19" fmla="*/ 1898 h 540"/>
                  <a:gd name="T20" fmla="*/ 1431 w 340"/>
                  <a:gd name="T21" fmla="*/ 1890 h 540"/>
                  <a:gd name="T22" fmla="*/ 1280 w 340"/>
                  <a:gd name="T23" fmla="*/ 1695 h 540"/>
                  <a:gd name="T24" fmla="*/ 1415 w 340"/>
                  <a:gd name="T25" fmla="*/ 1449 h 540"/>
                  <a:gd name="T26" fmla="*/ 1545 w 340"/>
                  <a:gd name="T27" fmla="*/ 1441 h 540"/>
                  <a:gd name="T28" fmla="*/ 1685 w 340"/>
                  <a:gd name="T29" fmla="*/ 983 h 540"/>
                  <a:gd name="T30" fmla="*/ 1183 w 340"/>
                  <a:gd name="T31" fmla="*/ 570 h 540"/>
                  <a:gd name="T32" fmla="*/ 1231 w 340"/>
                  <a:gd name="T33" fmla="*/ 449 h 540"/>
                  <a:gd name="T34" fmla="*/ 1183 w 340"/>
                  <a:gd name="T35" fmla="*/ 0 h 540"/>
                  <a:gd name="T36" fmla="*/ 841 w 340"/>
                  <a:gd name="T37" fmla="*/ 112 h 540"/>
                  <a:gd name="T38" fmla="*/ 718 w 340"/>
                  <a:gd name="T39" fmla="*/ 457 h 540"/>
                  <a:gd name="T40" fmla="*/ 404 w 340"/>
                  <a:gd name="T41" fmla="*/ 630 h 540"/>
                  <a:gd name="T42" fmla="*/ 281 w 340"/>
                  <a:gd name="T43" fmla="*/ 121 h 540"/>
                  <a:gd name="T44" fmla="*/ 0 w 340"/>
                  <a:gd name="T45" fmla="*/ 1808 h 540"/>
                  <a:gd name="T46" fmla="*/ 486 w 340"/>
                  <a:gd name="T47" fmla="*/ 3977 h 540"/>
                  <a:gd name="T48" fmla="*/ 836 w 340"/>
                  <a:gd name="T49" fmla="*/ 4051 h 540"/>
                  <a:gd name="T50" fmla="*/ 869 w 340"/>
                  <a:gd name="T51" fmla="*/ 3615 h 5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0"/>
                  <a:gd name="T79" fmla="*/ 0 h 540"/>
                  <a:gd name="T80" fmla="*/ 340 w 340"/>
                  <a:gd name="T81" fmla="*/ 540 h 5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0" h="540">
                    <a:moveTo>
                      <a:pt x="161" y="482"/>
                    </a:moveTo>
                    <a:cubicBezTo>
                      <a:pt x="133" y="433"/>
                      <a:pt x="133" y="433"/>
                      <a:pt x="133" y="433"/>
                    </a:cubicBezTo>
                    <a:cubicBezTo>
                      <a:pt x="150" y="372"/>
                      <a:pt x="150" y="372"/>
                      <a:pt x="150" y="372"/>
                    </a:cubicBezTo>
                    <a:cubicBezTo>
                      <a:pt x="206" y="397"/>
                      <a:pt x="206" y="397"/>
                      <a:pt x="206" y="397"/>
                    </a:cubicBezTo>
                    <a:cubicBezTo>
                      <a:pt x="216" y="415"/>
                      <a:pt x="216" y="415"/>
                      <a:pt x="216" y="415"/>
                    </a:cubicBezTo>
                    <a:cubicBezTo>
                      <a:pt x="313" y="363"/>
                      <a:pt x="313" y="363"/>
                      <a:pt x="313" y="363"/>
                    </a:cubicBezTo>
                    <a:cubicBezTo>
                      <a:pt x="305" y="349"/>
                      <a:pt x="296" y="332"/>
                      <a:pt x="290" y="313"/>
                    </a:cubicBezTo>
                    <a:cubicBezTo>
                      <a:pt x="306" y="312"/>
                      <a:pt x="306" y="312"/>
                      <a:pt x="306" y="312"/>
                    </a:cubicBezTo>
                    <a:cubicBezTo>
                      <a:pt x="340" y="287"/>
                      <a:pt x="340" y="287"/>
                      <a:pt x="340" y="287"/>
                    </a:cubicBezTo>
                    <a:cubicBezTo>
                      <a:pt x="307" y="253"/>
                      <a:pt x="307" y="253"/>
                      <a:pt x="307" y="253"/>
                    </a:cubicBezTo>
                    <a:cubicBezTo>
                      <a:pt x="265" y="252"/>
                      <a:pt x="265" y="252"/>
                      <a:pt x="265" y="252"/>
                    </a:cubicBezTo>
                    <a:cubicBezTo>
                      <a:pt x="237" y="226"/>
                      <a:pt x="237" y="226"/>
                      <a:pt x="237" y="226"/>
                    </a:cubicBezTo>
                    <a:cubicBezTo>
                      <a:pt x="262" y="193"/>
                      <a:pt x="262" y="193"/>
                      <a:pt x="262" y="193"/>
                    </a:cubicBezTo>
                    <a:cubicBezTo>
                      <a:pt x="286" y="192"/>
                      <a:pt x="286" y="192"/>
                      <a:pt x="286" y="192"/>
                    </a:cubicBezTo>
                    <a:cubicBezTo>
                      <a:pt x="286" y="192"/>
                      <a:pt x="295" y="163"/>
                      <a:pt x="312" y="131"/>
                    </a:cubicBezTo>
                    <a:cubicBezTo>
                      <a:pt x="219" y="76"/>
                      <a:pt x="219" y="76"/>
                      <a:pt x="219" y="76"/>
                    </a:cubicBezTo>
                    <a:cubicBezTo>
                      <a:pt x="228" y="60"/>
                      <a:pt x="228" y="60"/>
                      <a:pt x="228" y="60"/>
                    </a:cubicBezTo>
                    <a:cubicBezTo>
                      <a:pt x="219" y="0"/>
                      <a:pt x="219" y="0"/>
                      <a:pt x="219" y="0"/>
                    </a:cubicBezTo>
                    <a:cubicBezTo>
                      <a:pt x="156" y="15"/>
                      <a:pt x="156" y="15"/>
                      <a:pt x="156" y="15"/>
                    </a:cubicBezTo>
                    <a:cubicBezTo>
                      <a:pt x="133" y="61"/>
                      <a:pt x="133" y="61"/>
                      <a:pt x="133" y="61"/>
                    </a:cubicBezTo>
                    <a:cubicBezTo>
                      <a:pt x="75" y="84"/>
                      <a:pt x="75" y="84"/>
                      <a:pt x="75" y="84"/>
                    </a:cubicBezTo>
                    <a:cubicBezTo>
                      <a:pt x="52" y="16"/>
                      <a:pt x="52" y="16"/>
                      <a:pt x="52" y="16"/>
                    </a:cubicBezTo>
                    <a:cubicBezTo>
                      <a:pt x="19" y="84"/>
                      <a:pt x="0" y="160"/>
                      <a:pt x="0" y="241"/>
                    </a:cubicBezTo>
                    <a:cubicBezTo>
                      <a:pt x="0" y="348"/>
                      <a:pt x="33" y="448"/>
                      <a:pt x="90" y="530"/>
                    </a:cubicBezTo>
                    <a:cubicBezTo>
                      <a:pt x="155" y="540"/>
                      <a:pt x="155" y="540"/>
                      <a:pt x="155" y="540"/>
                    </a:cubicBezTo>
                    <a:lnTo>
                      <a:pt x="161" y="482"/>
                    </a:lnTo>
                    <a:close/>
                  </a:path>
                </a:pathLst>
              </a:custGeom>
              <a:solidFill>
                <a:srgbClr val="7EA868"/>
              </a:solidFill>
              <a:ln w="9525">
                <a:noFill/>
                <a:round/>
                <a:headEnd/>
                <a:tailEnd/>
              </a:ln>
            </p:spPr>
            <p:txBody>
              <a:bodyPr/>
              <a:lstStyle/>
              <a:p>
                <a:endParaRPr lang="en-US"/>
              </a:p>
            </p:txBody>
          </p:sp>
          <p:sp>
            <p:nvSpPr>
              <p:cNvPr id="12303" name="Rectangle 10"/>
              <p:cNvSpPr>
                <a:spLocks noChangeArrowheads="1"/>
              </p:cNvSpPr>
              <p:nvPr/>
            </p:nvSpPr>
            <p:spPr bwMode="auto">
              <a:xfrm>
                <a:off x="480" y="1536"/>
                <a:ext cx="366"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Convey</a:t>
                </a:r>
                <a:endParaRPr lang="en-US"/>
              </a:p>
            </p:txBody>
          </p:sp>
          <p:sp>
            <p:nvSpPr>
              <p:cNvPr id="12304" name="Rectangle 11"/>
              <p:cNvSpPr>
                <a:spLocks noChangeArrowheads="1"/>
              </p:cNvSpPr>
              <p:nvPr/>
            </p:nvSpPr>
            <p:spPr bwMode="auto">
              <a:xfrm>
                <a:off x="480" y="1680"/>
                <a:ext cx="387" cy="268"/>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Results</a:t>
                </a:r>
              </a:p>
              <a:p>
                <a:r>
                  <a:rPr lang="en-US" sz="1400" b="1" dirty="0">
                    <a:solidFill>
                      <a:srgbClr val="000000"/>
                    </a:solidFill>
                    <a:latin typeface="Comic Sans MS" pitchFamily="66" charset="0"/>
                  </a:rPr>
                  <a:t>  and</a:t>
                </a:r>
                <a:endParaRPr lang="en-US" dirty="0"/>
              </a:p>
            </p:txBody>
          </p:sp>
          <p:sp>
            <p:nvSpPr>
              <p:cNvPr id="12305" name="Rectangle 12"/>
              <p:cNvSpPr>
                <a:spLocks noChangeArrowheads="1"/>
              </p:cNvSpPr>
              <p:nvPr/>
            </p:nvSpPr>
            <p:spPr bwMode="auto">
              <a:xfrm>
                <a:off x="480" y="1920"/>
                <a:ext cx="417"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findings</a:t>
                </a:r>
                <a:endParaRPr lang="en-US"/>
              </a:p>
            </p:txBody>
          </p:sp>
        </p:grpSp>
        <p:grpSp>
          <p:nvGrpSpPr>
            <p:cNvPr id="5" name="Group 13"/>
            <p:cNvGrpSpPr>
              <a:grpSpLocks/>
            </p:cNvGrpSpPr>
            <p:nvPr/>
          </p:nvGrpSpPr>
          <p:grpSpPr bwMode="auto">
            <a:xfrm>
              <a:off x="7008813" y="200025"/>
              <a:ext cx="1839912" cy="1733550"/>
              <a:chOff x="4415" y="126"/>
              <a:chExt cx="1159" cy="1092"/>
            </a:xfrm>
          </p:grpSpPr>
          <p:sp>
            <p:nvSpPr>
              <p:cNvPr id="12298"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12299"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Design</a:t>
                </a:r>
                <a:endParaRPr lang="en-US"/>
              </a:p>
            </p:txBody>
          </p:sp>
          <p:sp>
            <p:nvSpPr>
              <p:cNvPr id="12300"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monitoring</a:t>
                </a:r>
                <a:endParaRPr lang="en-US"/>
              </a:p>
            </p:txBody>
          </p:sp>
          <p:sp>
            <p:nvSpPr>
              <p:cNvPr id="12301"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program</a:t>
                </a:r>
                <a:endParaRPr lang="en-US"/>
              </a:p>
            </p:txBody>
          </p:sp>
        </p:grpSp>
        <p:sp>
          <p:nvSpPr>
            <p:cNvPr id="12296" name="AutoShape 18"/>
            <p:cNvSpPr>
              <a:spLocks noChangeArrowheads="1"/>
            </p:cNvSpPr>
            <p:nvPr/>
          </p:nvSpPr>
          <p:spPr bwMode="auto">
            <a:xfrm>
              <a:off x="2133600" y="914400"/>
              <a:ext cx="1066800" cy="381000"/>
            </a:xfrm>
            <a:prstGeom prst="leftRightArrow">
              <a:avLst>
                <a:gd name="adj1" fmla="val 50000"/>
                <a:gd name="adj2" fmla="val 56000"/>
              </a:avLst>
            </a:prstGeom>
            <a:solidFill>
              <a:schemeClr val="accent1"/>
            </a:solidFill>
            <a:ln w="9525">
              <a:solidFill>
                <a:schemeClr val="tx1"/>
              </a:solidFill>
              <a:miter lim="800000"/>
              <a:headEnd/>
              <a:tailEnd/>
            </a:ln>
          </p:spPr>
          <p:txBody>
            <a:bodyPr wrap="none" anchor="ctr"/>
            <a:lstStyle/>
            <a:p>
              <a:endParaRPr lang="en-US"/>
            </a:p>
          </p:txBody>
        </p:sp>
        <p:sp>
          <p:nvSpPr>
            <p:cNvPr id="12297" name="AutoShape 19"/>
            <p:cNvSpPr>
              <a:spLocks noChangeArrowheads="1"/>
            </p:cNvSpPr>
            <p:nvPr/>
          </p:nvSpPr>
          <p:spPr bwMode="auto">
            <a:xfrm>
              <a:off x="5791200" y="914400"/>
              <a:ext cx="1066800" cy="381000"/>
            </a:xfrm>
            <a:prstGeom prst="leftRightArrow">
              <a:avLst>
                <a:gd name="adj1" fmla="val 50000"/>
                <a:gd name="adj2" fmla="val 56000"/>
              </a:avLst>
            </a:prstGeom>
            <a:solidFill>
              <a:schemeClr val="accent1"/>
            </a:solidFill>
            <a:ln w="9525">
              <a:solidFill>
                <a:schemeClr val="tx1"/>
              </a:solidFill>
              <a:miter lim="800000"/>
              <a:headEnd/>
              <a:tailEnd/>
            </a:ln>
          </p:spPr>
          <p:txBody>
            <a:bodyPr wrap="none" anchor="ctr"/>
            <a:lstStyle/>
            <a:p>
              <a:endParaRPr lang="en-US"/>
            </a:p>
          </p:txBody>
        </p:sp>
      </p:grpSp>
      <p:sp>
        <p:nvSpPr>
          <p:cNvPr id="22" name="Content Placeholder 21"/>
          <p:cNvSpPr>
            <a:spLocks noGrp="1"/>
          </p:cNvSpPr>
          <p:nvPr>
            <p:ph idx="1"/>
          </p:nvPr>
        </p:nvSpPr>
        <p:spPr>
          <a:xfrm>
            <a:off x="762000" y="2438400"/>
            <a:ext cx="7696200" cy="3733800"/>
          </a:xfrm>
        </p:spPr>
        <p:txBody>
          <a:bodyPr/>
          <a:lstStyle/>
          <a:p>
            <a:r>
              <a:rPr lang="en-US" dirty="0" smtClean="0"/>
              <a:t>Monitoring Objectives specify:  Spatial domains, Spatial units, Temporal domains, Temporal Units, Reporting domains, Indicators, Statistical Quality</a:t>
            </a:r>
          </a:p>
          <a:p>
            <a:r>
              <a:rPr lang="en-US" dirty="0" err="1" smtClean="0"/>
              <a:t>STRIDe</a:t>
            </a:r>
            <a:r>
              <a:rPr lang="en-US" dirty="0" smtClean="0"/>
              <a:t> specifies based on monitoring objectives: Spatial design, Temporal design, Response design (including metrics and measurements), and Inference Design (including sample size)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542925"/>
            <a:ext cx="8229600" cy="904875"/>
          </a:xfrm>
        </p:spPr>
        <p:txBody>
          <a:bodyPr/>
          <a:lstStyle/>
          <a:p>
            <a:pPr eaLnBrk="1" hangingPunct="1"/>
            <a:r>
              <a:rPr lang="en-US" smtClean="0"/>
              <a:t>Basin, State, Region, National Scale Questions</a:t>
            </a:r>
          </a:p>
        </p:txBody>
      </p:sp>
      <p:sp>
        <p:nvSpPr>
          <p:cNvPr id="9219" name="Rectangle 3"/>
          <p:cNvSpPr>
            <a:spLocks noGrp="1" noChangeArrowheads="1"/>
          </p:cNvSpPr>
          <p:nvPr>
            <p:ph type="body" idx="1"/>
          </p:nvPr>
        </p:nvSpPr>
        <p:spPr>
          <a:xfrm>
            <a:off x="533400" y="1752600"/>
            <a:ext cx="7924800" cy="4419600"/>
          </a:xfrm>
        </p:spPr>
        <p:txBody>
          <a:bodyPr/>
          <a:lstStyle/>
          <a:p>
            <a:pPr eaLnBrk="1" hangingPunct="1"/>
            <a:r>
              <a:rPr lang="en-US" smtClean="0"/>
              <a:t>Status</a:t>
            </a:r>
          </a:p>
          <a:p>
            <a:pPr lvl="1" eaLnBrk="1" hangingPunct="1"/>
            <a:r>
              <a:rPr lang="en-US" smtClean="0"/>
              <a:t>Assessment: How many stream miles, number of lakes, or estuarine hectares meet WQS or satisfy aquatic life use based on IBI scores?</a:t>
            </a:r>
          </a:p>
          <a:p>
            <a:pPr lvl="1" eaLnBrk="1" hangingPunct="1"/>
            <a:r>
              <a:rPr lang="en-US" smtClean="0"/>
              <a:t>Condition: What proportion of streams, lakes, and estuaries are in good ecological condition?</a:t>
            </a:r>
          </a:p>
          <a:p>
            <a:pPr eaLnBrk="1" hangingPunct="1"/>
            <a:r>
              <a:rPr lang="en-US" smtClean="0"/>
              <a:t>Trends</a:t>
            </a:r>
          </a:p>
          <a:p>
            <a:pPr lvl="1" eaLnBrk="1" hangingPunct="1"/>
            <a:r>
              <a:rPr lang="en-US" smtClean="0"/>
              <a:t>How has the proportion of stream miles, number of lakes, or estuarine hectares meeting WQS or satisfy aquatic life use based on IBI scores changed over time?</a:t>
            </a:r>
          </a:p>
          <a:p>
            <a:pPr lvl="1" eaLnBrk="1" hangingPunct="1"/>
            <a:r>
              <a:rPr lang="en-US" smtClean="0"/>
              <a:t>Has the proportion of streams, lakes, and estuaries in good ecological condition changed between 2000 and 2010?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542925"/>
            <a:ext cx="8153400" cy="904875"/>
          </a:xfrm>
        </p:spPr>
        <p:txBody>
          <a:bodyPr/>
          <a:lstStyle/>
          <a:p>
            <a:pPr eaLnBrk="1" hangingPunct="1"/>
            <a:r>
              <a:rPr lang="en-US" smtClean="0"/>
              <a:t>Basin, State, Region, National Scale Questions</a:t>
            </a:r>
          </a:p>
        </p:txBody>
      </p:sp>
      <p:sp>
        <p:nvSpPr>
          <p:cNvPr id="10243" name="Rectangle 3"/>
          <p:cNvSpPr>
            <a:spLocks noGrp="1" noChangeArrowheads="1"/>
          </p:cNvSpPr>
          <p:nvPr>
            <p:ph type="body" idx="1"/>
          </p:nvPr>
        </p:nvSpPr>
        <p:spPr>
          <a:xfrm>
            <a:off x="533400" y="1524000"/>
            <a:ext cx="7924800" cy="4114800"/>
          </a:xfrm>
        </p:spPr>
        <p:txBody>
          <a:bodyPr/>
          <a:lstStyle/>
          <a:p>
            <a:pPr eaLnBrk="1" hangingPunct="1">
              <a:lnSpc>
                <a:spcPct val="90000"/>
              </a:lnSpc>
            </a:pPr>
            <a:r>
              <a:rPr lang="en-US" dirty="0" smtClean="0"/>
              <a:t>Associations</a:t>
            </a:r>
          </a:p>
          <a:p>
            <a:pPr lvl="1" eaLnBrk="1" hangingPunct="1">
              <a:lnSpc>
                <a:spcPct val="90000"/>
              </a:lnSpc>
            </a:pPr>
            <a:r>
              <a:rPr lang="en-US" dirty="0" smtClean="0"/>
              <a:t>What factors are associated with aquatic resources that do not meet WQS?</a:t>
            </a:r>
          </a:p>
          <a:p>
            <a:pPr lvl="1" eaLnBrk="1" hangingPunct="1">
              <a:lnSpc>
                <a:spcPct val="90000"/>
              </a:lnSpc>
            </a:pPr>
            <a:r>
              <a:rPr lang="en-US" dirty="0" smtClean="0"/>
              <a:t>How does riparian habitat quality relate to the EPT Index ?</a:t>
            </a:r>
          </a:p>
          <a:p>
            <a:pPr eaLnBrk="1" hangingPunct="1">
              <a:lnSpc>
                <a:spcPct val="90000"/>
              </a:lnSpc>
            </a:pPr>
            <a:r>
              <a:rPr lang="en-US" dirty="0" smtClean="0"/>
              <a:t>Regulatory</a:t>
            </a:r>
          </a:p>
          <a:p>
            <a:pPr lvl="1" eaLnBrk="1" hangingPunct="1">
              <a:lnSpc>
                <a:spcPct val="90000"/>
              </a:lnSpc>
            </a:pPr>
            <a:r>
              <a:rPr lang="en-US" dirty="0" smtClean="0"/>
              <a:t>What should nutrient criteria be? By </a:t>
            </a:r>
            <a:r>
              <a:rPr lang="en-US" dirty="0" err="1" smtClean="0"/>
              <a:t>ecoregion</a:t>
            </a:r>
            <a:r>
              <a:rPr lang="en-US" dirty="0" smtClean="0"/>
              <a:t>?</a:t>
            </a:r>
          </a:p>
          <a:p>
            <a:pPr eaLnBrk="1" hangingPunct="1">
              <a:lnSpc>
                <a:spcPct val="90000"/>
              </a:lnSpc>
            </a:pPr>
            <a:r>
              <a:rPr lang="en-US" dirty="0" smtClean="0"/>
              <a:t>Management </a:t>
            </a:r>
          </a:p>
          <a:p>
            <a:pPr lvl="1" eaLnBrk="1" hangingPunct="1">
              <a:lnSpc>
                <a:spcPct val="90000"/>
              </a:lnSpc>
            </a:pPr>
            <a:r>
              <a:rPr lang="en-US" dirty="0" smtClean="0"/>
              <a:t>What proportion of the estuarine area has non-point source water quality issues?</a:t>
            </a:r>
          </a:p>
          <a:p>
            <a:pPr lvl="1" eaLnBrk="1" hangingPunct="1">
              <a:lnSpc>
                <a:spcPct val="90000"/>
              </a:lnSpc>
            </a:pPr>
            <a:r>
              <a:rPr lang="en-US" dirty="0" smtClean="0"/>
              <a:t>How effective have non-point source best management practices been in improving water quality within the state?</a:t>
            </a:r>
          </a:p>
          <a:p>
            <a:pPr lvl="1" eaLnBrk="1" hangingPunct="1">
              <a:lnSpc>
                <a:spcPct val="90000"/>
              </a:lnSpc>
            </a:pPr>
            <a:r>
              <a:rPr lang="en-US" dirty="0" smtClean="0"/>
              <a:t>What proportion of streams are being affected by urbanization?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Local Scale (Site Specific) Questions:</a:t>
            </a:r>
            <a:br>
              <a:rPr lang="en-US" dirty="0" smtClean="0"/>
            </a:br>
            <a:r>
              <a:rPr lang="en-US" dirty="0" smtClean="0"/>
              <a:t>Important but not topic addressed here</a:t>
            </a:r>
          </a:p>
        </p:txBody>
      </p:sp>
      <p:sp>
        <p:nvSpPr>
          <p:cNvPr id="11267" name="Rectangle 3"/>
          <p:cNvSpPr>
            <a:spLocks noGrp="1" noChangeArrowheads="1"/>
          </p:cNvSpPr>
          <p:nvPr>
            <p:ph type="body" idx="1"/>
          </p:nvPr>
        </p:nvSpPr>
        <p:spPr/>
        <p:txBody>
          <a:bodyPr/>
          <a:lstStyle/>
          <a:p>
            <a:pPr eaLnBrk="1" hangingPunct="1"/>
            <a:r>
              <a:rPr lang="en-US" dirty="0" smtClean="0"/>
              <a:t>Is the waste water treatment plant discharge having an effect on the coastal waters?</a:t>
            </a:r>
          </a:p>
          <a:p>
            <a:pPr eaLnBrk="1" hangingPunct="1"/>
            <a:r>
              <a:rPr lang="en-US" dirty="0" smtClean="0"/>
              <a:t>Is storm water runoff from a contaminated site clean?</a:t>
            </a:r>
          </a:p>
          <a:p>
            <a:pPr eaLnBrk="1" hangingPunct="1"/>
            <a:r>
              <a:rPr lang="en-US" dirty="0" smtClean="0"/>
              <a:t>Has agricultural runoff caused the degradation in the tidal bay?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0" descr="MonitrFrmwk3_May29"/>
          <p:cNvPicPr>
            <a:picLocks noChangeAspect="1" noChangeArrowheads="1"/>
          </p:cNvPicPr>
          <p:nvPr/>
        </p:nvPicPr>
        <p:blipFill>
          <a:blip r:embed="rId2" cstate="print"/>
          <a:srcRect/>
          <a:stretch>
            <a:fillRect/>
          </a:stretch>
        </p:blipFill>
        <p:spPr bwMode="auto">
          <a:xfrm>
            <a:off x="152400" y="2133600"/>
            <a:ext cx="4191000" cy="4191000"/>
          </a:xfrm>
          <a:prstGeom prst="rect">
            <a:avLst/>
          </a:prstGeom>
          <a:noFill/>
          <a:ln w="9525">
            <a:noFill/>
            <a:miter lim="800000"/>
            <a:headEnd/>
            <a:tailEnd/>
          </a:ln>
        </p:spPr>
      </p:pic>
      <p:grpSp>
        <p:nvGrpSpPr>
          <p:cNvPr id="12291" name="Group 27"/>
          <p:cNvGrpSpPr>
            <a:grpSpLocks/>
          </p:cNvGrpSpPr>
          <p:nvPr/>
        </p:nvGrpSpPr>
        <p:grpSpPr bwMode="auto">
          <a:xfrm>
            <a:off x="685800" y="152400"/>
            <a:ext cx="8162925" cy="2347913"/>
            <a:chOff x="685800" y="0"/>
            <a:chExt cx="8162925" cy="2347913"/>
          </a:xfrm>
        </p:grpSpPr>
        <p:grpSp>
          <p:nvGrpSpPr>
            <p:cNvPr id="12293" name="Group 3"/>
            <p:cNvGrpSpPr>
              <a:grpSpLocks/>
            </p:cNvGrpSpPr>
            <p:nvPr/>
          </p:nvGrpSpPr>
          <p:grpSpPr bwMode="auto">
            <a:xfrm>
              <a:off x="3505200" y="152400"/>
              <a:ext cx="1951038" cy="1733550"/>
              <a:chOff x="953" y="104"/>
              <a:chExt cx="1229" cy="1092"/>
            </a:xfrm>
          </p:grpSpPr>
          <p:sp>
            <p:nvSpPr>
              <p:cNvPr id="12306" name="Freeform 4"/>
              <p:cNvSpPr>
                <a:spLocks/>
              </p:cNvSpPr>
              <p:nvPr/>
            </p:nvSpPr>
            <p:spPr bwMode="auto">
              <a:xfrm>
                <a:off x="953" y="104"/>
                <a:ext cx="1229" cy="1092"/>
              </a:xfrm>
              <a:custGeom>
                <a:avLst/>
                <a:gdLst>
                  <a:gd name="T0" fmla="*/ 437 w 529"/>
                  <a:gd name="T1" fmla="*/ 2463 h 399"/>
                  <a:gd name="T2" fmla="*/ 562 w 529"/>
                  <a:gd name="T3" fmla="*/ 2121 h 399"/>
                  <a:gd name="T4" fmla="*/ 901 w 529"/>
                  <a:gd name="T5" fmla="*/ 2006 h 399"/>
                  <a:gd name="T6" fmla="*/ 950 w 529"/>
                  <a:gd name="T7" fmla="*/ 2458 h 399"/>
                  <a:gd name="T8" fmla="*/ 901 w 529"/>
                  <a:gd name="T9" fmla="*/ 2575 h 399"/>
                  <a:gd name="T10" fmla="*/ 1403 w 529"/>
                  <a:gd name="T11" fmla="*/ 2989 h 399"/>
                  <a:gd name="T12" fmla="*/ 1624 w 529"/>
                  <a:gd name="T13" fmla="*/ 2570 h 399"/>
                  <a:gd name="T14" fmla="*/ 1656 w 529"/>
                  <a:gd name="T15" fmla="*/ 2666 h 399"/>
                  <a:gd name="T16" fmla="*/ 1905 w 529"/>
                  <a:gd name="T17" fmla="*/ 2824 h 399"/>
                  <a:gd name="T18" fmla="*/ 1975 w 529"/>
                  <a:gd name="T19" fmla="*/ 2471 h 399"/>
                  <a:gd name="T20" fmla="*/ 1863 w 529"/>
                  <a:gd name="T21" fmla="*/ 2225 h 399"/>
                  <a:gd name="T22" fmla="*/ 1889 w 529"/>
                  <a:gd name="T23" fmla="*/ 1924 h 399"/>
                  <a:gd name="T24" fmla="*/ 2121 w 529"/>
                  <a:gd name="T25" fmla="*/ 1971 h 399"/>
                  <a:gd name="T26" fmla="*/ 2207 w 529"/>
                  <a:gd name="T27" fmla="*/ 2143 h 399"/>
                  <a:gd name="T28" fmla="*/ 2484 w 529"/>
                  <a:gd name="T29" fmla="*/ 2105 h 399"/>
                  <a:gd name="T30" fmla="*/ 2477 w 529"/>
                  <a:gd name="T31" fmla="*/ 1311 h 399"/>
                  <a:gd name="T32" fmla="*/ 2618 w 529"/>
                  <a:gd name="T33" fmla="*/ 1303 h 399"/>
                  <a:gd name="T34" fmla="*/ 2855 w 529"/>
                  <a:gd name="T35" fmla="*/ 1018 h 399"/>
                  <a:gd name="T36" fmla="*/ 2623 w 529"/>
                  <a:gd name="T37" fmla="*/ 668 h 399"/>
                  <a:gd name="T38" fmla="*/ 2316 w 529"/>
                  <a:gd name="T39" fmla="*/ 660 h 399"/>
                  <a:gd name="T40" fmla="*/ 2077 w 529"/>
                  <a:gd name="T41" fmla="*/ 383 h 399"/>
                  <a:gd name="T42" fmla="*/ 2305 w 529"/>
                  <a:gd name="T43" fmla="*/ 0 h 399"/>
                  <a:gd name="T44" fmla="*/ 0 w 529"/>
                  <a:gd name="T45" fmla="*/ 2127 h 399"/>
                  <a:gd name="T46" fmla="*/ 123 w 529"/>
                  <a:gd name="T47" fmla="*/ 2636 h 399"/>
                  <a:gd name="T48" fmla="*/ 437 w 529"/>
                  <a:gd name="T49" fmla="*/ 2463 h 3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9"/>
                  <a:gd name="T76" fmla="*/ 0 h 399"/>
                  <a:gd name="T77" fmla="*/ 529 w 529"/>
                  <a:gd name="T78" fmla="*/ 399 h 3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9" h="399">
                    <a:moveTo>
                      <a:pt x="81" y="329"/>
                    </a:moveTo>
                    <a:cubicBezTo>
                      <a:pt x="104" y="283"/>
                      <a:pt x="104" y="283"/>
                      <a:pt x="104" y="283"/>
                    </a:cubicBezTo>
                    <a:cubicBezTo>
                      <a:pt x="167" y="268"/>
                      <a:pt x="167" y="268"/>
                      <a:pt x="167" y="268"/>
                    </a:cubicBezTo>
                    <a:cubicBezTo>
                      <a:pt x="176" y="328"/>
                      <a:pt x="176" y="328"/>
                      <a:pt x="176" y="328"/>
                    </a:cubicBezTo>
                    <a:cubicBezTo>
                      <a:pt x="167" y="344"/>
                      <a:pt x="167" y="344"/>
                      <a:pt x="167" y="344"/>
                    </a:cubicBezTo>
                    <a:cubicBezTo>
                      <a:pt x="260" y="399"/>
                      <a:pt x="260" y="399"/>
                      <a:pt x="260" y="399"/>
                    </a:cubicBezTo>
                    <a:cubicBezTo>
                      <a:pt x="271" y="379"/>
                      <a:pt x="284" y="359"/>
                      <a:pt x="301" y="343"/>
                    </a:cubicBezTo>
                    <a:cubicBezTo>
                      <a:pt x="307" y="356"/>
                      <a:pt x="307" y="356"/>
                      <a:pt x="307" y="356"/>
                    </a:cubicBezTo>
                    <a:cubicBezTo>
                      <a:pt x="353" y="377"/>
                      <a:pt x="353" y="377"/>
                      <a:pt x="353" y="377"/>
                    </a:cubicBezTo>
                    <a:cubicBezTo>
                      <a:pt x="366" y="330"/>
                      <a:pt x="366" y="330"/>
                      <a:pt x="366" y="330"/>
                    </a:cubicBezTo>
                    <a:cubicBezTo>
                      <a:pt x="345" y="297"/>
                      <a:pt x="345" y="297"/>
                      <a:pt x="345" y="297"/>
                    </a:cubicBezTo>
                    <a:cubicBezTo>
                      <a:pt x="350" y="257"/>
                      <a:pt x="350" y="257"/>
                      <a:pt x="350" y="257"/>
                    </a:cubicBezTo>
                    <a:cubicBezTo>
                      <a:pt x="393" y="263"/>
                      <a:pt x="393" y="263"/>
                      <a:pt x="393" y="263"/>
                    </a:cubicBezTo>
                    <a:cubicBezTo>
                      <a:pt x="409" y="286"/>
                      <a:pt x="409" y="286"/>
                      <a:pt x="409" y="286"/>
                    </a:cubicBezTo>
                    <a:cubicBezTo>
                      <a:pt x="409" y="286"/>
                      <a:pt x="433" y="282"/>
                      <a:pt x="460" y="281"/>
                    </a:cubicBezTo>
                    <a:cubicBezTo>
                      <a:pt x="459" y="175"/>
                      <a:pt x="459" y="175"/>
                      <a:pt x="459" y="175"/>
                    </a:cubicBezTo>
                    <a:cubicBezTo>
                      <a:pt x="485" y="174"/>
                      <a:pt x="485" y="174"/>
                      <a:pt x="485" y="174"/>
                    </a:cubicBezTo>
                    <a:cubicBezTo>
                      <a:pt x="529" y="136"/>
                      <a:pt x="529" y="136"/>
                      <a:pt x="529" y="136"/>
                    </a:cubicBezTo>
                    <a:cubicBezTo>
                      <a:pt x="486" y="89"/>
                      <a:pt x="486" y="89"/>
                      <a:pt x="486" y="89"/>
                    </a:cubicBezTo>
                    <a:cubicBezTo>
                      <a:pt x="429" y="88"/>
                      <a:pt x="429" y="88"/>
                      <a:pt x="429" y="88"/>
                    </a:cubicBezTo>
                    <a:cubicBezTo>
                      <a:pt x="385" y="51"/>
                      <a:pt x="385" y="51"/>
                      <a:pt x="385" y="51"/>
                    </a:cubicBezTo>
                    <a:cubicBezTo>
                      <a:pt x="427" y="0"/>
                      <a:pt x="427" y="0"/>
                      <a:pt x="427" y="0"/>
                    </a:cubicBezTo>
                    <a:cubicBezTo>
                      <a:pt x="239" y="11"/>
                      <a:pt x="79" y="124"/>
                      <a:pt x="0" y="284"/>
                    </a:cubicBezTo>
                    <a:cubicBezTo>
                      <a:pt x="23" y="352"/>
                      <a:pt x="23" y="352"/>
                      <a:pt x="23" y="352"/>
                    </a:cubicBezTo>
                    <a:lnTo>
                      <a:pt x="81" y="329"/>
                    </a:lnTo>
                    <a:close/>
                  </a:path>
                </a:pathLst>
              </a:custGeom>
              <a:solidFill>
                <a:srgbClr val="DAB763"/>
              </a:solidFill>
              <a:ln w="9525">
                <a:noFill/>
                <a:round/>
                <a:headEnd/>
                <a:tailEnd/>
              </a:ln>
            </p:spPr>
            <p:txBody>
              <a:bodyPr/>
              <a:lstStyle/>
              <a:p>
                <a:endParaRPr lang="en-US"/>
              </a:p>
            </p:txBody>
          </p:sp>
          <p:sp>
            <p:nvSpPr>
              <p:cNvPr id="12307" name="Rectangle 5"/>
              <p:cNvSpPr>
                <a:spLocks noChangeArrowheads="1"/>
              </p:cNvSpPr>
              <p:nvPr/>
            </p:nvSpPr>
            <p:spPr bwMode="auto">
              <a:xfrm>
                <a:off x="1392" y="384"/>
                <a:ext cx="41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Develop</a:t>
                </a:r>
                <a:endParaRPr lang="en-US" dirty="0"/>
              </a:p>
            </p:txBody>
          </p:sp>
          <p:sp>
            <p:nvSpPr>
              <p:cNvPr id="12308" name="Rectangle 6"/>
              <p:cNvSpPr>
                <a:spLocks noChangeArrowheads="1"/>
              </p:cNvSpPr>
              <p:nvPr/>
            </p:nvSpPr>
            <p:spPr bwMode="auto">
              <a:xfrm>
                <a:off x="1333" y="514"/>
                <a:ext cx="551"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monitoring</a:t>
                </a:r>
                <a:endParaRPr lang="en-US" dirty="0"/>
              </a:p>
            </p:txBody>
          </p:sp>
          <p:sp>
            <p:nvSpPr>
              <p:cNvPr id="12309" name="Rectangle 7"/>
              <p:cNvSpPr>
                <a:spLocks noChangeArrowheads="1"/>
              </p:cNvSpPr>
              <p:nvPr/>
            </p:nvSpPr>
            <p:spPr bwMode="auto">
              <a:xfrm>
                <a:off x="1335" y="647"/>
                <a:ext cx="547" cy="134"/>
              </a:xfrm>
              <a:prstGeom prst="rect">
                <a:avLst/>
              </a:prstGeom>
              <a:noFill/>
              <a:ln w="9525">
                <a:noFill/>
                <a:miter lim="800000"/>
                <a:headEnd/>
                <a:tailEnd/>
              </a:ln>
            </p:spPr>
            <p:txBody>
              <a:bodyPr wrap="none" lIns="0" tIns="0" rIns="0" bIns="0">
                <a:spAutoFit/>
              </a:bodyPr>
              <a:lstStyle/>
              <a:p>
                <a:r>
                  <a:rPr lang="en-US" sz="1400" b="1" dirty="0">
                    <a:solidFill>
                      <a:srgbClr val="000000"/>
                    </a:solidFill>
                    <a:latin typeface="Comic Sans MS" pitchFamily="66" charset="0"/>
                  </a:rPr>
                  <a:t>objectives</a:t>
                </a:r>
                <a:endParaRPr lang="en-US" dirty="0"/>
              </a:p>
            </p:txBody>
          </p:sp>
        </p:grpSp>
        <p:grpSp>
          <p:nvGrpSpPr>
            <p:cNvPr id="12294" name="Group 8"/>
            <p:cNvGrpSpPr>
              <a:grpSpLocks/>
            </p:cNvGrpSpPr>
            <p:nvPr/>
          </p:nvGrpSpPr>
          <p:grpSpPr bwMode="auto">
            <a:xfrm>
              <a:off x="685800" y="0"/>
              <a:ext cx="1254125" cy="2347913"/>
              <a:chOff x="356" y="1111"/>
              <a:chExt cx="790" cy="1479"/>
            </a:xfrm>
          </p:grpSpPr>
          <p:sp>
            <p:nvSpPr>
              <p:cNvPr id="12302" name="Freeform 9"/>
              <p:cNvSpPr>
                <a:spLocks/>
              </p:cNvSpPr>
              <p:nvPr/>
            </p:nvSpPr>
            <p:spPr bwMode="auto">
              <a:xfrm>
                <a:off x="356" y="1111"/>
                <a:ext cx="790" cy="1479"/>
              </a:xfrm>
              <a:custGeom>
                <a:avLst/>
                <a:gdLst>
                  <a:gd name="T0" fmla="*/ 869 w 340"/>
                  <a:gd name="T1" fmla="*/ 3615 h 540"/>
                  <a:gd name="T2" fmla="*/ 718 w 340"/>
                  <a:gd name="T3" fmla="*/ 3248 h 540"/>
                  <a:gd name="T4" fmla="*/ 811 w 340"/>
                  <a:gd name="T5" fmla="*/ 2791 h 540"/>
                  <a:gd name="T6" fmla="*/ 1113 w 340"/>
                  <a:gd name="T7" fmla="*/ 2977 h 540"/>
                  <a:gd name="T8" fmla="*/ 1166 w 340"/>
                  <a:gd name="T9" fmla="*/ 3114 h 540"/>
                  <a:gd name="T10" fmla="*/ 1689 w 340"/>
                  <a:gd name="T11" fmla="*/ 2722 h 540"/>
                  <a:gd name="T12" fmla="*/ 1566 w 340"/>
                  <a:gd name="T13" fmla="*/ 2347 h 540"/>
                  <a:gd name="T14" fmla="*/ 1652 w 340"/>
                  <a:gd name="T15" fmla="*/ 2342 h 540"/>
                  <a:gd name="T16" fmla="*/ 1836 w 340"/>
                  <a:gd name="T17" fmla="*/ 2153 h 540"/>
                  <a:gd name="T18" fmla="*/ 1657 w 340"/>
                  <a:gd name="T19" fmla="*/ 1898 h 540"/>
                  <a:gd name="T20" fmla="*/ 1431 w 340"/>
                  <a:gd name="T21" fmla="*/ 1890 h 540"/>
                  <a:gd name="T22" fmla="*/ 1280 w 340"/>
                  <a:gd name="T23" fmla="*/ 1695 h 540"/>
                  <a:gd name="T24" fmla="*/ 1415 w 340"/>
                  <a:gd name="T25" fmla="*/ 1449 h 540"/>
                  <a:gd name="T26" fmla="*/ 1545 w 340"/>
                  <a:gd name="T27" fmla="*/ 1441 h 540"/>
                  <a:gd name="T28" fmla="*/ 1685 w 340"/>
                  <a:gd name="T29" fmla="*/ 983 h 540"/>
                  <a:gd name="T30" fmla="*/ 1183 w 340"/>
                  <a:gd name="T31" fmla="*/ 570 h 540"/>
                  <a:gd name="T32" fmla="*/ 1231 w 340"/>
                  <a:gd name="T33" fmla="*/ 449 h 540"/>
                  <a:gd name="T34" fmla="*/ 1183 w 340"/>
                  <a:gd name="T35" fmla="*/ 0 h 540"/>
                  <a:gd name="T36" fmla="*/ 841 w 340"/>
                  <a:gd name="T37" fmla="*/ 112 h 540"/>
                  <a:gd name="T38" fmla="*/ 718 w 340"/>
                  <a:gd name="T39" fmla="*/ 457 h 540"/>
                  <a:gd name="T40" fmla="*/ 404 w 340"/>
                  <a:gd name="T41" fmla="*/ 630 h 540"/>
                  <a:gd name="T42" fmla="*/ 281 w 340"/>
                  <a:gd name="T43" fmla="*/ 121 h 540"/>
                  <a:gd name="T44" fmla="*/ 0 w 340"/>
                  <a:gd name="T45" fmla="*/ 1808 h 540"/>
                  <a:gd name="T46" fmla="*/ 486 w 340"/>
                  <a:gd name="T47" fmla="*/ 3977 h 540"/>
                  <a:gd name="T48" fmla="*/ 836 w 340"/>
                  <a:gd name="T49" fmla="*/ 4051 h 540"/>
                  <a:gd name="T50" fmla="*/ 869 w 340"/>
                  <a:gd name="T51" fmla="*/ 3615 h 5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0"/>
                  <a:gd name="T79" fmla="*/ 0 h 540"/>
                  <a:gd name="T80" fmla="*/ 340 w 340"/>
                  <a:gd name="T81" fmla="*/ 540 h 5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0" h="540">
                    <a:moveTo>
                      <a:pt x="161" y="482"/>
                    </a:moveTo>
                    <a:cubicBezTo>
                      <a:pt x="133" y="433"/>
                      <a:pt x="133" y="433"/>
                      <a:pt x="133" y="433"/>
                    </a:cubicBezTo>
                    <a:cubicBezTo>
                      <a:pt x="150" y="372"/>
                      <a:pt x="150" y="372"/>
                      <a:pt x="150" y="372"/>
                    </a:cubicBezTo>
                    <a:cubicBezTo>
                      <a:pt x="206" y="397"/>
                      <a:pt x="206" y="397"/>
                      <a:pt x="206" y="397"/>
                    </a:cubicBezTo>
                    <a:cubicBezTo>
                      <a:pt x="216" y="415"/>
                      <a:pt x="216" y="415"/>
                      <a:pt x="216" y="415"/>
                    </a:cubicBezTo>
                    <a:cubicBezTo>
                      <a:pt x="313" y="363"/>
                      <a:pt x="313" y="363"/>
                      <a:pt x="313" y="363"/>
                    </a:cubicBezTo>
                    <a:cubicBezTo>
                      <a:pt x="305" y="349"/>
                      <a:pt x="296" y="332"/>
                      <a:pt x="290" y="313"/>
                    </a:cubicBezTo>
                    <a:cubicBezTo>
                      <a:pt x="306" y="312"/>
                      <a:pt x="306" y="312"/>
                      <a:pt x="306" y="312"/>
                    </a:cubicBezTo>
                    <a:cubicBezTo>
                      <a:pt x="340" y="287"/>
                      <a:pt x="340" y="287"/>
                      <a:pt x="340" y="287"/>
                    </a:cubicBezTo>
                    <a:cubicBezTo>
                      <a:pt x="307" y="253"/>
                      <a:pt x="307" y="253"/>
                      <a:pt x="307" y="253"/>
                    </a:cubicBezTo>
                    <a:cubicBezTo>
                      <a:pt x="265" y="252"/>
                      <a:pt x="265" y="252"/>
                      <a:pt x="265" y="252"/>
                    </a:cubicBezTo>
                    <a:cubicBezTo>
                      <a:pt x="237" y="226"/>
                      <a:pt x="237" y="226"/>
                      <a:pt x="237" y="226"/>
                    </a:cubicBezTo>
                    <a:cubicBezTo>
                      <a:pt x="262" y="193"/>
                      <a:pt x="262" y="193"/>
                      <a:pt x="262" y="193"/>
                    </a:cubicBezTo>
                    <a:cubicBezTo>
                      <a:pt x="286" y="192"/>
                      <a:pt x="286" y="192"/>
                      <a:pt x="286" y="192"/>
                    </a:cubicBezTo>
                    <a:cubicBezTo>
                      <a:pt x="286" y="192"/>
                      <a:pt x="295" y="163"/>
                      <a:pt x="312" y="131"/>
                    </a:cubicBezTo>
                    <a:cubicBezTo>
                      <a:pt x="219" y="76"/>
                      <a:pt x="219" y="76"/>
                      <a:pt x="219" y="76"/>
                    </a:cubicBezTo>
                    <a:cubicBezTo>
                      <a:pt x="228" y="60"/>
                      <a:pt x="228" y="60"/>
                      <a:pt x="228" y="60"/>
                    </a:cubicBezTo>
                    <a:cubicBezTo>
                      <a:pt x="219" y="0"/>
                      <a:pt x="219" y="0"/>
                      <a:pt x="219" y="0"/>
                    </a:cubicBezTo>
                    <a:cubicBezTo>
                      <a:pt x="156" y="15"/>
                      <a:pt x="156" y="15"/>
                      <a:pt x="156" y="15"/>
                    </a:cubicBezTo>
                    <a:cubicBezTo>
                      <a:pt x="133" y="61"/>
                      <a:pt x="133" y="61"/>
                      <a:pt x="133" y="61"/>
                    </a:cubicBezTo>
                    <a:cubicBezTo>
                      <a:pt x="75" y="84"/>
                      <a:pt x="75" y="84"/>
                      <a:pt x="75" y="84"/>
                    </a:cubicBezTo>
                    <a:cubicBezTo>
                      <a:pt x="52" y="16"/>
                      <a:pt x="52" y="16"/>
                      <a:pt x="52" y="16"/>
                    </a:cubicBezTo>
                    <a:cubicBezTo>
                      <a:pt x="19" y="84"/>
                      <a:pt x="0" y="160"/>
                      <a:pt x="0" y="241"/>
                    </a:cubicBezTo>
                    <a:cubicBezTo>
                      <a:pt x="0" y="348"/>
                      <a:pt x="33" y="448"/>
                      <a:pt x="90" y="530"/>
                    </a:cubicBezTo>
                    <a:cubicBezTo>
                      <a:pt x="155" y="540"/>
                      <a:pt x="155" y="540"/>
                      <a:pt x="155" y="540"/>
                    </a:cubicBezTo>
                    <a:lnTo>
                      <a:pt x="161" y="482"/>
                    </a:lnTo>
                    <a:close/>
                  </a:path>
                </a:pathLst>
              </a:custGeom>
              <a:solidFill>
                <a:srgbClr val="7EA868"/>
              </a:solidFill>
              <a:ln w="9525">
                <a:noFill/>
                <a:round/>
                <a:headEnd/>
                <a:tailEnd/>
              </a:ln>
            </p:spPr>
            <p:txBody>
              <a:bodyPr/>
              <a:lstStyle/>
              <a:p>
                <a:endParaRPr lang="en-US"/>
              </a:p>
            </p:txBody>
          </p:sp>
          <p:sp>
            <p:nvSpPr>
              <p:cNvPr id="12303" name="Rectangle 10"/>
              <p:cNvSpPr>
                <a:spLocks noChangeArrowheads="1"/>
              </p:cNvSpPr>
              <p:nvPr/>
            </p:nvSpPr>
            <p:spPr bwMode="auto">
              <a:xfrm>
                <a:off x="480" y="1536"/>
                <a:ext cx="366"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Convey</a:t>
                </a:r>
                <a:endParaRPr lang="en-US"/>
              </a:p>
            </p:txBody>
          </p:sp>
          <p:sp>
            <p:nvSpPr>
              <p:cNvPr id="12304" name="Rectangle 11"/>
              <p:cNvSpPr>
                <a:spLocks noChangeArrowheads="1"/>
              </p:cNvSpPr>
              <p:nvPr/>
            </p:nvSpPr>
            <p:spPr bwMode="auto">
              <a:xfrm>
                <a:off x="480" y="1680"/>
                <a:ext cx="387" cy="268"/>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Results</a:t>
                </a:r>
              </a:p>
              <a:p>
                <a:r>
                  <a:rPr lang="en-US" sz="1400" b="1">
                    <a:solidFill>
                      <a:srgbClr val="000000"/>
                    </a:solidFill>
                    <a:latin typeface="Comic Sans MS" pitchFamily="66" charset="0"/>
                  </a:rPr>
                  <a:t>  and</a:t>
                </a:r>
                <a:endParaRPr lang="en-US"/>
              </a:p>
            </p:txBody>
          </p:sp>
          <p:sp>
            <p:nvSpPr>
              <p:cNvPr id="12305" name="Rectangle 12"/>
              <p:cNvSpPr>
                <a:spLocks noChangeArrowheads="1"/>
              </p:cNvSpPr>
              <p:nvPr/>
            </p:nvSpPr>
            <p:spPr bwMode="auto">
              <a:xfrm>
                <a:off x="480" y="1920"/>
                <a:ext cx="417"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findings</a:t>
                </a:r>
                <a:endParaRPr lang="en-US"/>
              </a:p>
            </p:txBody>
          </p:sp>
        </p:grpSp>
        <p:grpSp>
          <p:nvGrpSpPr>
            <p:cNvPr id="12295" name="Group 13"/>
            <p:cNvGrpSpPr>
              <a:grpSpLocks/>
            </p:cNvGrpSpPr>
            <p:nvPr/>
          </p:nvGrpSpPr>
          <p:grpSpPr bwMode="auto">
            <a:xfrm>
              <a:off x="7008813" y="200025"/>
              <a:ext cx="1839912" cy="1733550"/>
              <a:chOff x="4415" y="126"/>
              <a:chExt cx="1159" cy="1092"/>
            </a:xfrm>
          </p:grpSpPr>
          <p:sp>
            <p:nvSpPr>
              <p:cNvPr id="12298" name="Freeform 14"/>
              <p:cNvSpPr>
                <a:spLocks/>
              </p:cNvSpPr>
              <p:nvPr/>
            </p:nvSpPr>
            <p:spPr bwMode="auto">
              <a:xfrm>
                <a:off x="4415" y="126"/>
                <a:ext cx="1159" cy="1092"/>
              </a:xfrm>
              <a:custGeom>
                <a:avLst/>
                <a:gdLst>
                  <a:gd name="T0" fmla="*/ 237 w 499"/>
                  <a:gd name="T1" fmla="*/ 668 h 399"/>
                  <a:gd name="T2" fmla="*/ 546 w 499"/>
                  <a:gd name="T3" fmla="*/ 673 h 399"/>
                  <a:gd name="T4" fmla="*/ 776 w 499"/>
                  <a:gd name="T5" fmla="*/ 1026 h 399"/>
                  <a:gd name="T6" fmla="*/ 539 w 499"/>
                  <a:gd name="T7" fmla="*/ 1311 h 399"/>
                  <a:gd name="T8" fmla="*/ 399 w 499"/>
                  <a:gd name="T9" fmla="*/ 1319 h 399"/>
                  <a:gd name="T10" fmla="*/ 404 w 499"/>
                  <a:gd name="T11" fmla="*/ 2113 h 399"/>
                  <a:gd name="T12" fmla="*/ 787 w 499"/>
                  <a:gd name="T13" fmla="*/ 2203 h 399"/>
                  <a:gd name="T14" fmla="*/ 746 w 499"/>
                  <a:gd name="T15" fmla="*/ 2277 h 399"/>
                  <a:gd name="T16" fmla="*/ 760 w 499"/>
                  <a:gd name="T17" fmla="*/ 2600 h 399"/>
                  <a:gd name="T18" fmla="*/ 1015 w 499"/>
                  <a:gd name="T19" fmla="*/ 2562 h 399"/>
                  <a:gd name="T20" fmla="*/ 1133 w 499"/>
                  <a:gd name="T21" fmla="*/ 2299 h 399"/>
                  <a:gd name="T22" fmla="*/ 1338 w 499"/>
                  <a:gd name="T23" fmla="*/ 2187 h 399"/>
                  <a:gd name="T24" fmla="*/ 1403 w 499"/>
                  <a:gd name="T25" fmla="*/ 2480 h 399"/>
                  <a:gd name="T26" fmla="*/ 1338 w 499"/>
                  <a:gd name="T27" fmla="*/ 2696 h 399"/>
                  <a:gd name="T28" fmla="*/ 1484 w 499"/>
                  <a:gd name="T29" fmla="*/ 2989 h 399"/>
                  <a:gd name="T30" fmla="*/ 1991 w 499"/>
                  <a:gd name="T31" fmla="*/ 2592 h 399"/>
                  <a:gd name="T32" fmla="*/ 2044 w 499"/>
                  <a:gd name="T33" fmla="*/ 2718 h 399"/>
                  <a:gd name="T34" fmla="*/ 2362 w 499"/>
                  <a:gd name="T35" fmla="*/ 2907 h 399"/>
                  <a:gd name="T36" fmla="*/ 2460 w 499"/>
                  <a:gd name="T37" fmla="*/ 2433 h 399"/>
                  <a:gd name="T38" fmla="*/ 2292 w 499"/>
                  <a:gd name="T39" fmla="*/ 2044 h 399"/>
                  <a:gd name="T40" fmla="*/ 2346 w 499"/>
                  <a:gd name="T41" fmla="*/ 1634 h 399"/>
                  <a:gd name="T42" fmla="*/ 2692 w 499"/>
                  <a:gd name="T43" fmla="*/ 1721 h 399"/>
                  <a:gd name="T44" fmla="*/ 388 w 499"/>
                  <a:gd name="T45" fmla="*/ 0 h 399"/>
                  <a:gd name="T46" fmla="*/ 228 w 499"/>
                  <a:gd name="T47" fmla="*/ 8 h 399"/>
                  <a:gd name="T48" fmla="*/ 0 w 499"/>
                  <a:gd name="T49" fmla="*/ 389 h 399"/>
                  <a:gd name="T50" fmla="*/ 237 w 499"/>
                  <a:gd name="T51" fmla="*/ 668 h 3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399"/>
                  <a:gd name="T80" fmla="*/ 499 w 499"/>
                  <a:gd name="T81" fmla="*/ 399 h 3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399">
                    <a:moveTo>
                      <a:pt x="44" y="89"/>
                    </a:moveTo>
                    <a:cubicBezTo>
                      <a:pt x="101" y="90"/>
                      <a:pt x="101" y="90"/>
                      <a:pt x="101" y="90"/>
                    </a:cubicBezTo>
                    <a:cubicBezTo>
                      <a:pt x="144" y="137"/>
                      <a:pt x="144" y="137"/>
                      <a:pt x="144" y="137"/>
                    </a:cubicBezTo>
                    <a:cubicBezTo>
                      <a:pt x="100" y="175"/>
                      <a:pt x="100" y="175"/>
                      <a:pt x="100" y="175"/>
                    </a:cubicBezTo>
                    <a:cubicBezTo>
                      <a:pt x="74" y="176"/>
                      <a:pt x="74" y="176"/>
                      <a:pt x="74" y="176"/>
                    </a:cubicBezTo>
                    <a:cubicBezTo>
                      <a:pt x="75" y="282"/>
                      <a:pt x="75" y="282"/>
                      <a:pt x="75" y="282"/>
                    </a:cubicBezTo>
                    <a:cubicBezTo>
                      <a:pt x="100" y="282"/>
                      <a:pt x="129" y="284"/>
                      <a:pt x="146" y="294"/>
                    </a:cubicBezTo>
                    <a:cubicBezTo>
                      <a:pt x="138" y="304"/>
                      <a:pt x="138" y="304"/>
                      <a:pt x="138" y="304"/>
                    </a:cubicBezTo>
                    <a:cubicBezTo>
                      <a:pt x="141" y="347"/>
                      <a:pt x="141" y="347"/>
                      <a:pt x="141" y="347"/>
                    </a:cubicBezTo>
                    <a:cubicBezTo>
                      <a:pt x="188" y="342"/>
                      <a:pt x="188" y="342"/>
                      <a:pt x="188" y="342"/>
                    </a:cubicBezTo>
                    <a:cubicBezTo>
                      <a:pt x="210" y="307"/>
                      <a:pt x="210" y="307"/>
                      <a:pt x="210" y="307"/>
                    </a:cubicBezTo>
                    <a:cubicBezTo>
                      <a:pt x="248" y="292"/>
                      <a:pt x="248" y="292"/>
                      <a:pt x="248" y="292"/>
                    </a:cubicBezTo>
                    <a:cubicBezTo>
                      <a:pt x="260" y="331"/>
                      <a:pt x="260" y="331"/>
                      <a:pt x="260" y="331"/>
                    </a:cubicBezTo>
                    <a:cubicBezTo>
                      <a:pt x="248" y="360"/>
                      <a:pt x="248" y="360"/>
                      <a:pt x="248" y="360"/>
                    </a:cubicBezTo>
                    <a:cubicBezTo>
                      <a:pt x="248" y="360"/>
                      <a:pt x="261" y="377"/>
                      <a:pt x="275" y="399"/>
                    </a:cubicBezTo>
                    <a:cubicBezTo>
                      <a:pt x="369" y="346"/>
                      <a:pt x="369" y="346"/>
                      <a:pt x="369" y="346"/>
                    </a:cubicBezTo>
                    <a:cubicBezTo>
                      <a:pt x="379" y="363"/>
                      <a:pt x="379" y="363"/>
                      <a:pt x="379" y="363"/>
                    </a:cubicBezTo>
                    <a:cubicBezTo>
                      <a:pt x="438" y="388"/>
                      <a:pt x="438" y="388"/>
                      <a:pt x="438" y="388"/>
                    </a:cubicBezTo>
                    <a:cubicBezTo>
                      <a:pt x="456" y="325"/>
                      <a:pt x="456" y="325"/>
                      <a:pt x="456" y="325"/>
                    </a:cubicBezTo>
                    <a:cubicBezTo>
                      <a:pt x="425" y="273"/>
                      <a:pt x="425" y="273"/>
                      <a:pt x="425" y="273"/>
                    </a:cubicBezTo>
                    <a:cubicBezTo>
                      <a:pt x="435" y="218"/>
                      <a:pt x="435" y="218"/>
                      <a:pt x="435" y="218"/>
                    </a:cubicBezTo>
                    <a:cubicBezTo>
                      <a:pt x="499" y="230"/>
                      <a:pt x="499" y="230"/>
                      <a:pt x="499" y="230"/>
                    </a:cubicBezTo>
                    <a:cubicBezTo>
                      <a:pt x="407" y="92"/>
                      <a:pt x="251" y="0"/>
                      <a:pt x="72" y="0"/>
                    </a:cubicBezTo>
                    <a:cubicBezTo>
                      <a:pt x="62" y="0"/>
                      <a:pt x="52" y="1"/>
                      <a:pt x="42" y="1"/>
                    </a:cubicBezTo>
                    <a:cubicBezTo>
                      <a:pt x="0" y="52"/>
                      <a:pt x="0" y="52"/>
                      <a:pt x="0" y="52"/>
                    </a:cubicBezTo>
                    <a:lnTo>
                      <a:pt x="44" y="89"/>
                    </a:lnTo>
                    <a:close/>
                  </a:path>
                </a:pathLst>
              </a:custGeom>
              <a:solidFill>
                <a:srgbClr val="DE6E47"/>
              </a:solidFill>
              <a:ln w="9525">
                <a:noFill/>
                <a:round/>
                <a:headEnd/>
                <a:tailEnd/>
              </a:ln>
            </p:spPr>
            <p:txBody>
              <a:bodyPr/>
              <a:lstStyle/>
              <a:p>
                <a:endParaRPr lang="en-US"/>
              </a:p>
            </p:txBody>
          </p:sp>
          <p:sp>
            <p:nvSpPr>
              <p:cNvPr id="12299" name="Rectangle 15"/>
              <p:cNvSpPr>
                <a:spLocks noChangeArrowheads="1"/>
              </p:cNvSpPr>
              <p:nvPr/>
            </p:nvSpPr>
            <p:spPr bwMode="auto">
              <a:xfrm>
                <a:off x="4884" y="409"/>
                <a:ext cx="348"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Design</a:t>
                </a:r>
                <a:endParaRPr lang="en-US"/>
              </a:p>
            </p:txBody>
          </p:sp>
          <p:sp>
            <p:nvSpPr>
              <p:cNvPr id="12300" name="Rectangle 16"/>
              <p:cNvSpPr>
                <a:spLocks noChangeArrowheads="1"/>
              </p:cNvSpPr>
              <p:nvPr/>
            </p:nvSpPr>
            <p:spPr bwMode="auto">
              <a:xfrm>
                <a:off x="4800" y="539"/>
                <a:ext cx="551"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monitoring</a:t>
                </a:r>
                <a:endParaRPr lang="en-US"/>
              </a:p>
            </p:txBody>
          </p:sp>
          <p:sp>
            <p:nvSpPr>
              <p:cNvPr id="12301" name="Rectangle 17"/>
              <p:cNvSpPr>
                <a:spLocks noChangeArrowheads="1"/>
              </p:cNvSpPr>
              <p:nvPr/>
            </p:nvSpPr>
            <p:spPr bwMode="auto">
              <a:xfrm>
                <a:off x="4848" y="672"/>
                <a:ext cx="435" cy="134"/>
              </a:xfrm>
              <a:prstGeom prst="rect">
                <a:avLst/>
              </a:prstGeom>
              <a:noFill/>
              <a:ln w="9525">
                <a:noFill/>
                <a:miter lim="800000"/>
                <a:headEnd/>
                <a:tailEnd/>
              </a:ln>
            </p:spPr>
            <p:txBody>
              <a:bodyPr wrap="none" lIns="0" tIns="0" rIns="0" bIns="0">
                <a:spAutoFit/>
              </a:bodyPr>
              <a:lstStyle/>
              <a:p>
                <a:r>
                  <a:rPr lang="en-US" sz="1400" b="1">
                    <a:solidFill>
                      <a:srgbClr val="000000"/>
                    </a:solidFill>
                    <a:latin typeface="Comic Sans MS" pitchFamily="66" charset="0"/>
                  </a:rPr>
                  <a:t>program</a:t>
                </a:r>
                <a:endParaRPr lang="en-US"/>
              </a:p>
            </p:txBody>
          </p:sp>
        </p:grpSp>
        <p:sp>
          <p:nvSpPr>
            <p:cNvPr id="12296" name="AutoShape 18"/>
            <p:cNvSpPr>
              <a:spLocks noChangeArrowheads="1"/>
            </p:cNvSpPr>
            <p:nvPr/>
          </p:nvSpPr>
          <p:spPr bwMode="auto">
            <a:xfrm>
              <a:off x="2133600" y="914400"/>
              <a:ext cx="1066800" cy="381000"/>
            </a:xfrm>
            <a:prstGeom prst="leftRightArrow">
              <a:avLst>
                <a:gd name="adj1" fmla="val 50000"/>
                <a:gd name="adj2" fmla="val 56000"/>
              </a:avLst>
            </a:prstGeom>
            <a:solidFill>
              <a:schemeClr val="accent1"/>
            </a:solidFill>
            <a:ln w="9525">
              <a:solidFill>
                <a:schemeClr val="tx1"/>
              </a:solidFill>
              <a:miter lim="800000"/>
              <a:headEnd/>
              <a:tailEnd/>
            </a:ln>
          </p:spPr>
          <p:txBody>
            <a:bodyPr wrap="none" anchor="ctr"/>
            <a:lstStyle/>
            <a:p>
              <a:endParaRPr lang="en-US"/>
            </a:p>
          </p:txBody>
        </p:sp>
        <p:sp>
          <p:nvSpPr>
            <p:cNvPr id="12297" name="AutoShape 19"/>
            <p:cNvSpPr>
              <a:spLocks noChangeArrowheads="1"/>
            </p:cNvSpPr>
            <p:nvPr/>
          </p:nvSpPr>
          <p:spPr bwMode="auto">
            <a:xfrm>
              <a:off x="5791200" y="914400"/>
              <a:ext cx="1066800" cy="381000"/>
            </a:xfrm>
            <a:prstGeom prst="leftRightArrow">
              <a:avLst>
                <a:gd name="adj1" fmla="val 50000"/>
                <a:gd name="adj2" fmla="val 56000"/>
              </a:avLst>
            </a:prstGeom>
            <a:solidFill>
              <a:schemeClr val="accent1"/>
            </a:solidFill>
            <a:ln w="9525">
              <a:solidFill>
                <a:schemeClr val="tx1"/>
              </a:solidFill>
              <a:miter lim="800000"/>
              <a:headEnd/>
              <a:tailEnd/>
            </a:ln>
          </p:spPr>
          <p:txBody>
            <a:bodyPr wrap="none" anchor="ctr"/>
            <a:lstStyle/>
            <a:p>
              <a:endParaRPr lang="en-US"/>
            </a:p>
          </p:txBody>
        </p:sp>
      </p:grpSp>
      <p:sp>
        <p:nvSpPr>
          <p:cNvPr id="12292" name="Content Placeholder 29"/>
          <p:cNvSpPr>
            <a:spLocks noGrp="1"/>
          </p:cNvSpPr>
          <p:nvPr>
            <p:ph idx="1"/>
          </p:nvPr>
        </p:nvSpPr>
        <p:spPr>
          <a:xfrm>
            <a:off x="4572000" y="2286000"/>
            <a:ext cx="3886200" cy="3886200"/>
          </a:xfrm>
        </p:spPr>
        <p:txBody>
          <a:bodyPr/>
          <a:lstStyle/>
          <a:p>
            <a:pPr eaLnBrk="1" hangingPunct="1"/>
            <a:r>
              <a:rPr lang="en-US" smtClean="0"/>
              <a:t>Establishing monitoring objectives drives entire monitoring framework process</a:t>
            </a:r>
          </a:p>
          <a:p>
            <a:pPr eaLnBrk="1" hangingPunct="1"/>
            <a:r>
              <a:rPr lang="en-US" smtClean="0"/>
              <a:t>Useful to consider reporting of results when defining objectives</a:t>
            </a:r>
          </a:p>
          <a:p>
            <a:pPr eaLnBrk="1" hangingPunct="1"/>
            <a:r>
              <a:rPr lang="en-US" smtClean="0"/>
              <a:t>Objectives provide critical information to design step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D-Presentation-Template-footer-with-seal">
  <a:themeElements>
    <a:clrScheme name="ORD-Presentation-Template-footer-with-se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RD-Presentation-Template-footer-with-se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RD-Presentation-Template-footer-with-se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RD-Presentation-Template-footer-with-se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RD-Presentation-Template-footer-with-se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RD-Presentation-Template-footer-with-se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RD-Presentation-Template-footer-with-se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RD-Presentation-Template-footer-with-se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RD-Presentation-Template-footer-with-se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5421</TotalTime>
  <Words>4345</Words>
  <Application>Microsoft Office PowerPoint</Application>
  <PresentationFormat>On-screen Show (4:3)</PresentationFormat>
  <Paragraphs>1263</Paragraphs>
  <Slides>55</Slides>
  <Notes>9</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ORD-Presentation-Template-footer-with-seal</vt:lpstr>
      <vt:lpstr>Monitoring Framework Focus on Aquatic Resources</vt:lpstr>
      <vt:lpstr>National Water Quality Monitoring Council: Monitoring Framework</vt:lpstr>
      <vt:lpstr>Monitoring Program Weaknesses</vt:lpstr>
      <vt:lpstr>Perspective Change in Aquatic Monitoring</vt:lpstr>
      <vt:lpstr>Generic Questions of Interest</vt:lpstr>
      <vt:lpstr>Basin, State, Region, National Scale Questions</vt:lpstr>
      <vt:lpstr>Basin, State, Region, National Scale Questions</vt:lpstr>
      <vt:lpstr>Local Scale (Site Specific) Questions: Important but not topic addressed here</vt:lpstr>
      <vt:lpstr>Slide 9</vt:lpstr>
      <vt:lpstr>Slide 10</vt:lpstr>
      <vt:lpstr>Monitoring Questions Provide Information Required at Design Step</vt:lpstr>
      <vt:lpstr>Indicators, metrics &amp; measurements</vt:lpstr>
      <vt:lpstr>Developing Monitoring Objectives</vt:lpstr>
      <vt:lpstr>Identify Monitoring Objectives</vt:lpstr>
      <vt:lpstr>From Questions to Objectives: Stream Example</vt:lpstr>
      <vt:lpstr>Stream Example:  Design Requirements</vt:lpstr>
      <vt:lpstr>From Questions to Objectives:  Coastal Waters Example</vt:lpstr>
      <vt:lpstr>Coastal Waters Example:  Design Requirements</vt:lpstr>
      <vt:lpstr>Spatial Unit Options</vt:lpstr>
      <vt:lpstr>Stream Spatial Unit Options</vt:lpstr>
      <vt:lpstr>Reporting Domains</vt:lpstr>
      <vt:lpstr>Reporting Domains:  Impact on Design</vt:lpstr>
      <vt:lpstr>What Statistical Quality is Required for Indicator Results?</vt:lpstr>
      <vt:lpstr>STRIDe Approach to Design</vt:lpstr>
      <vt:lpstr>STRIDe Approach to Designing a Monitoring Program</vt:lpstr>
      <vt:lpstr>Spatial Domain and Units:  Building Blocks for Spatial Design</vt:lpstr>
      <vt:lpstr>Spatial Design &amp; Representative Sample</vt:lpstr>
      <vt:lpstr>Types of Statistical Designs</vt:lpstr>
      <vt:lpstr>Basic Spatial Survey Designs</vt:lpstr>
      <vt:lpstr>Why aren’t Basic Designs  Sufficient in Many Cases?</vt:lpstr>
      <vt:lpstr>Stratification:  Reasons to Use</vt:lpstr>
      <vt:lpstr>More complex Survey Designs</vt:lpstr>
      <vt:lpstr>Stratification and  Unequal Probability Selection</vt:lpstr>
      <vt:lpstr>Temporal Design</vt:lpstr>
      <vt:lpstr>Temporal Design: Change</vt:lpstr>
      <vt:lpstr>Temporal Design: Trend</vt:lpstr>
      <vt:lpstr>Temporal Design Approaches</vt:lpstr>
      <vt:lpstr>Surveys over Time: Panel Designs</vt:lpstr>
      <vt:lpstr>Surveys over Time: Panel Designs</vt:lpstr>
      <vt:lpstr>Surveys over Time: Panel Designs</vt:lpstr>
      <vt:lpstr>Surveys over Time: Panel Designs</vt:lpstr>
      <vt:lpstr>Slide 42</vt:lpstr>
      <vt:lpstr>Temporal Design: Study-wide Monitoring When Multiple Years Required</vt:lpstr>
      <vt:lpstr>Response Design</vt:lpstr>
      <vt:lpstr>Response Design</vt:lpstr>
      <vt:lpstr>Response Design: Spatial &amp; Temporal</vt:lpstr>
      <vt:lpstr>The Response Design: Index Period</vt:lpstr>
      <vt:lpstr>Spatial-Temporal Design &amp; Response Design</vt:lpstr>
      <vt:lpstr>Inference Design for Indicators</vt:lpstr>
      <vt:lpstr>Inference Design: Sample Size</vt:lpstr>
      <vt:lpstr>Inference Design: Status</vt:lpstr>
      <vt:lpstr>Inference Design: Change</vt:lpstr>
      <vt:lpstr>Inference Design: Trend</vt:lpstr>
      <vt:lpstr>Inference Design: Spatial Pattern</vt:lpstr>
      <vt:lpstr>Slide 55</vt:lpstr>
    </vt:vector>
  </TitlesOfParts>
  <Company>U.S. EPA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Aquatic Resource Monitoring Overview</dc:title>
  <dc:creator>Tony Olsen</dc:creator>
  <cp:lastModifiedBy>Tony Olsen</cp:lastModifiedBy>
  <cp:revision>311</cp:revision>
  <dcterms:created xsi:type="dcterms:W3CDTF">2003-05-12T17:24:41Z</dcterms:created>
  <dcterms:modified xsi:type="dcterms:W3CDTF">2010-11-18T18:41:20Z</dcterms:modified>
</cp:coreProperties>
</file>