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1"/>
  </p:notesMasterIdLst>
  <p:handoutMasterIdLst>
    <p:handoutMasterId r:id="rId32"/>
  </p:handoutMasterIdLst>
  <p:sldIdLst>
    <p:sldId id="256" r:id="rId2"/>
    <p:sldId id="260" r:id="rId3"/>
    <p:sldId id="262" r:id="rId4"/>
    <p:sldId id="289" r:id="rId5"/>
    <p:sldId id="284" r:id="rId6"/>
    <p:sldId id="291" r:id="rId7"/>
    <p:sldId id="293" r:id="rId8"/>
    <p:sldId id="300" r:id="rId9"/>
    <p:sldId id="294" r:id="rId10"/>
    <p:sldId id="295" r:id="rId11"/>
    <p:sldId id="296" r:id="rId12"/>
    <p:sldId id="297" r:id="rId13"/>
    <p:sldId id="299" r:id="rId14"/>
    <p:sldId id="298" r:id="rId15"/>
    <p:sldId id="290" r:id="rId16"/>
    <p:sldId id="301" r:id="rId17"/>
    <p:sldId id="263" r:id="rId18"/>
    <p:sldId id="264" r:id="rId19"/>
    <p:sldId id="265" r:id="rId20"/>
    <p:sldId id="280" r:id="rId21"/>
    <p:sldId id="267" r:id="rId22"/>
    <p:sldId id="268" r:id="rId23"/>
    <p:sldId id="269" r:id="rId24"/>
    <p:sldId id="270" r:id="rId25"/>
    <p:sldId id="271" r:id="rId26"/>
    <p:sldId id="272" r:id="rId27"/>
    <p:sldId id="273" r:id="rId28"/>
    <p:sldId id="274" r:id="rId29"/>
    <p:sldId id="275" r:id="rId30"/>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FF9900"/>
    <a:srgbClr val="E2AC00"/>
    <a:srgbClr val="FAC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562" autoAdjust="0"/>
  </p:normalViewPr>
  <p:slideViewPr>
    <p:cSldViewPr>
      <p:cViewPr varScale="1">
        <p:scale>
          <a:sx n="82" d="100"/>
          <a:sy n="82" d="100"/>
        </p:scale>
        <p:origin x="-102" y="-2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3170255" cy="480391"/>
          </a:xfrm>
          <a:prstGeom prst="rect">
            <a:avLst/>
          </a:prstGeom>
          <a:noFill/>
          <a:ln w="9525">
            <a:noFill/>
            <a:miter lim="800000"/>
            <a:headEnd/>
            <a:tailEnd/>
          </a:ln>
          <a:effectLst/>
        </p:spPr>
        <p:txBody>
          <a:bodyPr vert="horz" wrap="square" lIns="96652" tIns="48325" rIns="96652" bIns="48325" numCol="1" anchor="t" anchorCtr="0" compatLnSpc="1">
            <a:prstTxWarp prst="textNoShape">
              <a:avLst/>
            </a:prstTxWarp>
          </a:bodyPr>
          <a:lstStyle>
            <a:lvl1pPr defTabSz="966703">
              <a:defRPr sz="1300" smtClean="0">
                <a:latin typeface="Arial" charset="0"/>
              </a:defRPr>
            </a:lvl1pPr>
          </a:lstStyle>
          <a:p>
            <a:pPr>
              <a:defRPr/>
            </a:pPr>
            <a:endParaRPr lang="en-US"/>
          </a:p>
        </p:txBody>
      </p:sp>
      <p:sp>
        <p:nvSpPr>
          <p:cNvPr id="76803" name="Rectangle 3"/>
          <p:cNvSpPr>
            <a:spLocks noGrp="1" noChangeArrowheads="1"/>
          </p:cNvSpPr>
          <p:nvPr>
            <p:ph type="dt" sz="quarter" idx="1"/>
          </p:nvPr>
        </p:nvSpPr>
        <p:spPr bwMode="auto">
          <a:xfrm>
            <a:off x="4143271" y="0"/>
            <a:ext cx="3170255" cy="480391"/>
          </a:xfrm>
          <a:prstGeom prst="rect">
            <a:avLst/>
          </a:prstGeom>
          <a:noFill/>
          <a:ln w="9525">
            <a:noFill/>
            <a:miter lim="800000"/>
            <a:headEnd/>
            <a:tailEnd/>
          </a:ln>
          <a:effectLst/>
        </p:spPr>
        <p:txBody>
          <a:bodyPr vert="horz" wrap="square" lIns="96652" tIns="48325" rIns="96652" bIns="48325" numCol="1" anchor="t" anchorCtr="0" compatLnSpc="1">
            <a:prstTxWarp prst="textNoShape">
              <a:avLst/>
            </a:prstTxWarp>
          </a:bodyPr>
          <a:lstStyle>
            <a:lvl1pPr algn="r" defTabSz="966703">
              <a:defRPr sz="1300" smtClean="0">
                <a:latin typeface="Arial" charset="0"/>
              </a:defRPr>
            </a:lvl1pPr>
          </a:lstStyle>
          <a:p>
            <a:pPr>
              <a:defRPr/>
            </a:pPr>
            <a:endParaRPr lang="en-US"/>
          </a:p>
        </p:txBody>
      </p:sp>
      <p:sp>
        <p:nvSpPr>
          <p:cNvPr id="76804" name="Rectangle 4"/>
          <p:cNvSpPr>
            <a:spLocks noGrp="1" noChangeArrowheads="1"/>
          </p:cNvSpPr>
          <p:nvPr>
            <p:ph type="ftr" sz="quarter" idx="2"/>
          </p:nvPr>
        </p:nvSpPr>
        <p:spPr bwMode="auto">
          <a:xfrm>
            <a:off x="0" y="9119159"/>
            <a:ext cx="3170255" cy="480391"/>
          </a:xfrm>
          <a:prstGeom prst="rect">
            <a:avLst/>
          </a:prstGeom>
          <a:noFill/>
          <a:ln w="9525">
            <a:noFill/>
            <a:miter lim="800000"/>
            <a:headEnd/>
            <a:tailEnd/>
          </a:ln>
          <a:effectLst/>
        </p:spPr>
        <p:txBody>
          <a:bodyPr vert="horz" wrap="square" lIns="96652" tIns="48325" rIns="96652" bIns="48325" numCol="1" anchor="b" anchorCtr="0" compatLnSpc="1">
            <a:prstTxWarp prst="textNoShape">
              <a:avLst/>
            </a:prstTxWarp>
          </a:bodyPr>
          <a:lstStyle>
            <a:lvl1pPr defTabSz="966703">
              <a:defRPr sz="1300" smtClean="0">
                <a:latin typeface="Arial" charset="0"/>
              </a:defRPr>
            </a:lvl1pPr>
          </a:lstStyle>
          <a:p>
            <a:pPr>
              <a:defRPr/>
            </a:pPr>
            <a:endParaRPr lang="en-US"/>
          </a:p>
        </p:txBody>
      </p:sp>
      <p:sp>
        <p:nvSpPr>
          <p:cNvPr id="76805" name="Rectangle 5"/>
          <p:cNvSpPr>
            <a:spLocks noGrp="1" noChangeArrowheads="1"/>
          </p:cNvSpPr>
          <p:nvPr>
            <p:ph type="sldNum" sz="quarter" idx="3"/>
          </p:nvPr>
        </p:nvSpPr>
        <p:spPr bwMode="auto">
          <a:xfrm>
            <a:off x="4143271" y="9119159"/>
            <a:ext cx="3170255" cy="480391"/>
          </a:xfrm>
          <a:prstGeom prst="rect">
            <a:avLst/>
          </a:prstGeom>
          <a:noFill/>
          <a:ln w="9525">
            <a:noFill/>
            <a:miter lim="800000"/>
            <a:headEnd/>
            <a:tailEnd/>
          </a:ln>
          <a:effectLst/>
        </p:spPr>
        <p:txBody>
          <a:bodyPr vert="horz" wrap="square" lIns="96652" tIns="48325" rIns="96652" bIns="48325" numCol="1" anchor="b" anchorCtr="0" compatLnSpc="1">
            <a:prstTxWarp prst="textNoShape">
              <a:avLst/>
            </a:prstTxWarp>
          </a:bodyPr>
          <a:lstStyle>
            <a:lvl1pPr algn="r" defTabSz="966703">
              <a:defRPr sz="1300" smtClean="0">
                <a:latin typeface="Arial" charset="0"/>
              </a:defRPr>
            </a:lvl1pPr>
          </a:lstStyle>
          <a:p>
            <a:pPr>
              <a:defRPr/>
            </a:pPr>
            <a:fld id="{7CD5533A-622B-4776-8453-1B80168DE64C}"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170255" cy="480391"/>
          </a:xfrm>
          <a:prstGeom prst="rect">
            <a:avLst/>
          </a:prstGeom>
          <a:noFill/>
          <a:ln w="9525">
            <a:noFill/>
            <a:miter lim="800000"/>
            <a:headEnd/>
            <a:tailEnd/>
          </a:ln>
          <a:effectLst/>
        </p:spPr>
        <p:txBody>
          <a:bodyPr vert="horz" wrap="square" lIns="96652" tIns="48325" rIns="96652" bIns="48325" numCol="1" anchor="t" anchorCtr="0" compatLnSpc="1">
            <a:prstTxWarp prst="textNoShape">
              <a:avLst/>
            </a:prstTxWarp>
          </a:bodyPr>
          <a:lstStyle>
            <a:lvl1pPr defTabSz="966703">
              <a:defRPr sz="1300" smtClean="0">
                <a:latin typeface="Arial" charset="0"/>
              </a:defRPr>
            </a:lvl1pPr>
          </a:lstStyle>
          <a:p>
            <a:pPr>
              <a:defRPr/>
            </a:pPr>
            <a:endParaRPr lang="en-US"/>
          </a:p>
        </p:txBody>
      </p:sp>
      <p:sp>
        <p:nvSpPr>
          <p:cNvPr id="12291" name="Rectangle 3"/>
          <p:cNvSpPr>
            <a:spLocks noGrp="1" noChangeArrowheads="1"/>
          </p:cNvSpPr>
          <p:nvPr>
            <p:ph type="dt" idx="1"/>
          </p:nvPr>
        </p:nvSpPr>
        <p:spPr bwMode="auto">
          <a:xfrm>
            <a:off x="4143271" y="0"/>
            <a:ext cx="3170255" cy="480391"/>
          </a:xfrm>
          <a:prstGeom prst="rect">
            <a:avLst/>
          </a:prstGeom>
          <a:noFill/>
          <a:ln w="9525">
            <a:noFill/>
            <a:miter lim="800000"/>
            <a:headEnd/>
            <a:tailEnd/>
          </a:ln>
          <a:effectLst/>
        </p:spPr>
        <p:txBody>
          <a:bodyPr vert="horz" wrap="square" lIns="96652" tIns="48325" rIns="96652" bIns="48325" numCol="1" anchor="t" anchorCtr="0" compatLnSpc="1">
            <a:prstTxWarp prst="textNoShape">
              <a:avLst/>
            </a:prstTxWarp>
          </a:bodyPr>
          <a:lstStyle>
            <a:lvl1pPr algn="r" defTabSz="966703">
              <a:defRPr sz="1300" smtClean="0">
                <a:latin typeface="Arial" charset="0"/>
              </a:defRPr>
            </a:lvl1pPr>
          </a:lstStyle>
          <a:p>
            <a:pPr>
              <a:defRPr/>
            </a:pPr>
            <a:endParaRPr lang="en-US"/>
          </a:p>
        </p:txBody>
      </p:sp>
      <p:sp>
        <p:nvSpPr>
          <p:cNvPr id="512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731856" y="4561232"/>
            <a:ext cx="5851490" cy="4320209"/>
          </a:xfrm>
          <a:prstGeom prst="rect">
            <a:avLst/>
          </a:prstGeom>
          <a:noFill/>
          <a:ln w="9525">
            <a:noFill/>
            <a:miter lim="800000"/>
            <a:headEnd/>
            <a:tailEnd/>
          </a:ln>
          <a:effectLst/>
        </p:spPr>
        <p:txBody>
          <a:bodyPr vert="horz" wrap="square" lIns="96652" tIns="48325" rIns="96652" bIns="4832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294" name="Rectangle 6"/>
          <p:cNvSpPr>
            <a:spLocks noGrp="1" noChangeArrowheads="1"/>
          </p:cNvSpPr>
          <p:nvPr>
            <p:ph type="ftr" sz="quarter" idx="4"/>
          </p:nvPr>
        </p:nvSpPr>
        <p:spPr bwMode="auto">
          <a:xfrm>
            <a:off x="0" y="9119159"/>
            <a:ext cx="3170255" cy="480391"/>
          </a:xfrm>
          <a:prstGeom prst="rect">
            <a:avLst/>
          </a:prstGeom>
          <a:noFill/>
          <a:ln w="9525">
            <a:noFill/>
            <a:miter lim="800000"/>
            <a:headEnd/>
            <a:tailEnd/>
          </a:ln>
          <a:effectLst/>
        </p:spPr>
        <p:txBody>
          <a:bodyPr vert="horz" wrap="square" lIns="96652" tIns="48325" rIns="96652" bIns="48325" numCol="1" anchor="b" anchorCtr="0" compatLnSpc="1">
            <a:prstTxWarp prst="textNoShape">
              <a:avLst/>
            </a:prstTxWarp>
          </a:bodyPr>
          <a:lstStyle>
            <a:lvl1pPr defTabSz="966703">
              <a:defRPr sz="1300" smtClean="0">
                <a:latin typeface="Arial" charset="0"/>
              </a:defRPr>
            </a:lvl1pPr>
          </a:lstStyle>
          <a:p>
            <a:pPr>
              <a:defRPr/>
            </a:pPr>
            <a:endParaRPr lang="en-US"/>
          </a:p>
        </p:txBody>
      </p:sp>
      <p:sp>
        <p:nvSpPr>
          <p:cNvPr id="12295" name="Rectangle 7"/>
          <p:cNvSpPr>
            <a:spLocks noGrp="1" noChangeArrowheads="1"/>
          </p:cNvSpPr>
          <p:nvPr>
            <p:ph type="sldNum" sz="quarter" idx="5"/>
          </p:nvPr>
        </p:nvSpPr>
        <p:spPr bwMode="auto">
          <a:xfrm>
            <a:off x="4143271" y="9119159"/>
            <a:ext cx="3170255" cy="480391"/>
          </a:xfrm>
          <a:prstGeom prst="rect">
            <a:avLst/>
          </a:prstGeom>
          <a:noFill/>
          <a:ln w="9525">
            <a:noFill/>
            <a:miter lim="800000"/>
            <a:headEnd/>
            <a:tailEnd/>
          </a:ln>
          <a:effectLst/>
        </p:spPr>
        <p:txBody>
          <a:bodyPr vert="horz" wrap="square" lIns="96652" tIns="48325" rIns="96652" bIns="48325" numCol="1" anchor="b" anchorCtr="0" compatLnSpc="1">
            <a:prstTxWarp prst="textNoShape">
              <a:avLst/>
            </a:prstTxWarp>
          </a:bodyPr>
          <a:lstStyle>
            <a:lvl1pPr algn="r" defTabSz="966703">
              <a:defRPr sz="1300" smtClean="0">
                <a:latin typeface="Arial" charset="0"/>
              </a:defRPr>
            </a:lvl1pPr>
          </a:lstStyle>
          <a:p>
            <a:pPr>
              <a:defRPr/>
            </a:pPr>
            <a:fld id="{92322855-9529-42E3-9349-CBC0B9CDC51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2B441B3E-B0AB-4511-9496-C6FA2B4A203B}" type="slidenum">
              <a:rPr lang="en-US"/>
              <a:pPr/>
              <a:t>1</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B4529887-45F1-405B-8210-551D49E041DA}" type="slidenum">
              <a:rPr lang="en-US"/>
              <a:pPr/>
              <a:t>2</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974690" y="4561232"/>
            <a:ext cx="5365820" cy="4320209"/>
          </a:xfrm>
          <a:noFill/>
          <a:ln/>
        </p:spPr>
        <p:txBody>
          <a:bodyPr/>
          <a:lstStyle/>
          <a:p>
            <a:pPr eaLnBrk="1" hangingPunct="1"/>
            <a:r>
              <a:rPr lang="en-US" smtClean="0"/>
              <a:t>Spatial survey design process involves three interrelated steps: (1) specifying the design requirements based on monitoring objectives, resource characteristics, target population, sample frame and institutional constraints, (2) selecting a spatial survey design that accomplishes the design requirements, and (3) selecting the sites based on the spatial survey design and the sample frame to produce the design file.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CA948C-49C9-47C8-AB0C-46FEF738552D}" type="slidenum">
              <a:rPr lang="en-US"/>
              <a:pPr/>
              <a:t>4</a:t>
            </a:fld>
            <a:endParaRPr 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B523E9-6EB4-466A-8689-C9183786BDBA}" type="slidenum">
              <a:rPr lang="en-US"/>
              <a:pPr/>
              <a:t>9</a:t>
            </a:fld>
            <a:endParaRPr lang="en-US"/>
          </a:p>
        </p:txBody>
      </p:sp>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a:xfrm>
            <a:off x="974725" y="4560889"/>
            <a:ext cx="5365750" cy="4319587"/>
          </a:xfrm>
        </p:spPr>
        <p:txBody>
          <a:bodyPr/>
          <a:lstStyle/>
          <a:p>
            <a:r>
              <a:rPr lang="en-US"/>
              <a:t>When a survey design is used, a sample frame is critical for the site selection process.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271570-60BF-4E3E-9BC6-B4C83AB84348}" type="slidenum">
              <a:rPr lang="en-US"/>
              <a:pPr/>
              <a:t>15</a:t>
            </a:fld>
            <a:endParaRPr lang="en-US"/>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xfrm>
            <a:off x="974690" y="4561232"/>
            <a:ext cx="5365820" cy="4320209"/>
          </a:xfrm>
        </p:spPr>
        <p:txBody>
          <a:bodyPr/>
          <a:lstStyle/>
          <a:p>
            <a:pPr marL="159456" indent="-159456">
              <a:lnSpc>
                <a:spcPct val="80000"/>
              </a:lnSpc>
              <a:buFontTx/>
              <a:buAutoNum type="arabicPeriod"/>
            </a:pPr>
            <a:r>
              <a:rPr lang="en-US" sz="800" dirty="0"/>
              <a:t> Target population denotes the ecological resource about which estimates are needed </a:t>
            </a:r>
          </a:p>
          <a:p>
            <a:pPr marL="637824" lvl="1" indent="-159456">
              <a:lnSpc>
                <a:spcPct val="80000"/>
              </a:lnSpc>
              <a:buFontTx/>
              <a:buAutoNum type="arabicPeriod"/>
            </a:pPr>
            <a:r>
              <a:rPr lang="en-US" sz="800" dirty="0"/>
              <a:t>Defined conceptually using written text </a:t>
            </a:r>
          </a:p>
          <a:p>
            <a:pPr marL="637824" lvl="1" indent="-159456">
              <a:lnSpc>
                <a:spcPct val="80000"/>
              </a:lnSpc>
              <a:buFontTx/>
              <a:buAutoNum type="arabicPeriod"/>
            </a:pPr>
            <a:r>
              <a:rPr lang="en-US" sz="800" dirty="0"/>
              <a:t>  Must be sufficiently specific so that it is clear if an aquatic resource is included or not. </a:t>
            </a:r>
          </a:p>
          <a:p>
            <a:pPr marL="637824" lvl="1" indent="-159456">
              <a:lnSpc>
                <a:spcPct val="80000"/>
              </a:lnSpc>
              <a:buFontTx/>
              <a:buAutoNum type="arabicPeriod"/>
            </a:pPr>
            <a:r>
              <a:rPr lang="en-US" sz="800" dirty="0"/>
              <a:t> Must define what are the elements of the target population. Elements may be any location in an estuary, a lake, any point on a stream network, or a 6th field Hydrologic unit</a:t>
            </a:r>
          </a:p>
          <a:p>
            <a:pPr marL="159456" indent="-159456">
              <a:lnSpc>
                <a:spcPct val="80000"/>
              </a:lnSpc>
              <a:buFontTx/>
              <a:buAutoNum type="arabicPeriod"/>
            </a:pPr>
            <a:r>
              <a:rPr lang="en-US" sz="800" dirty="0"/>
              <a:t> Sampling Frame is a physical representation of the target population </a:t>
            </a:r>
          </a:p>
          <a:p>
            <a:pPr marL="637824" lvl="1" indent="-159456">
              <a:lnSpc>
                <a:spcPct val="80000"/>
              </a:lnSpc>
              <a:buFontTx/>
              <a:buAutoNum type="arabicPeriod"/>
            </a:pPr>
            <a:r>
              <a:rPr lang="en-US" sz="800" dirty="0"/>
              <a:t> It consists of sample units that are potential members of the sample </a:t>
            </a:r>
          </a:p>
          <a:p>
            <a:pPr marL="637824" lvl="1" indent="-159456">
              <a:lnSpc>
                <a:spcPct val="80000"/>
              </a:lnSpc>
              <a:buFontTx/>
              <a:buAutoNum type="arabicPeriod"/>
            </a:pPr>
            <a:r>
              <a:rPr lang="en-US" sz="800" dirty="0"/>
              <a:t> Extent (size) of the frame is obtained by summation </a:t>
            </a:r>
          </a:p>
          <a:p>
            <a:pPr marL="637824" lvl="1" indent="-159456">
              <a:lnSpc>
                <a:spcPct val="80000"/>
              </a:lnSpc>
              <a:buFontTx/>
              <a:buAutoNum type="arabicPeriod"/>
            </a:pPr>
            <a:r>
              <a:rPr lang="en-US" sz="800" dirty="0"/>
              <a:t> Sample Frames almost always are not exact representations of the target population </a:t>
            </a:r>
          </a:p>
          <a:p>
            <a:pPr marL="1116193" lvl="2" indent="-159456">
              <a:lnSpc>
                <a:spcPct val="80000"/>
              </a:lnSpc>
              <a:buFontTx/>
              <a:buAutoNum type="arabicPeriod"/>
            </a:pPr>
            <a:r>
              <a:rPr lang="en-US" sz="800" dirty="0"/>
              <a:t> Sample Frame may not include some Target Population elements: </a:t>
            </a:r>
            <a:r>
              <a:rPr lang="en-US" sz="800" dirty="0" err="1"/>
              <a:t>undercoverage</a:t>
            </a:r>
            <a:r>
              <a:rPr lang="en-US" sz="800" dirty="0"/>
              <a:t> </a:t>
            </a:r>
          </a:p>
          <a:p>
            <a:pPr marL="1116193" lvl="2" indent="-159456">
              <a:lnSpc>
                <a:spcPct val="80000"/>
              </a:lnSpc>
              <a:buFontTx/>
              <a:buAutoNum type="arabicPeriod"/>
            </a:pPr>
            <a:r>
              <a:rPr lang="en-US" sz="800" dirty="0"/>
              <a:t> Sample Frame may contain non-target elements, e.g., </a:t>
            </a:r>
            <a:r>
              <a:rPr lang="en-US" sz="800" dirty="0" err="1"/>
              <a:t>mis</a:t>
            </a:r>
            <a:r>
              <a:rPr lang="en-US" sz="800" dirty="0"/>
              <a:t>-identified sample units: </a:t>
            </a:r>
            <a:r>
              <a:rPr lang="en-US" sz="800" dirty="0" err="1"/>
              <a:t>Overcoverage</a:t>
            </a:r>
            <a:endParaRPr lang="en-US" sz="800" dirty="0"/>
          </a:p>
          <a:p>
            <a:pPr marL="159456" indent="-159456">
              <a:lnSpc>
                <a:spcPct val="80000"/>
              </a:lnSpc>
              <a:buFontTx/>
              <a:buAutoNum type="arabicPeriod"/>
            </a:pPr>
            <a:r>
              <a:rPr lang="en-US" sz="800" dirty="0"/>
              <a:t> A subset of the Sample Frame sample units are selected for sampling: the sample </a:t>
            </a:r>
          </a:p>
          <a:p>
            <a:pPr marL="637824" lvl="1" indent="-159456">
              <a:lnSpc>
                <a:spcPct val="80000"/>
              </a:lnSpc>
              <a:buFontTx/>
              <a:buAutoNum type="arabicPeriod"/>
            </a:pPr>
            <a:r>
              <a:rPr lang="en-US" sz="800" dirty="0"/>
              <a:t> Probability survey designs used to select the subset </a:t>
            </a:r>
          </a:p>
          <a:p>
            <a:pPr marL="637824" lvl="1" indent="-159456">
              <a:lnSpc>
                <a:spcPct val="80000"/>
              </a:lnSpc>
              <a:buFontTx/>
              <a:buAutoNum type="arabicPeriod"/>
            </a:pPr>
            <a:r>
              <a:rPr lang="en-US" sz="800" dirty="0"/>
              <a:t> One design: Generalized Random Tessellation Stratified Designs - GRTS </a:t>
            </a:r>
          </a:p>
          <a:p>
            <a:pPr marL="637824" lvl="1" indent="-159456">
              <a:lnSpc>
                <a:spcPct val="80000"/>
              </a:lnSpc>
              <a:buFontTx/>
              <a:buAutoNum type="arabicPeriod"/>
            </a:pPr>
            <a:r>
              <a:rPr lang="en-US" sz="800" dirty="0"/>
              <a:t> May include stratification, unequal probability selection, panels for surveys over time </a:t>
            </a:r>
          </a:p>
          <a:p>
            <a:pPr marL="637824" lvl="1" indent="-159456">
              <a:lnSpc>
                <a:spcPct val="80000"/>
              </a:lnSpc>
              <a:buFontTx/>
              <a:buAutoNum type="arabicPeriod"/>
            </a:pPr>
            <a:r>
              <a:rPr lang="en-US" sz="800" dirty="0"/>
              <a:t> Sample Frame </a:t>
            </a:r>
            <a:r>
              <a:rPr lang="en-US" sz="800" dirty="0" err="1"/>
              <a:t>overcoverage</a:t>
            </a:r>
            <a:r>
              <a:rPr lang="en-US" sz="800" dirty="0"/>
              <a:t> and sample site field access problems addressed by including an </a:t>
            </a:r>
            <a:r>
              <a:rPr lang="en-US" sz="800" dirty="0" err="1"/>
              <a:t>OversampleSampling</a:t>
            </a:r>
            <a:r>
              <a:rPr lang="en-US" sz="800" dirty="0"/>
              <a:t> Units are the Sites selected for sampling</a:t>
            </a:r>
          </a:p>
          <a:p>
            <a:pPr marL="159456" indent="-159456">
              <a:lnSpc>
                <a:spcPct val="80000"/>
              </a:lnSpc>
              <a:buFontTx/>
              <a:buAutoNum type="arabicPeriod"/>
            </a:pPr>
            <a:r>
              <a:rPr lang="en-US" sz="800" dirty="0"/>
              <a:t> Sampled Population is a conceptual population that is a subset of intersection the Target Population and the Sample Frame </a:t>
            </a:r>
          </a:p>
          <a:p>
            <a:pPr marL="637824" lvl="1" indent="-159456">
              <a:lnSpc>
                <a:spcPct val="80000"/>
              </a:lnSpc>
              <a:buFontTx/>
              <a:buAutoNum type="arabicPeriod"/>
            </a:pPr>
            <a:r>
              <a:rPr lang="en-US" sz="800" dirty="0"/>
              <a:t> It excludes portion of the Target Population within the Sample Frame that could not be sampled (conceptually) due to access problems, lost samples, or other reasons a sample could not be collected </a:t>
            </a:r>
          </a:p>
          <a:p>
            <a:pPr marL="637824" lvl="1" indent="-159456">
              <a:lnSpc>
                <a:spcPct val="80000"/>
              </a:lnSpc>
              <a:buFontTx/>
              <a:buAutoNum type="arabicPeriod"/>
            </a:pPr>
            <a:r>
              <a:rPr lang="en-US" sz="800" dirty="0"/>
              <a:t> It doesn't include part of the Sample Frame that is determined to not be elements of the Target Population</a:t>
            </a:r>
          </a:p>
          <a:p>
            <a:pPr marL="159456" indent="-159456">
              <a:lnSpc>
                <a:spcPct val="80000"/>
              </a:lnSpc>
              <a:buFontTx/>
              <a:buAutoNum type="arabicPeriod"/>
            </a:pPr>
            <a:r>
              <a:rPr lang="en-US" sz="800" dirty="0"/>
              <a:t> Population Estimates are based on All Sites Evaluated for potential field sampling </a:t>
            </a:r>
          </a:p>
          <a:p>
            <a:pPr marL="637824" lvl="1" indent="-159456">
              <a:lnSpc>
                <a:spcPct val="80000"/>
              </a:lnSpc>
              <a:buFontTx/>
              <a:buAutoNum type="arabicPeriod"/>
            </a:pPr>
            <a:r>
              <a:rPr lang="en-US" sz="800" dirty="0"/>
              <a:t>Site Evaluation and Field Sampling Categorizing each Sample Site is critical information </a:t>
            </a:r>
          </a:p>
          <a:p>
            <a:pPr marL="1116193" lvl="2" indent="-159456">
              <a:lnSpc>
                <a:spcPct val="80000"/>
              </a:lnSpc>
              <a:buFontTx/>
              <a:buAutoNum type="arabicPeriod"/>
            </a:pPr>
            <a:r>
              <a:rPr lang="en-US" sz="800" dirty="0"/>
              <a:t>Target Sampled -- Site Information Collected </a:t>
            </a:r>
          </a:p>
          <a:p>
            <a:pPr marL="1116193" lvl="2" indent="-159456">
              <a:lnSpc>
                <a:spcPct val="80000"/>
              </a:lnSpc>
              <a:buFontTx/>
              <a:buAutoNum type="arabicPeriod"/>
            </a:pPr>
            <a:r>
              <a:rPr lang="en-US" sz="800" dirty="0"/>
              <a:t>Landowner Denial -- Some landowners deny field crew access </a:t>
            </a:r>
          </a:p>
          <a:p>
            <a:pPr marL="1116193" lvl="2" indent="-159456">
              <a:lnSpc>
                <a:spcPct val="80000"/>
              </a:lnSpc>
              <a:buFontTx/>
              <a:buAutoNum type="arabicPeriod"/>
            </a:pPr>
            <a:r>
              <a:rPr lang="en-US" sz="800" dirty="0"/>
              <a:t> Physical Barrier -- Site can not physically be reached within protocols or for safety reasons </a:t>
            </a:r>
          </a:p>
          <a:p>
            <a:pPr marL="1116193" lvl="2" indent="-159456">
              <a:lnSpc>
                <a:spcPct val="80000"/>
              </a:lnSpc>
              <a:buFontTx/>
              <a:buAutoNum type="arabicPeriod"/>
            </a:pPr>
            <a:r>
              <a:rPr lang="en-US" sz="800" dirty="0"/>
              <a:t> Target Not-Sampled -- Sample lost, field season ended before site could be sampled, and many other reasons </a:t>
            </a:r>
          </a:p>
          <a:p>
            <a:pPr marL="1116193" lvl="2" indent="-159456">
              <a:lnSpc>
                <a:spcPct val="80000"/>
              </a:lnSpc>
              <a:buFontTx/>
              <a:buAutoNum type="arabicPeriod"/>
            </a:pPr>
            <a:r>
              <a:rPr lang="en-US" sz="800" dirty="0"/>
              <a:t> Non-Target -- Site not element of target population </a:t>
            </a:r>
          </a:p>
          <a:p>
            <a:pPr marL="637824" lvl="1" indent="-159456">
              <a:lnSpc>
                <a:spcPct val="80000"/>
              </a:lnSpc>
              <a:buFontTx/>
              <a:buAutoNum type="arabicPeriod"/>
            </a:pPr>
            <a:r>
              <a:rPr lang="en-US" sz="800" dirty="0"/>
              <a:t>Population Extent estimates made for each Site Category </a:t>
            </a:r>
          </a:p>
          <a:p>
            <a:pPr marL="1116193" lvl="2" indent="-159456">
              <a:lnSpc>
                <a:spcPct val="80000"/>
              </a:lnSpc>
              <a:buFontTx/>
              <a:buAutoNum type="arabicPeriod"/>
            </a:pPr>
            <a:r>
              <a:rPr lang="en-US" sz="800" dirty="0"/>
              <a:t>Provides estimate of the Target Population extent if it is not known </a:t>
            </a:r>
          </a:p>
          <a:p>
            <a:pPr marL="1116193" lvl="2" indent="-159456">
              <a:lnSpc>
                <a:spcPct val="80000"/>
              </a:lnSpc>
              <a:buFontTx/>
              <a:buAutoNum type="arabicPeriod"/>
            </a:pPr>
            <a:r>
              <a:rPr lang="en-US" sz="800" dirty="0"/>
              <a:t> Provides estimate of the Sample Frame </a:t>
            </a:r>
            <a:r>
              <a:rPr lang="en-US" sz="800" dirty="0" err="1"/>
              <a:t>overcoverage</a:t>
            </a:r>
            <a:r>
              <a:rPr lang="en-US" sz="800" dirty="0"/>
              <a:t> extent, i.e., how much too large is Frame </a:t>
            </a:r>
          </a:p>
          <a:p>
            <a:pPr marL="1116193" lvl="2" indent="-159456">
              <a:lnSpc>
                <a:spcPct val="80000"/>
              </a:lnSpc>
              <a:buFontTx/>
              <a:buAutoNum type="arabicPeriod"/>
            </a:pPr>
            <a:r>
              <a:rPr lang="en-US" sz="800" dirty="0"/>
              <a:t> Provides estimate of percent of Target Population that is expected to have landowners deny access </a:t>
            </a:r>
          </a:p>
          <a:p>
            <a:pPr marL="637824" lvl="1" indent="-159456">
              <a:lnSpc>
                <a:spcPct val="80000"/>
              </a:lnSpc>
              <a:buFontTx/>
              <a:buAutoNum type="arabicPeriod"/>
            </a:pPr>
            <a:r>
              <a:rPr lang="en-US" sz="800" dirty="0"/>
              <a:t> Population Status estimates based on Target Sampled Sites (e.g., IBI score, non- Impairment)</a:t>
            </a:r>
          </a:p>
          <a:p>
            <a:pPr marL="159456" indent="-159456">
              <a:lnSpc>
                <a:spcPct val="80000"/>
              </a:lnSpc>
              <a:buFontTx/>
              <a:buAutoNum type="arabicPeriod"/>
            </a:pPr>
            <a:r>
              <a:rPr lang="en-US" sz="800" dirty="0"/>
              <a:t>Potential Corrections and Assumptions </a:t>
            </a:r>
          </a:p>
          <a:p>
            <a:pPr marL="637824" lvl="1" indent="-159456">
              <a:lnSpc>
                <a:spcPct val="80000"/>
              </a:lnSpc>
              <a:buFontTx/>
              <a:buAutoNum type="arabicPeriod"/>
            </a:pPr>
            <a:r>
              <a:rPr lang="en-US" sz="800" dirty="0"/>
              <a:t> Non-Target Site Information can be used to determine if Sample Frame should be improved (</a:t>
            </a:r>
            <a:r>
              <a:rPr lang="en-US" sz="800" dirty="0" err="1"/>
              <a:t>mis</a:t>
            </a:r>
            <a:r>
              <a:rPr lang="en-US" sz="800" dirty="0"/>
              <a:t>-identified units, extent) </a:t>
            </a:r>
          </a:p>
          <a:p>
            <a:pPr marL="637824" lvl="1" indent="-159456">
              <a:lnSpc>
                <a:spcPct val="80000"/>
              </a:lnSpc>
              <a:buFontTx/>
              <a:buAutoNum type="arabicPeriod"/>
            </a:pPr>
            <a:r>
              <a:rPr lang="en-US" sz="800" dirty="0"/>
              <a:t> Estimates based on Target Sampled sites apply to the Sampled Population -- with no additional assumptions </a:t>
            </a:r>
          </a:p>
          <a:p>
            <a:pPr marL="637824" lvl="1" indent="-159456">
              <a:lnSpc>
                <a:spcPct val="80000"/>
              </a:lnSpc>
              <a:buFontTx/>
              <a:buAutoNum type="arabicPeriod"/>
            </a:pPr>
            <a:r>
              <a:rPr lang="en-US" sz="800" dirty="0"/>
              <a:t> Estimates based on Target Sampled sites can apply to the portion of Target Population within the Sample Frame ONLY IF assume that the Access Denied, Target Not-Sampled, etc., sites occurred randomly and independently of site characteristics </a:t>
            </a:r>
          </a:p>
          <a:p>
            <a:pPr marL="637824" lvl="1" indent="-159456">
              <a:lnSpc>
                <a:spcPct val="80000"/>
              </a:lnSpc>
              <a:buFontTx/>
              <a:buAutoNum type="arabicPeriod"/>
            </a:pPr>
            <a:r>
              <a:rPr lang="en-US" sz="800" dirty="0"/>
              <a:t> Estimates for Target Population NOT ONLY require assumptions above BUT ALSO that portions of Target Population that are not included in the Sample Frame have same characteristics as the Sampled Population </a:t>
            </a:r>
            <a:br>
              <a:rPr lang="en-US" sz="800" dirty="0"/>
            </a:br>
            <a:endParaRPr lang="en-US" sz="800" dirty="0"/>
          </a:p>
          <a:p>
            <a:pPr marL="159456" indent="-159456">
              <a:lnSpc>
                <a:spcPct val="80000"/>
              </a:lnSpc>
            </a:pPr>
            <a:endParaRPr lang="en-US" sz="800"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slide2a_sm"/>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3" name="Picture 3" descr="slide6a_sm"/>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pic>
        <p:nvPicPr>
          <p:cNvPr id="4" name="Picture 4" descr="slide7a_sm"/>
          <p:cNvPicPr>
            <a:picLocks noChangeAspect="1" noChangeArrowheads="1"/>
          </p:cNvPicPr>
          <p:nvPr/>
        </p:nvPicPr>
        <p:blipFill>
          <a:blip r:embed="rId4"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1000"/>
                            </p:stCondLst>
                            <p:childTnLst>
                              <p:par>
                                <p:cTn id="9" presetID="14" presetClass="entr" presetSubtype="10" fill="hold" nodeType="afterEffect">
                                  <p:stCondLst>
                                    <p:cond delay="100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542925"/>
            <a:ext cx="1924050" cy="5705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542925"/>
            <a:ext cx="5619750" cy="5705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542925"/>
            <a:ext cx="7696200" cy="8286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1600200"/>
            <a:ext cx="36957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10100" y="1600200"/>
            <a:ext cx="36957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542925"/>
            <a:ext cx="7696200" cy="5705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542925"/>
            <a:ext cx="7696200" cy="8286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762000" y="1600200"/>
            <a:ext cx="7543800" cy="4648200"/>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1600200"/>
            <a:ext cx="36957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600200"/>
            <a:ext cx="36957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ORDtemp_footer_seal"/>
          <p:cNvPicPr>
            <a:picLocks noChangeAspect="1" noChangeArrowheads="1"/>
          </p:cNvPicPr>
          <p:nvPr/>
        </p:nvPicPr>
        <p:blipFill>
          <a:blip r:embed="rId16" cstate="print"/>
          <a:srcRect/>
          <a:stretch>
            <a:fillRect/>
          </a:stretch>
        </p:blipFill>
        <p:spPr bwMode="auto">
          <a:xfrm>
            <a:off x="0" y="0"/>
            <a:ext cx="9144000" cy="6858000"/>
          </a:xfrm>
          <a:prstGeom prst="rect">
            <a:avLst/>
          </a:prstGeom>
          <a:noFill/>
          <a:ln w="9525">
            <a:noFill/>
            <a:miter lim="800000"/>
            <a:headEnd/>
            <a:tailEnd/>
          </a:ln>
        </p:spPr>
      </p:pic>
      <p:sp>
        <p:nvSpPr>
          <p:cNvPr id="2051" name="Rectangle 3"/>
          <p:cNvSpPr>
            <a:spLocks noGrp="1" noChangeArrowheads="1"/>
          </p:cNvSpPr>
          <p:nvPr>
            <p:ph type="title"/>
          </p:nvPr>
        </p:nvSpPr>
        <p:spPr bwMode="auto">
          <a:xfrm>
            <a:off x="685800" y="542925"/>
            <a:ext cx="7696200" cy="8286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2" name="Rectangle 4"/>
          <p:cNvSpPr>
            <a:spLocks noGrp="1" noChangeArrowheads="1"/>
          </p:cNvSpPr>
          <p:nvPr>
            <p:ph type="body" idx="1"/>
          </p:nvPr>
        </p:nvSpPr>
        <p:spPr bwMode="auto">
          <a:xfrm>
            <a:off x="762000" y="1600200"/>
            <a:ext cx="75438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Tree>
  </p:cSld>
  <p:clrMap bg1="lt1" tx1="dk1" bg2="lt2" tx2="dk2" accent1="accent1" accent2="accent2" accent3="accent3" accent4="accent4" accent5="accent5" accent6="accent6" hlink="hlink" folHlink="folHlink"/>
  <p:sldLayoutIdLst>
    <p:sldLayoutId id="2147483678"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txStyles>
    <p:titleStyle>
      <a:lvl1pPr algn="ctr" rtl="0" eaLnBrk="0" fontAlgn="base" hangingPunct="0">
        <a:spcBef>
          <a:spcPct val="0"/>
        </a:spcBef>
        <a:spcAft>
          <a:spcPct val="0"/>
        </a:spcAft>
        <a:defRPr sz="3200" b="1" i="1">
          <a:solidFill>
            <a:schemeClr val="tx1"/>
          </a:solidFill>
          <a:latin typeface="+mj-lt"/>
          <a:ea typeface="+mj-ea"/>
          <a:cs typeface="+mj-cs"/>
        </a:defRPr>
      </a:lvl1pPr>
      <a:lvl2pPr algn="ctr" rtl="0" eaLnBrk="0" fontAlgn="base" hangingPunct="0">
        <a:spcBef>
          <a:spcPct val="0"/>
        </a:spcBef>
        <a:spcAft>
          <a:spcPct val="0"/>
        </a:spcAft>
        <a:defRPr sz="3200" b="1" i="1">
          <a:solidFill>
            <a:schemeClr val="tx1"/>
          </a:solidFill>
          <a:latin typeface="Times New Roman" pitchFamily="18" charset="0"/>
        </a:defRPr>
      </a:lvl2pPr>
      <a:lvl3pPr algn="ctr" rtl="0" eaLnBrk="0" fontAlgn="base" hangingPunct="0">
        <a:spcBef>
          <a:spcPct val="0"/>
        </a:spcBef>
        <a:spcAft>
          <a:spcPct val="0"/>
        </a:spcAft>
        <a:defRPr sz="3200" b="1" i="1">
          <a:solidFill>
            <a:schemeClr val="tx1"/>
          </a:solidFill>
          <a:latin typeface="Times New Roman" pitchFamily="18" charset="0"/>
        </a:defRPr>
      </a:lvl3pPr>
      <a:lvl4pPr algn="ctr" rtl="0" eaLnBrk="0" fontAlgn="base" hangingPunct="0">
        <a:spcBef>
          <a:spcPct val="0"/>
        </a:spcBef>
        <a:spcAft>
          <a:spcPct val="0"/>
        </a:spcAft>
        <a:defRPr sz="3200" b="1" i="1">
          <a:solidFill>
            <a:schemeClr val="tx1"/>
          </a:solidFill>
          <a:latin typeface="Times New Roman" pitchFamily="18" charset="0"/>
        </a:defRPr>
      </a:lvl4pPr>
      <a:lvl5pPr algn="ctr" rtl="0" eaLnBrk="0" fontAlgn="base" hangingPunct="0">
        <a:spcBef>
          <a:spcPct val="0"/>
        </a:spcBef>
        <a:spcAft>
          <a:spcPct val="0"/>
        </a:spcAft>
        <a:defRPr sz="3200" b="1" i="1">
          <a:solidFill>
            <a:schemeClr val="tx1"/>
          </a:solidFill>
          <a:latin typeface="Times New Roman" pitchFamily="18" charset="0"/>
        </a:defRPr>
      </a:lvl5pPr>
      <a:lvl6pPr marL="457200" algn="ctr" rtl="0" fontAlgn="base">
        <a:spcBef>
          <a:spcPct val="0"/>
        </a:spcBef>
        <a:spcAft>
          <a:spcPct val="0"/>
        </a:spcAft>
        <a:defRPr sz="3200" b="1" i="1">
          <a:solidFill>
            <a:schemeClr val="tx1"/>
          </a:solidFill>
          <a:latin typeface="Times New Roman" pitchFamily="18" charset="0"/>
        </a:defRPr>
      </a:lvl6pPr>
      <a:lvl7pPr marL="914400" algn="ctr" rtl="0" fontAlgn="base">
        <a:spcBef>
          <a:spcPct val="0"/>
        </a:spcBef>
        <a:spcAft>
          <a:spcPct val="0"/>
        </a:spcAft>
        <a:defRPr sz="3200" b="1" i="1">
          <a:solidFill>
            <a:schemeClr val="tx1"/>
          </a:solidFill>
          <a:latin typeface="Times New Roman" pitchFamily="18" charset="0"/>
        </a:defRPr>
      </a:lvl7pPr>
      <a:lvl8pPr marL="1371600" algn="ctr" rtl="0" fontAlgn="base">
        <a:spcBef>
          <a:spcPct val="0"/>
        </a:spcBef>
        <a:spcAft>
          <a:spcPct val="0"/>
        </a:spcAft>
        <a:defRPr sz="3200" b="1" i="1">
          <a:solidFill>
            <a:schemeClr val="tx1"/>
          </a:solidFill>
          <a:latin typeface="Times New Roman" pitchFamily="18" charset="0"/>
        </a:defRPr>
      </a:lvl8pPr>
      <a:lvl9pPr marL="1828800" algn="ctr" rtl="0" fontAlgn="base">
        <a:spcBef>
          <a:spcPct val="0"/>
        </a:spcBef>
        <a:spcAft>
          <a:spcPct val="0"/>
        </a:spcAft>
        <a:defRPr sz="3200" b="1" i="1">
          <a:solidFill>
            <a:schemeClr val="tx1"/>
          </a:solidFill>
          <a:latin typeface="Times New Roman" pitchFamily="18"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14.xml"/><Relationship Id="rId1" Type="http://schemas.openxmlformats.org/officeDocument/2006/relationships/vmlDrawing" Target="../drawings/vmlDrawing1.v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1.bin"/><Relationship Id="rId5" Type="http://schemas.openxmlformats.org/officeDocument/2006/relationships/image" Target="../media/image20.jpeg"/><Relationship Id="rId4" Type="http://schemas.openxmlformats.org/officeDocument/2006/relationships/image" Target="../media/image1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a:xfrm>
            <a:off x="685800" y="685800"/>
            <a:ext cx="7772400" cy="2381250"/>
          </a:xfrm>
          <a:solidFill>
            <a:srgbClr val="FFFFFF"/>
          </a:solidFill>
          <a:ln>
            <a:solidFill>
              <a:srgbClr val="000000"/>
            </a:solidFill>
          </a:ln>
        </p:spPr>
        <p:txBody>
          <a:bodyPr/>
          <a:lstStyle/>
          <a:p>
            <a:pPr eaLnBrk="1" hangingPunct="1"/>
            <a:r>
              <a:rPr lang="en-US" sz="4400" smtClean="0"/>
              <a:t>Aquatic Spatial Survey Design Process</a:t>
            </a:r>
          </a:p>
        </p:txBody>
      </p:sp>
      <p:sp>
        <p:nvSpPr>
          <p:cNvPr id="4099" name="Rectangle 3"/>
          <p:cNvSpPr>
            <a:spLocks noGrp="1" noChangeArrowheads="1"/>
          </p:cNvSpPr>
          <p:nvPr>
            <p:ph type="subTitle" idx="4294967295"/>
          </p:nvPr>
        </p:nvSpPr>
        <p:spPr>
          <a:xfrm>
            <a:off x="1371600" y="3352800"/>
            <a:ext cx="6400800" cy="3048000"/>
          </a:xfrm>
          <a:solidFill>
            <a:srgbClr val="FFFFFF"/>
          </a:solidFill>
          <a:ln>
            <a:solidFill>
              <a:srgbClr val="000000"/>
            </a:solidFill>
          </a:ln>
        </p:spPr>
        <p:txBody>
          <a:bodyPr/>
          <a:lstStyle/>
          <a:p>
            <a:pPr marL="0" indent="0" algn="ctr" eaLnBrk="1" hangingPunct="1">
              <a:lnSpc>
                <a:spcPct val="90000"/>
              </a:lnSpc>
              <a:buFontTx/>
              <a:buNone/>
            </a:pPr>
            <a:r>
              <a:rPr lang="en-US" smtClean="0"/>
              <a:t>Anthony (Tony) R. Olsen</a:t>
            </a:r>
          </a:p>
          <a:p>
            <a:pPr marL="0" indent="0" algn="ctr" eaLnBrk="1" hangingPunct="1">
              <a:lnSpc>
                <a:spcPct val="90000"/>
              </a:lnSpc>
              <a:buFontTx/>
              <a:buNone/>
            </a:pPr>
            <a:r>
              <a:rPr lang="en-US" smtClean="0"/>
              <a:t>Western Ecology Division</a:t>
            </a:r>
          </a:p>
          <a:p>
            <a:pPr marL="0" indent="0" algn="ctr" eaLnBrk="1" hangingPunct="1">
              <a:lnSpc>
                <a:spcPct val="90000"/>
              </a:lnSpc>
              <a:buFontTx/>
              <a:buNone/>
            </a:pPr>
            <a:r>
              <a:rPr lang="en-US" smtClean="0"/>
              <a:t>US Environmental Protection Agency</a:t>
            </a:r>
          </a:p>
          <a:p>
            <a:pPr marL="0" indent="0" algn="ctr" eaLnBrk="1" hangingPunct="1">
              <a:lnSpc>
                <a:spcPct val="90000"/>
              </a:lnSpc>
              <a:buFontTx/>
              <a:buNone/>
            </a:pPr>
            <a:r>
              <a:rPr lang="en-US" smtClean="0"/>
              <a:t>Corvallis, Oregon</a:t>
            </a:r>
          </a:p>
          <a:p>
            <a:pPr marL="0" indent="0" algn="ctr" eaLnBrk="1" hangingPunct="1">
              <a:lnSpc>
                <a:spcPct val="90000"/>
              </a:lnSpc>
              <a:buFontTx/>
              <a:buNone/>
            </a:pPr>
            <a:endParaRPr lang="en-US" smtClean="0"/>
          </a:p>
          <a:p>
            <a:pPr marL="0" indent="0" algn="ctr" eaLnBrk="1" hangingPunct="1">
              <a:lnSpc>
                <a:spcPct val="90000"/>
              </a:lnSpc>
              <a:buFontTx/>
              <a:buNone/>
            </a:pPr>
            <a:r>
              <a:rPr lang="en-US" smtClean="0"/>
              <a:t>Olsen.Tony@epa.gov</a:t>
            </a:r>
          </a:p>
          <a:p>
            <a:pPr marL="0" indent="0" algn="ctr" eaLnBrk="1" hangingPunct="1">
              <a:lnSpc>
                <a:spcPct val="90000"/>
              </a:lnSpc>
              <a:buFontTx/>
              <a:buNone/>
            </a:pPr>
            <a:r>
              <a:rPr lang="en-US" smtClean="0"/>
              <a:t>http://www.epa.gov/nheerl/arm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Rectangle 4"/>
          <p:cNvSpPr>
            <a:spLocks noGrp="1" noChangeArrowheads="1"/>
          </p:cNvSpPr>
          <p:nvPr>
            <p:ph type="title"/>
          </p:nvPr>
        </p:nvSpPr>
        <p:spPr>
          <a:xfrm>
            <a:off x="762000" y="542925"/>
            <a:ext cx="7696200" cy="600075"/>
          </a:xfrm>
        </p:spPr>
        <p:txBody>
          <a:bodyPr/>
          <a:lstStyle/>
          <a:p>
            <a:r>
              <a:rPr lang="en-US" dirty="0">
                <a:solidFill>
                  <a:srgbClr val="FF9900"/>
                </a:solidFill>
              </a:rPr>
              <a:t>Features in Space as GIS objects</a:t>
            </a:r>
          </a:p>
        </p:txBody>
      </p:sp>
      <p:graphicFrame>
        <p:nvGraphicFramePr>
          <p:cNvPr id="109725" name="Group 157"/>
          <p:cNvGraphicFramePr>
            <a:graphicFrameLocks noGrp="1"/>
          </p:cNvGraphicFramePr>
          <p:nvPr>
            <p:ph idx="1"/>
          </p:nvPr>
        </p:nvGraphicFramePr>
        <p:xfrm>
          <a:off x="609600" y="1447800"/>
          <a:ext cx="7696200" cy="4785995"/>
        </p:xfrm>
        <a:graphic>
          <a:graphicData uri="http://schemas.openxmlformats.org/drawingml/2006/table">
            <a:tbl>
              <a:tblPr/>
              <a:tblGrid>
                <a:gridCol w="1924050"/>
                <a:gridCol w="1924050"/>
                <a:gridCol w="1924050"/>
                <a:gridCol w="1924050"/>
              </a:tblGrid>
              <a:tr h="536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Feature</a:t>
                      </a:r>
                    </a:p>
                  </a:txBody>
                  <a:tcPr anchor="ctr" horzOverflow="overflow">
                    <a:lnL w="381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38100" cap="flat" cmpd="sng" algn="ctr">
                      <a:solidFill>
                        <a:schemeClr val="tx1"/>
                      </a:solidFill>
                      <a:prstDash val="solid"/>
                      <a:round/>
                      <a:headEnd type="none" w="sm" len="sm"/>
                      <a:tailEnd type="none" w="sm" len="sm"/>
                    </a:lnT>
                    <a:lnB w="381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Points</a:t>
                      </a:r>
                    </a:p>
                  </a:txBody>
                  <a:tcPr anchor="ct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38100" cap="flat" cmpd="sng" algn="ctr">
                      <a:solidFill>
                        <a:schemeClr val="tx1"/>
                      </a:solidFill>
                      <a:prstDash val="solid"/>
                      <a:round/>
                      <a:headEnd type="none" w="sm" len="sm"/>
                      <a:tailEnd type="none" w="sm" len="sm"/>
                    </a:lnT>
                    <a:lnB w="381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Lines</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38100" cap="flat" cmpd="sng" algn="ctr">
                      <a:solidFill>
                        <a:schemeClr val="tx1"/>
                      </a:solidFill>
                      <a:prstDash val="solid"/>
                      <a:round/>
                      <a:headEnd type="none" w="sm" len="sm"/>
                      <a:tailEnd type="none" w="sm" len="sm"/>
                    </a:lnT>
                    <a:lnB w="381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Polygons</a:t>
                      </a:r>
                    </a:p>
                  </a:txBody>
                  <a:tcPr anchor="ct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38100" cap="flat" cmpd="sng" algn="ctr">
                      <a:solidFill>
                        <a:schemeClr val="tx1"/>
                      </a:solidFill>
                      <a:prstDash val="solid"/>
                      <a:round/>
                      <a:headEnd type="none" w="sm" len="sm"/>
                      <a:tailEnd type="none" w="sm" len="sm"/>
                    </a:lnT>
                    <a:lnB w="38100" cap="flat" cmpd="sng" algn="ctr">
                      <a:solidFill>
                        <a:schemeClr val="tx1"/>
                      </a:solidFill>
                      <a:prstDash val="solid"/>
                      <a:round/>
                      <a:headEnd type="none" w="sm" len="sm"/>
                      <a:tailEnd type="none" w="sm" len="sm"/>
                    </a:lnB>
                    <a:lnTlToBr>
                      <a:noFill/>
                    </a:lnTlToBr>
                    <a:lnBlToTr>
                      <a:noFill/>
                    </a:lnBlToTr>
                    <a:noFill/>
                  </a:tcPr>
                </a:tc>
              </a:tr>
              <a:tr h="536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Lakes</a:t>
                      </a:r>
                    </a:p>
                  </a:txBody>
                  <a:tcPr anchor="ctr" horzOverflow="overflow">
                    <a:lnL w="381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381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Individual lakes</a:t>
                      </a:r>
                    </a:p>
                  </a:txBody>
                  <a:tcPr anchor="ct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381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381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Lake area</a:t>
                      </a:r>
                    </a:p>
                  </a:txBody>
                  <a:tcPr anchor="ct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381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36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Streams</a:t>
                      </a:r>
                    </a:p>
                  </a:txBody>
                  <a:tcPr anchor="ctr" horzOverflow="overflow">
                    <a:lnL w="381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Segments</a:t>
                      </a:r>
                    </a:p>
                  </a:txBody>
                  <a:tcPr anchor="ct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Linear network</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36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Estuaries</a:t>
                      </a:r>
                    </a:p>
                  </a:txBody>
                  <a:tcPr anchor="ctr" horzOverflow="overflow">
                    <a:lnL w="381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Estuarine area</a:t>
                      </a:r>
                    </a:p>
                  </a:txBody>
                  <a:tcPr anchor="ct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12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Wetlands</a:t>
                      </a:r>
                    </a:p>
                  </a:txBody>
                  <a:tcPr anchor="ctr" horzOverflow="overflow">
                    <a:lnL w="381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Depressional wetlands</a:t>
                      </a:r>
                    </a:p>
                  </a:txBody>
                  <a:tcPr anchor="ct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Wetland area</a:t>
                      </a:r>
                    </a:p>
                  </a:txBody>
                  <a:tcPr anchor="ct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36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Roads/trails</a:t>
                      </a:r>
                    </a:p>
                  </a:txBody>
                  <a:tcPr anchor="ctr" horzOverflow="overflow">
                    <a:lnL w="381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Linear network</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12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Hydrologic Units</a:t>
                      </a:r>
                    </a:p>
                  </a:txBody>
                  <a:tcPr anchor="ctr" horzOverflow="overflow">
                    <a:lnL w="381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 points</a:t>
                      </a:r>
                    </a:p>
                  </a:txBody>
                  <a:tcPr anchor="ct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 areas</a:t>
                      </a:r>
                    </a:p>
                  </a:txBody>
                  <a:tcPr anchor="ct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36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Terrestrial Vegetation</a:t>
                      </a:r>
                    </a:p>
                  </a:txBody>
                  <a:tcPr anchor="ctr" horzOverflow="overflow">
                    <a:lnL w="381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381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381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381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 areas</a:t>
                      </a:r>
                    </a:p>
                  </a:txBody>
                  <a:tcPr anchor="ct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38100"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406400" y="228600"/>
            <a:ext cx="8204200" cy="914400"/>
          </a:xfrm>
        </p:spPr>
        <p:txBody>
          <a:bodyPr/>
          <a:lstStyle/>
          <a:p>
            <a:r>
              <a:rPr lang="en-US" altLang="en-US" dirty="0">
                <a:solidFill>
                  <a:srgbClr val="FF9900"/>
                </a:solidFill>
              </a:rPr>
              <a:t>Sampling Frame: </a:t>
            </a:r>
            <a:r>
              <a:rPr lang="en-US" altLang="en-US" dirty="0" smtClean="0">
                <a:solidFill>
                  <a:srgbClr val="FF9900"/>
                </a:solidFill>
              </a:rPr>
              <a:t>Stream </a:t>
            </a:r>
            <a:r>
              <a:rPr lang="en-US" altLang="en-US" dirty="0">
                <a:solidFill>
                  <a:srgbClr val="FF9900"/>
                </a:solidFill>
              </a:rPr>
              <a:t>Target Populations</a:t>
            </a:r>
          </a:p>
        </p:txBody>
      </p:sp>
      <p:sp>
        <p:nvSpPr>
          <p:cNvPr id="218115" name="Rectangle 3"/>
          <p:cNvSpPr>
            <a:spLocks noGrp="1" noChangeArrowheads="1"/>
          </p:cNvSpPr>
          <p:nvPr>
            <p:ph type="body" idx="1"/>
          </p:nvPr>
        </p:nvSpPr>
        <p:spPr>
          <a:xfrm>
            <a:off x="685800" y="1295400"/>
            <a:ext cx="7772400" cy="4648200"/>
          </a:xfrm>
        </p:spPr>
        <p:txBody>
          <a:bodyPr/>
          <a:lstStyle/>
          <a:p>
            <a:r>
              <a:rPr lang="en-US" altLang="en-US" dirty="0"/>
              <a:t>GIS coverage that includes all streams in the target population</a:t>
            </a:r>
          </a:p>
          <a:p>
            <a:r>
              <a:rPr lang="en-US" altLang="en-US" dirty="0"/>
              <a:t>National Hydrologic Data (NHD) </a:t>
            </a:r>
          </a:p>
          <a:p>
            <a:r>
              <a:rPr lang="en-US" altLang="en-US" dirty="0"/>
              <a:t>Quality of NHD as sampling frame</a:t>
            </a:r>
          </a:p>
          <a:p>
            <a:pPr lvl="1"/>
            <a:r>
              <a:rPr lang="en-US" altLang="en-US" dirty="0" smtClean="0"/>
              <a:t>Under coverage</a:t>
            </a:r>
            <a:r>
              <a:rPr lang="en-US" altLang="en-US" dirty="0"/>
              <a:t>: excludes some channels that appear on 1:24,000 USGS maps and not on maps</a:t>
            </a:r>
          </a:p>
          <a:p>
            <a:pPr lvl="1"/>
            <a:r>
              <a:rPr lang="en-US" altLang="en-US" dirty="0" smtClean="0"/>
              <a:t>Over coverage</a:t>
            </a:r>
            <a:r>
              <a:rPr lang="en-US" altLang="en-US" dirty="0"/>
              <a:t>: includes some channels/features that are not in stream target population</a:t>
            </a:r>
          </a:p>
          <a:p>
            <a:r>
              <a:rPr lang="en-US" altLang="en-US" dirty="0"/>
              <a:t>Survey design Limitations</a:t>
            </a:r>
          </a:p>
          <a:p>
            <a:pPr lvl="1"/>
            <a:r>
              <a:rPr lang="en-US" altLang="en-US" dirty="0"/>
              <a:t>Limited information available in NHD to help define design for domains</a:t>
            </a:r>
          </a:p>
          <a:p>
            <a:pPr lvl="1"/>
            <a:r>
              <a:rPr lang="en-US" altLang="en-US" dirty="0"/>
              <a:t>Other GIS </a:t>
            </a:r>
            <a:r>
              <a:rPr lang="en-US" altLang="en-US" dirty="0" err="1"/>
              <a:t>coverages</a:t>
            </a:r>
            <a:r>
              <a:rPr lang="en-US" altLang="en-US" dirty="0"/>
              <a:t> can add some attributes required</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685800" y="381000"/>
            <a:ext cx="7772400" cy="914400"/>
          </a:xfrm>
        </p:spPr>
        <p:txBody>
          <a:bodyPr/>
          <a:lstStyle/>
          <a:p>
            <a:r>
              <a:rPr lang="en-US" altLang="en-US" dirty="0">
                <a:solidFill>
                  <a:srgbClr val="FF9900"/>
                </a:solidFill>
              </a:rPr>
              <a:t>Sampling Frame: </a:t>
            </a:r>
            <a:r>
              <a:rPr lang="en-US" altLang="en-US" dirty="0" smtClean="0">
                <a:solidFill>
                  <a:srgbClr val="FF9900"/>
                </a:solidFill>
              </a:rPr>
              <a:t>Lake </a:t>
            </a:r>
            <a:r>
              <a:rPr lang="en-US" altLang="en-US" dirty="0">
                <a:solidFill>
                  <a:srgbClr val="FF9900"/>
                </a:solidFill>
              </a:rPr>
              <a:t>Target Populations</a:t>
            </a:r>
          </a:p>
        </p:txBody>
      </p:sp>
      <p:sp>
        <p:nvSpPr>
          <p:cNvPr id="219139" name="Rectangle 3"/>
          <p:cNvSpPr>
            <a:spLocks noGrp="1" noChangeArrowheads="1"/>
          </p:cNvSpPr>
          <p:nvPr>
            <p:ph type="body" idx="1"/>
          </p:nvPr>
        </p:nvSpPr>
        <p:spPr>
          <a:xfrm>
            <a:off x="609600" y="1752600"/>
            <a:ext cx="7772400" cy="4419600"/>
          </a:xfrm>
        </p:spPr>
        <p:txBody>
          <a:bodyPr/>
          <a:lstStyle/>
          <a:p>
            <a:r>
              <a:rPr lang="en-US" altLang="en-US" dirty="0"/>
              <a:t>GIS coverage of lakes and reservoirs </a:t>
            </a:r>
          </a:p>
          <a:p>
            <a:r>
              <a:rPr lang="en-US" altLang="en-US" dirty="0" smtClean="0"/>
              <a:t>NHD</a:t>
            </a:r>
            <a:r>
              <a:rPr lang="en-US" altLang="en-US" dirty="0"/>
              <a:t>; state </a:t>
            </a:r>
            <a:r>
              <a:rPr lang="en-US" altLang="en-US" dirty="0" smtClean="0"/>
              <a:t>lists</a:t>
            </a:r>
            <a:endParaRPr lang="en-US" altLang="en-US" dirty="0"/>
          </a:p>
          <a:p>
            <a:r>
              <a:rPr lang="en-US" altLang="en-US" dirty="0"/>
              <a:t>Lakes: two alternatives for elements</a:t>
            </a:r>
          </a:p>
          <a:p>
            <a:pPr lvl="1"/>
            <a:r>
              <a:rPr lang="en-US" altLang="en-US" dirty="0"/>
              <a:t>Each lake is element: lake viewed as a point</a:t>
            </a:r>
          </a:p>
          <a:p>
            <a:pPr lvl="1"/>
            <a:r>
              <a:rPr lang="en-US" altLang="en-US" dirty="0"/>
              <a:t>All points in all lakes are elements: area view</a:t>
            </a:r>
          </a:p>
          <a:p>
            <a:r>
              <a:rPr lang="en-US" altLang="en-US" dirty="0"/>
              <a:t>Quality of </a:t>
            </a:r>
            <a:r>
              <a:rPr lang="en-US" altLang="en-US" dirty="0" smtClean="0"/>
              <a:t>NHD as </a:t>
            </a:r>
            <a:r>
              <a:rPr lang="en-US" altLang="en-US" dirty="0"/>
              <a:t>sampling frame</a:t>
            </a:r>
          </a:p>
          <a:p>
            <a:pPr lvl="1"/>
            <a:r>
              <a:rPr lang="en-US" altLang="en-US" dirty="0" smtClean="0"/>
              <a:t>Under coverage</a:t>
            </a:r>
            <a:r>
              <a:rPr lang="en-US" altLang="en-US" dirty="0"/>
              <a:t>: Excludes some lakes and reservoirs</a:t>
            </a:r>
          </a:p>
          <a:p>
            <a:pPr lvl="1"/>
            <a:r>
              <a:rPr lang="en-US" altLang="en-US" dirty="0" smtClean="0"/>
              <a:t>Over coverage</a:t>
            </a:r>
            <a:r>
              <a:rPr lang="en-US" altLang="en-US" dirty="0"/>
              <a:t>: Includes features that are not a lake or reservoir</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24" name="Picture 4" descr="NLA Point Frame"/>
          <p:cNvPicPr>
            <a:picLocks noChangeAspect="1" noChangeArrowheads="1"/>
          </p:cNvPicPr>
          <p:nvPr/>
        </p:nvPicPr>
        <p:blipFill>
          <a:blip r:embed="rId2" cstate="print"/>
          <a:srcRect/>
          <a:stretch>
            <a:fillRect/>
          </a:stretch>
        </p:blipFill>
        <p:spPr bwMode="auto">
          <a:xfrm>
            <a:off x="1219200" y="762000"/>
            <a:ext cx="7010400" cy="5737901"/>
          </a:xfrm>
          <a:prstGeom prst="rect">
            <a:avLst/>
          </a:prstGeom>
          <a:noFill/>
          <a:ln w="9525">
            <a:noFill/>
            <a:miter lim="800000"/>
            <a:headEnd/>
            <a:tailEnd/>
          </a:ln>
          <a:effectLst/>
        </p:spPr>
      </p:pic>
      <p:sp>
        <p:nvSpPr>
          <p:cNvPr id="184325" name="Rectangle 5"/>
          <p:cNvSpPr>
            <a:spLocks noGrp="1" noChangeArrowheads="1"/>
          </p:cNvSpPr>
          <p:nvPr>
            <p:ph type="title"/>
          </p:nvPr>
        </p:nvSpPr>
        <p:spPr>
          <a:xfrm>
            <a:off x="381000" y="304800"/>
            <a:ext cx="8153400" cy="1143000"/>
          </a:xfrm>
        </p:spPr>
        <p:txBody>
          <a:bodyPr/>
          <a:lstStyle/>
          <a:p>
            <a:r>
              <a:rPr lang="en-US" dirty="0" smtClean="0">
                <a:solidFill>
                  <a:srgbClr val="FF9900"/>
                </a:solidFill>
              </a:rPr>
              <a:t>Lake Sample Frame: Sample Units are </a:t>
            </a:r>
            <a:r>
              <a:rPr lang="en-US" dirty="0" err="1" smtClean="0">
                <a:solidFill>
                  <a:srgbClr val="FF9900"/>
                </a:solidFill>
              </a:rPr>
              <a:t>centroids</a:t>
            </a:r>
            <a:r>
              <a:rPr lang="en-US" dirty="0" smtClean="0">
                <a:solidFill>
                  <a:srgbClr val="FF9900"/>
                </a:solidFill>
              </a:rPr>
              <a:t> </a:t>
            </a:r>
            <a:r>
              <a:rPr lang="en-US" dirty="0">
                <a:solidFill>
                  <a:srgbClr val="FF9900"/>
                </a:solidFill>
              </a:rPr>
              <a:t>of lakes/reservoirs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ltLang="en-US" dirty="0">
                <a:solidFill>
                  <a:srgbClr val="FF9900"/>
                </a:solidFill>
              </a:rPr>
              <a:t>RF3 Sample Frame: Lakes</a:t>
            </a:r>
          </a:p>
        </p:txBody>
      </p:sp>
      <p:graphicFrame>
        <p:nvGraphicFramePr>
          <p:cNvPr id="134147" name="Object 3"/>
          <p:cNvGraphicFramePr>
            <a:graphicFrameLocks noChangeAspect="1"/>
          </p:cNvGraphicFramePr>
          <p:nvPr>
            <p:ph type="tbl" idx="1"/>
          </p:nvPr>
        </p:nvGraphicFramePr>
        <p:xfrm>
          <a:off x="304800" y="1447800"/>
          <a:ext cx="8493700" cy="4605338"/>
        </p:xfrm>
        <a:graphic>
          <a:graphicData uri="http://schemas.openxmlformats.org/presentationml/2006/ole">
            <p:oleObj spid="_x0000_s137218" name="Document" r:id="rId3" imgW="8314944" imgH="5138928" progId="Word.Document.8">
              <p:embed/>
            </p:oleObj>
          </a:graphicData>
        </a:graphic>
      </p:graphicFrame>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3" descr="popframe"/>
          <p:cNvPicPr>
            <a:picLocks noGrp="1" noChangeAspect="1" noChangeArrowheads="1"/>
          </p:cNvPicPr>
          <p:nvPr>
            <p:ph idx="1"/>
          </p:nvPr>
        </p:nvPicPr>
        <p:blipFill>
          <a:blip r:embed="rId3" cstate="print"/>
          <a:srcRect/>
          <a:stretch>
            <a:fillRect/>
          </a:stretch>
        </p:blipFill>
        <p:spPr>
          <a:xfrm>
            <a:off x="381000" y="1524000"/>
            <a:ext cx="8432800" cy="3810000"/>
          </a:xfrm>
          <a:noFill/>
          <a:ln/>
        </p:spPr>
      </p:pic>
      <p:sp>
        <p:nvSpPr>
          <p:cNvPr id="18437" name="Text Box 5"/>
          <p:cNvSpPr txBox="1">
            <a:spLocks noChangeArrowheads="1"/>
          </p:cNvSpPr>
          <p:nvPr/>
        </p:nvSpPr>
        <p:spPr bwMode="auto">
          <a:xfrm>
            <a:off x="746125" y="5451475"/>
            <a:ext cx="8054975" cy="457200"/>
          </a:xfrm>
          <a:prstGeom prst="rect">
            <a:avLst/>
          </a:prstGeom>
          <a:noFill/>
          <a:ln w="12700">
            <a:noFill/>
            <a:miter lim="800000"/>
            <a:headEnd type="none" w="sm" len="sm"/>
            <a:tailEnd type="none" w="sm" len="sm"/>
          </a:ln>
          <a:effectLst/>
        </p:spPr>
        <p:txBody>
          <a:bodyPr wrap="none">
            <a:spAutoFit/>
          </a:bodyPr>
          <a:lstStyle/>
          <a:p>
            <a:r>
              <a:rPr lang="en-US" b="1"/>
              <a:t>Ideally, cyan, yellow, gray squares would overlap completely</a:t>
            </a:r>
          </a:p>
        </p:txBody>
      </p:sp>
      <p:sp>
        <p:nvSpPr>
          <p:cNvPr id="8" name="Rectangle 4"/>
          <p:cNvSpPr>
            <a:spLocks noChangeArrowheads="1"/>
          </p:cNvSpPr>
          <p:nvPr/>
        </p:nvSpPr>
        <p:spPr bwMode="auto">
          <a:xfrm>
            <a:off x="381000" y="762000"/>
            <a:ext cx="8305800" cy="762000"/>
          </a:xfrm>
          <a:prstGeom prst="rect">
            <a:avLst/>
          </a:prstGeom>
          <a:noFill/>
          <a:ln w="9525">
            <a:noFill/>
            <a:miter lim="800000"/>
            <a:headEnd/>
            <a:tailEnd/>
          </a:ln>
          <a:effectLst/>
        </p:spPr>
        <p:txBody>
          <a:bodyPr anchor="ctr"/>
          <a:lstStyle/>
          <a:p>
            <a:pPr algn="ctr"/>
            <a:r>
              <a:rPr lang="en-US" sz="3200" b="1" i="1" dirty="0">
                <a:solidFill>
                  <a:srgbClr val="FF9900"/>
                </a:solidFill>
              </a:rPr>
              <a:t>We Live in an Imperfect World…</a:t>
            </a:r>
          </a:p>
        </p:txBody>
      </p:sp>
      <p:sp>
        <p:nvSpPr>
          <p:cNvPr id="10" name="Rectangle 2"/>
          <p:cNvSpPr>
            <a:spLocks noGrp="1" noChangeArrowheads="1"/>
          </p:cNvSpPr>
          <p:nvPr>
            <p:ph type="title"/>
          </p:nvPr>
        </p:nvSpPr>
        <p:spPr>
          <a:xfrm>
            <a:off x="381000" y="228600"/>
            <a:ext cx="8305800" cy="533400"/>
          </a:xfrm>
        </p:spPr>
        <p:txBody>
          <a:bodyPr/>
          <a:lstStyle/>
          <a:p>
            <a:r>
              <a:rPr lang="en-US" sz="2400" dirty="0">
                <a:solidFill>
                  <a:srgbClr val="FF9900"/>
                </a:solidFill>
              </a:rPr>
              <a:t>Target Population, Sample Frame, Sampled Population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9900"/>
                </a:solidFill>
              </a:rPr>
              <a:t>Selecting a Specific Spatial Survey Design</a:t>
            </a:r>
            <a:endParaRPr lang="en-US" dirty="0">
              <a:solidFill>
                <a:srgbClr val="FF9900"/>
              </a:solidFill>
            </a:endParaRPr>
          </a:p>
        </p:txBody>
      </p:sp>
      <p:sp>
        <p:nvSpPr>
          <p:cNvPr id="3" name="Content Placeholder 2"/>
          <p:cNvSpPr>
            <a:spLocks noGrp="1"/>
          </p:cNvSpPr>
          <p:nvPr>
            <p:ph idx="1"/>
          </p:nvPr>
        </p:nvSpPr>
        <p:spPr>
          <a:xfrm>
            <a:off x="762000" y="1600200"/>
            <a:ext cx="7543800" cy="3505200"/>
          </a:xfrm>
        </p:spPr>
        <p:txBody>
          <a:bodyPr/>
          <a:lstStyle/>
          <a:p>
            <a:r>
              <a:rPr lang="en-US" dirty="0" smtClean="0"/>
              <a:t>An art and a science</a:t>
            </a:r>
          </a:p>
          <a:p>
            <a:r>
              <a:rPr lang="en-US" dirty="0" smtClean="0"/>
              <a:t>Depends on availability and quality of a sample frame</a:t>
            </a:r>
          </a:p>
          <a:p>
            <a:r>
              <a:rPr lang="en-US" dirty="0" smtClean="0"/>
              <a:t>Depends on design requirements</a:t>
            </a:r>
          </a:p>
          <a:p>
            <a:r>
              <a:rPr lang="en-US" dirty="0" smtClean="0"/>
              <a:t>Basic choices are GRTS or IRS designs that are</a:t>
            </a:r>
          </a:p>
          <a:p>
            <a:pPr lvl="1">
              <a:buFont typeface="Arial" pitchFamily="34" charset="0"/>
              <a:buChar char="•"/>
            </a:pPr>
            <a:r>
              <a:rPr lang="en-US" dirty="0" smtClean="0"/>
              <a:t>Non-stratified equal probability</a:t>
            </a:r>
          </a:p>
          <a:p>
            <a:pPr lvl="1">
              <a:buFont typeface="Arial" pitchFamily="34" charset="0"/>
              <a:buChar char="•"/>
            </a:pPr>
            <a:r>
              <a:rPr lang="en-US" dirty="0" smtClean="0"/>
              <a:t>Non-stratified </a:t>
            </a:r>
            <a:r>
              <a:rPr lang="en-US" dirty="0" smtClean="0"/>
              <a:t>unequal </a:t>
            </a:r>
            <a:r>
              <a:rPr lang="en-US" dirty="0" smtClean="0"/>
              <a:t>probability</a:t>
            </a:r>
            <a:endParaRPr lang="en-US" dirty="0" smtClean="0"/>
          </a:p>
          <a:p>
            <a:pPr lvl="1">
              <a:buFont typeface="Arial" pitchFamily="34" charset="0"/>
              <a:buChar char="•"/>
            </a:pPr>
            <a:r>
              <a:rPr lang="en-US" dirty="0" smtClean="0"/>
              <a:t>Stratified </a:t>
            </a:r>
            <a:r>
              <a:rPr lang="en-US" dirty="0" smtClean="0"/>
              <a:t>equal probability</a:t>
            </a:r>
          </a:p>
          <a:p>
            <a:pPr lvl="1">
              <a:buFont typeface="Arial" pitchFamily="34" charset="0"/>
              <a:buChar char="•"/>
            </a:pPr>
            <a:r>
              <a:rPr lang="en-US" dirty="0" smtClean="0"/>
              <a:t>Stratified </a:t>
            </a:r>
            <a:r>
              <a:rPr lang="en-US" dirty="0" smtClean="0"/>
              <a:t>unequal probability</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62000" y="228600"/>
            <a:ext cx="7696200" cy="828675"/>
          </a:xfrm>
        </p:spPr>
        <p:txBody>
          <a:bodyPr/>
          <a:lstStyle/>
          <a:p>
            <a:pPr eaLnBrk="1" hangingPunct="1"/>
            <a:r>
              <a:rPr lang="en-US" dirty="0" smtClean="0">
                <a:solidFill>
                  <a:srgbClr val="FF9900"/>
                </a:solidFill>
              </a:rPr>
              <a:t>Indiana Stream Example</a:t>
            </a:r>
          </a:p>
        </p:txBody>
      </p:sp>
      <p:pic>
        <p:nvPicPr>
          <p:cNvPr id="20483" name="Picture 6" descr="Indiana Map"/>
          <p:cNvPicPr>
            <a:picLocks noGrp="1" noChangeAspect="1" noChangeArrowheads="1"/>
          </p:cNvPicPr>
          <p:nvPr>
            <p:ph sz="half" idx="1"/>
          </p:nvPr>
        </p:nvPicPr>
        <p:blipFill>
          <a:blip r:embed="rId2" cstate="print"/>
          <a:srcRect/>
          <a:stretch>
            <a:fillRect/>
          </a:stretch>
        </p:blipFill>
        <p:spPr>
          <a:xfrm>
            <a:off x="0" y="1219200"/>
            <a:ext cx="3159125" cy="4343400"/>
          </a:xfrm>
          <a:noFill/>
        </p:spPr>
      </p:pic>
      <p:sp>
        <p:nvSpPr>
          <p:cNvPr id="20484" name="Rectangle 9"/>
          <p:cNvSpPr>
            <a:spLocks noGrp="1" noChangeArrowheads="1"/>
          </p:cNvSpPr>
          <p:nvPr>
            <p:ph type="body" sz="half" idx="2"/>
          </p:nvPr>
        </p:nvSpPr>
        <p:spPr>
          <a:xfrm>
            <a:off x="3810000" y="1371600"/>
            <a:ext cx="4800600" cy="4343400"/>
          </a:xfrm>
        </p:spPr>
        <p:txBody>
          <a:bodyPr/>
          <a:lstStyle/>
          <a:p>
            <a:pPr eaLnBrk="1" hangingPunct="1"/>
            <a:r>
              <a:rPr lang="en-US" sz="2000" dirty="0" smtClean="0"/>
              <a:t>Objective: Estimate proportion of </a:t>
            </a:r>
            <a:r>
              <a:rPr lang="en-US" sz="2000" dirty="0" err="1" smtClean="0"/>
              <a:t>wadeable</a:t>
            </a:r>
            <a:r>
              <a:rPr lang="en-US" sz="2000" dirty="0" smtClean="0"/>
              <a:t> perennial stream length within Upper Wabash basin that are impaired and non-impaired for aquatic life use using benthic </a:t>
            </a:r>
            <a:r>
              <a:rPr lang="en-US" sz="2000" dirty="0" err="1" smtClean="0"/>
              <a:t>macroinvertebrate</a:t>
            </a:r>
            <a:r>
              <a:rPr lang="en-US" sz="2000" dirty="0" smtClean="0"/>
              <a:t> index and a quality habitat evaluation index</a:t>
            </a:r>
          </a:p>
          <a:p>
            <a:pPr eaLnBrk="1" hangingPunct="1"/>
            <a:r>
              <a:rPr lang="en-US" sz="2000" dirty="0" smtClean="0"/>
              <a:t>Target population: All </a:t>
            </a:r>
            <a:r>
              <a:rPr lang="en-US" sz="2000" dirty="0" err="1" smtClean="0"/>
              <a:t>wadeable</a:t>
            </a:r>
            <a:r>
              <a:rPr lang="en-US" sz="2000" dirty="0" smtClean="0"/>
              <a:t> perennial streams during summer index period within Upper Wabash</a:t>
            </a:r>
          </a:p>
          <a:p>
            <a:pPr eaLnBrk="1" hangingPunct="1"/>
            <a:r>
              <a:rPr lang="en-US" sz="2000" dirty="0" smtClean="0"/>
              <a:t>Sample frame: All USGS National Hydrologic Data (NHD) perennial coded streams within Upper Wabash basin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542925"/>
            <a:ext cx="7696200" cy="1133475"/>
          </a:xfrm>
        </p:spPr>
        <p:txBody>
          <a:bodyPr/>
          <a:lstStyle/>
          <a:p>
            <a:pPr eaLnBrk="1" hangingPunct="1"/>
            <a:r>
              <a:rPr lang="en-US" dirty="0" smtClean="0">
                <a:solidFill>
                  <a:srgbClr val="FF9900"/>
                </a:solidFill>
              </a:rPr>
              <a:t>Indiana Stream </a:t>
            </a:r>
            <a:r>
              <a:rPr lang="en-US" dirty="0" smtClean="0">
                <a:solidFill>
                  <a:srgbClr val="FF9900"/>
                </a:solidFill>
              </a:rPr>
              <a:t>Example</a:t>
            </a:r>
            <a:br>
              <a:rPr lang="en-US" dirty="0" smtClean="0">
                <a:solidFill>
                  <a:srgbClr val="FF9900"/>
                </a:solidFill>
              </a:rPr>
            </a:br>
            <a:r>
              <a:rPr lang="en-US" dirty="0" smtClean="0">
                <a:solidFill>
                  <a:srgbClr val="FF9900"/>
                </a:solidFill>
              </a:rPr>
              <a:t>Survey Design             Survey Analysis</a:t>
            </a:r>
            <a:endParaRPr lang="en-US" dirty="0" smtClean="0">
              <a:solidFill>
                <a:srgbClr val="FF9900"/>
              </a:solidFill>
            </a:endParaRPr>
          </a:p>
        </p:txBody>
      </p:sp>
      <p:sp>
        <p:nvSpPr>
          <p:cNvPr id="21507" name="Rectangle 4"/>
          <p:cNvSpPr>
            <a:spLocks noGrp="1" noChangeArrowheads="1"/>
          </p:cNvSpPr>
          <p:nvPr>
            <p:ph type="body" sz="half" idx="1"/>
          </p:nvPr>
        </p:nvSpPr>
        <p:spPr>
          <a:xfrm>
            <a:off x="762000" y="2057400"/>
            <a:ext cx="3773488" cy="4114800"/>
          </a:xfrm>
        </p:spPr>
        <p:txBody>
          <a:bodyPr/>
          <a:lstStyle/>
          <a:p>
            <a:pPr eaLnBrk="1" hangingPunct="1"/>
            <a:r>
              <a:rPr lang="en-US" sz="2000" dirty="0" smtClean="0"/>
              <a:t>Sample size: 50 sites with equal number in 1</a:t>
            </a:r>
            <a:r>
              <a:rPr lang="en-US" sz="2000" baseline="30000" dirty="0" smtClean="0"/>
              <a:t>st</a:t>
            </a:r>
            <a:r>
              <a:rPr lang="en-US" sz="2000" dirty="0" smtClean="0"/>
              <a:t>, 2</a:t>
            </a:r>
            <a:r>
              <a:rPr lang="en-US" sz="2000" baseline="30000" dirty="0" smtClean="0"/>
              <a:t>nd</a:t>
            </a:r>
            <a:r>
              <a:rPr lang="en-US" sz="2000" dirty="0" smtClean="0"/>
              <a:t>, 3</a:t>
            </a:r>
            <a:r>
              <a:rPr lang="en-US" sz="2000" baseline="30000" dirty="0" smtClean="0"/>
              <a:t>rd</a:t>
            </a:r>
            <a:r>
              <a:rPr lang="en-US" sz="2000" dirty="0" smtClean="0"/>
              <a:t>, and 4</a:t>
            </a:r>
            <a:r>
              <a:rPr lang="en-US" sz="2000" baseline="30000" dirty="0" smtClean="0"/>
              <a:t>th</a:t>
            </a:r>
            <a:r>
              <a:rPr lang="en-US" sz="2000" dirty="0" smtClean="0"/>
              <a:t>+ </a:t>
            </a:r>
            <a:r>
              <a:rPr lang="en-US" sz="2000" dirty="0" err="1" smtClean="0"/>
              <a:t>Strahler</a:t>
            </a:r>
            <a:r>
              <a:rPr lang="en-US" sz="2000" dirty="0" smtClean="0"/>
              <a:t> order</a:t>
            </a:r>
          </a:p>
          <a:p>
            <a:pPr eaLnBrk="1" hangingPunct="1"/>
            <a:r>
              <a:rPr lang="en-US" sz="2000" dirty="0" smtClean="0"/>
              <a:t>Survey Design: GRTS for a linear network (spatially-balanced random sample)</a:t>
            </a:r>
          </a:p>
          <a:p>
            <a:pPr eaLnBrk="1" hangingPunct="1"/>
            <a:r>
              <a:rPr lang="en-US" sz="2000" dirty="0" smtClean="0"/>
              <a:t>Oversample: 50 sites</a:t>
            </a:r>
          </a:p>
        </p:txBody>
      </p:sp>
      <p:sp>
        <p:nvSpPr>
          <p:cNvPr id="21508" name="Rectangle 5"/>
          <p:cNvSpPr>
            <a:spLocks noGrp="1" noChangeArrowheads="1"/>
          </p:cNvSpPr>
          <p:nvPr>
            <p:ph type="body" sz="half" idx="2"/>
          </p:nvPr>
        </p:nvSpPr>
        <p:spPr>
          <a:xfrm>
            <a:off x="4684713" y="2057400"/>
            <a:ext cx="3773487" cy="4114800"/>
          </a:xfrm>
        </p:spPr>
        <p:txBody>
          <a:bodyPr/>
          <a:lstStyle/>
          <a:p>
            <a:pPr eaLnBrk="1" hangingPunct="1"/>
            <a:r>
              <a:rPr lang="en-US" sz="2000" smtClean="0"/>
              <a:t>Site Evaluation</a:t>
            </a:r>
          </a:p>
          <a:p>
            <a:pPr lvl="1" eaLnBrk="1" hangingPunct="1"/>
            <a:r>
              <a:rPr lang="en-US" sz="1800" smtClean="0"/>
              <a:t>TS: Target Sampled</a:t>
            </a:r>
          </a:p>
          <a:p>
            <a:pPr lvl="1" eaLnBrk="1" hangingPunct="1"/>
            <a:r>
              <a:rPr lang="en-US" sz="1800" smtClean="0"/>
              <a:t>NT: Non-target</a:t>
            </a:r>
          </a:p>
          <a:p>
            <a:pPr lvl="1" eaLnBrk="1" hangingPunct="1"/>
            <a:r>
              <a:rPr lang="en-US" sz="1800" smtClean="0"/>
              <a:t>LD: Landowner denied access</a:t>
            </a:r>
          </a:p>
          <a:p>
            <a:pPr lvl="1" eaLnBrk="1" hangingPunct="1"/>
            <a:r>
              <a:rPr lang="en-US" sz="1800" smtClean="0"/>
              <a:t>PB: Physically barrier</a:t>
            </a:r>
          </a:p>
          <a:p>
            <a:pPr eaLnBrk="1" hangingPunct="1"/>
            <a:r>
              <a:rPr lang="en-US" sz="2000" smtClean="0"/>
              <a:t>Adjust weights</a:t>
            </a:r>
          </a:p>
          <a:p>
            <a:pPr eaLnBrk="1" hangingPunct="1"/>
            <a:r>
              <a:rPr lang="en-US" sz="2000" smtClean="0"/>
              <a:t>Estimate perennial stream extent</a:t>
            </a:r>
          </a:p>
          <a:p>
            <a:pPr eaLnBrk="1" hangingPunct="1"/>
            <a:r>
              <a:rPr lang="en-US" sz="2000" smtClean="0"/>
              <a:t>Estimate stream km impaired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pPr eaLnBrk="1" hangingPunct="1"/>
            <a:r>
              <a:rPr lang="en-US" dirty="0" smtClean="0">
                <a:solidFill>
                  <a:srgbClr val="FF9900"/>
                </a:solidFill>
              </a:rPr>
              <a:t>Indiana Upper Wabash Basin: </a:t>
            </a:r>
            <a:br>
              <a:rPr lang="en-US" dirty="0" smtClean="0">
                <a:solidFill>
                  <a:srgbClr val="FF9900"/>
                </a:solidFill>
              </a:rPr>
            </a:br>
            <a:r>
              <a:rPr lang="en-US" dirty="0" smtClean="0">
                <a:solidFill>
                  <a:srgbClr val="FF9900"/>
                </a:solidFill>
              </a:rPr>
              <a:t>Perennial Stream Length (km) </a:t>
            </a:r>
          </a:p>
        </p:txBody>
      </p:sp>
      <p:graphicFrame>
        <p:nvGraphicFramePr>
          <p:cNvPr id="75956" name="Group 180"/>
          <p:cNvGraphicFramePr>
            <a:graphicFrameLocks noGrp="1"/>
          </p:cNvGraphicFramePr>
          <p:nvPr>
            <p:ph idx="1"/>
          </p:nvPr>
        </p:nvGraphicFramePr>
        <p:xfrm>
          <a:off x="762000" y="2057400"/>
          <a:ext cx="8001000" cy="3657600"/>
        </p:xfrm>
        <a:graphic>
          <a:graphicData uri="http://schemas.openxmlformats.org/drawingml/2006/table">
            <a:tbl>
              <a:tblPr/>
              <a:tblGrid>
                <a:gridCol w="3886200"/>
                <a:gridCol w="2209800"/>
                <a:gridCol w="1905000"/>
              </a:tblGrid>
              <a:tr h="990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Stream Length Category</a:t>
                      </a:r>
                    </a:p>
                  </a:txBody>
                  <a:tcPr anchor="ct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381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Length (km)</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381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Percent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Total</a:t>
                      </a:r>
                    </a:p>
                  </a:txBody>
                  <a:tcPr anchor="ct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381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r h="990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NHD GIS coverage</a:t>
                      </a:r>
                    </a:p>
                  </a:txBody>
                  <a:tcPr anchor="ct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7358</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100</a:t>
                      </a:r>
                    </a:p>
                  </a:txBody>
                  <a:tcPr anchor="ct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914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Estimated perennial</a:t>
                      </a:r>
                    </a:p>
                  </a:txBody>
                  <a:tcPr anchor="ct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5707 ± 724</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77.6 ± 9.8</a:t>
                      </a:r>
                    </a:p>
                  </a:txBody>
                  <a:tcPr anchor="ct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Estimated sampled</a:t>
                      </a:r>
                    </a:p>
                  </a:txBody>
                  <a:tcPr anchor="ct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381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3414 ± 729</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381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46.4 ± 9.9</a:t>
                      </a:r>
                    </a:p>
                  </a:txBody>
                  <a:tcPr anchor="ct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38100"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Spatial Survey Design Process</a:t>
            </a:r>
          </a:p>
        </p:txBody>
      </p:sp>
      <p:sp>
        <p:nvSpPr>
          <p:cNvPr id="9219" name="Rectangle 3"/>
          <p:cNvSpPr>
            <a:spLocks noChangeArrowheads="1"/>
          </p:cNvSpPr>
          <p:nvPr/>
        </p:nvSpPr>
        <p:spPr bwMode="auto">
          <a:xfrm>
            <a:off x="304800" y="1752600"/>
            <a:ext cx="1905000" cy="8382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a:latin typeface="Times" pitchFamily="18" charset="0"/>
              </a:rPr>
              <a:t>Resource</a:t>
            </a:r>
          </a:p>
          <a:p>
            <a:pPr algn="ctr" eaLnBrk="0" hangingPunct="0"/>
            <a:r>
              <a:rPr lang="en-US">
                <a:latin typeface="Times" pitchFamily="18" charset="0"/>
              </a:rPr>
              <a:t>Characteristics</a:t>
            </a:r>
          </a:p>
        </p:txBody>
      </p:sp>
      <p:sp>
        <p:nvSpPr>
          <p:cNvPr id="9220" name="Rectangle 4"/>
          <p:cNvSpPr>
            <a:spLocks noChangeArrowheads="1"/>
          </p:cNvSpPr>
          <p:nvPr/>
        </p:nvSpPr>
        <p:spPr bwMode="auto">
          <a:xfrm>
            <a:off x="304800" y="3276600"/>
            <a:ext cx="1828800" cy="8382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a:latin typeface="Times" pitchFamily="18" charset="0"/>
              </a:rPr>
              <a:t>Monitoring</a:t>
            </a:r>
          </a:p>
          <a:p>
            <a:pPr algn="ctr" eaLnBrk="0" hangingPunct="0"/>
            <a:r>
              <a:rPr lang="en-US">
                <a:latin typeface="Times" pitchFamily="18" charset="0"/>
              </a:rPr>
              <a:t>Objectives</a:t>
            </a:r>
          </a:p>
        </p:txBody>
      </p:sp>
      <p:sp>
        <p:nvSpPr>
          <p:cNvPr id="9221" name="Rectangle 5"/>
          <p:cNvSpPr>
            <a:spLocks noChangeArrowheads="1"/>
          </p:cNvSpPr>
          <p:nvPr/>
        </p:nvSpPr>
        <p:spPr bwMode="auto">
          <a:xfrm>
            <a:off x="304800" y="4800600"/>
            <a:ext cx="1828800" cy="9144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a:latin typeface="Times" pitchFamily="18" charset="0"/>
              </a:rPr>
              <a:t>Institutional</a:t>
            </a:r>
          </a:p>
          <a:p>
            <a:pPr algn="ctr" eaLnBrk="0" hangingPunct="0"/>
            <a:r>
              <a:rPr lang="en-US">
                <a:latin typeface="Times" pitchFamily="18" charset="0"/>
              </a:rPr>
              <a:t>Constraints</a:t>
            </a:r>
          </a:p>
        </p:txBody>
      </p:sp>
      <p:sp>
        <p:nvSpPr>
          <p:cNvPr id="9222" name="Rectangle 6"/>
          <p:cNvSpPr>
            <a:spLocks noChangeArrowheads="1"/>
          </p:cNvSpPr>
          <p:nvPr/>
        </p:nvSpPr>
        <p:spPr bwMode="auto">
          <a:xfrm>
            <a:off x="2819400" y="3276600"/>
            <a:ext cx="1752600" cy="8382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a:latin typeface="Times" pitchFamily="18" charset="0"/>
              </a:rPr>
              <a:t>Design</a:t>
            </a:r>
          </a:p>
          <a:p>
            <a:pPr algn="ctr" eaLnBrk="0" hangingPunct="0"/>
            <a:r>
              <a:rPr lang="en-US">
                <a:latin typeface="Times" pitchFamily="18" charset="0"/>
              </a:rPr>
              <a:t>Requirements</a:t>
            </a:r>
          </a:p>
        </p:txBody>
      </p:sp>
      <p:sp>
        <p:nvSpPr>
          <p:cNvPr id="9223" name="Rectangle 7"/>
          <p:cNvSpPr>
            <a:spLocks noChangeArrowheads="1"/>
          </p:cNvSpPr>
          <p:nvPr/>
        </p:nvSpPr>
        <p:spPr bwMode="auto">
          <a:xfrm>
            <a:off x="2819400" y="1752600"/>
            <a:ext cx="1676400" cy="7620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a:latin typeface="Times" pitchFamily="18" charset="0"/>
              </a:rPr>
              <a:t>Target</a:t>
            </a:r>
          </a:p>
          <a:p>
            <a:pPr algn="ctr" eaLnBrk="0" hangingPunct="0"/>
            <a:r>
              <a:rPr lang="en-US">
                <a:latin typeface="Times" pitchFamily="18" charset="0"/>
              </a:rPr>
              <a:t>Population</a:t>
            </a:r>
          </a:p>
        </p:txBody>
      </p:sp>
      <p:sp>
        <p:nvSpPr>
          <p:cNvPr id="9224" name="Rectangle 8"/>
          <p:cNvSpPr>
            <a:spLocks noChangeArrowheads="1"/>
          </p:cNvSpPr>
          <p:nvPr/>
        </p:nvSpPr>
        <p:spPr bwMode="auto">
          <a:xfrm>
            <a:off x="2895600" y="4876800"/>
            <a:ext cx="1676400" cy="7620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a:latin typeface="Times" pitchFamily="18" charset="0"/>
              </a:rPr>
              <a:t>Sample</a:t>
            </a:r>
          </a:p>
          <a:p>
            <a:pPr algn="ctr" eaLnBrk="0" hangingPunct="0"/>
            <a:r>
              <a:rPr lang="en-US">
                <a:latin typeface="Times" pitchFamily="18" charset="0"/>
              </a:rPr>
              <a:t>Frame</a:t>
            </a:r>
          </a:p>
        </p:txBody>
      </p:sp>
      <p:sp>
        <p:nvSpPr>
          <p:cNvPr id="9225" name="AutoShape 10"/>
          <p:cNvSpPr>
            <a:spLocks noChangeArrowheads="1"/>
          </p:cNvSpPr>
          <p:nvPr/>
        </p:nvSpPr>
        <p:spPr bwMode="auto">
          <a:xfrm>
            <a:off x="4724400" y="3429000"/>
            <a:ext cx="609600" cy="485775"/>
          </a:xfrm>
          <a:prstGeom prst="rightArrow">
            <a:avLst>
              <a:gd name="adj1" fmla="val 50000"/>
              <a:gd name="adj2" fmla="val 31373"/>
            </a:avLst>
          </a:prstGeom>
          <a:solidFill>
            <a:schemeClr val="accent2"/>
          </a:solidFill>
          <a:ln w="12700">
            <a:solidFill>
              <a:schemeClr val="tx1"/>
            </a:solidFill>
            <a:miter lim="800000"/>
            <a:headEnd type="none" w="sm" len="sm"/>
            <a:tailEnd type="none" w="sm" len="sm"/>
          </a:ln>
        </p:spPr>
        <p:txBody>
          <a:bodyPr wrap="none" anchor="ctr"/>
          <a:lstStyle/>
          <a:p>
            <a:endParaRPr lang="en-US"/>
          </a:p>
        </p:txBody>
      </p:sp>
      <p:sp>
        <p:nvSpPr>
          <p:cNvPr id="9226" name="Rectangle 11"/>
          <p:cNvSpPr>
            <a:spLocks noChangeArrowheads="1"/>
          </p:cNvSpPr>
          <p:nvPr/>
        </p:nvSpPr>
        <p:spPr bwMode="auto">
          <a:xfrm>
            <a:off x="5334000" y="3048000"/>
            <a:ext cx="1371600" cy="12192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a:latin typeface="Times" pitchFamily="18" charset="0"/>
              </a:rPr>
              <a:t>Spatial</a:t>
            </a:r>
          </a:p>
          <a:p>
            <a:pPr algn="ctr" eaLnBrk="0" hangingPunct="0"/>
            <a:r>
              <a:rPr lang="en-US">
                <a:latin typeface="Times" pitchFamily="18" charset="0"/>
              </a:rPr>
              <a:t>Survey</a:t>
            </a:r>
          </a:p>
          <a:p>
            <a:pPr algn="ctr" eaLnBrk="0" hangingPunct="0"/>
            <a:r>
              <a:rPr lang="en-US">
                <a:latin typeface="Times" pitchFamily="18" charset="0"/>
              </a:rPr>
              <a:t>Design</a:t>
            </a:r>
          </a:p>
        </p:txBody>
      </p:sp>
      <p:sp>
        <p:nvSpPr>
          <p:cNvPr id="9227" name="AutoShape 12"/>
          <p:cNvSpPr>
            <a:spLocks noChangeArrowheads="1"/>
          </p:cNvSpPr>
          <p:nvPr/>
        </p:nvSpPr>
        <p:spPr bwMode="auto">
          <a:xfrm rot="-2467294">
            <a:off x="2286000" y="2590800"/>
            <a:ext cx="485775" cy="533400"/>
          </a:xfrm>
          <a:prstGeom prst="upDownArrow">
            <a:avLst>
              <a:gd name="adj1" fmla="val 50000"/>
              <a:gd name="adj2" fmla="val 21961"/>
            </a:avLst>
          </a:prstGeom>
          <a:solidFill>
            <a:schemeClr val="accent2"/>
          </a:solidFill>
          <a:ln w="12700">
            <a:solidFill>
              <a:schemeClr val="tx1"/>
            </a:solidFill>
            <a:miter lim="800000"/>
            <a:headEnd type="none" w="sm" len="sm"/>
            <a:tailEnd type="none" w="sm" len="sm"/>
          </a:ln>
        </p:spPr>
        <p:txBody>
          <a:bodyPr wrap="none" anchor="ctr"/>
          <a:lstStyle/>
          <a:p>
            <a:endParaRPr lang="en-US"/>
          </a:p>
        </p:txBody>
      </p:sp>
      <p:sp>
        <p:nvSpPr>
          <p:cNvPr id="9228" name="AutoShape 13"/>
          <p:cNvSpPr>
            <a:spLocks noChangeArrowheads="1"/>
          </p:cNvSpPr>
          <p:nvPr/>
        </p:nvSpPr>
        <p:spPr bwMode="auto">
          <a:xfrm rot="3150886">
            <a:off x="2233612" y="4243388"/>
            <a:ext cx="485775" cy="533400"/>
          </a:xfrm>
          <a:prstGeom prst="upDownArrow">
            <a:avLst>
              <a:gd name="adj1" fmla="val 50000"/>
              <a:gd name="adj2" fmla="val 21961"/>
            </a:avLst>
          </a:prstGeom>
          <a:solidFill>
            <a:schemeClr val="accent2"/>
          </a:solidFill>
          <a:ln w="12700">
            <a:solidFill>
              <a:schemeClr val="tx1"/>
            </a:solidFill>
            <a:miter lim="800000"/>
            <a:headEnd type="none" w="sm" len="sm"/>
            <a:tailEnd type="none" w="sm" len="sm"/>
          </a:ln>
        </p:spPr>
        <p:txBody>
          <a:bodyPr wrap="none" anchor="ctr"/>
          <a:lstStyle/>
          <a:p>
            <a:endParaRPr lang="en-US"/>
          </a:p>
        </p:txBody>
      </p:sp>
      <p:sp>
        <p:nvSpPr>
          <p:cNvPr id="9229" name="AutoShape 14"/>
          <p:cNvSpPr>
            <a:spLocks noChangeArrowheads="1"/>
          </p:cNvSpPr>
          <p:nvPr/>
        </p:nvSpPr>
        <p:spPr bwMode="auto">
          <a:xfrm>
            <a:off x="3429000" y="2590800"/>
            <a:ext cx="485775" cy="533400"/>
          </a:xfrm>
          <a:prstGeom prst="upDownArrow">
            <a:avLst>
              <a:gd name="adj1" fmla="val 50000"/>
              <a:gd name="adj2" fmla="val 21961"/>
            </a:avLst>
          </a:prstGeom>
          <a:solidFill>
            <a:schemeClr val="accent2"/>
          </a:solidFill>
          <a:ln w="12700">
            <a:solidFill>
              <a:schemeClr val="tx1"/>
            </a:solidFill>
            <a:miter lim="800000"/>
            <a:headEnd type="none" w="sm" len="sm"/>
            <a:tailEnd type="none" w="sm" len="sm"/>
          </a:ln>
        </p:spPr>
        <p:txBody>
          <a:bodyPr wrap="none" anchor="ctr"/>
          <a:lstStyle/>
          <a:p>
            <a:endParaRPr lang="en-US"/>
          </a:p>
        </p:txBody>
      </p:sp>
      <p:sp>
        <p:nvSpPr>
          <p:cNvPr id="9230" name="AutoShape 15"/>
          <p:cNvSpPr>
            <a:spLocks noChangeArrowheads="1"/>
          </p:cNvSpPr>
          <p:nvPr/>
        </p:nvSpPr>
        <p:spPr bwMode="auto">
          <a:xfrm>
            <a:off x="3429000" y="4191000"/>
            <a:ext cx="485775" cy="533400"/>
          </a:xfrm>
          <a:prstGeom prst="upDownArrow">
            <a:avLst>
              <a:gd name="adj1" fmla="val 50000"/>
              <a:gd name="adj2" fmla="val 21961"/>
            </a:avLst>
          </a:prstGeom>
          <a:solidFill>
            <a:schemeClr val="accent2"/>
          </a:solidFill>
          <a:ln w="12700">
            <a:solidFill>
              <a:schemeClr val="tx1"/>
            </a:solidFill>
            <a:miter lim="800000"/>
            <a:headEnd type="none" w="sm" len="sm"/>
            <a:tailEnd type="none" w="sm" len="sm"/>
          </a:ln>
        </p:spPr>
        <p:txBody>
          <a:bodyPr wrap="none" anchor="ctr"/>
          <a:lstStyle/>
          <a:p>
            <a:endParaRPr lang="en-US"/>
          </a:p>
        </p:txBody>
      </p:sp>
      <p:sp>
        <p:nvSpPr>
          <p:cNvPr id="9231" name="Oval 16"/>
          <p:cNvSpPr>
            <a:spLocks noChangeArrowheads="1"/>
          </p:cNvSpPr>
          <p:nvPr/>
        </p:nvSpPr>
        <p:spPr bwMode="auto">
          <a:xfrm>
            <a:off x="7391400" y="1600200"/>
            <a:ext cx="1524000" cy="4114800"/>
          </a:xfrm>
          <a:prstGeom prst="ellipse">
            <a:avLst/>
          </a:prstGeom>
          <a:solidFill>
            <a:schemeClr val="accent1"/>
          </a:solidFill>
          <a:ln w="12700">
            <a:solidFill>
              <a:schemeClr val="tx1"/>
            </a:solidFill>
            <a:round/>
            <a:headEnd type="none" w="sm" len="sm"/>
            <a:tailEnd type="none" w="sm" len="sm"/>
          </a:ln>
        </p:spPr>
        <p:txBody>
          <a:bodyPr wrap="none" anchor="ctr"/>
          <a:lstStyle/>
          <a:p>
            <a:pPr algn="ctr" eaLnBrk="0" hangingPunct="0"/>
            <a:r>
              <a:rPr lang="en-US">
                <a:latin typeface="Times" pitchFamily="18" charset="0"/>
              </a:rPr>
              <a:t>Site</a:t>
            </a:r>
          </a:p>
          <a:p>
            <a:pPr algn="ctr" eaLnBrk="0" hangingPunct="0"/>
            <a:r>
              <a:rPr lang="en-US">
                <a:latin typeface="Times" pitchFamily="18" charset="0"/>
              </a:rPr>
              <a:t>Selection</a:t>
            </a:r>
          </a:p>
          <a:p>
            <a:pPr algn="ctr" eaLnBrk="0" hangingPunct="0"/>
            <a:r>
              <a:rPr lang="en-US">
                <a:latin typeface="Times" pitchFamily="18" charset="0"/>
              </a:rPr>
              <a:t>using R</a:t>
            </a:r>
          </a:p>
          <a:p>
            <a:pPr algn="ctr" eaLnBrk="0" hangingPunct="0"/>
            <a:endParaRPr lang="en-US">
              <a:latin typeface="Times" pitchFamily="18" charset="0"/>
            </a:endParaRPr>
          </a:p>
          <a:p>
            <a:pPr algn="ctr" eaLnBrk="0" hangingPunct="0"/>
            <a:endParaRPr lang="en-US">
              <a:latin typeface="Times" pitchFamily="18" charset="0"/>
            </a:endParaRPr>
          </a:p>
          <a:p>
            <a:pPr algn="ctr" eaLnBrk="0" hangingPunct="0"/>
            <a:r>
              <a:rPr lang="en-US">
                <a:latin typeface="Times" pitchFamily="18" charset="0"/>
              </a:rPr>
              <a:t>Design</a:t>
            </a:r>
          </a:p>
          <a:p>
            <a:pPr algn="ctr" eaLnBrk="0" hangingPunct="0"/>
            <a:r>
              <a:rPr lang="en-US">
                <a:latin typeface="Times" pitchFamily="18" charset="0"/>
              </a:rPr>
              <a:t>File</a:t>
            </a:r>
          </a:p>
        </p:txBody>
      </p:sp>
      <p:sp>
        <p:nvSpPr>
          <p:cNvPr id="9232" name="AutoShape 17"/>
          <p:cNvSpPr>
            <a:spLocks noChangeArrowheads="1"/>
          </p:cNvSpPr>
          <p:nvPr/>
        </p:nvSpPr>
        <p:spPr bwMode="auto">
          <a:xfrm>
            <a:off x="6781800" y="3505200"/>
            <a:ext cx="609600" cy="485775"/>
          </a:xfrm>
          <a:prstGeom prst="rightArrow">
            <a:avLst>
              <a:gd name="adj1" fmla="val 50000"/>
              <a:gd name="adj2" fmla="val 31373"/>
            </a:avLst>
          </a:prstGeom>
          <a:solidFill>
            <a:schemeClr val="accent2"/>
          </a:solidFill>
          <a:ln w="12700">
            <a:solidFill>
              <a:schemeClr val="tx1"/>
            </a:solidFill>
            <a:miter lim="800000"/>
            <a:headEnd type="none" w="sm" len="sm"/>
            <a:tailEnd type="none" w="sm" len="sm"/>
          </a:ln>
        </p:spPr>
        <p:txBody>
          <a:bodyPr wrap="none" anchor="ctr"/>
          <a:lstStyle/>
          <a:p>
            <a:endParaRPr lang="en-US"/>
          </a:p>
        </p:txBody>
      </p:sp>
      <p:sp>
        <p:nvSpPr>
          <p:cNvPr id="9233" name="AutoShape 18"/>
          <p:cNvSpPr>
            <a:spLocks noChangeArrowheads="1"/>
          </p:cNvSpPr>
          <p:nvPr/>
        </p:nvSpPr>
        <p:spPr bwMode="auto">
          <a:xfrm rot="5252091">
            <a:off x="2233612" y="3405188"/>
            <a:ext cx="485775" cy="533400"/>
          </a:xfrm>
          <a:prstGeom prst="upDownArrow">
            <a:avLst>
              <a:gd name="adj1" fmla="val 50000"/>
              <a:gd name="adj2" fmla="val 21961"/>
            </a:avLst>
          </a:prstGeom>
          <a:solidFill>
            <a:schemeClr val="accent2"/>
          </a:solidFill>
          <a:ln w="12700">
            <a:solidFill>
              <a:schemeClr val="tx1"/>
            </a:solidFill>
            <a:miter lim="800000"/>
            <a:headEnd type="none" w="sm" len="sm"/>
            <a:tailEnd type="none" w="sm" len="sm"/>
          </a:ln>
        </p:spPr>
        <p:txBody>
          <a:bodyPr wrap="none" anchor="ctr"/>
          <a:lstStyle/>
          <a:p>
            <a:endParaRPr lang="en-US"/>
          </a:p>
        </p:txBody>
      </p:sp>
      <p:sp>
        <p:nvSpPr>
          <p:cNvPr id="18" name="AutoShape 13"/>
          <p:cNvSpPr>
            <a:spLocks noChangeArrowheads="1"/>
          </p:cNvSpPr>
          <p:nvPr/>
        </p:nvSpPr>
        <p:spPr bwMode="auto">
          <a:xfrm rot="3178725">
            <a:off x="5018639" y="4076207"/>
            <a:ext cx="485775" cy="1551782"/>
          </a:xfrm>
          <a:prstGeom prst="upDownArrow">
            <a:avLst>
              <a:gd name="adj1" fmla="val 50000"/>
              <a:gd name="adj2" fmla="val 21961"/>
            </a:avLst>
          </a:prstGeom>
          <a:solidFill>
            <a:schemeClr val="accent2"/>
          </a:solidFill>
          <a:ln w="12700">
            <a:solidFill>
              <a:schemeClr val="tx1"/>
            </a:solidFill>
            <a:miter lim="800000"/>
            <a:headEnd type="none" w="sm" len="sm"/>
            <a:tailEnd type="none" w="sm" len="sm"/>
          </a:ln>
        </p:spPr>
        <p:txBody>
          <a:bodyPr wrap="none" anchor="ct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4"/>
          <p:cNvSpPr>
            <a:spLocks noGrp="1" noChangeArrowheads="1"/>
          </p:cNvSpPr>
          <p:nvPr>
            <p:ph type="title"/>
          </p:nvPr>
        </p:nvSpPr>
        <p:spPr/>
        <p:txBody>
          <a:bodyPr/>
          <a:lstStyle/>
          <a:p>
            <a:r>
              <a:rPr lang="en-US" dirty="0">
                <a:solidFill>
                  <a:srgbClr val="FF9900"/>
                </a:solidFill>
              </a:rPr>
              <a:t>Indiana Upper Wabash Basin:</a:t>
            </a:r>
            <a:br>
              <a:rPr lang="en-US" dirty="0">
                <a:solidFill>
                  <a:srgbClr val="FF9900"/>
                </a:solidFill>
              </a:rPr>
            </a:br>
            <a:r>
              <a:rPr lang="en-US" dirty="0">
                <a:solidFill>
                  <a:srgbClr val="FF9900"/>
                </a:solidFill>
              </a:rPr>
              <a:t>Biological and Habitat Assessment</a:t>
            </a:r>
          </a:p>
        </p:txBody>
      </p:sp>
      <p:graphicFrame>
        <p:nvGraphicFramePr>
          <p:cNvPr id="77980" name="Group 156"/>
          <p:cNvGraphicFramePr>
            <a:graphicFrameLocks noGrp="1"/>
          </p:cNvGraphicFramePr>
          <p:nvPr>
            <p:ph idx="1"/>
          </p:nvPr>
        </p:nvGraphicFramePr>
        <p:xfrm>
          <a:off x="762000" y="2057400"/>
          <a:ext cx="7696200" cy="3600450"/>
        </p:xfrm>
        <a:graphic>
          <a:graphicData uri="http://schemas.openxmlformats.org/drawingml/2006/table">
            <a:tbl>
              <a:tblPr/>
              <a:tblGrid>
                <a:gridCol w="1924050"/>
                <a:gridCol w="1924050"/>
                <a:gridCol w="1924050"/>
                <a:gridCol w="1924050"/>
              </a:tblGrid>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Indicator</a:t>
                      </a: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381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Status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381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Length (km)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381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Percent Total</a:t>
                      </a:r>
                    </a:p>
                  </a:txBody>
                  <a:tcP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381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IBI</a:t>
                      </a: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Not Impaired</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4128 </a:t>
                      </a:r>
                      <a:r>
                        <a:rPr kumimoji="0" lang="en-US" sz="2000" b="0" i="0" u="none" strike="noStrike" cap="none" normalizeH="0" baseline="0" smtClean="0">
                          <a:ln>
                            <a:noFill/>
                          </a:ln>
                          <a:solidFill>
                            <a:schemeClr val="tx1"/>
                          </a:solidFill>
                          <a:effectLst/>
                          <a:latin typeface="Times New Roman" pitchFamily="18" charset="0"/>
                        </a:rPr>
                        <a:t>± 1134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72.3 </a:t>
                      </a:r>
                      <a:r>
                        <a:rPr kumimoji="0" lang="en-US" sz="2000" b="0" i="0" u="none" strike="noStrike" cap="none" normalizeH="0" baseline="0" smtClean="0">
                          <a:ln>
                            <a:noFill/>
                          </a:ln>
                          <a:solidFill>
                            <a:schemeClr val="tx1"/>
                          </a:solidFill>
                          <a:effectLst/>
                          <a:latin typeface="Times New Roman" pitchFamily="18" charset="0"/>
                        </a:rPr>
                        <a:t>± 13.0</a:t>
                      </a:r>
                    </a:p>
                  </a:txBody>
                  <a:tcP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Impaired</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1579 </a:t>
                      </a:r>
                      <a:r>
                        <a:rPr kumimoji="0" lang="en-US" sz="2000" b="0" i="0" u="none" strike="noStrike" cap="none" normalizeH="0" baseline="0" smtClean="0">
                          <a:ln>
                            <a:noFill/>
                          </a:ln>
                          <a:solidFill>
                            <a:schemeClr val="tx1"/>
                          </a:solidFill>
                          <a:effectLst/>
                          <a:latin typeface="Times New Roman" pitchFamily="18" charset="0"/>
                        </a:rPr>
                        <a:t>± 810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27.7 </a:t>
                      </a:r>
                      <a:r>
                        <a:rPr kumimoji="0" lang="en-US" sz="2000" b="0" i="0" u="none" strike="noStrike" cap="none" normalizeH="0" baseline="0" smtClean="0">
                          <a:ln>
                            <a:noFill/>
                          </a:ln>
                          <a:solidFill>
                            <a:schemeClr val="tx1"/>
                          </a:solidFill>
                          <a:effectLst/>
                          <a:latin typeface="Times New Roman" pitchFamily="18" charset="0"/>
                        </a:rPr>
                        <a:t>± 13.0</a:t>
                      </a:r>
                    </a:p>
                  </a:txBody>
                  <a:tcP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Total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5707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100</a:t>
                      </a:r>
                    </a:p>
                  </a:txBody>
                  <a:tcP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QHEI</a:t>
                      </a: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Not Impaired</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3373 </a:t>
                      </a:r>
                      <a:r>
                        <a:rPr kumimoji="0" lang="en-US" sz="2000" b="0" i="0" u="none" strike="noStrike" cap="none" normalizeH="0" baseline="0" smtClean="0">
                          <a:ln>
                            <a:noFill/>
                          </a:ln>
                          <a:solidFill>
                            <a:schemeClr val="tx1"/>
                          </a:solidFill>
                          <a:effectLst/>
                          <a:latin typeface="Times New Roman" pitchFamily="18" charset="0"/>
                        </a:rPr>
                        <a:t>± 990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59.1 </a:t>
                      </a:r>
                      <a:r>
                        <a:rPr kumimoji="0" lang="en-US" sz="2000" b="0" i="0" u="none" strike="noStrike" cap="none" normalizeH="0" baseline="0" smtClean="0">
                          <a:ln>
                            <a:noFill/>
                          </a:ln>
                          <a:solidFill>
                            <a:schemeClr val="tx1"/>
                          </a:solidFill>
                          <a:effectLst/>
                          <a:latin typeface="Times New Roman" pitchFamily="18" charset="0"/>
                        </a:rPr>
                        <a:t>± 16.3</a:t>
                      </a:r>
                    </a:p>
                  </a:txBody>
                  <a:tcP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Impaired</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2334 </a:t>
                      </a:r>
                      <a:r>
                        <a:rPr kumimoji="0" lang="en-US" sz="2000" b="0" i="0" u="none" strike="noStrike" cap="none" normalizeH="0" baseline="0" smtClean="0">
                          <a:ln>
                            <a:noFill/>
                          </a:ln>
                          <a:solidFill>
                            <a:schemeClr val="tx1"/>
                          </a:solidFill>
                          <a:effectLst/>
                          <a:latin typeface="Times New Roman" pitchFamily="18" charset="0"/>
                        </a:rPr>
                        <a:t>± 1168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40.9 </a:t>
                      </a:r>
                      <a:r>
                        <a:rPr kumimoji="0" lang="en-US" sz="2000" b="0" i="0" u="none" strike="noStrike" cap="none" normalizeH="0" baseline="0" smtClean="0">
                          <a:ln>
                            <a:noFill/>
                          </a:ln>
                          <a:solidFill>
                            <a:schemeClr val="tx1"/>
                          </a:solidFill>
                          <a:effectLst/>
                          <a:latin typeface="Times New Roman" pitchFamily="18" charset="0"/>
                        </a:rPr>
                        <a:t>± 16.3</a:t>
                      </a:r>
                    </a:p>
                  </a:txBody>
                  <a:tcP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381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Total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381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5707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381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100</a:t>
                      </a:r>
                    </a:p>
                  </a:txBody>
                  <a:tcP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38100"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a:xfrm>
            <a:off x="609600" y="304800"/>
            <a:ext cx="8153400" cy="1295400"/>
          </a:xfrm>
        </p:spPr>
        <p:txBody>
          <a:bodyPr/>
          <a:lstStyle/>
          <a:p>
            <a:pPr eaLnBrk="1" hangingPunct="1"/>
            <a:r>
              <a:rPr lang="en-US" dirty="0" smtClean="0">
                <a:solidFill>
                  <a:srgbClr val="FF9900"/>
                </a:solidFill>
              </a:rPr>
              <a:t>Mid-Atlantic Integrated Assessment (MAIA)</a:t>
            </a:r>
            <a:br>
              <a:rPr lang="en-US" dirty="0" smtClean="0">
                <a:solidFill>
                  <a:srgbClr val="FF9900"/>
                </a:solidFill>
              </a:rPr>
            </a:br>
            <a:r>
              <a:rPr lang="en-US" dirty="0" smtClean="0">
                <a:solidFill>
                  <a:srgbClr val="FF9900"/>
                </a:solidFill>
              </a:rPr>
              <a:t>Streams and Rivers</a:t>
            </a:r>
          </a:p>
        </p:txBody>
      </p:sp>
      <p:pic>
        <p:nvPicPr>
          <p:cNvPr id="24579" name="Picture 5" descr="maia"/>
          <p:cNvPicPr>
            <a:picLocks noChangeAspect="1" noChangeArrowheads="1"/>
          </p:cNvPicPr>
          <p:nvPr/>
        </p:nvPicPr>
        <p:blipFill>
          <a:blip r:embed="rId2" cstate="print"/>
          <a:srcRect/>
          <a:stretch>
            <a:fillRect/>
          </a:stretch>
        </p:blipFill>
        <p:spPr bwMode="auto">
          <a:xfrm>
            <a:off x="533400" y="1600200"/>
            <a:ext cx="4140200" cy="4572000"/>
          </a:xfrm>
          <a:prstGeom prst="rect">
            <a:avLst/>
          </a:prstGeom>
          <a:noFill/>
          <a:ln w="9525">
            <a:noFill/>
            <a:miter lim="800000"/>
            <a:headEnd/>
            <a:tailEnd/>
          </a:ln>
        </p:spPr>
      </p:pic>
      <p:pic>
        <p:nvPicPr>
          <p:cNvPr id="24580" name="Picture 6" descr="Dot"/>
          <p:cNvPicPr>
            <a:picLocks noChangeAspect="1" noChangeArrowheads="1"/>
          </p:cNvPicPr>
          <p:nvPr/>
        </p:nvPicPr>
        <p:blipFill>
          <a:blip r:embed="rId3" cstate="print"/>
          <a:srcRect l="12691" t="12500" r="19037" b="5037"/>
          <a:stretch>
            <a:fillRect/>
          </a:stretch>
        </p:blipFill>
        <p:spPr bwMode="auto">
          <a:xfrm>
            <a:off x="4810125" y="1600200"/>
            <a:ext cx="3981450"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p:txBody>
          <a:bodyPr/>
          <a:lstStyle/>
          <a:p>
            <a:pPr eaLnBrk="1" hangingPunct="1"/>
            <a:r>
              <a:rPr lang="en-US" dirty="0" smtClean="0">
                <a:solidFill>
                  <a:srgbClr val="FF9900"/>
                </a:solidFill>
              </a:rPr>
              <a:t>Mid-Atlantic Integrated Assessment </a:t>
            </a:r>
            <a:br>
              <a:rPr lang="en-US" dirty="0" smtClean="0">
                <a:solidFill>
                  <a:srgbClr val="FF9900"/>
                </a:solidFill>
              </a:rPr>
            </a:br>
            <a:r>
              <a:rPr lang="en-US" dirty="0" smtClean="0">
                <a:solidFill>
                  <a:srgbClr val="FF9900"/>
                </a:solidFill>
              </a:rPr>
              <a:t>Streams and Rivers</a:t>
            </a:r>
          </a:p>
        </p:txBody>
      </p:sp>
      <p:graphicFrame>
        <p:nvGraphicFramePr>
          <p:cNvPr id="79979" name="Group 107"/>
          <p:cNvGraphicFramePr>
            <a:graphicFrameLocks noGrp="1"/>
          </p:cNvGraphicFramePr>
          <p:nvPr>
            <p:ph idx="1"/>
          </p:nvPr>
        </p:nvGraphicFramePr>
        <p:xfrm>
          <a:off x="609600" y="2057400"/>
          <a:ext cx="7848600" cy="3863340"/>
        </p:xfrm>
        <a:graphic>
          <a:graphicData uri="http://schemas.openxmlformats.org/drawingml/2006/table">
            <a:tbl>
              <a:tblPr/>
              <a:tblGrid>
                <a:gridCol w="2254250"/>
                <a:gridCol w="3108325"/>
                <a:gridCol w="2486025"/>
              </a:tblGrid>
              <a:tr h="952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smtClean="0">
                          <a:ln>
                            <a:noFill/>
                          </a:ln>
                          <a:solidFill>
                            <a:schemeClr val="tx1"/>
                          </a:solidFill>
                          <a:effectLst/>
                          <a:latin typeface="Times New Roman" pitchFamily="18" charset="0"/>
                        </a:rPr>
                        <a:t>Biological Assemblage:</a:t>
                      </a:r>
                      <a:r>
                        <a:rPr kumimoji="0" lang="en-US" sz="2000" b="0" i="0" u="none" strike="noStrike" cap="none" normalizeH="0" baseline="0" smtClean="0">
                          <a:ln>
                            <a:noFill/>
                          </a:ln>
                          <a:solidFill>
                            <a:schemeClr val="tx1"/>
                          </a:solidFill>
                          <a:effectLst/>
                          <a:latin typeface="Times New Roman" pitchFamily="18" charset="0"/>
                        </a:rPr>
                        <a:t/>
                      </a:r>
                      <a:br>
                        <a:rPr kumimoji="0" lang="en-US" sz="2000" b="0" i="0" u="none" strike="noStrike" cap="none" normalizeH="0" baseline="0" smtClean="0">
                          <a:ln>
                            <a:noFill/>
                          </a:ln>
                          <a:solidFill>
                            <a:schemeClr val="tx1"/>
                          </a:solidFill>
                          <a:effectLst/>
                          <a:latin typeface="Times New Roman" pitchFamily="18" charset="0"/>
                        </a:rPr>
                      </a:b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381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smtClean="0">
                          <a:ln>
                            <a:noFill/>
                          </a:ln>
                          <a:solidFill>
                            <a:schemeClr val="tx1"/>
                          </a:solidFill>
                          <a:effectLst/>
                          <a:latin typeface="Times New Roman" pitchFamily="18" charset="0"/>
                        </a:rPr>
                        <a:t>Proportion of Stream Resource in Poor Condition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381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smtClean="0">
                          <a:ln>
                            <a:noFill/>
                          </a:ln>
                          <a:solidFill>
                            <a:schemeClr val="tx1"/>
                          </a:solidFill>
                          <a:effectLst/>
                          <a:latin typeface="Times New Roman" pitchFamily="18" charset="0"/>
                        </a:rPr>
                        <a:t>Primary Stressors*</a:t>
                      </a:r>
                    </a:p>
                  </a:txBody>
                  <a:tcPr anchor="ct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381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r h="952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smtClean="0">
                          <a:ln>
                            <a:noFill/>
                          </a:ln>
                          <a:solidFill>
                            <a:schemeClr val="tx1"/>
                          </a:solidFill>
                          <a:effectLst/>
                          <a:latin typeface="Times New Roman" pitchFamily="18" charset="0"/>
                        </a:rPr>
                        <a:t>Fish</a:t>
                      </a:r>
                    </a:p>
                  </a:txBody>
                  <a:tcPr anchor="ct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31%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Non-native fish</a:t>
                      </a:r>
                      <a:br>
                        <a:rPr kumimoji="0" lang="en-US" sz="2000" b="0" i="0" u="none" strike="noStrike" cap="none" normalizeH="0" baseline="0" smtClean="0">
                          <a:ln>
                            <a:noFill/>
                          </a:ln>
                          <a:solidFill>
                            <a:schemeClr val="tx1"/>
                          </a:solidFill>
                          <a:effectLst/>
                          <a:latin typeface="Times New Roman" pitchFamily="18" charset="0"/>
                        </a:rPr>
                      </a:br>
                      <a:r>
                        <a:rPr kumimoji="0" lang="en-US" sz="2000" b="0" i="0" u="none" strike="noStrike" cap="none" normalizeH="0" baseline="0" smtClean="0">
                          <a:ln>
                            <a:noFill/>
                          </a:ln>
                          <a:solidFill>
                            <a:schemeClr val="tx1"/>
                          </a:solidFill>
                          <a:effectLst/>
                          <a:latin typeface="Times New Roman" pitchFamily="18" charset="0"/>
                        </a:rPr>
                        <a:t>Lack of large wood</a:t>
                      </a:r>
                    </a:p>
                  </a:txBody>
                  <a:tcPr anchor="ct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952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smtClean="0">
                          <a:ln>
                            <a:noFill/>
                          </a:ln>
                          <a:solidFill>
                            <a:schemeClr val="tx1"/>
                          </a:solidFill>
                          <a:effectLst/>
                          <a:latin typeface="Times New Roman" pitchFamily="18" charset="0"/>
                        </a:rPr>
                        <a:t>Macroinvertebrates</a:t>
                      </a:r>
                    </a:p>
                  </a:txBody>
                  <a:tcPr anchor="ct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41%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Excess fine sediments</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Acidity</a:t>
                      </a:r>
                    </a:p>
                  </a:txBody>
                  <a:tcPr anchor="ct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952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smtClean="0">
                          <a:ln>
                            <a:noFill/>
                          </a:ln>
                          <a:solidFill>
                            <a:schemeClr val="tx1"/>
                          </a:solidFill>
                          <a:effectLst/>
                          <a:latin typeface="Times New Roman" pitchFamily="18" charset="0"/>
                        </a:rPr>
                        <a:t>Algae</a:t>
                      </a:r>
                    </a:p>
                  </a:txBody>
                  <a:tcPr anchor="ct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381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33%</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381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Nutrients</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Excess fine sediments</a:t>
                      </a:r>
                    </a:p>
                  </a:txBody>
                  <a:tcPr anchor="ct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38100"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25625" name="Text Box 63"/>
          <p:cNvSpPr txBox="1">
            <a:spLocks noChangeArrowheads="1"/>
          </p:cNvSpPr>
          <p:nvPr/>
        </p:nvSpPr>
        <p:spPr bwMode="auto">
          <a:xfrm>
            <a:off x="609600" y="5943600"/>
            <a:ext cx="6978650" cy="336550"/>
          </a:xfrm>
          <a:prstGeom prst="rect">
            <a:avLst/>
          </a:prstGeom>
          <a:noFill/>
          <a:ln w="12700">
            <a:noFill/>
            <a:miter lim="800000"/>
            <a:headEnd type="none" w="sm" len="sm"/>
            <a:tailEnd type="none" w="sm" len="sm"/>
          </a:ln>
        </p:spPr>
        <p:txBody>
          <a:bodyPr wrap="none">
            <a:spAutoFit/>
          </a:bodyPr>
          <a:lstStyle/>
          <a:p>
            <a:r>
              <a:rPr lang="en-US" sz="1600" i="1"/>
              <a:t>* based on combination of high relative extent and high relative risk to assemblage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a:xfrm>
            <a:off x="762000" y="542925"/>
            <a:ext cx="2590800" cy="3114675"/>
          </a:xfrm>
        </p:spPr>
        <p:txBody>
          <a:bodyPr/>
          <a:lstStyle/>
          <a:p>
            <a:pPr eaLnBrk="1" hangingPunct="1"/>
            <a:r>
              <a:rPr lang="en-US" dirty="0" smtClean="0">
                <a:solidFill>
                  <a:srgbClr val="FF9900"/>
                </a:solidFill>
              </a:rPr>
              <a:t>MAIA </a:t>
            </a:r>
            <a:r>
              <a:rPr lang="en-US" dirty="0" err="1" smtClean="0">
                <a:solidFill>
                  <a:srgbClr val="FF9900"/>
                </a:solidFill>
              </a:rPr>
              <a:t>Ecoregions</a:t>
            </a:r>
            <a:r>
              <a:rPr lang="en-US" dirty="0" smtClean="0">
                <a:solidFill>
                  <a:srgbClr val="FF9900"/>
                </a:solidFill>
              </a:rPr>
              <a:t>: </a:t>
            </a:r>
            <a:r>
              <a:rPr lang="en-US" dirty="0" err="1" smtClean="0">
                <a:solidFill>
                  <a:srgbClr val="FF9900"/>
                </a:solidFill>
              </a:rPr>
              <a:t>Omernik</a:t>
            </a:r>
            <a:r>
              <a:rPr lang="en-US" dirty="0" smtClean="0">
                <a:solidFill>
                  <a:srgbClr val="FF9900"/>
                </a:solidFill>
              </a:rPr>
              <a:t> Level III</a:t>
            </a:r>
          </a:p>
        </p:txBody>
      </p:sp>
      <p:pic>
        <p:nvPicPr>
          <p:cNvPr id="26627" name="Picture 5" descr="eco map"/>
          <p:cNvPicPr>
            <a:picLocks noChangeAspect="1" noChangeArrowheads="1"/>
          </p:cNvPicPr>
          <p:nvPr/>
        </p:nvPicPr>
        <p:blipFill>
          <a:blip r:embed="rId2" cstate="print"/>
          <a:srcRect l="13002" t="12650" r="19238" b="5261"/>
          <a:stretch>
            <a:fillRect/>
          </a:stretch>
        </p:blipFill>
        <p:spPr bwMode="auto">
          <a:xfrm>
            <a:off x="3609975" y="304800"/>
            <a:ext cx="5286375" cy="6038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104" name="Group 184"/>
          <p:cNvGraphicFramePr>
            <a:graphicFrameLocks noGrp="1"/>
          </p:cNvGraphicFramePr>
          <p:nvPr/>
        </p:nvGraphicFramePr>
        <p:xfrm>
          <a:off x="685800" y="1371600"/>
          <a:ext cx="7924800" cy="4800600"/>
        </p:xfrm>
        <a:graphic>
          <a:graphicData uri="http://schemas.openxmlformats.org/drawingml/2006/table">
            <a:tbl>
              <a:tblPr/>
              <a:tblGrid>
                <a:gridCol w="1954213"/>
                <a:gridCol w="1866900"/>
                <a:gridCol w="2119312"/>
                <a:gridCol w="1984375"/>
              </a:tblGrid>
              <a:tr h="11049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1" u="none" strike="noStrike" cap="none" normalizeH="0" baseline="0" smtClean="0">
                          <a:ln>
                            <a:noFill/>
                          </a:ln>
                          <a:solidFill>
                            <a:schemeClr val="tx1"/>
                          </a:solidFill>
                          <a:effectLst/>
                          <a:latin typeface="Times New Roman" pitchFamily="18" charset="0"/>
                          <a:cs typeface="Times New Roman" pitchFamily="18" charset="0"/>
                        </a:rPr>
                        <a:t>Ecological Region:</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7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1" u="none" strike="noStrike" cap="none" normalizeH="0" baseline="0" smtClean="0">
                          <a:ln>
                            <a:noFill/>
                          </a:ln>
                          <a:solidFill>
                            <a:schemeClr val="tx1"/>
                          </a:solidFill>
                          <a:effectLst/>
                          <a:latin typeface="Times New Roman" pitchFamily="18" charset="0"/>
                          <a:cs typeface="Times New Roman" pitchFamily="18" charset="0"/>
                        </a:rPr>
                        <a:t>Summary of Condition</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7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1" u="none" strike="noStrike" cap="none" normalizeH="0" baseline="0" smtClean="0">
                          <a:ln>
                            <a:noFill/>
                          </a:ln>
                          <a:solidFill>
                            <a:schemeClr val="tx1"/>
                          </a:solidFill>
                          <a:effectLst/>
                          <a:latin typeface="Times New Roman" pitchFamily="18" charset="0"/>
                          <a:cs typeface="Times New Roman" pitchFamily="18" charset="0"/>
                        </a:rPr>
                        <a:t>Biological Assemblage Most at Risk</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smtClean="0">
                          <a:ln>
                            <a:noFill/>
                          </a:ln>
                          <a:solidFill>
                            <a:schemeClr val="tx1"/>
                          </a:solidFill>
                          <a:effectLst/>
                          <a:latin typeface="Times New Roman" pitchFamily="18" charset="0"/>
                          <a:cs typeface="Times New Roman" pitchFamily="18" charset="0"/>
                        </a:rPr>
                        <a:t>(% of stream length in poor condition)</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7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1" u="none" strike="noStrike" cap="none" normalizeH="0" baseline="0" smtClean="0">
                          <a:ln>
                            <a:noFill/>
                          </a:ln>
                          <a:solidFill>
                            <a:schemeClr val="tx1"/>
                          </a:solidFill>
                          <a:effectLst/>
                          <a:latin typeface="Times New Roman" pitchFamily="18" charset="0"/>
                          <a:cs typeface="Times New Roman" pitchFamily="18" charset="0"/>
                        </a:rPr>
                        <a:t>Primary Stressors*</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7FFFF"/>
                    </a:solidFill>
                  </a:tcPr>
                </a:tc>
              </a:tr>
              <a:tr h="6159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1" u="none" strike="noStrike" cap="none" normalizeH="0" baseline="0" smtClean="0">
                          <a:ln>
                            <a:noFill/>
                          </a:ln>
                          <a:solidFill>
                            <a:srgbClr val="000000"/>
                          </a:solidFill>
                          <a:effectLst/>
                          <a:latin typeface="Times New Roman" pitchFamily="18" charset="0"/>
                          <a:cs typeface="Times New Roman" pitchFamily="18" charset="0"/>
                        </a:rPr>
                        <a:t>Coastal Plain</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7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Relatively Poor</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Macroinvertebrates</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smtClean="0">
                          <a:ln>
                            <a:noFill/>
                          </a:ln>
                          <a:solidFill>
                            <a:schemeClr val="tx1"/>
                          </a:solidFill>
                          <a:effectLst/>
                          <a:latin typeface="Times New Roman" pitchFamily="18" charset="0"/>
                          <a:cs typeface="Times New Roman" pitchFamily="18" charset="0"/>
                        </a:rPr>
                        <a:t>(88%)</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Excess sediments</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Non-native fish</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6159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1" u="none" strike="noStrike" cap="none" normalizeH="0" baseline="0" smtClean="0">
                          <a:ln>
                            <a:noFill/>
                          </a:ln>
                          <a:solidFill>
                            <a:srgbClr val="000000"/>
                          </a:solidFill>
                          <a:effectLst/>
                          <a:latin typeface="Times New Roman" pitchFamily="18" charset="0"/>
                          <a:cs typeface="Times New Roman" pitchFamily="18" charset="0"/>
                        </a:rPr>
                        <a:t>Piedmont</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7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Intermediate</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Macroinvertebrates</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smtClean="0">
                          <a:ln>
                            <a:noFill/>
                          </a:ln>
                          <a:solidFill>
                            <a:schemeClr val="tx1"/>
                          </a:solidFill>
                          <a:effectLst/>
                          <a:latin typeface="Times New Roman" pitchFamily="18" charset="0"/>
                          <a:cs typeface="Times New Roman" pitchFamily="18" charset="0"/>
                        </a:rPr>
                        <a:t>(42%)</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Non-native fish</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Nutrients</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6159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1" u="none" strike="noStrike" cap="none" normalizeH="0" baseline="0" smtClean="0">
                          <a:ln>
                            <a:noFill/>
                          </a:ln>
                          <a:solidFill>
                            <a:srgbClr val="000000"/>
                          </a:solidFill>
                          <a:effectLst/>
                          <a:latin typeface="Times New Roman" pitchFamily="18" charset="0"/>
                          <a:cs typeface="Times New Roman" pitchFamily="18" charset="0"/>
                        </a:rPr>
                        <a:t>Valleys</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7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Intermediate</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Macroinvertebrates</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smtClean="0">
                          <a:ln>
                            <a:noFill/>
                          </a:ln>
                          <a:solidFill>
                            <a:schemeClr val="tx1"/>
                          </a:solidFill>
                          <a:effectLst/>
                          <a:latin typeface="Times New Roman" pitchFamily="18" charset="0"/>
                          <a:cs typeface="Times New Roman" pitchFamily="18" charset="0"/>
                        </a:rPr>
                        <a:t>(45%)</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Non-native fish</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Nutrients</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6159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1" u="none" strike="noStrike" cap="none" normalizeH="0" baseline="0" smtClean="0">
                          <a:ln>
                            <a:noFill/>
                          </a:ln>
                          <a:solidFill>
                            <a:srgbClr val="000000"/>
                          </a:solidFill>
                          <a:effectLst/>
                          <a:latin typeface="Times New Roman" pitchFamily="18" charset="0"/>
                          <a:cs typeface="Times New Roman" pitchFamily="18" charset="0"/>
                        </a:rPr>
                        <a:t>Ridges</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7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Relatively Good</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Fish</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smtClean="0">
                          <a:ln>
                            <a:noFill/>
                          </a:ln>
                          <a:solidFill>
                            <a:schemeClr val="tx1"/>
                          </a:solidFill>
                          <a:effectLst/>
                          <a:latin typeface="Times New Roman" pitchFamily="18" charset="0"/>
                          <a:cs typeface="Times New Roman" pitchFamily="18" charset="0"/>
                        </a:rPr>
                        <a:t>(26%)</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Non-native fish</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Lack of large wood</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6159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1" u="none" strike="noStrike" cap="none" normalizeH="0" baseline="0" smtClean="0">
                          <a:ln>
                            <a:noFill/>
                          </a:ln>
                          <a:solidFill>
                            <a:srgbClr val="000000"/>
                          </a:solidFill>
                          <a:effectLst/>
                          <a:latin typeface="Times New Roman" pitchFamily="18" charset="0"/>
                          <a:cs typeface="Times New Roman" pitchFamily="18" charset="0"/>
                        </a:rPr>
                        <a:t>North and Central Appalachians</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7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Relatively Good</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Fish</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smtClean="0">
                          <a:ln>
                            <a:noFill/>
                          </a:ln>
                          <a:solidFill>
                            <a:schemeClr val="tx1"/>
                          </a:solidFill>
                          <a:effectLst/>
                          <a:latin typeface="Times New Roman" pitchFamily="18" charset="0"/>
                          <a:cs typeface="Times New Roman" pitchFamily="18" charset="0"/>
                        </a:rPr>
                        <a:t>(40%)</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Non-native fish</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Lack of large wood</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6159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1" u="none" strike="noStrike" cap="none" normalizeH="0" baseline="0" smtClean="0">
                          <a:ln>
                            <a:noFill/>
                          </a:ln>
                          <a:solidFill>
                            <a:srgbClr val="000000"/>
                          </a:solidFill>
                          <a:effectLst/>
                          <a:latin typeface="Times New Roman" pitchFamily="18" charset="0"/>
                          <a:cs typeface="Times New Roman" pitchFamily="18" charset="0"/>
                        </a:rPr>
                        <a:t>Western Appalachians</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7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Relatively Poor</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Algae</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smtClean="0">
                          <a:ln>
                            <a:noFill/>
                          </a:ln>
                          <a:solidFill>
                            <a:schemeClr val="tx1"/>
                          </a:solidFill>
                          <a:effectLst/>
                          <a:latin typeface="Times New Roman" pitchFamily="18" charset="0"/>
                          <a:cs typeface="Times New Roman" pitchFamily="18" charset="0"/>
                        </a:rPr>
                        <a:t>(51%)</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Excess sediment</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Lack of large wood</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sp>
        <p:nvSpPr>
          <p:cNvPr id="27692" name="Rectangle 185"/>
          <p:cNvSpPr>
            <a:spLocks noGrp="1" noChangeArrowheads="1"/>
          </p:cNvSpPr>
          <p:nvPr>
            <p:ph type="title"/>
          </p:nvPr>
        </p:nvSpPr>
        <p:spPr>
          <a:xfrm>
            <a:off x="762000" y="304800"/>
            <a:ext cx="7696200" cy="1143000"/>
          </a:xfrm>
        </p:spPr>
        <p:txBody>
          <a:bodyPr/>
          <a:lstStyle/>
          <a:p>
            <a:pPr eaLnBrk="1" hangingPunct="1"/>
            <a:r>
              <a:rPr lang="en-US" dirty="0" smtClean="0">
                <a:solidFill>
                  <a:srgbClr val="FF9900"/>
                </a:solidFill>
              </a:rPr>
              <a:t>Mid-Atlantic Integrated Assessment:</a:t>
            </a:r>
            <a:br>
              <a:rPr lang="en-US" dirty="0" smtClean="0">
                <a:solidFill>
                  <a:srgbClr val="FF9900"/>
                </a:solidFill>
              </a:rPr>
            </a:br>
            <a:r>
              <a:rPr lang="en-US" dirty="0" smtClean="0">
                <a:solidFill>
                  <a:srgbClr val="FF9900"/>
                </a:solidFill>
              </a:rPr>
              <a:t>Assessment by Ecoregion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pPr eaLnBrk="1" hangingPunct="1"/>
            <a:r>
              <a:rPr lang="en-US" dirty="0" smtClean="0">
                <a:solidFill>
                  <a:srgbClr val="FF9900"/>
                </a:solidFill>
              </a:rPr>
              <a:t>MAIA: Description of Extent</a:t>
            </a:r>
          </a:p>
        </p:txBody>
      </p:sp>
      <p:pic>
        <p:nvPicPr>
          <p:cNvPr id="28675" name="Picture 5" descr="MAIA"/>
          <p:cNvPicPr>
            <a:picLocks noChangeAspect="1" noChangeArrowheads="1"/>
          </p:cNvPicPr>
          <p:nvPr/>
        </p:nvPicPr>
        <p:blipFill>
          <a:blip r:embed="rId2" cstate="print"/>
          <a:srcRect/>
          <a:stretch>
            <a:fillRect/>
          </a:stretch>
        </p:blipFill>
        <p:spPr bwMode="auto">
          <a:xfrm>
            <a:off x="152400" y="1828800"/>
            <a:ext cx="4343400" cy="3497263"/>
          </a:xfrm>
          <a:prstGeom prst="rect">
            <a:avLst/>
          </a:prstGeom>
          <a:noFill/>
          <a:ln w="9525">
            <a:noFill/>
            <a:miter lim="800000"/>
            <a:headEnd/>
            <a:tailEnd/>
          </a:ln>
        </p:spPr>
      </p:pic>
      <p:pic>
        <p:nvPicPr>
          <p:cNvPr id="28676" name="Picture 6" descr="maia"/>
          <p:cNvPicPr>
            <a:picLocks noChangeAspect="1" noChangeArrowheads="1"/>
          </p:cNvPicPr>
          <p:nvPr/>
        </p:nvPicPr>
        <p:blipFill>
          <a:blip r:embed="rId3" cstate="print"/>
          <a:srcRect t="11192"/>
          <a:stretch>
            <a:fillRect/>
          </a:stretch>
        </p:blipFill>
        <p:spPr bwMode="auto">
          <a:xfrm>
            <a:off x="4648200" y="2286000"/>
            <a:ext cx="4191000" cy="3041650"/>
          </a:xfrm>
          <a:prstGeom prst="rect">
            <a:avLst/>
          </a:prstGeom>
          <a:noFill/>
          <a:ln w="9525">
            <a:noFill/>
            <a:miter lim="800000"/>
            <a:headEnd/>
            <a:tailEnd/>
          </a:ln>
        </p:spPr>
      </p:pic>
      <p:sp>
        <p:nvSpPr>
          <p:cNvPr id="28677" name="Text Box 7"/>
          <p:cNvSpPr txBox="1">
            <a:spLocks noChangeArrowheads="1"/>
          </p:cNvSpPr>
          <p:nvPr/>
        </p:nvSpPr>
        <p:spPr bwMode="auto">
          <a:xfrm>
            <a:off x="5181600" y="1905000"/>
            <a:ext cx="3740150" cy="366713"/>
          </a:xfrm>
          <a:prstGeom prst="rect">
            <a:avLst/>
          </a:prstGeom>
          <a:noFill/>
          <a:ln w="12700">
            <a:noFill/>
            <a:miter lim="800000"/>
            <a:headEnd type="none" w="sm" len="sm"/>
            <a:tailEnd type="none" w="sm" len="sm"/>
          </a:ln>
        </p:spPr>
        <p:txBody>
          <a:bodyPr wrap="none">
            <a:spAutoFit/>
          </a:bodyPr>
          <a:lstStyle/>
          <a:p>
            <a:r>
              <a:rPr lang="en-US" sz="1800" b="1"/>
              <a:t>Presence Game, Non-Game, No Fish</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ChangeArrowheads="1"/>
          </p:cNvSpPr>
          <p:nvPr>
            <p:ph type="title"/>
          </p:nvPr>
        </p:nvSpPr>
        <p:spPr>
          <a:xfrm>
            <a:off x="762000" y="457200"/>
            <a:ext cx="7696200" cy="523875"/>
          </a:xfrm>
        </p:spPr>
        <p:txBody>
          <a:bodyPr/>
          <a:lstStyle/>
          <a:p>
            <a:pPr eaLnBrk="1" hangingPunct="1"/>
            <a:r>
              <a:rPr lang="en-US" sz="2800" dirty="0" smtClean="0">
                <a:solidFill>
                  <a:srgbClr val="FF9900"/>
                </a:solidFill>
              </a:rPr>
              <a:t>MAIA: Fish Assemblage Condition</a:t>
            </a:r>
          </a:p>
        </p:txBody>
      </p:sp>
      <p:pic>
        <p:nvPicPr>
          <p:cNvPr id="29699" name="Picture 7" descr="fish map and pies"/>
          <p:cNvPicPr>
            <a:picLocks noChangeAspect="1" noChangeArrowheads="1"/>
          </p:cNvPicPr>
          <p:nvPr/>
        </p:nvPicPr>
        <p:blipFill>
          <a:blip r:embed="rId2" cstate="print"/>
          <a:srcRect l="11221" t="12296" b="5038"/>
          <a:stretch>
            <a:fillRect/>
          </a:stretch>
        </p:blipFill>
        <p:spPr bwMode="auto">
          <a:xfrm>
            <a:off x="1447800" y="1066800"/>
            <a:ext cx="6400800" cy="52720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title"/>
          </p:nvPr>
        </p:nvSpPr>
        <p:spPr/>
        <p:txBody>
          <a:bodyPr/>
          <a:lstStyle/>
          <a:p>
            <a:pPr eaLnBrk="1" hangingPunct="1"/>
            <a:r>
              <a:rPr lang="en-US" i="0" dirty="0" smtClean="0">
                <a:solidFill>
                  <a:srgbClr val="FF9900"/>
                </a:solidFill>
              </a:rPr>
              <a:t>MAIA: Fish, Macro-invertebrate and Algal IBI results</a:t>
            </a:r>
          </a:p>
        </p:txBody>
      </p:sp>
      <p:graphicFrame>
        <p:nvGraphicFramePr>
          <p:cNvPr id="93435" name="Group 251"/>
          <p:cNvGraphicFramePr>
            <a:graphicFrameLocks noGrp="1"/>
          </p:cNvGraphicFramePr>
          <p:nvPr>
            <p:ph idx="1"/>
          </p:nvPr>
        </p:nvGraphicFramePr>
        <p:xfrm>
          <a:off x="152399" y="1752598"/>
          <a:ext cx="8686801" cy="4217672"/>
        </p:xfrm>
        <a:graphic>
          <a:graphicData uri="http://schemas.openxmlformats.org/drawingml/2006/table">
            <a:tbl>
              <a:tblPr/>
              <a:tblGrid>
                <a:gridCol w="2034746"/>
                <a:gridCol w="1017373"/>
                <a:gridCol w="1173892"/>
                <a:gridCol w="1017373"/>
                <a:gridCol w="1173892"/>
                <a:gridCol w="1330411"/>
                <a:gridCol w="939114"/>
              </a:tblGrid>
              <a:tr h="356102">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Region</a:t>
                      </a:r>
                    </a:p>
                  </a:txBody>
                  <a:tcPr anchor="ctr" horzOverflow="overflow">
                    <a:lnL w="381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381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 in Good Condition</a:t>
                      </a:r>
                    </a:p>
                  </a:txBody>
                  <a:tcPr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381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 in Poor Condition</a:t>
                      </a:r>
                    </a:p>
                  </a:txBody>
                  <a:tcPr anchor="ctr" horzOverflow="overflow">
                    <a:lnL w="1905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381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tc hMerge="1">
                  <a:txBody>
                    <a:bodyPr/>
                    <a:lstStyle/>
                    <a:p>
                      <a:endParaRPr lang="en-US"/>
                    </a:p>
                  </a:txBody>
                  <a:tcPr/>
                </a:tc>
              </a:tr>
              <a:tr h="581158">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Fish</a:t>
                      </a:r>
                    </a:p>
                  </a:txBody>
                  <a:tcPr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Macro-invertebrates</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rPr>
                        <a:t>Algae</a:t>
                      </a:r>
                    </a:p>
                  </a:txBody>
                  <a:tcPr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Fish</a:t>
                      </a:r>
                    </a:p>
                  </a:txBody>
                  <a:tcPr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Macro-invertebrates</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Algae</a:t>
                      </a:r>
                    </a:p>
                  </a:txBody>
                  <a:tcPr anchor="ct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r h="47717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Mid-Atlantic Region</a:t>
                      </a: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21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26</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31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31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41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33</a:t>
                      </a:r>
                    </a:p>
                  </a:txBody>
                  <a:tcPr anchor="ct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7604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Coastal Plain</a:t>
                      </a: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20</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0</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35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43</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88</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41</a:t>
                      </a:r>
                    </a:p>
                  </a:txBody>
                  <a:tcPr anchor="ct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7604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Piedmont</a:t>
                      </a: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20</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20</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27</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20</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42</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37</a:t>
                      </a:r>
                    </a:p>
                  </a:txBody>
                  <a:tcPr anchor="ct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7604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Valleys</a:t>
                      </a: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19</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26</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25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33</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45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34</a:t>
                      </a:r>
                    </a:p>
                  </a:txBody>
                  <a:tcPr anchor="ct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7604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Ridges</a:t>
                      </a: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26</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49</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42</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26</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20</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21</a:t>
                      </a:r>
                    </a:p>
                  </a:txBody>
                  <a:tcPr anchor="ct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495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North and Central Appalachians</a:t>
                      </a: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23</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40</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45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40</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28</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19</a:t>
                      </a:r>
                    </a:p>
                  </a:txBody>
                  <a:tcPr anchor="ct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495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Western Appalachians</a:t>
                      </a: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381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19</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381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13</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381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8</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381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28</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381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46</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381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51</a:t>
                      </a:r>
                    </a:p>
                  </a:txBody>
                  <a:tcPr anchor="ct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38100"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a:xfrm>
            <a:off x="381000" y="533400"/>
            <a:ext cx="3276600" cy="2124075"/>
          </a:xfrm>
        </p:spPr>
        <p:txBody>
          <a:bodyPr/>
          <a:lstStyle/>
          <a:p>
            <a:pPr eaLnBrk="1" hangingPunct="1"/>
            <a:r>
              <a:rPr lang="en-US" dirty="0" smtClean="0">
                <a:solidFill>
                  <a:srgbClr val="FF9900"/>
                </a:solidFill>
              </a:rPr>
              <a:t>MAIA:</a:t>
            </a:r>
            <a:br>
              <a:rPr lang="en-US" dirty="0" smtClean="0">
                <a:solidFill>
                  <a:srgbClr val="FF9900"/>
                </a:solidFill>
              </a:rPr>
            </a:br>
            <a:r>
              <a:rPr lang="en-US" dirty="0" smtClean="0">
                <a:solidFill>
                  <a:srgbClr val="FF9900"/>
                </a:solidFill>
              </a:rPr>
              <a:t>Extent of Stressor Presence &amp; Relative Risks</a:t>
            </a:r>
          </a:p>
        </p:txBody>
      </p:sp>
      <p:pic>
        <p:nvPicPr>
          <p:cNvPr id="31747" name="Picture 5" descr="maia"/>
          <p:cNvPicPr>
            <a:picLocks noChangeAspect="1" noChangeArrowheads="1"/>
          </p:cNvPicPr>
          <p:nvPr/>
        </p:nvPicPr>
        <p:blipFill>
          <a:blip r:embed="rId2" cstate="print"/>
          <a:srcRect l="2747" t="9801" r="2223"/>
          <a:stretch>
            <a:fillRect/>
          </a:stretch>
        </p:blipFill>
        <p:spPr bwMode="auto">
          <a:xfrm>
            <a:off x="3505200" y="381000"/>
            <a:ext cx="5334000" cy="3176588"/>
          </a:xfrm>
          <a:prstGeom prst="rect">
            <a:avLst/>
          </a:prstGeom>
          <a:noFill/>
          <a:ln w="9525">
            <a:noFill/>
            <a:miter lim="800000"/>
            <a:headEnd/>
            <a:tailEnd/>
          </a:ln>
        </p:spPr>
      </p:pic>
      <p:pic>
        <p:nvPicPr>
          <p:cNvPr id="31748" name="Picture 6" descr="relative"/>
          <p:cNvPicPr>
            <a:picLocks noChangeAspect="1" noChangeArrowheads="1"/>
          </p:cNvPicPr>
          <p:nvPr/>
        </p:nvPicPr>
        <p:blipFill>
          <a:blip r:embed="rId3" cstate="print"/>
          <a:srcRect l="874" r="2042"/>
          <a:stretch>
            <a:fillRect/>
          </a:stretch>
        </p:blipFill>
        <p:spPr bwMode="auto">
          <a:xfrm>
            <a:off x="152400" y="3657600"/>
            <a:ext cx="8763000" cy="2574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4"/>
          <p:cNvSpPr>
            <a:spLocks noGrp="1" noChangeArrowheads="1"/>
          </p:cNvSpPr>
          <p:nvPr>
            <p:ph type="title"/>
          </p:nvPr>
        </p:nvSpPr>
        <p:spPr>
          <a:xfrm>
            <a:off x="6019800" y="542925"/>
            <a:ext cx="2438400" cy="1590675"/>
          </a:xfrm>
        </p:spPr>
        <p:txBody>
          <a:bodyPr/>
          <a:lstStyle/>
          <a:p>
            <a:pPr eaLnBrk="1" hangingPunct="1"/>
            <a:r>
              <a:rPr lang="en-US" dirty="0" smtClean="0">
                <a:solidFill>
                  <a:srgbClr val="FF9900"/>
                </a:solidFill>
              </a:rPr>
              <a:t>MAIA: Relative Risk Assessment</a:t>
            </a:r>
          </a:p>
        </p:txBody>
      </p:sp>
      <p:pic>
        <p:nvPicPr>
          <p:cNvPr id="1028" name="Picture 5" descr="RR"/>
          <p:cNvPicPr>
            <a:picLocks noChangeAspect="1" noChangeArrowheads="1"/>
          </p:cNvPicPr>
          <p:nvPr/>
        </p:nvPicPr>
        <p:blipFill>
          <a:blip r:embed="rId3" cstate="print"/>
          <a:srcRect/>
          <a:stretch>
            <a:fillRect/>
          </a:stretch>
        </p:blipFill>
        <p:spPr bwMode="auto">
          <a:xfrm>
            <a:off x="0" y="152400"/>
            <a:ext cx="5638800" cy="1905000"/>
          </a:xfrm>
          <a:prstGeom prst="rect">
            <a:avLst/>
          </a:prstGeom>
          <a:noFill/>
          <a:ln w="9525">
            <a:noFill/>
            <a:miter lim="800000"/>
            <a:headEnd/>
            <a:tailEnd/>
          </a:ln>
        </p:spPr>
      </p:pic>
      <p:pic>
        <p:nvPicPr>
          <p:cNvPr id="1029" name="Picture 6" descr="RR"/>
          <p:cNvPicPr>
            <a:picLocks noChangeAspect="1" noChangeArrowheads="1"/>
          </p:cNvPicPr>
          <p:nvPr/>
        </p:nvPicPr>
        <p:blipFill>
          <a:blip r:embed="rId4" cstate="print"/>
          <a:srcRect/>
          <a:stretch>
            <a:fillRect/>
          </a:stretch>
        </p:blipFill>
        <p:spPr bwMode="auto">
          <a:xfrm>
            <a:off x="0" y="2057400"/>
            <a:ext cx="5638800" cy="2044700"/>
          </a:xfrm>
          <a:prstGeom prst="rect">
            <a:avLst/>
          </a:prstGeom>
          <a:noFill/>
          <a:ln w="9525">
            <a:noFill/>
            <a:miter lim="800000"/>
            <a:headEnd/>
            <a:tailEnd/>
          </a:ln>
        </p:spPr>
      </p:pic>
      <p:pic>
        <p:nvPicPr>
          <p:cNvPr id="1030" name="Picture 8" descr="RR"/>
          <p:cNvPicPr>
            <a:picLocks noChangeAspect="1" noChangeArrowheads="1"/>
          </p:cNvPicPr>
          <p:nvPr/>
        </p:nvPicPr>
        <p:blipFill>
          <a:blip r:embed="rId5" cstate="print"/>
          <a:srcRect/>
          <a:stretch>
            <a:fillRect/>
          </a:stretch>
        </p:blipFill>
        <p:spPr bwMode="auto">
          <a:xfrm>
            <a:off x="0" y="4267200"/>
            <a:ext cx="5638800" cy="2039938"/>
          </a:xfrm>
          <a:prstGeom prst="rect">
            <a:avLst/>
          </a:prstGeom>
          <a:noFill/>
          <a:ln w="9525">
            <a:noFill/>
            <a:miter lim="800000"/>
            <a:headEnd/>
            <a:tailEnd/>
          </a:ln>
        </p:spPr>
      </p:pic>
      <p:graphicFrame>
        <p:nvGraphicFramePr>
          <p:cNvPr id="1026" name="Object 9"/>
          <p:cNvGraphicFramePr>
            <a:graphicFrameLocks noChangeAspect="1"/>
          </p:cNvGraphicFramePr>
          <p:nvPr/>
        </p:nvGraphicFramePr>
        <p:xfrm>
          <a:off x="5805488" y="2514600"/>
          <a:ext cx="2941637" cy="466725"/>
        </p:xfrm>
        <a:graphic>
          <a:graphicData uri="http://schemas.openxmlformats.org/presentationml/2006/ole">
            <p:oleObj spid="_x0000_s79874" name="Equation" r:id="rId6" imgW="2641320" imgH="419040" progId="Equation.DSMT4">
              <p:embed/>
            </p:oleObj>
          </a:graphicData>
        </a:graphic>
      </p:graphicFrame>
      <p:sp>
        <p:nvSpPr>
          <p:cNvPr id="1031" name="Text Box 10"/>
          <p:cNvSpPr txBox="1">
            <a:spLocks noChangeArrowheads="1"/>
          </p:cNvSpPr>
          <p:nvPr/>
        </p:nvSpPr>
        <p:spPr bwMode="auto">
          <a:xfrm>
            <a:off x="6019800" y="3429000"/>
            <a:ext cx="2941638" cy="1920875"/>
          </a:xfrm>
          <a:prstGeom prst="rect">
            <a:avLst/>
          </a:prstGeom>
          <a:noFill/>
          <a:ln w="9525">
            <a:noFill/>
            <a:miter lim="800000"/>
            <a:headEnd/>
            <a:tailEnd/>
          </a:ln>
        </p:spPr>
        <p:txBody>
          <a:bodyPr>
            <a:spAutoFit/>
          </a:bodyPr>
          <a:lstStyle/>
          <a:p>
            <a:r>
              <a:rPr lang="en-US" sz="2000">
                <a:latin typeface="Arial" charset="0"/>
              </a:rPr>
              <a:t>“The risk of Poor BMI is 1.6 times</a:t>
            </a:r>
          </a:p>
          <a:p>
            <a:r>
              <a:rPr lang="en-US" sz="2000">
                <a:latin typeface="Arial" charset="0"/>
              </a:rPr>
              <a:t>greater in streams with Poor SED</a:t>
            </a:r>
          </a:p>
          <a:p>
            <a:r>
              <a:rPr lang="en-US" sz="2000">
                <a:latin typeface="Arial" charset="0"/>
              </a:rPr>
              <a:t>than in streams with OK SED.”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solidFill>
                  <a:srgbClr val="FF9900"/>
                </a:solidFill>
              </a:rPr>
              <a:t>Monitoring Components</a:t>
            </a:r>
            <a:br>
              <a:rPr lang="en-US" dirty="0" smtClean="0">
                <a:solidFill>
                  <a:srgbClr val="FF9900"/>
                </a:solidFill>
              </a:rPr>
            </a:br>
            <a:r>
              <a:rPr lang="en-US" dirty="0" smtClean="0">
                <a:solidFill>
                  <a:srgbClr val="FF9900"/>
                </a:solidFill>
              </a:rPr>
              <a:t> </a:t>
            </a:r>
            <a:r>
              <a:rPr lang="en-US" dirty="0" smtClean="0">
                <a:solidFill>
                  <a:srgbClr val="FF9900"/>
                </a:solidFill>
              </a:rPr>
              <a:t>Survey Design             Survey Analysis</a:t>
            </a:r>
            <a:endParaRPr lang="en-US" dirty="0" smtClean="0">
              <a:solidFill>
                <a:srgbClr val="FF9900"/>
              </a:solidFill>
            </a:endParaRPr>
          </a:p>
        </p:txBody>
      </p:sp>
      <p:sp>
        <p:nvSpPr>
          <p:cNvPr id="19459" name="Rectangle 4"/>
          <p:cNvSpPr>
            <a:spLocks noGrp="1" noChangeArrowheads="1"/>
          </p:cNvSpPr>
          <p:nvPr>
            <p:ph type="body" sz="half" idx="1"/>
          </p:nvPr>
        </p:nvSpPr>
        <p:spPr>
          <a:xfrm>
            <a:off x="762000" y="1752600"/>
            <a:ext cx="3773488" cy="4114800"/>
          </a:xfrm>
        </p:spPr>
        <p:txBody>
          <a:bodyPr/>
          <a:lstStyle/>
          <a:p>
            <a:pPr eaLnBrk="1" hangingPunct="1"/>
            <a:r>
              <a:rPr lang="en-US" sz="2000" dirty="0" smtClean="0"/>
              <a:t>Monitoring objectives</a:t>
            </a:r>
          </a:p>
          <a:p>
            <a:pPr eaLnBrk="1" hangingPunct="1"/>
            <a:r>
              <a:rPr lang="en-US" sz="2000" dirty="0" smtClean="0"/>
              <a:t>Institutional constraints</a:t>
            </a:r>
          </a:p>
          <a:p>
            <a:pPr eaLnBrk="1" hangingPunct="1"/>
            <a:r>
              <a:rPr lang="en-US" sz="2000" dirty="0" smtClean="0">
                <a:solidFill>
                  <a:srgbClr val="FF0000"/>
                </a:solidFill>
                <a:latin typeface="Comic Sans MS" pitchFamily="66" charset="0"/>
              </a:rPr>
              <a:t>Target population</a:t>
            </a:r>
          </a:p>
          <a:p>
            <a:pPr eaLnBrk="1" hangingPunct="1"/>
            <a:r>
              <a:rPr lang="en-US" sz="2000" dirty="0" smtClean="0">
                <a:solidFill>
                  <a:srgbClr val="FF0000"/>
                </a:solidFill>
                <a:latin typeface="Comic Sans MS" pitchFamily="66" charset="0"/>
              </a:rPr>
              <a:t>Sample frame</a:t>
            </a:r>
          </a:p>
          <a:p>
            <a:pPr eaLnBrk="1" hangingPunct="1"/>
            <a:r>
              <a:rPr lang="en-US" sz="2000" dirty="0" smtClean="0"/>
              <a:t>Indicators and response design</a:t>
            </a:r>
          </a:p>
          <a:p>
            <a:pPr eaLnBrk="1" hangingPunct="1"/>
            <a:r>
              <a:rPr lang="en-US" sz="2000" dirty="0" smtClean="0">
                <a:solidFill>
                  <a:srgbClr val="FF0000"/>
                </a:solidFill>
                <a:latin typeface="Comic Sans MS" pitchFamily="66" charset="0"/>
              </a:rPr>
              <a:t>Design requirements</a:t>
            </a:r>
          </a:p>
          <a:p>
            <a:pPr eaLnBrk="1" hangingPunct="1"/>
            <a:r>
              <a:rPr lang="en-US" sz="2000" dirty="0" smtClean="0">
                <a:solidFill>
                  <a:srgbClr val="FF0000"/>
                </a:solidFill>
                <a:latin typeface="Comic Sans MS" pitchFamily="66" charset="0"/>
              </a:rPr>
              <a:t>Specification of survey design</a:t>
            </a:r>
          </a:p>
          <a:p>
            <a:pPr eaLnBrk="1" hangingPunct="1"/>
            <a:r>
              <a:rPr lang="en-US" sz="2000" dirty="0" smtClean="0"/>
              <a:t>Site selection</a:t>
            </a:r>
          </a:p>
        </p:txBody>
      </p:sp>
      <p:sp>
        <p:nvSpPr>
          <p:cNvPr id="19460" name="Rectangle 5"/>
          <p:cNvSpPr>
            <a:spLocks noGrp="1" noChangeArrowheads="1"/>
          </p:cNvSpPr>
          <p:nvPr>
            <p:ph type="body" sz="half" idx="2"/>
          </p:nvPr>
        </p:nvSpPr>
        <p:spPr>
          <a:xfrm>
            <a:off x="4648200" y="1828800"/>
            <a:ext cx="3773487" cy="4114800"/>
          </a:xfrm>
        </p:spPr>
        <p:txBody>
          <a:bodyPr/>
          <a:lstStyle/>
          <a:p>
            <a:pPr eaLnBrk="1" hangingPunct="1"/>
            <a:r>
              <a:rPr lang="en-US" sz="2000" dirty="0" smtClean="0">
                <a:solidFill>
                  <a:srgbClr val="FF0000"/>
                </a:solidFill>
                <a:latin typeface="Comic Sans MS" pitchFamily="66" charset="0"/>
              </a:rPr>
              <a:t>Site evaluation</a:t>
            </a:r>
          </a:p>
          <a:p>
            <a:pPr eaLnBrk="1" hangingPunct="1"/>
            <a:r>
              <a:rPr lang="en-US" sz="2000" dirty="0" smtClean="0"/>
              <a:t>Conduct field and lab measurements</a:t>
            </a:r>
          </a:p>
          <a:p>
            <a:pPr eaLnBrk="1" hangingPunct="1"/>
            <a:r>
              <a:rPr lang="en-US" sz="2000" dirty="0" smtClean="0"/>
              <a:t>Metric results </a:t>
            </a:r>
            <a:r>
              <a:rPr lang="en-US" sz="2000" dirty="0" smtClean="0"/>
              <a:t>database</a:t>
            </a:r>
          </a:p>
          <a:p>
            <a:pPr eaLnBrk="1" hangingPunct="1"/>
            <a:r>
              <a:rPr lang="en-US" sz="2000" dirty="0" smtClean="0">
                <a:solidFill>
                  <a:srgbClr val="FF0000"/>
                </a:solidFill>
                <a:latin typeface="Comic Sans MS" pitchFamily="66" charset="0"/>
              </a:rPr>
              <a:t>Sample frame summary</a:t>
            </a:r>
          </a:p>
          <a:p>
            <a:pPr eaLnBrk="1" hangingPunct="1"/>
            <a:r>
              <a:rPr lang="en-US" sz="2000" dirty="0" smtClean="0">
                <a:solidFill>
                  <a:srgbClr val="FF0000"/>
                </a:solidFill>
                <a:latin typeface="Comic Sans MS" pitchFamily="66" charset="0"/>
              </a:rPr>
              <a:t>Adjust survey weights based on implementation</a:t>
            </a:r>
          </a:p>
          <a:p>
            <a:pPr eaLnBrk="1" hangingPunct="1"/>
            <a:r>
              <a:rPr lang="en-US" sz="2000" dirty="0" smtClean="0">
                <a:solidFill>
                  <a:srgbClr val="FF0000"/>
                </a:solidFill>
                <a:latin typeface="Comic Sans MS" pitchFamily="66" charset="0"/>
              </a:rPr>
              <a:t>Target population estimation</a:t>
            </a:r>
            <a:endParaRPr lang="en-US" sz="2000" dirty="0" smtClean="0"/>
          </a:p>
          <a:p>
            <a:pPr eaLnBrk="1" hangingPunct="1"/>
            <a:r>
              <a:rPr lang="en-US" sz="2000" dirty="0" smtClean="0"/>
              <a:t>Report results</a:t>
            </a:r>
            <a:endParaRPr lang="en-US" sz="2000" dirty="0" smtClean="0">
              <a:solidFill>
                <a:srgbClr val="FF0000"/>
              </a:solidFill>
              <a:latin typeface="Comic Sans MS" pitchFamily="66"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0" name="Rectangle 6"/>
          <p:cNvSpPr>
            <a:spLocks noGrp="1" noChangeArrowheads="1"/>
          </p:cNvSpPr>
          <p:nvPr>
            <p:ph type="title"/>
          </p:nvPr>
        </p:nvSpPr>
        <p:spPr/>
        <p:txBody>
          <a:bodyPr/>
          <a:lstStyle/>
          <a:p>
            <a:r>
              <a:rPr lang="en-US" dirty="0">
                <a:solidFill>
                  <a:srgbClr val="FF9900"/>
                </a:solidFill>
              </a:rPr>
              <a:t>Specifying Design Requirements</a:t>
            </a:r>
          </a:p>
        </p:txBody>
      </p:sp>
      <p:sp>
        <p:nvSpPr>
          <p:cNvPr id="57351" name="Rectangle 7"/>
          <p:cNvSpPr>
            <a:spLocks noGrp="1" noChangeArrowheads="1"/>
          </p:cNvSpPr>
          <p:nvPr>
            <p:ph type="body" idx="1"/>
          </p:nvPr>
        </p:nvSpPr>
        <p:spPr/>
        <p:txBody>
          <a:bodyPr/>
          <a:lstStyle/>
          <a:p>
            <a:pPr>
              <a:lnSpc>
                <a:spcPct val="90000"/>
              </a:lnSpc>
            </a:pPr>
            <a:r>
              <a:rPr lang="en-US" dirty="0"/>
              <a:t>Design requirements impacted by</a:t>
            </a:r>
          </a:p>
          <a:p>
            <a:pPr lvl="1">
              <a:lnSpc>
                <a:spcPct val="90000"/>
              </a:lnSpc>
            </a:pPr>
            <a:r>
              <a:rPr lang="en-US" dirty="0"/>
              <a:t>Monitoring objectives</a:t>
            </a:r>
          </a:p>
          <a:p>
            <a:pPr lvl="1">
              <a:lnSpc>
                <a:spcPct val="90000"/>
              </a:lnSpc>
            </a:pPr>
            <a:r>
              <a:rPr lang="en-US" dirty="0"/>
              <a:t>Aquatic resource characteristics</a:t>
            </a:r>
          </a:p>
          <a:p>
            <a:pPr lvl="1">
              <a:lnSpc>
                <a:spcPct val="90000"/>
              </a:lnSpc>
            </a:pPr>
            <a:r>
              <a:rPr lang="en-US" dirty="0"/>
              <a:t>Target population and subpopulations</a:t>
            </a:r>
          </a:p>
          <a:p>
            <a:pPr lvl="1">
              <a:lnSpc>
                <a:spcPct val="90000"/>
              </a:lnSpc>
            </a:pPr>
            <a:r>
              <a:rPr lang="en-US" dirty="0"/>
              <a:t>Sample frame</a:t>
            </a:r>
          </a:p>
          <a:p>
            <a:pPr lvl="1">
              <a:lnSpc>
                <a:spcPct val="90000"/>
              </a:lnSpc>
            </a:pPr>
            <a:r>
              <a:rPr lang="en-US" dirty="0"/>
              <a:t>Institutional constraints</a:t>
            </a:r>
          </a:p>
          <a:p>
            <a:pPr>
              <a:lnSpc>
                <a:spcPct val="90000"/>
              </a:lnSpc>
            </a:pPr>
            <a:r>
              <a:rPr lang="en-US" dirty="0"/>
              <a:t>Iterative process involving professionals with different backgrounds and perspectives</a:t>
            </a:r>
          </a:p>
          <a:p>
            <a:pPr lvl="1">
              <a:lnSpc>
                <a:spcPct val="90000"/>
              </a:lnSpc>
            </a:pPr>
            <a:r>
              <a:rPr lang="en-US" dirty="0"/>
              <a:t>Managers (decision makers)</a:t>
            </a:r>
          </a:p>
          <a:p>
            <a:pPr lvl="1">
              <a:lnSpc>
                <a:spcPct val="90000"/>
              </a:lnSpc>
            </a:pPr>
            <a:r>
              <a:rPr lang="en-US" dirty="0"/>
              <a:t>Aquatic resource experts (ecologists, biologists, chemists, etc) with monitoring expertise</a:t>
            </a:r>
          </a:p>
          <a:p>
            <a:pPr lvl="1">
              <a:lnSpc>
                <a:spcPct val="90000"/>
              </a:lnSpc>
            </a:pPr>
            <a:r>
              <a:rPr lang="en-US" dirty="0"/>
              <a:t>Statistical experts (experience in spatial survey design)</a:t>
            </a:r>
          </a:p>
          <a:p>
            <a:pPr lvl="1">
              <a:lnSpc>
                <a:spcPct val="90000"/>
              </a:lnSpc>
            </a:pPr>
            <a:r>
              <a:rPr lang="en-US" dirty="0"/>
              <a:t>GIS specialists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457200" y="609600"/>
            <a:ext cx="8153400" cy="1143000"/>
          </a:xfrm>
        </p:spPr>
        <p:txBody>
          <a:bodyPr/>
          <a:lstStyle/>
          <a:p>
            <a:r>
              <a:rPr lang="en-US" dirty="0">
                <a:solidFill>
                  <a:srgbClr val="FF9900"/>
                </a:solidFill>
              </a:rPr>
              <a:t>Survey Design Key Components</a:t>
            </a:r>
          </a:p>
        </p:txBody>
      </p:sp>
      <p:sp>
        <p:nvSpPr>
          <p:cNvPr id="237571" name="Rectangle 3"/>
          <p:cNvSpPr>
            <a:spLocks noGrp="1" noChangeArrowheads="1"/>
          </p:cNvSpPr>
          <p:nvPr>
            <p:ph type="body" idx="1"/>
          </p:nvPr>
        </p:nvSpPr>
        <p:spPr>
          <a:xfrm>
            <a:off x="685800" y="1600200"/>
            <a:ext cx="7696200" cy="3581400"/>
          </a:xfrm>
        </p:spPr>
        <p:txBody>
          <a:bodyPr/>
          <a:lstStyle/>
          <a:p>
            <a:r>
              <a:rPr lang="en-US" dirty="0"/>
              <a:t>Objectives stated precisely and quantitatively</a:t>
            </a:r>
          </a:p>
          <a:p>
            <a:r>
              <a:rPr lang="en-US" dirty="0"/>
              <a:t>Target population explicitly, precisely defined</a:t>
            </a:r>
          </a:p>
          <a:p>
            <a:r>
              <a:rPr lang="en-US" dirty="0"/>
              <a:t>Sampling frame constructed that represents the target population</a:t>
            </a:r>
          </a:p>
          <a:p>
            <a:r>
              <a:rPr lang="en-US" dirty="0"/>
              <a:t>Decision on which survey design meets needs</a:t>
            </a:r>
          </a:p>
          <a:p>
            <a:r>
              <a:rPr lang="en-US" dirty="0"/>
              <a:t>Selection of sites using survey design</a:t>
            </a:r>
          </a:p>
          <a:p>
            <a:r>
              <a:rPr lang="en-US" dirty="0"/>
              <a:t>Statistical analysis match survey design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762000" y="542925"/>
            <a:ext cx="7696200" cy="676275"/>
          </a:xfrm>
        </p:spPr>
        <p:txBody>
          <a:bodyPr/>
          <a:lstStyle/>
          <a:p>
            <a:r>
              <a:rPr lang="en-US" altLang="en-US" dirty="0">
                <a:solidFill>
                  <a:srgbClr val="FF9900"/>
                </a:solidFill>
              </a:rPr>
              <a:t>Target Population: Lake Example</a:t>
            </a:r>
          </a:p>
        </p:txBody>
      </p:sp>
      <p:sp>
        <p:nvSpPr>
          <p:cNvPr id="209923" name="Rectangle 3"/>
          <p:cNvSpPr>
            <a:spLocks noGrp="1" noChangeArrowheads="1"/>
          </p:cNvSpPr>
          <p:nvPr>
            <p:ph type="body" idx="1"/>
          </p:nvPr>
        </p:nvSpPr>
        <p:spPr>
          <a:xfrm>
            <a:off x="762000" y="1295400"/>
            <a:ext cx="7620000" cy="4648200"/>
          </a:xfrm>
        </p:spPr>
        <p:txBody>
          <a:bodyPr/>
          <a:lstStyle/>
          <a:p>
            <a:r>
              <a:rPr lang="en-US" altLang="en-US" dirty="0"/>
              <a:t>All lakes (and </a:t>
            </a:r>
            <a:r>
              <a:rPr lang="en-US" altLang="en-US" dirty="0" smtClean="0"/>
              <a:t>reservoirs) </a:t>
            </a:r>
            <a:r>
              <a:rPr lang="en-US" altLang="en-US" dirty="0"/>
              <a:t>within the </a:t>
            </a:r>
            <a:r>
              <a:rPr lang="en-US" altLang="en-US" dirty="0" smtClean="0"/>
              <a:t>state of Yucatan</a:t>
            </a:r>
            <a:endParaRPr lang="en-US" altLang="en-US" dirty="0"/>
          </a:p>
          <a:p>
            <a:r>
              <a:rPr lang="en-US" altLang="en-US" dirty="0"/>
              <a:t>A lake is defined as a permanent body of water at least one hectare in surface area with a minimum of 1,000 sq m of open (</a:t>
            </a:r>
            <a:r>
              <a:rPr lang="en-US" altLang="en-US" dirty="0" err="1"/>
              <a:t>unvegetated</a:t>
            </a:r>
            <a:r>
              <a:rPr lang="en-US" altLang="en-US" dirty="0"/>
              <a:t>) water, and a maximum depth of one meter or more</a:t>
            </a:r>
          </a:p>
          <a:p>
            <a:r>
              <a:rPr lang="en-US" altLang="en-US" dirty="0"/>
              <a:t>Elements are individual lakes</a:t>
            </a:r>
          </a:p>
          <a:p>
            <a:pPr lvl="1"/>
            <a:r>
              <a:rPr lang="en-US" altLang="en-US" sz="1800" dirty="0"/>
              <a:t>Each lake is represented as a point (e.g. lake </a:t>
            </a:r>
            <a:r>
              <a:rPr lang="en-US" altLang="en-US" sz="1800" dirty="0" err="1"/>
              <a:t>centroid</a:t>
            </a:r>
            <a:r>
              <a:rPr lang="en-US" altLang="en-US" sz="1800" dirty="0"/>
              <a:t>)</a:t>
            </a:r>
          </a:p>
          <a:p>
            <a:pPr lvl="1"/>
            <a:r>
              <a:rPr lang="en-US" altLang="en-US" sz="1800" dirty="0"/>
              <a:t>Single value for each indicator obtained for each lake</a:t>
            </a:r>
          </a:p>
          <a:p>
            <a:r>
              <a:rPr lang="en-US" altLang="en-US" dirty="0"/>
              <a:t>Elements are all locations on surface area of lakes</a:t>
            </a:r>
          </a:p>
          <a:p>
            <a:pPr lvl="1"/>
            <a:r>
              <a:rPr lang="en-US" altLang="en-US" sz="1800" dirty="0"/>
              <a:t>Lakes are represented as polygons</a:t>
            </a:r>
          </a:p>
          <a:p>
            <a:pPr lvl="1"/>
            <a:r>
              <a:rPr lang="en-US" altLang="en-US" sz="1800" dirty="0"/>
              <a:t>Single value for each indicator obtained at locations within lakes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762000" y="542925"/>
            <a:ext cx="7696200" cy="685800"/>
          </a:xfrm>
        </p:spPr>
        <p:txBody>
          <a:bodyPr/>
          <a:lstStyle/>
          <a:p>
            <a:r>
              <a:rPr lang="en-US" dirty="0">
                <a:solidFill>
                  <a:srgbClr val="FF9900"/>
                </a:solidFill>
              </a:rPr>
              <a:t>Target Population: Stream Examples</a:t>
            </a:r>
          </a:p>
        </p:txBody>
      </p:sp>
      <p:sp>
        <p:nvSpPr>
          <p:cNvPr id="212995" name="Rectangle 3"/>
          <p:cNvSpPr>
            <a:spLocks noGrp="1" noChangeArrowheads="1"/>
          </p:cNvSpPr>
          <p:nvPr>
            <p:ph type="body" idx="1"/>
          </p:nvPr>
        </p:nvSpPr>
        <p:spPr>
          <a:xfrm>
            <a:off x="685800" y="1371600"/>
            <a:ext cx="7772400" cy="4724400"/>
          </a:xfrm>
        </p:spPr>
        <p:txBody>
          <a:bodyPr/>
          <a:lstStyle/>
          <a:p>
            <a:pPr>
              <a:lnSpc>
                <a:spcPct val="90000"/>
              </a:lnSpc>
            </a:pPr>
            <a:r>
              <a:rPr lang="en-US" altLang="en-US" dirty="0"/>
              <a:t>All streams and rivers within the </a:t>
            </a:r>
            <a:r>
              <a:rPr lang="en-US" altLang="en-US" dirty="0" smtClean="0"/>
              <a:t>state of Yucatan</a:t>
            </a:r>
            <a:endParaRPr lang="en-US" altLang="en-US" dirty="0"/>
          </a:p>
          <a:p>
            <a:pPr>
              <a:lnSpc>
                <a:spcPct val="90000"/>
              </a:lnSpc>
            </a:pPr>
            <a:r>
              <a:rPr lang="en-US" altLang="en-US" dirty="0"/>
              <a:t>A stream is defined as any stream or river channel that has flowing water during June-September</a:t>
            </a:r>
          </a:p>
          <a:p>
            <a:pPr>
              <a:lnSpc>
                <a:spcPct val="90000"/>
              </a:lnSpc>
            </a:pPr>
            <a:r>
              <a:rPr lang="en-US" altLang="en-US" dirty="0"/>
              <a:t>Elements are any location on the stream network (linear network)</a:t>
            </a:r>
          </a:p>
          <a:p>
            <a:pPr lvl="1">
              <a:lnSpc>
                <a:spcPct val="90000"/>
              </a:lnSpc>
            </a:pPr>
            <a:r>
              <a:rPr lang="en-US" altLang="en-US" dirty="0"/>
              <a:t>Infinite number of locations</a:t>
            </a:r>
          </a:p>
          <a:p>
            <a:pPr lvl="1">
              <a:lnSpc>
                <a:spcPct val="90000"/>
              </a:lnSpc>
            </a:pPr>
            <a:r>
              <a:rPr lang="en-US" altLang="en-US" dirty="0"/>
              <a:t>Single value for each indicator obtained for location</a:t>
            </a:r>
          </a:p>
          <a:p>
            <a:pPr>
              <a:lnSpc>
                <a:spcPct val="90000"/>
              </a:lnSpc>
            </a:pPr>
            <a:r>
              <a:rPr lang="en-US" altLang="en-US" dirty="0"/>
              <a:t>Elements are all predefined stream segments on the stream network (points)</a:t>
            </a:r>
          </a:p>
          <a:p>
            <a:pPr lvl="1">
              <a:lnSpc>
                <a:spcPct val="90000"/>
              </a:lnSpc>
            </a:pPr>
            <a:r>
              <a:rPr lang="en-US" altLang="en-US" dirty="0"/>
              <a:t>Streams are represented as finite collection of segments using downstream endpoint as location</a:t>
            </a:r>
          </a:p>
          <a:p>
            <a:pPr lvl="1">
              <a:lnSpc>
                <a:spcPct val="90000"/>
              </a:lnSpc>
            </a:pPr>
            <a:r>
              <a:rPr lang="en-US" altLang="en-US" dirty="0"/>
              <a:t>Single value for each indicator obtained for each segment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762000" y="542925"/>
            <a:ext cx="7696200" cy="685800"/>
          </a:xfrm>
        </p:spPr>
        <p:txBody>
          <a:bodyPr/>
          <a:lstStyle/>
          <a:p>
            <a:r>
              <a:rPr lang="en-US" dirty="0">
                <a:solidFill>
                  <a:srgbClr val="FF9900"/>
                </a:solidFill>
              </a:rPr>
              <a:t>Target Population: </a:t>
            </a:r>
            <a:r>
              <a:rPr lang="en-US" dirty="0" smtClean="0">
                <a:solidFill>
                  <a:srgbClr val="FF9900"/>
                </a:solidFill>
              </a:rPr>
              <a:t>Coastal Waters</a:t>
            </a:r>
            <a:endParaRPr lang="en-US" dirty="0">
              <a:solidFill>
                <a:srgbClr val="FF9900"/>
              </a:solidFill>
            </a:endParaRPr>
          </a:p>
        </p:txBody>
      </p:sp>
      <p:sp>
        <p:nvSpPr>
          <p:cNvPr id="212995" name="Rectangle 3"/>
          <p:cNvSpPr>
            <a:spLocks noGrp="1" noChangeArrowheads="1"/>
          </p:cNvSpPr>
          <p:nvPr>
            <p:ph type="body" idx="1"/>
          </p:nvPr>
        </p:nvSpPr>
        <p:spPr>
          <a:xfrm>
            <a:off x="685800" y="1371600"/>
            <a:ext cx="7772400" cy="4724400"/>
          </a:xfrm>
        </p:spPr>
        <p:txBody>
          <a:bodyPr/>
          <a:lstStyle/>
          <a:p>
            <a:pPr>
              <a:lnSpc>
                <a:spcPct val="90000"/>
              </a:lnSpc>
            </a:pPr>
            <a:r>
              <a:rPr lang="en-US" altLang="en-US" dirty="0"/>
              <a:t>All </a:t>
            </a:r>
            <a:r>
              <a:rPr lang="en-US" altLang="en-US" dirty="0" err="1" smtClean="0"/>
              <a:t>nearshore</a:t>
            </a:r>
            <a:r>
              <a:rPr lang="en-US" altLang="en-US" dirty="0" smtClean="0"/>
              <a:t> coastal waters on Gulf of Mexico within Mexico</a:t>
            </a:r>
            <a:endParaRPr lang="en-US" altLang="en-US" dirty="0"/>
          </a:p>
          <a:p>
            <a:pPr>
              <a:lnSpc>
                <a:spcPct val="90000"/>
              </a:lnSpc>
            </a:pPr>
            <a:r>
              <a:rPr lang="en-US" altLang="en-US" dirty="0" err="1" smtClean="0"/>
              <a:t>Nearshore</a:t>
            </a:r>
            <a:r>
              <a:rPr lang="en-US" altLang="en-US" dirty="0" smtClean="0"/>
              <a:t> coastal waters is defined as</a:t>
            </a:r>
          </a:p>
          <a:p>
            <a:pPr lvl="1">
              <a:lnSpc>
                <a:spcPct val="90000"/>
              </a:lnSpc>
            </a:pPr>
            <a:r>
              <a:rPr lang="en-US" altLang="en-US" dirty="0" smtClean="0"/>
              <a:t>From head of salt to confluence with ocean</a:t>
            </a:r>
          </a:p>
          <a:p>
            <a:pPr lvl="1">
              <a:lnSpc>
                <a:spcPct val="90000"/>
              </a:lnSpc>
            </a:pPr>
            <a:r>
              <a:rPr lang="en-US" altLang="en-US" dirty="0" smtClean="0"/>
              <a:t>Estuaries and inland waterways</a:t>
            </a:r>
          </a:p>
          <a:p>
            <a:pPr lvl="1">
              <a:lnSpc>
                <a:spcPct val="90000"/>
              </a:lnSpc>
            </a:pPr>
            <a:r>
              <a:rPr lang="en-US" altLang="en-US" dirty="0" smtClean="0"/>
              <a:t>From mean high tide to 30m depth contour</a:t>
            </a:r>
            <a:endParaRPr lang="en-US" altLang="en-US" dirty="0"/>
          </a:p>
          <a:p>
            <a:pPr>
              <a:lnSpc>
                <a:spcPct val="90000"/>
              </a:lnSpc>
            </a:pPr>
            <a:r>
              <a:rPr lang="en-US" altLang="en-US" dirty="0" smtClean="0"/>
              <a:t>Spatial units are </a:t>
            </a:r>
            <a:r>
              <a:rPr lang="en-US" altLang="en-US" dirty="0"/>
              <a:t>any location </a:t>
            </a:r>
            <a:r>
              <a:rPr lang="en-US" altLang="en-US" dirty="0" smtClean="0"/>
              <a:t>within </a:t>
            </a:r>
            <a:r>
              <a:rPr lang="en-US" altLang="en-US" dirty="0" err="1" smtClean="0"/>
              <a:t>nearshore</a:t>
            </a:r>
            <a:r>
              <a:rPr lang="en-US" altLang="en-US" dirty="0" smtClean="0"/>
              <a:t> coastal waters</a:t>
            </a:r>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762000" y="542925"/>
            <a:ext cx="7696200" cy="762000"/>
          </a:xfrm>
        </p:spPr>
        <p:txBody>
          <a:bodyPr/>
          <a:lstStyle/>
          <a:p>
            <a:r>
              <a:rPr lang="en-US" dirty="0">
                <a:solidFill>
                  <a:srgbClr val="FF9900"/>
                </a:solidFill>
              </a:rPr>
              <a:t>What is a Sample Frame?</a:t>
            </a:r>
          </a:p>
        </p:txBody>
      </p:sp>
      <p:sp>
        <p:nvSpPr>
          <p:cNvPr id="216067" name="Rectangle 3"/>
          <p:cNvSpPr>
            <a:spLocks noGrp="1" noChangeArrowheads="1"/>
          </p:cNvSpPr>
          <p:nvPr>
            <p:ph type="body" idx="1"/>
          </p:nvPr>
        </p:nvSpPr>
        <p:spPr>
          <a:xfrm>
            <a:off x="685800" y="1524000"/>
            <a:ext cx="7772400" cy="4572000"/>
          </a:xfrm>
        </p:spPr>
        <p:txBody>
          <a:bodyPr/>
          <a:lstStyle/>
          <a:p>
            <a:r>
              <a:rPr lang="en-US" dirty="0"/>
              <a:t>A representation (usually a GIS layer) of the target population that is used to select the sample sites</a:t>
            </a:r>
          </a:p>
          <a:p>
            <a:pPr lvl="1"/>
            <a:r>
              <a:rPr lang="en-US" dirty="0"/>
              <a:t>It consists of sample units that are potential members of the sample </a:t>
            </a:r>
          </a:p>
          <a:p>
            <a:pPr lvl="1"/>
            <a:r>
              <a:rPr lang="en-US" dirty="0"/>
              <a:t>Extent (size) of the frame is obtained by summation </a:t>
            </a:r>
          </a:p>
          <a:p>
            <a:r>
              <a:rPr lang="en-US" dirty="0"/>
              <a:t>Almost always </a:t>
            </a:r>
            <a:r>
              <a:rPr lang="en-US" dirty="0" smtClean="0"/>
              <a:t>is not an exact representation of </a:t>
            </a:r>
            <a:r>
              <a:rPr lang="en-US" dirty="0"/>
              <a:t>the target population </a:t>
            </a:r>
          </a:p>
          <a:p>
            <a:pPr lvl="1"/>
            <a:r>
              <a:rPr lang="en-US" dirty="0"/>
              <a:t>may not include some Target Population </a:t>
            </a:r>
            <a:r>
              <a:rPr lang="en-US" dirty="0" smtClean="0"/>
              <a:t>spatial units: under coverage </a:t>
            </a:r>
            <a:endParaRPr lang="en-US" dirty="0"/>
          </a:p>
          <a:p>
            <a:pPr lvl="1"/>
            <a:r>
              <a:rPr lang="en-US" dirty="0"/>
              <a:t>may contain non-target </a:t>
            </a:r>
            <a:r>
              <a:rPr lang="en-US" dirty="0" smtClean="0"/>
              <a:t>spatial units, </a:t>
            </a:r>
            <a:r>
              <a:rPr lang="en-US" dirty="0"/>
              <a:t>e.g., </a:t>
            </a:r>
            <a:r>
              <a:rPr lang="en-US" dirty="0" err="1"/>
              <a:t>mis</a:t>
            </a:r>
            <a:r>
              <a:rPr lang="en-US" dirty="0"/>
              <a:t>-identified sample units: </a:t>
            </a:r>
            <a:r>
              <a:rPr lang="en-US" dirty="0" smtClean="0"/>
              <a:t>Over coverage</a:t>
            </a:r>
            <a:endParaRPr lang="en-US" dirty="0"/>
          </a:p>
          <a:p>
            <a:endParaRPr lang="en-US" dirty="0"/>
          </a:p>
        </p:txBody>
      </p:sp>
    </p:spTree>
  </p:cSld>
  <p:clrMapOvr>
    <a:masterClrMapping/>
  </p:clrMapOvr>
</p:sld>
</file>

<file path=ppt/theme/theme1.xml><?xml version="1.0" encoding="utf-8"?>
<a:theme xmlns:a="http://schemas.openxmlformats.org/drawingml/2006/main" name="ORD-Presentation-Template-footer-with-seal">
  <a:themeElements>
    <a:clrScheme name="ORD-Presentation-Template-footer-with-sea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RD-Presentation-Template-footer-with-se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RD-Presentation-Template-footer-with-seal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RD-Presentation-Template-footer-with-sea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RD-Presentation-Template-footer-with-seal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RD-Presentation-Template-footer-with-seal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RD-Presentation-Template-footer-with-sea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RD-Presentation-Template-footer-with-sea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RD-Presentation-Template-footer-with-sea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ORD Tony</Template>
  <TotalTime>3468</TotalTime>
  <Words>1969</Words>
  <Application>Microsoft Office PowerPoint</Application>
  <PresentationFormat>On-screen Show (4:3)</PresentationFormat>
  <Paragraphs>377</Paragraphs>
  <Slides>29</Slides>
  <Notes>5</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29</vt:i4>
      </vt:variant>
    </vt:vector>
  </HeadingPairs>
  <TitlesOfParts>
    <vt:vector size="32" baseType="lpstr">
      <vt:lpstr>ORD-Presentation-Template-footer-with-seal</vt:lpstr>
      <vt:lpstr>Equation</vt:lpstr>
      <vt:lpstr>Document</vt:lpstr>
      <vt:lpstr>Aquatic Spatial Survey Design Process</vt:lpstr>
      <vt:lpstr>Spatial Survey Design Process</vt:lpstr>
      <vt:lpstr>Monitoring Components  Survey Design             Survey Analysis</vt:lpstr>
      <vt:lpstr>Specifying Design Requirements</vt:lpstr>
      <vt:lpstr>Survey Design Key Components</vt:lpstr>
      <vt:lpstr>Target Population: Lake Example</vt:lpstr>
      <vt:lpstr>Target Population: Stream Examples</vt:lpstr>
      <vt:lpstr>Target Population: Coastal Waters</vt:lpstr>
      <vt:lpstr>What is a Sample Frame?</vt:lpstr>
      <vt:lpstr>Features in Space as GIS objects</vt:lpstr>
      <vt:lpstr>Sampling Frame: Stream Target Populations</vt:lpstr>
      <vt:lpstr>Sampling Frame: Lake Target Populations</vt:lpstr>
      <vt:lpstr>Lake Sample Frame: Sample Units are centroids of lakes/reservoirs</vt:lpstr>
      <vt:lpstr>RF3 Sample Frame: Lakes</vt:lpstr>
      <vt:lpstr>Target Population, Sample Frame, Sampled Population</vt:lpstr>
      <vt:lpstr>Selecting a Specific Spatial Survey Design</vt:lpstr>
      <vt:lpstr>Indiana Stream Example</vt:lpstr>
      <vt:lpstr>Indiana Stream Example Survey Design             Survey Analysis</vt:lpstr>
      <vt:lpstr>Indiana Upper Wabash Basin:  Perennial Stream Length (km) </vt:lpstr>
      <vt:lpstr>Indiana Upper Wabash Basin: Biological and Habitat Assessment</vt:lpstr>
      <vt:lpstr>Mid-Atlantic Integrated Assessment (MAIA) Streams and Rivers</vt:lpstr>
      <vt:lpstr>Mid-Atlantic Integrated Assessment  Streams and Rivers</vt:lpstr>
      <vt:lpstr>MAIA Ecoregions: Omernik Level III</vt:lpstr>
      <vt:lpstr>Mid-Atlantic Integrated Assessment: Assessment by Ecoregion</vt:lpstr>
      <vt:lpstr>MAIA: Description of Extent</vt:lpstr>
      <vt:lpstr>MAIA: Fish Assemblage Condition</vt:lpstr>
      <vt:lpstr>MAIA: Fish, Macro-invertebrate and Algal IBI results</vt:lpstr>
      <vt:lpstr>MAIA: Extent of Stressor Presence &amp; Relative Risks</vt:lpstr>
      <vt:lpstr>MAIA: Relative Risk Assessment</vt:lpstr>
    </vt:vector>
  </TitlesOfParts>
  <Company>EPA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 Survey Designs for Aquatic Resource Monitoring</dc:title>
  <dc:creator>Tony Olsen</dc:creator>
  <cp:lastModifiedBy>Tony Olsen</cp:lastModifiedBy>
  <cp:revision>50</cp:revision>
  <dcterms:created xsi:type="dcterms:W3CDTF">2006-04-30T20:02:27Z</dcterms:created>
  <dcterms:modified xsi:type="dcterms:W3CDTF">2010-11-18T20:49:03Z</dcterms:modified>
</cp:coreProperties>
</file>