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273" r:id="rId4"/>
    <p:sldId id="267" r:id="rId5"/>
    <p:sldId id="268" r:id="rId6"/>
    <p:sldId id="270" r:id="rId7"/>
    <p:sldId id="274" r:id="rId8"/>
    <p:sldId id="264" r:id="rId9"/>
    <p:sldId id="265" r:id="rId10"/>
    <p:sldId id="262" r:id="rId11"/>
    <p:sldId id="263" r:id="rId12"/>
    <p:sldId id="278" r:id="rId13"/>
    <p:sldId id="284" r:id="rId14"/>
    <p:sldId id="266" r:id="rId15"/>
    <p:sldId id="286" r:id="rId16"/>
    <p:sldId id="285" r:id="rId17"/>
    <p:sldId id="280" r:id="rId18"/>
    <p:sldId id="281" r:id="rId19"/>
    <p:sldId id="257" r:id="rId20"/>
    <p:sldId id="282" r:id="rId21"/>
    <p:sldId id="283" r:id="rId22"/>
  </p:sldIdLst>
  <p:sldSz cx="9144000" cy="6858000" type="overhead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2C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92072" autoAdjust="0"/>
  </p:normalViewPr>
  <p:slideViewPr>
    <p:cSldViewPr>
      <p:cViewPr>
        <p:scale>
          <a:sx n="90" d="100"/>
          <a:sy n="90" d="100"/>
        </p:scale>
        <p:origin x="-45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pitchFamily="18" charset="0"/>
              </a:defRPr>
            </a:lvl1pPr>
          </a:lstStyle>
          <a:p>
            <a:fld id="{16C329B0-B430-4A6B-A699-B02DDD5953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" pitchFamily="18" charset="0"/>
              </a:defRPr>
            </a:lvl1pPr>
          </a:lstStyle>
          <a:p>
            <a:fld id="{0B4F1E62-BD13-4898-94FA-5C1762DC76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29887-45F1-405B-8210-551D49E041DA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61232"/>
            <a:ext cx="5365820" cy="4320209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Spatial survey design process involves three interrelated steps: (1) specifying the design requirements based on monitoring objectives, resource characteristics, target population, sample frame and institutional constraints, (2) selecting a spatial survey design that accomplishes the design requirements, and (3) selecting the sites based on the spatial survey design and the sample frame to produce the design file.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A94AC-C6DB-477F-AA8B-DB6F5A7C0EF3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E7B11-E520-4AD2-B84A-D3F138D4D219}" type="slidenum">
              <a:rPr lang="en-US"/>
              <a:pPr/>
              <a:t>10</a:t>
            </a:fld>
            <a:endParaRPr lang="en-US"/>
          </a:p>
        </p:txBody>
      </p:sp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F5835-100A-4961-94A0-2BC916690A21}" type="slidenum">
              <a:rPr lang="en-US"/>
              <a:pPr/>
              <a:t>11</a:t>
            </a:fld>
            <a:endParaRPr lang="en-US"/>
          </a:p>
        </p:txBody>
      </p:sp>
      <p:sp>
        <p:nvSpPr>
          <p:cNvPr id="66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Black</a:t>
            </a:r>
            <a:r>
              <a:rPr lang="en-US" baseline="0" dirty="0" smtClean="0"/>
              <a:t>: information in original design file</a:t>
            </a:r>
          </a:p>
          <a:p>
            <a:r>
              <a:rPr lang="en-US" baseline="0" dirty="0" smtClean="0"/>
              <a:t>Green: information from site evaluation process</a:t>
            </a:r>
          </a:p>
          <a:p>
            <a:r>
              <a:rPr lang="en-US" baseline="0" dirty="0" smtClean="0">
                <a:solidFill>
                  <a:srgbClr val="FF0000"/>
                </a:solidFill>
              </a:rPr>
              <a:t>Red: information to record the implemented design weights and adjustment categories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40C84-5DC5-4A33-B4F3-6689707D2B8B}" type="slidenum">
              <a:rPr lang="en-US"/>
              <a:pPr/>
              <a:t>12</a:t>
            </a:fld>
            <a:endParaRPr lang="en-US"/>
          </a:p>
        </p:txBody>
      </p:sp>
      <p:sp>
        <p:nvSpPr>
          <p:cNvPr id="62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7D8FC-4FBB-44BD-B678-4C619FD44C0F}" type="slidenum">
              <a:rPr lang="en-US"/>
              <a:pPr/>
              <a:t>14</a:t>
            </a:fld>
            <a:endParaRPr lang="en-US"/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2" name="Picture 2" descr="slide2a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37923" name="Picture 3" descr="slide6a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37924" name="Picture 4" descr="slide7a_s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42925"/>
            <a:ext cx="2019300" cy="570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42925"/>
            <a:ext cx="5905500" cy="570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2925"/>
            <a:ext cx="8077200" cy="752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8001000" cy="46482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2925"/>
            <a:ext cx="8077200" cy="752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243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600200"/>
            <a:ext cx="39243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2925"/>
            <a:ext cx="8077200" cy="752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39243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4000500"/>
            <a:ext cx="39243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86300" y="1600200"/>
            <a:ext cx="39243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924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3924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2" descr="ORDtemp_footer_seal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42925"/>
            <a:ext cx="80772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i="1">
          <a:solidFill>
            <a:srgbClr val="FF99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 i="1">
          <a:solidFill>
            <a:srgbClr val="FF99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 b="1" i="1">
          <a:solidFill>
            <a:srgbClr val="FF99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 b="1" i="1">
          <a:solidFill>
            <a:srgbClr val="FF99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 b="1" i="1">
          <a:solidFill>
            <a:srgbClr val="FF99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 i="1">
          <a:solidFill>
            <a:srgbClr val="FF99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 i="1">
          <a:solidFill>
            <a:srgbClr val="FF99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 i="1">
          <a:solidFill>
            <a:srgbClr val="FF99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 i="1">
          <a:solidFill>
            <a:srgbClr val="FF99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2286000" y="3124200"/>
            <a:ext cx="4724400" cy="2654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2800" b="1" i="1" dirty="0"/>
              <a:t>Anthony (Tony) R. Olsen</a:t>
            </a:r>
          </a:p>
          <a:p>
            <a:pPr algn="ctr"/>
            <a:r>
              <a:rPr lang="en-US" altLang="en-US" sz="2800" b="1" i="1" dirty="0"/>
              <a:t>USEPA NHEERL</a:t>
            </a:r>
          </a:p>
          <a:p>
            <a:pPr algn="ctr"/>
            <a:r>
              <a:rPr lang="en-US" altLang="en-US" sz="2800" b="1" i="1" dirty="0"/>
              <a:t>Western Ecology Division</a:t>
            </a:r>
          </a:p>
          <a:p>
            <a:pPr algn="ctr"/>
            <a:r>
              <a:rPr lang="en-US" altLang="en-US" sz="2800" b="1" i="1" dirty="0"/>
              <a:t>Corvallis, Oregon</a:t>
            </a:r>
          </a:p>
          <a:p>
            <a:pPr algn="ctr"/>
            <a:r>
              <a:rPr lang="en-US" altLang="en-US" sz="2800" b="1" i="1" dirty="0"/>
              <a:t>Voice: (541) 754-4790</a:t>
            </a:r>
          </a:p>
          <a:p>
            <a:pPr algn="ctr"/>
            <a:r>
              <a:rPr lang="en-US" altLang="en-US" sz="2800" b="1" i="1" dirty="0"/>
              <a:t>Email: olsen.tony@epa.gov</a:t>
            </a:r>
            <a:endParaRPr lang="en-US" sz="2800" b="1" i="1" dirty="0"/>
          </a:p>
        </p:txBody>
      </p:sp>
      <p:sp>
        <p:nvSpPr>
          <p:cNvPr id="225288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838200"/>
            <a:ext cx="7848600" cy="1828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dirty="0" smtClean="0"/>
              <a:t>Statistical Analysis for </a:t>
            </a:r>
            <a:br>
              <a:rPr lang="en-US" sz="3600" dirty="0" smtClean="0"/>
            </a:br>
            <a:r>
              <a:rPr lang="en-US" sz="3600" dirty="0" smtClean="0"/>
              <a:t> Aquatic Resource</a:t>
            </a:r>
            <a:br>
              <a:rPr lang="en-US" sz="3600" dirty="0" smtClean="0"/>
            </a:br>
            <a:r>
              <a:rPr lang="en-US" sz="3600" dirty="0" smtClean="0"/>
              <a:t>Spatial </a:t>
            </a:r>
            <a:r>
              <a:rPr lang="en-US" sz="3600" dirty="0"/>
              <a:t>Survey </a:t>
            </a:r>
            <a:r>
              <a:rPr lang="en-US" sz="3600" dirty="0" smtClean="0"/>
              <a:t>Designs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67600" cy="1143000"/>
          </a:xfrm>
        </p:spPr>
        <p:txBody>
          <a:bodyPr/>
          <a:lstStyle/>
          <a:p>
            <a:r>
              <a:rPr lang="en-US" dirty="0"/>
              <a:t>Incorporating </a:t>
            </a:r>
            <a:r>
              <a:rPr lang="en-US" dirty="0" smtClean="0"/>
              <a:t>Spatial Unit </a:t>
            </a:r>
            <a:r>
              <a:rPr lang="en-US" dirty="0"/>
              <a:t>Evaluation Information in Design File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28800" y="1676400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" pitchFamily="18" charset="0"/>
              </a:rPr>
              <a:t>Design</a:t>
            </a:r>
          </a:p>
          <a:p>
            <a:pPr algn="ctr" eaLnBrk="0" hangingPunct="0"/>
            <a:r>
              <a:rPr lang="en-US" dirty="0">
                <a:latin typeface="Times" pitchFamily="18" charset="0"/>
              </a:rPr>
              <a:t>File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447800" y="3505200"/>
            <a:ext cx="1600200" cy="167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" pitchFamily="18" charset="0"/>
              </a:rPr>
              <a:t>Site</a:t>
            </a:r>
          </a:p>
          <a:p>
            <a:pPr algn="ctr" eaLnBrk="0" hangingPunct="0"/>
            <a:r>
              <a:rPr lang="en-US" dirty="0">
                <a:latin typeface="Times" pitchFamily="18" charset="0"/>
              </a:rPr>
              <a:t>Evaluation:</a:t>
            </a:r>
          </a:p>
          <a:p>
            <a:pPr algn="ctr" eaLnBrk="0" hangingPunct="0"/>
            <a:r>
              <a:rPr lang="en-US" dirty="0">
                <a:latin typeface="Times" pitchFamily="18" charset="0"/>
              </a:rPr>
              <a:t>Office &amp;</a:t>
            </a:r>
          </a:p>
          <a:p>
            <a:pPr algn="ctr" eaLnBrk="0" hangingPunct="0"/>
            <a:r>
              <a:rPr lang="en-US" dirty="0">
                <a:latin typeface="Times" pitchFamily="18" charset="0"/>
              </a:rPr>
              <a:t>Field Recon</a:t>
            </a:r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 rot="1310033">
            <a:off x="2867328" y="2259841"/>
            <a:ext cx="1182331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477000" y="2895600"/>
            <a:ext cx="1828800" cy="1143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" pitchFamily="18" charset="0"/>
              </a:rPr>
              <a:t>Implemented</a:t>
            </a:r>
          </a:p>
          <a:p>
            <a:pPr algn="ctr" eaLnBrk="0" hangingPunct="0"/>
            <a:r>
              <a:rPr lang="en-US" dirty="0">
                <a:latin typeface="Times" pitchFamily="18" charset="0"/>
              </a:rPr>
              <a:t>Design</a:t>
            </a:r>
          </a:p>
          <a:p>
            <a:pPr algn="ctr" eaLnBrk="0" hangingPunct="0"/>
            <a:r>
              <a:rPr lang="en-US" dirty="0">
                <a:latin typeface="Times" pitchFamily="18" charset="0"/>
              </a:rPr>
              <a:t>File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20531803">
            <a:off x="3104017" y="3838659"/>
            <a:ext cx="762000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auto">
          <a:xfrm>
            <a:off x="3962400" y="2514600"/>
            <a:ext cx="1219200" cy="1905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" pitchFamily="18" charset="0"/>
              </a:rPr>
              <a:t>Adjust</a:t>
            </a:r>
          </a:p>
          <a:p>
            <a:pPr algn="ctr" eaLnBrk="0" hangingPunct="0"/>
            <a:r>
              <a:rPr lang="en-US" dirty="0">
                <a:latin typeface="Times" pitchFamily="18" charset="0"/>
              </a:rPr>
              <a:t>Weight</a:t>
            </a:r>
          </a:p>
          <a:p>
            <a:pPr algn="ctr" eaLnBrk="0" hangingPunct="0"/>
            <a:r>
              <a:rPr lang="en-US" dirty="0">
                <a:latin typeface="Times" pitchFamily="18" charset="0"/>
              </a:rPr>
              <a:t>Process</a:t>
            </a: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auto">
          <a:xfrm>
            <a:off x="5486400" y="3200400"/>
            <a:ext cx="762000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3581400" y="5257800"/>
            <a:ext cx="2209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" pitchFamily="18" charset="0"/>
              </a:rPr>
              <a:t>Sample Frame</a:t>
            </a:r>
          </a:p>
          <a:p>
            <a:pPr algn="ctr" eaLnBrk="0" hangingPunct="0"/>
            <a:r>
              <a:rPr lang="en-US" dirty="0">
                <a:latin typeface="Times" pitchFamily="18" charset="0"/>
              </a:rPr>
              <a:t>Summary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4343400" y="4495800"/>
            <a:ext cx="485775" cy="609600"/>
          </a:xfrm>
          <a:prstGeom prst="upArrow">
            <a:avLst>
              <a:gd name="adj1" fmla="val 50000"/>
              <a:gd name="adj2" fmla="val 31373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 rot="5400000">
            <a:off x="1843087" y="2805113"/>
            <a:ext cx="762000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 sz="3600" dirty="0" smtClean="0"/>
              <a:t>Implemented Design </a:t>
            </a:r>
            <a:r>
              <a:rPr lang="en-US" sz="3600" dirty="0"/>
              <a:t>File Contents:</a:t>
            </a:r>
            <a:br>
              <a:rPr lang="en-US" sz="3600" dirty="0"/>
            </a:br>
            <a:r>
              <a:rPr lang="en-US" sz="2800" dirty="0"/>
              <a:t>Has all sites selected by survey design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4038600" cy="4114800"/>
          </a:xfrm>
        </p:spPr>
        <p:txBody>
          <a:bodyPr/>
          <a:lstStyle/>
          <a:p>
            <a:r>
              <a:rPr lang="en-US" sz="2400"/>
              <a:t>Site Identification</a:t>
            </a:r>
          </a:p>
          <a:p>
            <a:pPr lvl="1"/>
            <a:r>
              <a:rPr lang="en-US" sz="1800"/>
              <a:t>Site ID</a:t>
            </a:r>
          </a:p>
          <a:p>
            <a:pPr lvl="1"/>
            <a:r>
              <a:rPr lang="en-US" sz="1800"/>
              <a:t>Latitude/Longitude</a:t>
            </a:r>
          </a:p>
          <a:p>
            <a:r>
              <a:rPr lang="en-US" sz="2400"/>
              <a:t>Auxiliary Frame Information</a:t>
            </a:r>
          </a:p>
          <a:p>
            <a:pPr lvl="1"/>
            <a:r>
              <a:rPr lang="en-US" sz="1800"/>
              <a:t>Site Name</a:t>
            </a:r>
          </a:p>
          <a:p>
            <a:pPr lvl="1"/>
            <a:r>
              <a:rPr lang="en-US" sz="1800"/>
              <a:t>Sample Frame ID</a:t>
            </a:r>
          </a:p>
          <a:p>
            <a:pPr lvl="1"/>
            <a:r>
              <a:rPr lang="en-US" sz="1800"/>
              <a:t>County</a:t>
            </a:r>
          </a:p>
          <a:p>
            <a:pPr lvl="1"/>
            <a:r>
              <a:rPr lang="en-US" sz="1800"/>
              <a:t>Map names</a:t>
            </a:r>
          </a:p>
          <a:p>
            <a:pPr lvl="1"/>
            <a:r>
              <a:rPr lang="en-US" sz="1800"/>
              <a:t>State</a:t>
            </a:r>
          </a:p>
          <a:p>
            <a:pPr lvl="1"/>
            <a:r>
              <a:rPr lang="en-US" sz="1800"/>
              <a:t>Omernik Ecoregion</a:t>
            </a:r>
          </a:p>
          <a:p>
            <a:pPr lvl="1"/>
            <a:r>
              <a:rPr lang="en-US" sz="1800"/>
              <a:t>Other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676400"/>
            <a:ext cx="3810000" cy="4114800"/>
          </a:xfrm>
        </p:spPr>
        <p:txBody>
          <a:bodyPr/>
          <a:lstStyle/>
          <a:p>
            <a:r>
              <a:rPr lang="en-US" sz="2400" dirty="0"/>
              <a:t>Survey Design</a:t>
            </a:r>
          </a:p>
          <a:p>
            <a:pPr lvl="1"/>
            <a:r>
              <a:rPr lang="en-US" sz="1800" dirty="0"/>
              <a:t>Stratum</a:t>
            </a:r>
          </a:p>
          <a:p>
            <a:pPr lvl="1"/>
            <a:r>
              <a:rPr lang="en-US" sz="1800" dirty="0"/>
              <a:t>Panel</a:t>
            </a:r>
          </a:p>
          <a:p>
            <a:pPr lvl="1"/>
            <a:r>
              <a:rPr lang="en-US" sz="1800" dirty="0" smtClean="0"/>
              <a:t>Over sample</a:t>
            </a:r>
            <a:endParaRPr lang="en-US" sz="1800" dirty="0"/>
          </a:p>
          <a:p>
            <a:pPr lvl="1"/>
            <a:r>
              <a:rPr lang="en-US" sz="1800" dirty="0"/>
              <a:t>Multi-Density Category</a:t>
            </a:r>
          </a:p>
          <a:p>
            <a:pPr lvl="1"/>
            <a:r>
              <a:rPr lang="en-US" sz="1800" dirty="0"/>
              <a:t>Initial </a:t>
            </a:r>
            <a:r>
              <a:rPr lang="en-US" sz="1800" dirty="0" smtClean="0"/>
              <a:t>Weight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Adjusted Weight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Adjusted Weight Categories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Site Evaluation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Evaluation Status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Evaluation Reason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85800" y="6400800"/>
            <a:ext cx="28956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   </a:t>
            </a:r>
            <a:fld id="{F02F0DA6-7043-4469-916F-6883918B2ED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</a:t>
            </a:r>
            <a:r>
              <a:rPr lang="en-US" dirty="0" smtClean="0"/>
              <a:t>Weights: </a:t>
            </a:r>
            <a:r>
              <a:rPr lang="en-US" dirty="0" err="1" smtClean="0"/>
              <a:t>adjwgt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Sites</a:t>
            </a:r>
            <a:r>
              <a:rPr lang="en-US" dirty="0"/>
              <a:t>: column indicating which sites to use (</a:t>
            </a:r>
            <a:r>
              <a:rPr lang="en-US" dirty="0" smtClean="0"/>
              <a:t>True/False)</a:t>
            </a:r>
          </a:p>
          <a:p>
            <a:pPr lvl="1"/>
            <a:r>
              <a:rPr lang="en-US" dirty="0" smtClean="0"/>
              <a:t>All sites evaluated should be included (True)</a:t>
            </a:r>
          </a:p>
          <a:p>
            <a:pPr lvl="1"/>
            <a:r>
              <a:rPr lang="en-US" dirty="0" smtClean="0"/>
              <a:t>Sites not evaluated should be excluded (False)</a:t>
            </a:r>
            <a:endParaRPr lang="en-US" dirty="0"/>
          </a:p>
          <a:p>
            <a:r>
              <a:rPr lang="en-US" dirty="0"/>
              <a:t>Weights: column of weights to be adjusted</a:t>
            </a:r>
          </a:p>
          <a:p>
            <a:r>
              <a:rPr lang="en-US" dirty="0"/>
              <a:t>Weight categories: category each site belongs to for the weight </a:t>
            </a:r>
            <a:r>
              <a:rPr lang="en-US" dirty="0" smtClean="0"/>
              <a:t>adjustment</a:t>
            </a:r>
          </a:p>
          <a:p>
            <a:pPr lvl="1"/>
            <a:r>
              <a:rPr lang="en-US" dirty="0" smtClean="0"/>
              <a:t>Categories depend on how sites were selected to be evaluated</a:t>
            </a:r>
          </a:p>
          <a:p>
            <a:pPr lvl="1"/>
            <a:r>
              <a:rPr lang="en-US" dirty="0" smtClean="0"/>
              <a:t>Sites must be evaluated in “</a:t>
            </a:r>
            <a:r>
              <a:rPr lang="en-US" dirty="0" err="1" smtClean="0"/>
              <a:t>siteID</a:t>
            </a:r>
            <a:r>
              <a:rPr lang="en-US" dirty="0" smtClean="0"/>
              <a:t>” order within a category</a:t>
            </a:r>
            <a:endParaRPr lang="en-US" dirty="0"/>
          </a:p>
          <a:p>
            <a:r>
              <a:rPr lang="en-US" dirty="0" err="1"/>
              <a:t>Framesize</a:t>
            </a:r>
            <a:r>
              <a:rPr lang="en-US" dirty="0"/>
              <a:t>: For each weight category the size of the </a:t>
            </a:r>
            <a:r>
              <a:rPr lang="en-US" dirty="0" smtClean="0"/>
              <a:t>sample frame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077200" cy="752475"/>
          </a:xfrm>
        </p:spPr>
        <p:txBody>
          <a:bodyPr/>
          <a:lstStyle/>
          <a:p>
            <a:r>
              <a:rPr lang="en-US" dirty="0" smtClean="0"/>
              <a:t>Population Extent Estimation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Extent Estimation</a:t>
            </a:r>
            <a:r>
              <a:rPr lang="en-US" dirty="0"/>
              <a:t>: </a:t>
            </a:r>
            <a:r>
              <a:rPr lang="en-US" dirty="0" err="1" smtClean="0"/>
              <a:t>cat.analysis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01000" cy="4648200"/>
          </a:xfrm>
        </p:spPr>
        <p:txBody>
          <a:bodyPr/>
          <a:lstStyle/>
          <a:p>
            <a:r>
              <a:rPr lang="en-US" b="1" dirty="0" smtClean="0"/>
              <a:t>Sites </a:t>
            </a:r>
            <a:r>
              <a:rPr lang="en-US" b="1" dirty="0" smtClean="0"/>
              <a:t>data frame </a:t>
            </a:r>
            <a:r>
              <a:rPr lang="en-US" dirty="0" smtClean="0"/>
              <a:t>that specifies which sites will be used in the population </a:t>
            </a:r>
            <a:r>
              <a:rPr lang="en-US" dirty="0" smtClean="0"/>
              <a:t>estimation</a:t>
            </a:r>
            <a:endParaRPr lang="en-US" dirty="0" smtClean="0"/>
          </a:p>
          <a:p>
            <a:r>
              <a:rPr lang="en-US" b="1" dirty="0" smtClean="0"/>
              <a:t>Sub-population data frame</a:t>
            </a:r>
            <a:r>
              <a:rPr lang="en-US" dirty="0" smtClean="0"/>
              <a:t> that specifies site membership in each Reporting Domain for which population estimates will be computed</a:t>
            </a:r>
          </a:p>
          <a:p>
            <a:r>
              <a:rPr lang="en-US" b="1" dirty="0" smtClean="0"/>
              <a:t>Design data frame</a:t>
            </a:r>
            <a:r>
              <a:rPr lang="en-US" dirty="0" smtClean="0"/>
              <a:t> that specifies the spatial survey design information for each site</a:t>
            </a:r>
          </a:p>
          <a:p>
            <a:r>
              <a:rPr lang="en-US" b="1" dirty="0" smtClean="0"/>
              <a:t>Data (categorical) data frame </a:t>
            </a:r>
            <a:r>
              <a:rPr lang="en-US" dirty="0" smtClean="0"/>
              <a:t>that includes </a:t>
            </a:r>
            <a:r>
              <a:rPr lang="en-US" dirty="0" smtClean="0"/>
              <a:t>evaluation status data for </a:t>
            </a:r>
            <a:r>
              <a:rPr lang="en-US" dirty="0" smtClean="0"/>
              <a:t>which population estimates will be computed</a:t>
            </a:r>
          </a:p>
          <a:p>
            <a:r>
              <a:rPr lang="en-US" b="1" dirty="0" smtClean="0"/>
              <a:t>Options</a:t>
            </a:r>
            <a:r>
              <a:rPr lang="en-US" dirty="0" smtClean="0"/>
              <a:t> are available to specify variance estimator to be used, if population size is known, confidence level desired, etc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Extent Estimation: Three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 smtClean="0"/>
              <a:t>Target and non-target population extent in sample </a:t>
            </a:r>
            <a:r>
              <a:rPr lang="en-US" dirty="0" smtClean="0"/>
              <a:t>frame</a:t>
            </a:r>
          </a:p>
          <a:p>
            <a:pPr marL="742950" lvl="2" indent="-342900"/>
            <a:r>
              <a:rPr lang="en-US" dirty="0" smtClean="0"/>
              <a:t>Use all spatial units evaluated (True)</a:t>
            </a:r>
          </a:p>
          <a:p>
            <a:pPr marL="742950" lvl="2" indent="-342900"/>
            <a:r>
              <a:rPr lang="en-US" dirty="0" smtClean="0"/>
              <a:t>Categorize evaluation status as Target, </a:t>
            </a:r>
            <a:r>
              <a:rPr lang="en-US" dirty="0" err="1" smtClean="0"/>
              <a:t>NonTarget</a:t>
            </a:r>
            <a:r>
              <a:rPr lang="en-US" dirty="0" smtClean="0"/>
              <a:t> or Unknown</a:t>
            </a:r>
          </a:p>
          <a:p>
            <a:pPr marL="742950" lvl="2" indent="-342900"/>
            <a:r>
              <a:rPr lang="en-US" dirty="0" smtClean="0"/>
              <a:t>Specify known population size (</a:t>
            </a:r>
            <a:r>
              <a:rPr lang="en-US" dirty="0" err="1" smtClean="0"/>
              <a:t>popsize</a:t>
            </a:r>
            <a:r>
              <a:rPr lang="en-US" dirty="0" smtClean="0"/>
              <a:t>)</a:t>
            </a:r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Target population sampled (sampled population) </a:t>
            </a:r>
            <a:r>
              <a:rPr lang="en-US" dirty="0" smtClean="0"/>
              <a:t>extent</a:t>
            </a:r>
          </a:p>
          <a:p>
            <a:pPr marL="742950" lvl="2" indent="-342900"/>
            <a:r>
              <a:rPr lang="en-US" dirty="0" smtClean="0"/>
              <a:t>Use only spatial units evaluated as Target (True)</a:t>
            </a:r>
          </a:p>
          <a:p>
            <a:pPr marL="742950" lvl="2" indent="-342900"/>
            <a:r>
              <a:rPr lang="en-US" dirty="0" smtClean="0"/>
              <a:t>Use evaluation status categories as data</a:t>
            </a:r>
          </a:p>
          <a:p>
            <a:pPr marL="742950" lvl="2" indent="-342900"/>
            <a:r>
              <a:rPr lang="en-US" dirty="0" smtClean="0"/>
              <a:t>Do not specify population size (not known)</a:t>
            </a:r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Non-target population extent in sample frame by reason why </a:t>
            </a:r>
            <a:r>
              <a:rPr lang="en-US" dirty="0" smtClean="0"/>
              <a:t>non-target</a:t>
            </a:r>
          </a:p>
          <a:p>
            <a:pPr marL="742950" lvl="2" indent="-342900"/>
            <a:r>
              <a:rPr lang="en-US" dirty="0" smtClean="0"/>
              <a:t>Use only spatial units evaluated as </a:t>
            </a:r>
            <a:r>
              <a:rPr lang="en-US" dirty="0" err="1" smtClean="0"/>
              <a:t>NonTarget</a:t>
            </a:r>
            <a:r>
              <a:rPr lang="en-US" dirty="0" smtClean="0"/>
              <a:t> (True)</a:t>
            </a:r>
          </a:p>
          <a:p>
            <a:pPr marL="742950" lvl="2" indent="-342900"/>
            <a:r>
              <a:rPr lang="en-US" dirty="0" smtClean="0"/>
              <a:t>Use evaluation status categories as data</a:t>
            </a:r>
          </a:p>
          <a:p>
            <a:pPr marL="742950" lvl="2" indent="-342900"/>
            <a:r>
              <a:rPr lang="en-US" dirty="0" smtClean="0"/>
              <a:t>Do not specify population size (not known)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001000" cy="1133475"/>
          </a:xfrm>
        </p:spPr>
        <p:txBody>
          <a:bodyPr/>
          <a:lstStyle/>
          <a:p>
            <a:r>
              <a:rPr lang="en-US" dirty="0" smtClean="0"/>
              <a:t>Population Estimation for Indicators on Reporting Domains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Analyses: </a:t>
            </a:r>
            <a:r>
              <a:rPr lang="en-US" dirty="0" err="1" smtClean="0"/>
              <a:t>cat.analysis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648200"/>
          </a:xfrm>
        </p:spPr>
        <p:txBody>
          <a:bodyPr/>
          <a:lstStyle/>
          <a:p>
            <a:r>
              <a:rPr lang="en-US" b="1" dirty="0" smtClean="0"/>
              <a:t>Sites data frame </a:t>
            </a:r>
            <a:r>
              <a:rPr lang="en-US" dirty="0" smtClean="0"/>
              <a:t>that specifies which sites will be used in the population estimation</a:t>
            </a:r>
          </a:p>
          <a:p>
            <a:r>
              <a:rPr lang="en-US" b="1" dirty="0" smtClean="0"/>
              <a:t>Sub-population data frame</a:t>
            </a:r>
            <a:r>
              <a:rPr lang="en-US" dirty="0" smtClean="0"/>
              <a:t> that specifies site membership in each Reporting Domain for which population estimates will be computed</a:t>
            </a:r>
          </a:p>
          <a:p>
            <a:r>
              <a:rPr lang="en-US" b="1" dirty="0" smtClean="0"/>
              <a:t>Design data frame</a:t>
            </a:r>
            <a:r>
              <a:rPr lang="en-US" dirty="0" smtClean="0"/>
              <a:t> that specifies the spatial survey design information for each site</a:t>
            </a:r>
          </a:p>
          <a:p>
            <a:r>
              <a:rPr lang="en-US" b="1" dirty="0" smtClean="0"/>
              <a:t>Data (categorical) data frame </a:t>
            </a:r>
            <a:r>
              <a:rPr lang="en-US" dirty="0" smtClean="0"/>
              <a:t>that includes each metric for which population estimates will be computed</a:t>
            </a:r>
          </a:p>
          <a:p>
            <a:r>
              <a:rPr lang="en-US" b="1" dirty="0" smtClean="0"/>
              <a:t>Options</a:t>
            </a:r>
            <a:r>
              <a:rPr lang="en-US" dirty="0" smtClean="0"/>
              <a:t> are available to specify variance estimator to be used, if population size is known, confidence level desired, etc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Data Analyses</a:t>
            </a:r>
            <a:r>
              <a:rPr lang="en-US" dirty="0" smtClean="0"/>
              <a:t>: </a:t>
            </a:r>
            <a:r>
              <a:rPr lang="en-US" dirty="0" err="1" smtClean="0"/>
              <a:t>cont.analysis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648200"/>
          </a:xfrm>
        </p:spPr>
        <p:txBody>
          <a:bodyPr/>
          <a:lstStyle/>
          <a:p>
            <a:r>
              <a:rPr lang="en-US" b="1" dirty="0" smtClean="0"/>
              <a:t>Sites data frame </a:t>
            </a:r>
            <a:r>
              <a:rPr lang="en-US" dirty="0" smtClean="0"/>
              <a:t>that specifies which sites will be used in the population estimation</a:t>
            </a:r>
          </a:p>
          <a:p>
            <a:r>
              <a:rPr lang="en-US" b="1" dirty="0" smtClean="0"/>
              <a:t>Sub-population data frame</a:t>
            </a:r>
            <a:r>
              <a:rPr lang="en-US" dirty="0" smtClean="0"/>
              <a:t> that specifies site membership in each Reporting Domain for which population estimates will be computed</a:t>
            </a:r>
          </a:p>
          <a:p>
            <a:r>
              <a:rPr lang="en-US" b="1" dirty="0" smtClean="0"/>
              <a:t>Design data frame</a:t>
            </a:r>
            <a:r>
              <a:rPr lang="en-US" dirty="0" smtClean="0"/>
              <a:t> that specifies the spatial survey design information for each site</a:t>
            </a:r>
          </a:p>
          <a:p>
            <a:r>
              <a:rPr lang="en-US" b="1" dirty="0" smtClean="0"/>
              <a:t>Data (categorical) data frame </a:t>
            </a:r>
            <a:r>
              <a:rPr lang="en-US" dirty="0" smtClean="0"/>
              <a:t>that includes each metric for which population estimates will be computed</a:t>
            </a:r>
          </a:p>
          <a:p>
            <a:r>
              <a:rPr lang="en-US" b="1" dirty="0" smtClean="0"/>
              <a:t>Options</a:t>
            </a:r>
            <a:r>
              <a:rPr lang="en-US" dirty="0" smtClean="0"/>
              <a:t> are available to specify variance estimator to be used, if population size is known, confidence level desired, etc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 Plots: </a:t>
            </a:r>
            <a:r>
              <a:rPr lang="en-US" dirty="0" err="1" smtClean="0"/>
              <a:t>cont.cdfplot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creates CDF </a:t>
            </a:r>
            <a:r>
              <a:rPr lang="en-US" dirty="0" smtClean="0"/>
              <a:t>plots suitable for a quick review of continuous data population estimates</a:t>
            </a:r>
          </a:p>
          <a:p>
            <a:r>
              <a:rPr lang="en-US" dirty="0" smtClean="0"/>
              <a:t>Input </a:t>
            </a:r>
            <a:r>
              <a:rPr lang="en-US" dirty="0" smtClean="0"/>
              <a:t>data for the plots is provided by a data frame utilizing the same structure as the data frame named "CDF" that is included in the output object produced by function </a:t>
            </a:r>
            <a:r>
              <a:rPr lang="en-US" dirty="0" err="1" smtClean="0"/>
              <a:t>cont.analysis</a:t>
            </a:r>
            <a:endParaRPr lang="en-US" dirty="0" smtClean="0"/>
          </a:p>
          <a:p>
            <a:r>
              <a:rPr lang="en-US" dirty="0" smtClean="0"/>
              <a:t>Plots </a:t>
            </a:r>
            <a:r>
              <a:rPr lang="en-US" dirty="0" smtClean="0"/>
              <a:t>are produced for every combination of Type of population, subpopulation within Type, and </a:t>
            </a:r>
            <a:r>
              <a:rPr lang="en-US" dirty="0" smtClean="0"/>
              <a:t>indicator</a:t>
            </a:r>
          </a:p>
          <a:p>
            <a:r>
              <a:rPr lang="en-US" dirty="0" smtClean="0"/>
              <a:t>Output </a:t>
            </a:r>
            <a:r>
              <a:rPr lang="en-US" dirty="0" smtClean="0"/>
              <a:t>from the function is placed in a PDF file.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Survey Design Process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04800" y="1752600"/>
            <a:ext cx="19050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Resource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Characteristics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04800" y="3276600"/>
            <a:ext cx="18288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Monitoring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Objectives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4800" y="4800600"/>
            <a:ext cx="18288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Institutional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Constraints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819400" y="3276600"/>
            <a:ext cx="17526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Design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Requirements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819400" y="1752600"/>
            <a:ext cx="16764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Target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Population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895600" y="4876800"/>
            <a:ext cx="16764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Sample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Frame</a:t>
            </a:r>
          </a:p>
        </p:txBody>
      </p:sp>
      <p:sp>
        <p:nvSpPr>
          <p:cNvPr id="9225" name="AutoShape 10"/>
          <p:cNvSpPr>
            <a:spLocks noChangeArrowheads="1"/>
          </p:cNvSpPr>
          <p:nvPr/>
        </p:nvSpPr>
        <p:spPr bwMode="auto">
          <a:xfrm>
            <a:off x="4724400" y="3429000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334000" y="3048000"/>
            <a:ext cx="1371600" cy="1219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Spatial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Survey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Design</a:t>
            </a:r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 rot="-2467294">
            <a:off x="2286000" y="2590800"/>
            <a:ext cx="485775" cy="533400"/>
          </a:xfrm>
          <a:prstGeom prst="upDownArrow">
            <a:avLst>
              <a:gd name="adj1" fmla="val 50000"/>
              <a:gd name="adj2" fmla="val 2196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 rot="3150886">
            <a:off x="2233612" y="4243388"/>
            <a:ext cx="485775" cy="533400"/>
          </a:xfrm>
          <a:prstGeom prst="upDownArrow">
            <a:avLst>
              <a:gd name="adj1" fmla="val 50000"/>
              <a:gd name="adj2" fmla="val 2196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AutoShape 14"/>
          <p:cNvSpPr>
            <a:spLocks noChangeArrowheads="1"/>
          </p:cNvSpPr>
          <p:nvPr/>
        </p:nvSpPr>
        <p:spPr bwMode="auto">
          <a:xfrm>
            <a:off x="3429000" y="2590800"/>
            <a:ext cx="485775" cy="533400"/>
          </a:xfrm>
          <a:prstGeom prst="upDownArrow">
            <a:avLst>
              <a:gd name="adj1" fmla="val 50000"/>
              <a:gd name="adj2" fmla="val 2196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AutoShape 15"/>
          <p:cNvSpPr>
            <a:spLocks noChangeArrowheads="1"/>
          </p:cNvSpPr>
          <p:nvPr/>
        </p:nvSpPr>
        <p:spPr bwMode="auto">
          <a:xfrm>
            <a:off x="3429000" y="4191000"/>
            <a:ext cx="485775" cy="533400"/>
          </a:xfrm>
          <a:prstGeom prst="upDownArrow">
            <a:avLst>
              <a:gd name="adj1" fmla="val 50000"/>
              <a:gd name="adj2" fmla="val 2196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6"/>
          <p:cNvSpPr>
            <a:spLocks noChangeArrowheads="1"/>
          </p:cNvSpPr>
          <p:nvPr/>
        </p:nvSpPr>
        <p:spPr bwMode="auto">
          <a:xfrm>
            <a:off x="7391400" y="1600200"/>
            <a:ext cx="1524000" cy="411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pitchFamily="18" charset="0"/>
              </a:rPr>
              <a:t>Site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Selection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using R</a:t>
            </a:r>
          </a:p>
          <a:p>
            <a:pPr algn="ctr" eaLnBrk="0" hangingPunct="0"/>
            <a:endParaRPr lang="en-US">
              <a:latin typeface="Times" pitchFamily="18" charset="0"/>
            </a:endParaRPr>
          </a:p>
          <a:p>
            <a:pPr algn="ctr" eaLnBrk="0" hangingPunct="0"/>
            <a:endParaRPr lang="en-US">
              <a:latin typeface="Times" pitchFamily="18" charset="0"/>
            </a:endParaRPr>
          </a:p>
          <a:p>
            <a:pPr algn="ctr" eaLnBrk="0" hangingPunct="0"/>
            <a:r>
              <a:rPr lang="en-US">
                <a:latin typeface="Times" pitchFamily="18" charset="0"/>
              </a:rPr>
              <a:t>Design</a:t>
            </a:r>
          </a:p>
          <a:p>
            <a:pPr algn="ctr" eaLnBrk="0" hangingPunct="0"/>
            <a:r>
              <a:rPr lang="en-US">
                <a:latin typeface="Times" pitchFamily="18" charset="0"/>
              </a:rPr>
              <a:t>File</a:t>
            </a:r>
          </a:p>
        </p:txBody>
      </p:sp>
      <p:sp>
        <p:nvSpPr>
          <p:cNvPr id="9232" name="AutoShape 17"/>
          <p:cNvSpPr>
            <a:spLocks noChangeArrowheads="1"/>
          </p:cNvSpPr>
          <p:nvPr/>
        </p:nvSpPr>
        <p:spPr bwMode="auto">
          <a:xfrm>
            <a:off x="6781800" y="3505200"/>
            <a:ext cx="609600" cy="485775"/>
          </a:xfrm>
          <a:prstGeom prst="rightArrow">
            <a:avLst>
              <a:gd name="adj1" fmla="val 50000"/>
              <a:gd name="adj2" fmla="val 31373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AutoShape 18"/>
          <p:cNvSpPr>
            <a:spLocks noChangeArrowheads="1"/>
          </p:cNvSpPr>
          <p:nvPr/>
        </p:nvSpPr>
        <p:spPr bwMode="auto">
          <a:xfrm rot="5252091">
            <a:off x="2233612" y="3405188"/>
            <a:ext cx="485775" cy="533400"/>
          </a:xfrm>
          <a:prstGeom prst="upDownArrow">
            <a:avLst>
              <a:gd name="adj1" fmla="val 50000"/>
              <a:gd name="adj2" fmla="val 2196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 rot="3178725">
            <a:off x="5018639" y="4076207"/>
            <a:ext cx="485775" cy="1551782"/>
          </a:xfrm>
          <a:prstGeom prst="upDownArrow">
            <a:avLst>
              <a:gd name="adj1" fmla="val 50000"/>
              <a:gd name="adj2" fmla="val 21961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2925"/>
            <a:ext cx="8077200" cy="904875"/>
          </a:xfrm>
        </p:spPr>
        <p:txBody>
          <a:bodyPr/>
          <a:lstStyle/>
          <a:p>
            <a:r>
              <a:rPr lang="en-US" dirty="0" smtClean="0"/>
              <a:t>Test for Differences between two CDFs: </a:t>
            </a:r>
            <a:r>
              <a:rPr lang="en-US" dirty="0" err="1" smtClean="0"/>
              <a:t>cont.cdftest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organizes input and output for conducting inference regarding cumulative distribution functions (CDFs) generated by a probability </a:t>
            </a:r>
            <a:r>
              <a:rPr lang="en-US" dirty="0" smtClean="0"/>
              <a:t>survey</a:t>
            </a:r>
          </a:p>
          <a:p>
            <a:r>
              <a:rPr lang="en-US" dirty="0" smtClean="0"/>
              <a:t>Input similar to </a:t>
            </a:r>
            <a:r>
              <a:rPr lang="en-US" dirty="0" err="1" smtClean="0"/>
              <a:t>cont.analysis</a:t>
            </a:r>
            <a:endParaRPr lang="en-US" dirty="0" smtClean="0"/>
          </a:p>
          <a:p>
            <a:r>
              <a:rPr lang="en-US" dirty="0" smtClean="0"/>
              <a:t>Results are CDF test results for all pairs of Reporting Domains specified for every metric provided</a:t>
            </a:r>
          </a:p>
          <a:p>
            <a:r>
              <a:rPr lang="en-US" dirty="0" smtClean="0"/>
              <a:t>Test statistic is the F distribution version of the Wald statistic</a:t>
            </a:r>
          </a:p>
          <a:p>
            <a:r>
              <a:rPr lang="en-US" dirty="0" smtClean="0"/>
              <a:t>Test statistic procedures </a:t>
            </a:r>
            <a:r>
              <a:rPr lang="en-US" dirty="0" smtClean="0"/>
              <a:t>divide the CDFs into a discrete set of intervals (classes) and then utilize procedures that have been developed for analysis of categorical data from probability </a:t>
            </a:r>
            <a:r>
              <a:rPr lang="en-US" dirty="0" smtClean="0"/>
              <a:t>surveys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Risk Estimates: </a:t>
            </a:r>
            <a:r>
              <a:rPr lang="en-US" dirty="0" err="1" smtClean="0"/>
              <a:t>relrisk.analysis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648200"/>
          </a:xfrm>
        </p:spPr>
        <p:txBody>
          <a:bodyPr/>
          <a:lstStyle/>
          <a:p>
            <a:r>
              <a:rPr lang="en-US" b="1" dirty="0" smtClean="0"/>
              <a:t>Sites data frame </a:t>
            </a:r>
            <a:r>
              <a:rPr lang="en-US" dirty="0" smtClean="0"/>
              <a:t>that specifies which sites will be used in the population estimation</a:t>
            </a:r>
          </a:p>
          <a:p>
            <a:r>
              <a:rPr lang="en-US" b="1" dirty="0" smtClean="0"/>
              <a:t>Sub-population data frame</a:t>
            </a:r>
            <a:r>
              <a:rPr lang="en-US" dirty="0" smtClean="0"/>
              <a:t> that specifies site membership in each Reporting Domain for which population estimates will be computed</a:t>
            </a:r>
          </a:p>
          <a:p>
            <a:r>
              <a:rPr lang="en-US" b="1" dirty="0" smtClean="0"/>
              <a:t>Design data frame</a:t>
            </a:r>
            <a:r>
              <a:rPr lang="en-US" dirty="0" smtClean="0"/>
              <a:t> that specifies the spatial survey design information for each site</a:t>
            </a:r>
          </a:p>
          <a:p>
            <a:r>
              <a:rPr lang="en-US" b="1" dirty="0" smtClean="0"/>
              <a:t>Relative Risk metric data frame </a:t>
            </a:r>
            <a:r>
              <a:rPr lang="en-US" dirty="0" smtClean="0"/>
              <a:t>that includes </a:t>
            </a:r>
            <a:r>
              <a:rPr lang="en-US" dirty="0" smtClean="0"/>
              <a:t>categorical response metrics and categorical stressor metrics for </a:t>
            </a:r>
            <a:r>
              <a:rPr lang="en-US" dirty="0" smtClean="0"/>
              <a:t>which population estimates will be </a:t>
            </a:r>
            <a:r>
              <a:rPr lang="en-US" dirty="0" smtClean="0"/>
              <a:t>computed</a:t>
            </a:r>
          </a:p>
          <a:p>
            <a:r>
              <a:rPr lang="en-US" b="1" dirty="0" smtClean="0"/>
              <a:t>Response and stressor category levels </a:t>
            </a:r>
            <a:r>
              <a:rPr lang="en-US" dirty="0" smtClean="0"/>
              <a:t>used in relative risk calculations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52475"/>
          </a:xfrm>
        </p:spPr>
        <p:txBody>
          <a:bodyPr/>
          <a:lstStyle/>
          <a:p>
            <a:r>
              <a:rPr lang="en-US" dirty="0" smtClean="0"/>
              <a:t>Spatial Survey </a:t>
            </a:r>
            <a:r>
              <a:rPr lang="en-US" dirty="0" smtClean="0"/>
              <a:t>Designs:</a:t>
            </a:r>
            <a:br>
              <a:rPr lang="en-US" dirty="0" smtClean="0"/>
            </a:br>
            <a:r>
              <a:rPr lang="en-US" dirty="0" smtClean="0"/>
              <a:t>Statistical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029200"/>
          </a:xfrm>
        </p:spPr>
        <p:txBody>
          <a:bodyPr/>
          <a:lstStyle/>
          <a:p>
            <a:r>
              <a:rPr lang="en-US" dirty="0" smtClean="0"/>
              <a:t>Adjust planned survey design weights to reflect implemented survey design</a:t>
            </a:r>
          </a:p>
          <a:p>
            <a:r>
              <a:rPr lang="en-US" dirty="0" smtClean="0"/>
              <a:t>Complete population estimates for aquatic resource extent </a:t>
            </a:r>
            <a:r>
              <a:rPr lang="en-US" dirty="0" smtClean="0"/>
              <a:t>(number, length, area</a:t>
            </a:r>
            <a:r>
              <a:rPr lang="en-US" dirty="0" smtClean="0"/>
              <a:t>) based on spatial units evaluated </a:t>
            </a:r>
          </a:p>
          <a:p>
            <a:pPr lvl="1"/>
            <a:r>
              <a:rPr lang="en-US" dirty="0" smtClean="0"/>
              <a:t>Target and non-target population extent in sample frame</a:t>
            </a:r>
          </a:p>
          <a:p>
            <a:pPr lvl="1"/>
            <a:r>
              <a:rPr lang="en-US" dirty="0" smtClean="0"/>
              <a:t>Target population sampled (sampled population) extent</a:t>
            </a:r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on-target population extent in sample frame by reason why non-target</a:t>
            </a:r>
          </a:p>
          <a:p>
            <a:r>
              <a:rPr lang="en-US" dirty="0" smtClean="0"/>
              <a:t>Complete population estimates for indicators based on spatial units sampled</a:t>
            </a:r>
          </a:p>
          <a:p>
            <a:pPr lvl="1"/>
            <a:r>
              <a:rPr lang="en-US" dirty="0" smtClean="0"/>
              <a:t>Continuous data: cumulative distribution functions, percentiles and means</a:t>
            </a:r>
          </a:p>
          <a:p>
            <a:pPr lvl="1"/>
            <a:r>
              <a:rPr lang="en-US" dirty="0" smtClean="0"/>
              <a:t>Categorical data: proportions</a:t>
            </a:r>
          </a:p>
          <a:p>
            <a:r>
              <a:rPr lang="en-US" dirty="0" smtClean="0"/>
              <a:t>Complete population estimates of relative and attributable risk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762000"/>
          </a:xfrm>
        </p:spPr>
        <p:txBody>
          <a:bodyPr/>
          <a:lstStyle/>
          <a:p>
            <a:r>
              <a:rPr lang="en-US" dirty="0"/>
              <a:t>Statistical Computing </a:t>
            </a:r>
            <a:r>
              <a:rPr lang="en-US" dirty="0" smtClean="0"/>
              <a:t>Environment: Assumptions &amp; Solution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772400" cy="4800600"/>
          </a:xfrm>
        </p:spPr>
        <p:txBody>
          <a:bodyPr/>
          <a:lstStyle/>
          <a:p>
            <a:r>
              <a:rPr lang="en-US" sz="2400" dirty="0" smtClean="0"/>
              <a:t>Data </a:t>
            </a:r>
            <a:r>
              <a:rPr lang="en-US" sz="2400" dirty="0"/>
              <a:t>file </a:t>
            </a:r>
            <a:r>
              <a:rPr lang="en-US" sz="2400" dirty="0" smtClean="0"/>
              <a:t>will be available as:</a:t>
            </a:r>
            <a:endParaRPr lang="en-US" sz="2400" dirty="0"/>
          </a:p>
          <a:p>
            <a:pPr lvl="1"/>
            <a:r>
              <a:rPr lang="en-US" sz="1800" dirty="0" smtClean="0"/>
              <a:t>CSV or tab delimited file</a:t>
            </a:r>
          </a:p>
          <a:p>
            <a:pPr lvl="1"/>
            <a:r>
              <a:rPr lang="en-US" sz="1800" dirty="0" smtClean="0"/>
              <a:t>Excel </a:t>
            </a:r>
            <a:r>
              <a:rPr lang="en-US" sz="1800" dirty="0"/>
              <a:t>spreadsheet</a:t>
            </a:r>
          </a:p>
          <a:p>
            <a:r>
              <a:rPr lang="en-US" sz="2400" dirty="0"/>
              <a:t>Monitoring staff has</a:t>
            </a:r>
          </a:p>
          <a:p>
            <a:pPr lvl="1"/>
            <a:r>
              <a:rPr lang="en-US" sz="2000" dirty="0"/>
              <a:t>Limited Time for statistical analyses</a:t>
            </a:r>
          </a:p>
          <a:p>
            <a:pPr lvl="1"/>
            <a:r>
              <a:rPr lang="en-US" sz="2000" dirty="0"/>
              <a:t>Minimal statistical </a:t>
            </a:r>
            <a:r>
              <a:rPr lang="en-US" sz="2000" dirty="0" smtClean="0"/>
              <a:t>training related to survey analysis</a:t>
            </a:r>
          </a:p>
          <a:p>
            <a:r>
              <a:rPr lang="en-US" sz="2400" dirty="0" smtClean="0"/>
              <a:t>Organization has limitations on software</a:t>
            </a:r>
          </a:p>
          <a:p>
            <a:pPr lvl="1"/>
            <a:r>
              <a:rPr lang="en-US" sz="2000" dirty="0" smtClean="0"/>
              <a:t>Specific statistical software adopted</a:t>
            </a:r>
          </a:p>
          <a:p>
            <a:pPr lvl="1"/>
            <a:r>
              <a:rPr lang="en-US" sz="2000" dirty="0" smtClean="0"/>
              <a:t>no option to purchase alternative</a:t>
            </a:r>
          </a:p>
          <a:p>
            <a:r>
              <a:rPr lang="en-US" sz="2400" dirty="0" smtClean="0"/>
              <a:t>Solution: Adopt R </a:t>
            </a:r>
            <a:r>
              <a:rPr lang="en-US" sz="2400" dirty="0" smtClean="0"/>
              <a:t>Statistical Software</a:t>
            </a:r>
          </a:p>
          <a:p>
            <a:pPr lvl="1"/>
            <a:r>
              <a:rPr lang="en-US" sz="1800" dirty="0" smtClean="0"/>
              <a:t>Flexible statistical analysis environment</a:t>
            </a:r>
          </a:p>
          <a:p>
            <a:pPr lvl="1"/>
            <a:r>
              <a:rPr lang="en-US" sz="1800" dirty="0" smtClean="0"/>
              <a:t>Create package for </a:t>
            </a:r>
            <a:r>
              <a:rPr lang="en-US" sz="1800" dirty="0" smtClean="0"/>
              <a:t>survey analyses</a:t>
            </a:r>
          </a:p>
          <a:p>
            <a:pPr lvl="1"/>
            <a:r>
              <a:rPr lang="en-US" sz="1800" dirty="0" smtClean="0"/>
              <a:t>Open source software: free!</a:t>
            </a:r>
            <a:endParaRPr lang="en-US" sz="1800" dirty="0" smtClean="0"/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R </a:t>
            </a:r>
            <a:r>
              <a:rPr lang="en-US" dirty="0" smtClean="0"/>
              <a:t>&amp; </a:t>
            </a:r>
            <a:r>
              <a:rPr lang="en-US" dirty="0" err="1" smtClean="0"/>
              <a:t>spsurvey</a:t>
            </a:r>
            <a:r>
              <a:rPr lang="en-US" dirty="0" smtClean="0"/>
              <a:t> Operation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Initial Step               Each Project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r>
              <a:rPr lang="en-US" sz="2000" dirty="0" smtClean="0"/>
              <a:t>Install R</a:t>
            </a:r>
          </a:p>
          <a:p>
            <a:r>
              <a:rPr lang="en-US" sz="2000" dirty="0" smtClean="0"/>
              <a:t>Start </a:t>
            </a:r>
            <a:r>
              <a:rPr lang="en-US" sz="2000" dirty="0"/>
              <a:t>R</a:t>
            </a:r>
          </a:p>
          <a:p>
            <a:r>
              <a:rPr lang="en-US" sz="2000" dirty="0"/>
              <a:t>Install </a:t>
            </a:r>
            <a:r>
              <a:rPr lang="en-US" sz="2000" dirty="0" smtClean="0"/>
              <a:t>sp &amp; </a:t>
            </a:r>
            <a:r>
              <a:rPr lang="en-US" sz="2000" dirty="0" err="1" smtClean="0"/>
              <a:t>spsurvey</a:t>
            </a:r>
            <a:r>
              <a:rPr lang="en-US" sz="2000" dirty="0" smtClean="0"/>
              <a:t> libraries</a:t>
            </a:r>
            <a:endParaRPr lang="en-US" sz="2000" dirty="0"/>
          </a:p>
          <a:p>
            <a:pPr lvl="1"/>
            <a:r>
              <a:rPr lang="en-US" sz="1800" dirty="0"/>
              <a:t>Only have to do this part once or whenever an updated </a:t>
            </a:r>
            <a:r>
              <a:rPr lang="en-US" sz="1800" dirty="0" smtClean="0"/>
              <a:t>library is available</a:t>
            </a:r>
          </a:p>
          <a:p>
            <a:r>
              <a:rPr lang="en-US" sz="2200" dirty="0" smtClean="0"/>
              <a:t>Install </a:t>
            </a:r>
            <a:r>
              <a:rPr lang="en-US" sz="2200" dirty="0" err="1" smtClean="0"/>
              <a:t>Tinn</a:t>
            </a:r>
            <a:r>
              <a:rPr lang="en-US" sz="2200" dirty="0" smtClean="0"/>
              <a:t>-R (optional) as editor to use with R</a:t>
            </a:r>
          </a:p>
          <a:p>
            <a:endParaRPr lang="en-US" sz="2200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3886200" cy="4495800"/>
          </a:xfrm>
        </p:spPr>
        <p:txBody>
          <a:bodyPr/>
          <a:lstStyle/>
          <a:p>
            <a:r>
              <a:rPr lang="en-US" sz="2000" dirty="0"/>
              <a:t>Create a folder for each project</a:t>
            </a:r>
          </a:p>
          <a:p>
            <a:r>
              <a:rPr lang="en-US" sz="2000" dirty="0"/>
              <a:t>Place </a:t>
            </a:r>
            <a:r>
              <a:rPr lang="en-US" sz="2000" dirty="0" smtClean="0"/>
              <a:t>an “.</a:t>
            </a:r>
            <a:r>
              <a:rPr lang="en-US" sz="2000" dirty="0" err="1" smtClean="0"/>
              <a:t>Rdata</a:t>
            </a:r>
            <a:r>
              <a:rPr lang="en-US" sz="2000" dirty="0" smtClean="0"/>
              <a:t>” file in project </a:t>
            </a:r>
            <a:r>
              <a:rPr lang="en-US" sz="2000" dirty="0"/>
              <a:t>folder</a:t>
            </a:r>
          </a:p>
          <a:p>
            <a:r>
              <a:rPr lang="en-US" sz="2000" dirty="0"/>
              <a:t>Start </a:t>
            </a:r>
            <a:r>
              <a:rPr lang="en-US" sz="2000" dirty="0" smtClean="0"/>
              <a:t>R by double clicking on “.</a:t>
            </a:r>
            <a:r>
              <a:rPr lang="en-US" sz="2000" dirty="0" err="1" smtClean="0"/>
              <a:t>Rdata</a:t>
            </a:r>
            <a:r>
              <a:rPr lang="en-US" sz="2000" dirty="0" smtClean="0"/>
              <a:t>” file</a:t>
            </a:r>
            <a:endParaRPr lang="en-US" sz="2000" dirty="0"/>
          </a:p>
          <a:p>
            <a:r>
              <a:rPr lang="en-US" sz="2000" dirty="0" smtClean="0"/>
              <a:t>Start </a:t>
            </a:r>
            <a:r>
              <a:rPr lang="en-US" sz="2000" dirty="0" err="1" smtClean="0"/>
              <a:t>Tinn</a:t>
            </a:r>
            <a:r>
              <a:rPr lang="en-US" sz="2000" dirty="0" smtClean="0"/>
              <a:t>-R</a:t>
            </a:r>
          </a:p>
          <a:p>
            <a:r>
              <a:rPr lang="en-US" sz="2000" dirty="0" smtClean="0"/>
              <a:t>Open an example </a:t>
            </a:r>
            <a:r>
              <a:rPr lang="en-US" sz="2000" dirty="0" err="1" smtClean="0"/>
              <a:t>spsurvey</a:t>
            </a:r>
            <a:r>
              <a:rPr lang="en-US" sz="2000" dirty="0" smtClean="0"/>
              <a:t> analysis script</a:t>
            </a:r>
          </a:p>
          <a:p>
            <a:r>
              <a:rPr lang="en-US" sz="2000" dirty="0" smtClean="0"/>
              <a:t>Modify example script to complete population estimation for project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2925"/>
            <a:ext cx="7772400" cy="981075"/>
          </a:xfrm>
        </p:spPr>
        <p:txBody>
          <a:bodyPr/>
          <a:lstStyle/>
          <a:p>
            <a:r>
              <a:rPr lang="en-US"/>
              <a:t>Monitoring Statistical Analysis Information</a:t>
            </a:r>
            <a:br>
              <a:rPr lang="en-US"/>
            </a:br>
            <a:r>
              <a:rPr lang="en-US"/>
              <a:t> http://WWW.EPA.GOV/NHEERL/ARM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Design &amp; Analysis &gt; Analysis Information</a:t>
            </a:r>
            <a:r>
              <a:rPr lang="en-US" dirty="0"/>
              <a:t>		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Overview of the analysis process for information from probability surveys, with examples </a:t>
            </a:r>
          </a:p>
          <a:p>
            <a:pPr lvl="1"/>
            <a:r>
              <a:rPr lang="en-US" dirty="0"/>
              <a:t>Detailed information to guide analyses </a:t>
            </a:r>
          </a:p>
          <a:p>
            <a:pPr lvl="1"/>
            <a:r>
              <a:rPr lang="en-US" dirty="0"/>
              <a:t>Example results and reporting methods </a:t>
            </a:r>
          </a:p>
          <a:p>
            <a:pPr lvl="1"/>
            <a:r>
              <a:rPr lang="en-US" dirty="0"/>
              <a:t>Technical guidance and software to support statistical analyses and estimation procedures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spsurvey</a:t>
            </a:r>
            <a:r>
              <a:rPr lang="en-US" dirty="0" smtClean="0"/>
              <a:t> vignettes as examples</a:t>
            </a:r>
          </a:p>
          <a:p>
            <a:r>
              <a:rPr lang="en-US" dirty="0" smtClean="0"/>
              <a:t>Bibliography</a:t>
            </a:r>
            <a:r>
              <a:rPr lang="en-US" dirty="0"/>
              <a:t>: consult papers by Stevens and Olsen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077200" cy="752475"/>
          </a:xfrm>
        </p:spPr>
        <p:txBody>
          <a:bodyPr/>
          <a:lstStyle/>
          <a:p>
            <a:r>
              <a:rPr lang="en-US" dirty="0" smtClean="0"/>
              <a:t>Adjust Weight &amp; Spatial Unit Evaluation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Unit (site) </a:t>
            </a:r>
            <a:r>
              <a:rPr lang="en-US" dirty="0"/>
              <a:t>Evaluation Process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Spatial units in sample evaluated to determine if they are</a:t>
            </a:r>
          </a:p>
          <a:p>
            <a:pPr lvl="1"/>
            <a:r>
              <a:rPr lang="en-US" dirty="0" smtClean="0"/>
              <a:t>Member of target population</a:t>
            </a:r>
          </a:p>
          <a:p>
            <a:pPr lvl="1"/>
            <a:r>
              <a:rPr lang="en-US" dirty="0" smtClean="0"/>
              <a:t>Physically accessible</a:t>
            </a:r>
          </a:p>
          <a:p>
            <a:pPr lvl="1"/>
            <a:r>
              <a:rPr lang="en-US" dirty="0" smtClean="0"/>
              <a:t>Landowner permission to sample</a:t>
            </a:r>
          </a:p>
          <a:p>
            <a:r>
              <a:rPr lang="en-US" dirty="0" smtClean="0"/>
              <a:t>Four step evaluation is typical</a:t>
            </a:r>
          </a:p>
          <a:p>
            <a:pPr lvl="1"/>
            <a:r>
              <a:rPr lang="en-US" dirty="0" smtClean="0"/>
              <a:t>Office assessment based on existing information</a:t>
            </a:r>
          </a:p>
          <a:p>
            <a:pPr lvl="1"/>
            <a:r>
              <a:rPr lang="en-US" dirty="0" smtClean="0"/>
              <a:t>Phone call to knowledgeable local person</a:t>
            </a:r>
          </a:p>
          <a:p>
            <a:pPr lvl="1"/>
            <a:r>
              <a:rPr lang="en-US" dirty="0" smtClean="0"/>
              <a:t>Field reconnaissance visit</a:t>
            </a:r>
          </a:p>
          <a:p>
            <a:pPr lvl="1"/>
            <a:r>
              <a:rPr lang="en-US" dirty="0" smtClean="0"/>
              <a:t>Field visit to sample the spatial unit</a:t>
            </a:r>
          </a:p>
          <a:p>
            <a:r>
              <a:rPr lang="en-US" dirty="0" smtClean="0"/>
              <a:t>Evaluation results recorded for all spatial units evaluated</a:t>
            </a:r>
          </a:p>
          <a:p>
            <a:r>
              <a:rPr lang="en-US" dirty="0" smtClean="0"/>
              <a:t>Measurements recorded only for spatial units sampled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752475"/>
          </a:xfrm>
        </p:spPr>
        <p:txBody>
          <a:bodyPr/>
          <a:lstStyle/>
          <a:p>
            <a:r>
              <a:rPr lang="en-US" dirty="0" smtClean="0"/>
              <a:t>Spatial Unit Evaluation </a:t>
            </a:r>
            <a:r>
              <a:rPr lang="en-US" dirty="0"/>
              <a:t>Status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96200" cy="5029200"/>
          </a:xfrm>
        </p:spPr>
        <p:txBody>
          <a:bodyPr/>
          <a:lstStyle/>
          <a:p>
            <a:r>
              <a:rPr lang="en-US" dirty="0"/>
              <a:t>Critical that know what happened to each site selected by the design</a:t>
            </a:r>
          </a:p>
          <a:p>
            <a:pPr lvl="1"/>
            <a:r>
              <a:rPr lang="en-US" dirty="0"/>
              <a:t>Ensures that </a:t>
            </a:r>
            <a:r>
              <a:rPr lang="en-US" dirty="0" smtClean="0"/>
              <a:t>we know </a:t>
            </a:r>
            <a:r>
              <a:rPr lang="en-US" dirty="0"/>
              <a:t>how the design was implemented</a:t>
            </a:r>
          </a:p>
          <a:p>
            <a:pPr lvl="1"/>
            <a:r>
              <a:rPr lang="en-US" dirty="0"/>
              <a:t>Use information to adjust weights for statistical analysis</a:t>
            </a:r>
          </a:p>
          <a:p>
            <a:pPr lvl="1"/>
            <a:r>
              <a:rPr lang="en-US" dirty="0"/>
              <a:t>Use to estimate the extent (size) of the sampled population</a:t>
            </a:r>
          </a:p>
          <a:p>
            <a:r>
              <a:rPr lang="en-US" dirty="0"/>
              <a:t>Evaluation Status codes (example)</a:t>
            </a:r>
          </a:p>
          <a:p>
            <a:pPr lvl="1"/>
            <a:r>
              <a:rPr lang="en-US" dirty="0"/>
              <a:t>TS: </a:t>
            </a:r>
            <a:r>
              <a:rPr lang="en-US" dirty="0" smtClean="0"/>
              <a:t>Target Sampled</a:t>
            </a:r>
            <a:endParaRPr lang="en-US" dirty="0"/>
          </a:p>
          <a:p>
            <a:pPr lvl="1"/>
            <a:r>
              <a:rPr lang="en-US" dirty="0"/>
              <a:t>LD: Landowner Denied Access</a:t>
            </a:r>
          </a:p>
          <a:p>
            <a:pPr lvl="1"/>
            <a:r>
              <a:rPr lang="en-US" dirty="0"/>
              <a:t>PB: Physically inaccessible</a:t>
            </a:r>
          </a:p>
          <a:p>
            <a:pPr lvl="1"/>
            <a:r>
              <a:rPr lang="en-US" dirty="0"/>
              <a:t>NT: Non-Target</a:t>
            </a:r>
          </a:p>
          <a:p>
            <a:pPr lvl="1"/>
            <a:r>
              <a:rPr lang="en-US" dirty="0"/>
              <a:t>NS: </a:t>
            </a:r>
            <a:r>
              <a:rPr lang="en-US" dirty="0" smtClean="0"/>
              <a:t>Target Not </a:t>
            </a:r>
            <a:r>
              <a:rPr lang="en-US" dirty="0"/>
              <a:t>Sampled</a:t>
            </a:r>
          </a:p>
          <a:p>
            <a:pPr lvl="1"/>
            <a:r>
              <a:rPr lang="en-US" dirty="0"/>
              <a:t>NN: Not </a:t>
            </a:r>
            <a:r>
              <a:rPr lang="en-US" dirty="0" smtClean="0"/>
              <a:t>Needed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D-Presentation-Template-footer-with-seal">
  <a:themeElements>
    <a:clrScheme name="ORD-Presentation-Template-footer-with-se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RD-Presentation-Template-footer-with-se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RD-Presentation-Template-footer-with-se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D-Presentation-Template-footer-with-se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D-Presentation-Template-footer-with-se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D-Presentation-Template-footer-with-se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D-Presentation-Template-footer-with-se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D-Presentation-Template-footer-with-se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D-Presentation-Template-footer-with-se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Words>1355</Words>
  <Application>Microsoft Office PowerPoint</Application>
  <PresentationFormat>Overhead</PresentationFormat>
  <Paragraphs>208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ORD-Presentation-Template-footer-with-seal</vt:lpstr>
      <vt:lpstr>Statistical Analysis for   Aquatic Resource Spatial Survey Designs</vt:lpstr>
      <vt:lpstr>Spatial Survey Design Process</vt:lpstr>
      <vt:lpstr>Spatial Survey Designs: Statistical Analysis Process</vt:lpstr>
      <vt:lpstr>Statistical Computing Environment: Assumptions &amp; Solution</vt:lpstr>
      <vt:lpstr>R &amp; spsurvey Operation Initial Step               Each Project</vt:lpstr>
      <vt:lpstr>Monitoring Statistical Analysis Information  http://WWW.EPA.GOV/NHEERL/ARM</vt:lpstr>
      <vt:lpstr>Adjust Weight &amp; Spatial Unit Evaluation</vt:lpstr>
      <vt:lpstr>Spatial Unit (site) Evaluation Process</vt:lpstr>
      <vt:lpstr>Spatial Unit Evaluation Status</vt:lpstr>
      <vt:lpstr>Incorporating Spatial Unit Evaluation Information in Design File</vt:lpstr>
      <vt:lpstr>Implemented Design File Contents: Has all sites selected by survey design</vt:lpstr>
      <vt:lpstr>Adjust Weights: adjwgt</vt:lpstr>
      <vt:lpstr>Population Extent Estimation</vt:lpstr>
      <vt:lpstr>Population Extent Estimation: cat.analysis</vt:lpstr>
      <vt:lpstr>Extent Estimation: Three Cases</vt:lpstr>
      <vt:lpstr>Population Estimation for Indicators on Reporting Domains</vt:lpstr>
      <vt:lpstr>Category Analyses: cat.analysis</vt:lpstr>
      <vt:lpstr>Continuous Data Analyses: cont.analysis</vt:lpstr>
      <vt:lpstr>CDF Plots: cont.cdfplot</vt:lpstr>
      <vt:lpstr>Test for Differences between two CDFs: cont.cdftest</vt:lpstr>
      <vt:lpstr>Relative Risk Estimates: relrisk.analysis</vt:lpstr>
    </vt:vector>
  </TitlesOfParts>
  <Company>US EPA Western Ecology Division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Tony Olsen</dc:creator>
  <cp:lastModifiedBy>Tony Olsen</cp:lastModifiedBy>
  <cp:revision>56</cp:revision>
  <cp:lastPrinted>1999-01-27T00:03:05Z</cp:lastPrinted>
  <dcterms:created xsi:type="dcterms:W3CDTF">2002-10-03T23:04:50Z</dcterms:created>
  <dcterms:modified xsi:type="dcterms:W3CDTF">2010-11-19T23:47:16Z</dcterms:modified>
</cp:coreProperties>
</file>