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99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8"/>
  </p:notesMasterIdLst>
  <p:handoutMasterIdLst>
    <p:handoutMasterId r:id="rId109"/>
  </p:handoutMasterIdLst>
  <p:sldIdLst>
    <p:sldId id="256" r:id="rId2"/>
    <p:sldId id="298" r:id="rId3"/>
    <p:sldId id="300" r:id="rId4"/>
    <p:sldId id="301" r:id="rId5"/>
    <p:sldId id="408" r:id="rId6"/>
    <p:sldId id="409" r:id="rId7"/>
    <p:sldId id="410" r:id="rId8"/>
    <p:sldId id="411" r:id="rId9"/>
    <p:sldId id="390" r:id="rId10"/>
    <p:sldId id="391" r:id="rId11"/>
    <p:sldId id="392" r:id="rId12"/>
    <p:sldId id="393" r:id="rId13"/>
    <p:sldId id="296" r:id="rId14"/>
    <p:sldId id="295" r:id="rId15"/>
    <p:sldId id="329" r:id="rId16"/>
    <p:sldId id="330" r:id="rId17"/>
    <p:sldId id="395" r:id="rId18"/>
    <p:sldId id="306" r:id="rId19"/>
    <p:sldId id="331" r:id="rId20"/>
    <p:sldId id="394" r:id="rId21"/>
    <p:sldId id="305" r:id="rId22"/>
    <p:sldId id="396" r:id="rId23"/>
    <p:sldId id="397" r:id="rId24"/>
    <p:sldId id="398" r:id="rId25"/>
    <p:sldId id="399" r:id="rId26"/>
    <p:sldId id="400" r:id="rId27"/>
    <p:sldId id="401" r:id="rId28"/>
    <p:sldId id="402" r:id="rId29"/>
    <p:sldId id="403" r:id="rId30"/>
    <p:sldId id="404" r:id="rId31"/>
    <p:sldId id="303" r:id="rId32"/>
    <p:sldId id="405" r:id="rId33"/>
    <p:sldId id="304" r:id="rId34"/>
    <p:sldId id="264" r:id="rId35"/>
    <p:sldId id="314" r:id="rId36"/>
    <p:sldId id="322" r:id="rId37"/>
    <p:sldId id="326" r:id="rId38"/>
    <p:sldId id="324" r:id="rId39"/>
    <p:sldId id="323" r:id="rId40"/>
    <p:sldId id="261" r:id="rId41"/>
    <p:sldId id="315" r:id="rId42"/>
    <p:sldId id="321" r:id="rId43"/>
    <p:sldId id="327" r:id="rId44"/>
    <p:sldId id="332" r:id="rId45"/>
    <p:sldId id="328" r:id="rId46"/>
    <p:sldId id="318" r:id="rId47"/>
    <p:sldId id="262" r:id="rId48"/>
    <p:sldId id="292" r:id="rId49"/>
    <p:sldId id="263" r:id="rId50"/>
    <p:sldId id="338" r:id="rId51"/>
    <p:sldId id="339" r:id="rId52"/>
    <p:sldId id="340" r:id="rId53"/>
    <p:sldId id="341" r:id="rId54"/>
    <p:sldId id="344" r:id="rId55"/>
    <p:sldId id="348" r:id="rId56"/>
    <p:sldId id="342" r:id="rId57"/>
    <p:sldId id="349" r:id="rId58"/>
    <p:sldId id="406" r:id="rId59"/>
    <p:sldId id="265" r:id="rId60"/>
    <p:sldId id="267" r:id="rId61"/>
    <p:sldId id="269" r:id="rId62"/>
    <p:sldId id="407" r:id="rId63"/>
    <p:sldId id="274" r:id="rId64"/>
    <p:sldId id="275" r:id="rId65"/>
    <p:sldId id="276" r:id="rId66"/>
    <p:sldId id="294" r:id="rId67"/>
    <p:sldId id="277" r:id="rId68"/>
    <p:sldId id="350" r:id="rId69"/>
    <p:sldId id="280" r:id="rId70"/>
    <p:sldId id="281" r:id="rId71"/>
    <p:sldId id="351" r:id="rId72"/>
    <p:sldId id="282" r:id="rId73"/>
    <p:sldId id="283" r:id="rId74"/>
    <p:sldId id="353" r:id="rId75"/>
    <p:sldId id="354" r:id="rId76"/>
    <p:sldId id="355" r:id="rId77"/>
    <p:sldId id="356" r:id="rId78"/>
    <p:sldId id="359" r:id="rId79"/>
    <p:sldId id="357" r:id="rId80"/>
    <p:sldId id="358" r:id="rId81"/>
    <p:sldId id="285" r:id="rId82"/>
    <p:sldId id="360" r:id="rId83"/>
    <p:sldId id="361" r:id="rId84"/>
    <p:sldId id="368" r:id="rId85"/>
    <p:sldId id="369" r:id="rId86"/>
    <p:sldId id="370" r:id="rId87"/>
    <p:sldId id="371" r:id="rId88"/>
    <p:sldId id="412" r:id="rId89"/>
    <p:sldId id="372" r:id="rId90"/>
    <p:sldId id="373" r:id="rId91"/>
    <p:sldId id="374" r:id="rId92"/>
    <p:sldId id="375" r:id="rId93"/>
    <p:sldId id="376" r:id="rId94"/>
    <p:sldId id="377" r:id="rId95"/>
    <p:sldId id="378" r:id="rId96"/>
    <p:sldId id="379" r:id="rId97"/>
    <p:sldId id="380" r:id="rId98"/>
    <p:sldId id="381" r:id="rId99"/>
    <p:sldId id="382" r:id="rId100"/>
    <p:sldId id="383" r:id="rId101"/>
    <p:sldId id="384" r:id="rId102"/>
    <p:sldId id="385" r:id="rId103"/>
    <p:sldId id="389" r:id="rId104"/>
    <p:sldId id="386" r:id="rId105"/>
    <p:sldId id="387" r:id="rId106"/>
    <p:sldId id="388" r:id="rId10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 baseline="-25000">
        <a:solidFill>
          <a:schemeClr val="accent2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 baseline="-25000">
        <a:solidFill>
          <a:schemeClr val="accent2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 baseline="-25000">
        <a:solidFill>
          <a:schemeClr val="accent2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 baseline="-25000">
        <a:solidFill>
          <a:schemeClr val="accent2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 baseline="-25000">
        <a:solidFill>
          <a:schemeClr val="accent2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400" kern="1200" baseline="-25000">
        <a:solidFill>
          <a:schemeClr val="accent2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400" kern="1200" baseline="-25000">
        <a:solidFill>
          <a:schemeClr val="accent2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400" kern="1200" baseline="-25000">
        <a:solidFill>
          <a:schemeClr val="accent2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400" kern="1200" baseline="-25000">
        <a:solidFill>
          <a:schemeClr val="accent2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9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541" autoAdjust="0"/>
    <p:restoredTop sz="94608" autoAdjust="0"/>
  </p:normalViewPr>
  <p:slideViewPr>
    <p:cSldViewPr>
      <p:cViewPr varScale="1">
        <p:scale>
          <a:sx n="48" d="100"/>
          <a:sy n="48" d="100"/>
        </p:scale>
        <p:origin x="-283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195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handoutMaster" Target="handoutMasters/handout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fld id="{32041FA6-180F-4919-877F-DC5B0FDAD59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fld id="{823C93DA-F206-4D88-B78A-B401E0AC6190}" type="slidenum">
              <a:rPr lang="en-AU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A871BA7-B183-4D18-9C81-08018A3C71E0}" type="slidenum">
              <a:rPr lang="en-GB"/>
              <a:pPr/>
              <a:t>9</a:t>
            </a:fld>
            <a:endParaRPr lang="en-GB"/>
          </a:p>
        </p:txBody>
      </p:sp>
      <p:sp>
        <p:nvSpPr>
          <p:cNvPr id="1310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63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20B8C92-A047-4A44-8B31-3D1E46F53316}" type="slidenum">
              <a:rPr lang="en-GB"/>
              <a:pPr/>
              <a:t>10</a:t>
            </a:fld>
            <a:endParaRPr lang="en-GB"/>
          </a:p>
        </p:txBody>
      </p:sp>
      <p:sp>
        <p:nvSpPr>
          <p:cNvPr id="1320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0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63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AC0D3C2-DB06-45F2-9CAA-B3EBDD57C3F6}" type="slidenum">
              <a:rPr lang="en-GB"/>
              <a:pPr/>
              <a:t>11</a:t>
            </a:fld>
            <a:endParaRPr lang="en-GB"/>
          </a:p>
        </p:txBody>
      </p:sp>
      <p:sp>
        <p:nvSpPr>
          <p:cNvPr id="1331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63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993CC54-A5DD-4342-BBD7-C598D79DA001}" type="slidenum">
              <a:rPr lang="en-GB"/>
              <a:pPr/>
              <a:t>12</a:t>
            </a:fld>
            <a:endParaRPr lang="en-GB"/>
          </a:p>
        </p:txBody>
      </p:sp>
      <p:sp>
        <p:nvSpPr>
          <p:cNvPr id="1341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63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B9A243B-88EA-4DA2-A654-1ACC0FD2AB52}" type="slidenum">
              <a:rPr lang="en-GB"/>
              <a:pPr/>
              <a:t>20</a:t>
            </a:fld>
            <a:endParaRPr lang="en-GB"/>
          </a:p>
        </p:txBody>
      </p:sp>
      <p:sp>
        <p:nvSpPr>
          <p:cNvPr id="1351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638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E2F67E-AE50-4440-8BDE-BA837F98572B}" type="slidenum">
              <a:rPr lang="en-AU"/>
              <a:pPr/>
              <a:t>45</a:t>
            </a:fld>
            <a:endParaRPr lang="en-AU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/>
              <a:t>For statistical reasons, sensible to keep strata size &amp; number of samples  the same, and number of samples per stratum small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BEF468-B3A2-4D3F-8574-A099A81A32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22 Aug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ISEMP- NITTY GRITTY GRTS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87E1D2-C065-4E43-A33F-19897F0C062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22 Aug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ISEMP- NITTY GRITTY GRTS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5B16A5-6A96-4E48-AC08-0A62C84F1E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9388" y="6524625"/>
            <a:ext cx="1905000" cy="3333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22 Aug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188"/>
            <a:ext cx="2895600" cy="2524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ISEMP- NITTY GRITTY GRTS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188"/>
            <a:ext cx="2590800" cy="252412"/>
          </a:xfrm>
        </p:spPr>
        <p:txBody>
          <a:bodyPr/>
          <a:lstStyle>
            <a:lvl1pPr>
              <a:defRPr/>
            </a:lvl1pPr>
          </a:lstStyle>
          <a:p>
            <a:fld id="{03E07349-276B-460B-B07D-A26EC5A556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9388" y="6524625"/>
            <a:ext cx="1905000" cy="3333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22 Aug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53188"/>
            <a:ext cx="2895600" cy="2524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ISEMP- NITTY GRITTY GRTS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53188"/>
            <a:ext cx="2590800" cy="252412"/>
          </a:xfrm>
        </p:spPr>
        <p:txBody>
          <a:bodyPr/>
          <a:lstStyle>
            <a:lvl1pPr>
              <a:defRPr/>
            </a:lvl1pPr>
          </a:lstStyle>
          <a:p>
            <a:fld id="{C770DE9C-D8C8-40E2-AE57-318A8B8322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79388" y="6524625"/>
            <a:ext cx="1905000" cy="3333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22 Aug 2012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453188"/>
            <a:ext cx="2895600" cy="2524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ISEMP- NITTY GRITTY GRTS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453188"/>
            <a:ext cx="2590800" cy="252412"/>
          </a:xfrm>
        </p:spPr>
        <p:txBody>
          <a:bodyPr/>
          <a:lstStyle>
            <a:lvl1pPr>
              <a:defRPr/>
            </a:lvl1pPr>
          </a:lstStyle>
          <a:p>
            <a:fld id="{EB1BCFAD-70BF-4D7F-95D9-B86CEDEE40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88864B-CDB9-47F4-9B40-3A0D0F6D2B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22 Aug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ISEMP- NITTY GRITTY GRTS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6F6B04-B826-4F06-812D-20FBFF2C84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22 Aug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ISEMP- NITTY GRITTY GRTS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01D5BC-4541-4934-AC97-0E49DBA92B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22 Aug 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ISEMP- NITTY GRITTY GRTS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5F8492-9D3B-42C3-92FD-A0E4276ABA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22 Aug 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ISEMP- NITTY GRITTY GRTS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A57A6D-0C96-40FC-83DB-F0FE2BFB05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22 Aug 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ISEMP- NITTY GRITTY GRTS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5A25E9-CEBD-4CD4-A001-54F82C7DD9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22 Aug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ISEMP- NITTY GRITTY GRTS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CC63EC-AED6-484B-96F6-DDA72472FE0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22 Aug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ISEMP- NITTY GRITTY GRTS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ECD0D7-A385-420D-A352-E425955F75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9388" y="6524625"/>
            <a:ext cx="1905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22 Aug 2012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ISEMP- NITTY GRITTY GRTS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5908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aseline="0">
                <a:solidFill>
                  <a:schemeClr val="tx1"/>
                </a:solidFill>
              </a:defRPr>
            </a:lvl1pPr>
          </a:lstStyle>
          <a:p>
            <a:fld id="{04FE7AEA-8194-4AA5-AE4C-22036DBC8D7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9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3.bin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636912"/>
            <a:ext cx="7772400" cy="1143000"/>
          </a:xfrm>
        </p:spPr>
        <p:txBody>
          <a:bodyPr/>
          <a:lstStyle/>
          <a:p>
            <a:r>
              <a:rPr lang="en-US" dirty="0" smtClean="0"/>
              <a:t>The Generalized Random Tessellation Stratified Method for </a:t>
            </a:r>
            <a:br>
              <a:rPr lang="en-US" dirty="0" smtClean="0"/>
            </a:br>
            <a:r>
              <a:rPr lang="en-US" dirty="0" smtClean="0"/>
              <a:t>Selecting Spatially-Balanced Probability Samples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Aug 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ISEMP- NITTY GRITTY GRTS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7A6D-0C96-40FC-83DB-F0FE2BFB05F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75575" cy="1150938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Historical Context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idx="1"/>
          </p:nvPr>
        </p:nvSpPr>
        <p:spPr>
          <a:xfrm>
            <a:off x="684213" y="1484313"/>
            <a:ext cx="7991475" cy="4483279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ts val="9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600" dirty="0"/>
              <a:t>EMAP’s emphasis on spatial relationships &amp; scale </a:t>
            </a:r>
            <a:r>
              <a:rPr lang="en-GB" sz="3600" dirty="0" smtClean="0"/>
              <a:t>led </a:t>
            </a:r>
            <a:r>
              <a:rPr lang="en-GB" sz="3600" dirty="0"/>
              <a:t>to the consideration of a hierarchical system of regular grids</a:t>
            </a:r>
          </a:p>
          <a:p>
            <a:pPr lvl="1">
              <a:lnSpc>
                <a:spcPct val="100000"/>
              </a:lnSpc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dirty="0"/>
              <a:t>Nested grids facilitate aggregation/disaggregation of information</a:t>
            </a:r>
          </a:p>
          <a:p>
            <a:pPr lvl="1">
              <a:lnSpc>
                <a:spcPct val="100000"/>
              </a:lnSpc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dirty="0"/>
              <a:t>Regularity of grid-based sampling leads to more efficient sampling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864B-CDB9-47F4-9B40-3A0D0F6D2BA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50 Point Sample – Equal Weight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Aug 2012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ISEMP- NITTY GRITTY GRTS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7A6D-0C96-40FC-83DB-F0FE2BFB05FB}" type="slidenum">
              <a:rPr lang="en-US" smtClean="0"/>
              <a:pPr/>
              <a:t>100</a:t>
            </a:fld>
            <a:endParaRPr lang="en-US"/>
          </a:p>
        </p:txBody>
      </p:sp>
      <p:sp>
        <p:nvSpPr>
          <p:cNvPr id="437251" name="Rectangle 3"/>
          <p:cNvSpPr>
            <a:spLocks noChangeArrowheads="1"/>
          </p:cNvSpPr>
          <p:nvPr/>
        </p:nvSpPr>
        <p:spPr bwMode="auto">
          <a:xfrm>
            <a:off x="1874838" y="739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437253" name="Picture 5" descr="smp5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457200"/>
            <a:ext cx="6858000" cy="684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8763000" cy="11430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50 Point Sample – Weight by Order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Aug 2012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ISEMP- NITTY GRITTY GRTS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7A6D-0C96-40FC-83DB-F0FE2BFB05FB}" type="slidenum">
              <a:rPr lang="en-US" smtClean="0"/>
              <a:pPr/>
              <a:t>101</a:t>
            </a:fld>
            <a:endParaRPr lang="en-US"/>
          </a:p>
        </p:txBody>
      </p:sp>
      <p:sp>
        <p:nvSpPr>
          <p:cNvPr id="439299" name="Rectangle 3"/>
          <p:cNvSpPr>
            <a:spLocks noChangeArrowheads="1"/>
          </p:cNvSpPr>
          <p:nvPr/>
        </p:nvSpPr>
        <p:spPr bwMode="auto">
          <a:xfrm>
            <a:off x="1874838" y="739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439301" name="Picture 5" descr="smp5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82588"/>
            <a:ext cx="7315200" cy="730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Text Box 2"/>
          <p:cNvSpPr txBox="1">
            <a:spLocks noChangeArrowheads="1"/>
          </p:cNvSpPr>
          <p:nvPr/>
        </p:nvSpPr>
        <p:spPr bwMode="auto">
          <a:xfrm>
            <a:off x="304800" y="1600200"/>
            <a:ext cx="8229600" cy="414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3200">
                <a:cs typeface="Times New Roman" pitchFamily="18" charset="0"/>
              </a:rPr>
              <a:t>                                                Stream order</a:t>
            </a:r>
          </a:p>
          <a:p>
            <a:pPr algn="just">
              <a:spcBef>
                <a:spcPct val="50000"/>
              </a:spcBef>
            </a:pPr>
            <a:r>
              <a:rPr lang="en-US" sz="3200">
                <a:cs typeface="Times New Roman" pitchFamily="18" charset="0"/>
              </a:rPr>
              <a:t>                                        1       2      3         4</a:t>
            </a:r>
          </a:p>
          <a:p>
            <a:pPr algn="just">
              <a:spcBef>
                <a:spcPct val="50000"/>
              </a:spcBef>
            </a:pPr>
            <a:r>
              <a:rPr lang="en-US" sz="3200">
                <a:cs typeface="Times New Roman" pitchFamily="18" charset="0"/>
              </a:rPr>
              <a:t>Percent length               60     21     12         7</a:t>
            </a:r>
          </a:p>
          <a:p>
            <a:pPr algn="just">
              <a:spcBef>
                <a:spcPct val="50000"/>
              </a:spcBef>
            </a:pPr>
            <a:r>
              <a:rPr lang="en-US" sz="3200">
                <a:cs typeface="Times New Roman" pitchFamily="18" charset="0"/>
              </a:rPr>
              <a:t>Unweighted sample      64     18      8        10</a:t>
            </a:r>
          </a:p>
          <a:p>
            <a:pPr algn="just">
              <a:spcBef>
                <a:spcPct val="50000"/>
              </a:spcBef>
            </a:pPr>
            <a:r>
              <a:rPr lang="en-US" sz="3200">
                <a:cs typeface="Times New Roman" pitchFamily="18" charset="0"/>
              </a:rPr>
              <a:t>Sample weighted by     40      26    18       16</a:t>
            </a:r>
          </a:p>
          <a:p>
            <a:pPr algn="just"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stream order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Aug 2012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ISEMP- NITTY GRITTY GRTS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25E9-CEBD-4CD4-A001-54F82C7DD9D6}" type="slidenum">
              <a:rPr lang="en-US" smtClean="0"/>
              <a:pPr/>
              <a:t>102</a:t>
            </a:fld>
            <a:endParaRPr lang="en-US"/>
          </a:p>
        </p:txBody>
      </p:sp>
    </p:spTree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7544" y="1916832"/>
            <a:ext cx="6912768" cy="3929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dirty="0" smtClean="0">
                <a:cs typeface="Times New Roman" pitchFamily="18" charset="0"/>
              </a:rPr>
              <a:t>                                           Stream order</a:t>
            </a:r>
          </a:p>
          <a:p>
            <a:pPr algn="just">
              <a:spcBef>
                <a:spcPct val="50000"/>
              </a:spcBef>
            </a:pPr>
            <a:r>
              <a:rPr lang="en-US" dirty="0" smtClean="0">
                <a:cs typeface="Times New Roman" pitchFamily="18" charset="0"/>
              </a:rPr>
              <a:t>                                        1       2      3         4</a:t>
            </a:r>
          </a:p>
          <a:p>
            <a:pPr algn="just">
              <a:spcBef>
                <a:spcPct val="50000"/>
              </a:spcBef>
            </a:pPr>
            <a:r>
              <a:rPr lang="en-US" dirty="0" smtClean="0">
                <a:cs typeface="Times New Roman" pitchFamily="18" charset="0"/>
              </a:rPr>
              <a:t>Percent length               60     21     12         7</a:t>
            </a:r>
          </a:p>
          <a:p>
            <a:pPr algn="just">
              <a:spcBef>
                <a:spcPct val="50000"/>
              </a:spcBef>
            </a:pPr>
            <a:r>
              <a:rPr lang="en-US" dirty="0" err="1" smtClean="0">
                <a:cs typeface="Times New Roman" pitchFamily="18" charset="0"/>
              </a:rPr>
              <a:t>Unweighted</a:t>
            </a:r>
            <a:r>
              <a:rPr lang="en-US" dirty="0" smtClean="0">
                <a:cs typeface="Times New Roman" pitchFamily="18" charset="0"/>
              </a:rPr>
              <a:t> sample      64     18      8        10</a:t>
            </a:r>
          </a:p>
          <a:p>
            <a:pPr algn="just">
              <a:spcBef>
                <a:spcPct val="50000"/>
              </a:spcBef>
            </a:pPr>
            <a:r>
              <a:rPr lang="en-US" dirty="0" smtClean="0">
                <a:cs typeface="Times New Roman" pitchFamily="18" charset="0"/>
              </a:rPr>
              <a:t>Sample weighted by     40      26    18       16</a:t>
            </a:r>
          </a:p>
          <a:p>
            <a:pPr algn="just">
              <a:spcBef>
                <a:spcPct val="50000"/>
              </a:spcBef>
            </a:pPr>
            <a:r>
              <a:rPr lang="en-US" dirty="0" smtClean="0">
                <a:cs typeface="Times New Roman" pitchFamily="18" charset="0"/>
              </a:rPr>
              <a:t>stream order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Aug 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ISEMP- NITTY GRITTY GRTS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25E9-CEBD-4CD4-A001-54F82C7DD9D6}" type="slidenum">
              <a:rPr lang="en-US" smtClean="0"/>
              <a:pPr/>
              <a:t>103</a:t>
            </a:fld>
            <a:endParaRPr lang="en-US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086600" cy="7620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Spatially Interpenetrating Panels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Aug 2012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ISEMP- NITTY GRITTY GRTS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7A6D-0C96-40FC-83DB-F0FE2BFB05FB}" type="slidenum">
              <a:rPr lang="en-US" smtClean="0"/>
              <a:pPr/>
              <a:t>104</a:t>
            </a:fld>
            <a:endParaRPr lang="en-US"/>
          </a:p>
        </p:txBody>
      </p:sp>
      <p:sp>
        <p:nvSpPr>
          <p:cNvPr id="435204" name="Rectangle 4"/>
          <p:cNvSpPr>
            <a:spLocks noChangeArrowheads="1"/>
          </p:cNvSpPr>
          <p:nvPr/>
        </p:nvSpPr>
        <p:spPr bwMode="auto">
          <a:xfrm>
            <a:off x="1874838" y="739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435203" name="Picture 3" descr="panel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722313"/>
            <a:ext cx="6126480" cy="6135687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All Panels Overlayed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Aug 2012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ISEMP- NITTY GRITTY GRTS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7A6D-0C96-40FC-83DB-F0FE2BFB05FB}" type="slidenum">
              <a:rPr lang="en-US" smtClean="0"/>
              <a:pPr/>
              <a:t>105</a:t>
            </a:fld>
            <a:endParaRPr lang="en-US"/>
          </a:p>
        </p:txBody>
      </p:sp>
      <p:sp>
        <p:nvSpPr>
          <p:cNvPr id="436228" name="Rectangle 4"/>
          <p:cNvSpPr>
            <a:spLocks noChangeArrowheads="1"/>
          </p:cNvSpPr>
          <p:nvPr/>
        </p:nvSpPr>
        <p:spPr bwMode="auto">
          <a:xfrm>
            <a:off x="1874838" y="739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436227" name="Picture 3" descr="pane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609600"/>
            <a:ext cx="6629400" cy="6611938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991600" cy="11430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Augmented Sample in Special Interest Region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Aug 2012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ISEMP- NITTY GRITTY GRTS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7A6D-0C96-40FC-83DB-F0FE2BFB05FB}" type="slidenum">
              <a:rPr lang="en-US" smtClean="0"/>
              <a:pPr/>
              <a:t>106</a:t>
            </a:fld>
            <a:endParaRPr lang="en-US"/>
          </a:p>
        </p:txBody>
      </p:sp>
      <p:pic>
        <p:nvPicPr>
          <p:cNvPr id="451587" name="Picture 3" descr="a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28600" y="762000"/>
            <a:ext cx="6324600" cy="6313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1588" name="Text Box 4"/>
          <p:cNvSpPr txBox="1">
            <a:spLocks noChangeArrowheads="1"/>
          </p:cNvSpPr>
          <p:nvPr/>
        </p:nvSpPr>
        <p:spPr bwMode="auto">
          <a:xfrm>
            <a:off x="4419600" y="4419600"/>
            <a:ext cx="42672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aseline="0" dirty="0"/>
              <a:t>Original points are  black circles</a:t>
            </a:r>
          </a:p>
          <a:p>
            <a:pPr>
              <a:spcBef>
                <a:spcPct val="50000"/>
              </a:spcBef>
            </a:pPr>
            <a:r>
              <a:rPr lang="en-US" sz="2400" baseline="0" dirty="0"/>
              <a:t>Additional points </a:t>
            </a:r>
            <a:r>
              <a:rPr lang="en-US" sz="2400" baseline="0"/>
              <a:t>are </a:t>
            </a:r>
            <a:r>
              <a:rPr lang="en-US" sz="2400" baseline="0" smtClean="0"/>
              <a:t>magenta </a:t>
            </a:r>
            <a:r>
              <a:rPr lang="en-US" sz="2400" baseline="0" dirty="0"/>
              <a:t>triangles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75575" cy="1150938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Historical Context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idx="1"/>
          </p:nvPr>
        </p:nvSpPr>
        <p:spPr>
          <a:xfrm>
            <a:off x="684213" y="1484313"/>
            <a:ext cx="7991475" cy="5114925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ts val="9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600" dirty="0"/>
              <a:t>Over large (e.g., continental or global) scales, curvature of the Earth limits the density of regular grids</a:t>
            </a:r>
          </a:p>
          <a:p>
            <a:pPr lvl="1">
              <a:lnSpc>
                <a:spcPct val="100000"/>
              </a:lnSpc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dirty="0"/>
              <a:t>The nodes of a regular global grid correspond to the vertices of a regular polyhedron</a:t>
            </a:r>
          </a:p>
          <a:p>
            <a:pPr lvl="1">
              <a:lnSpc>
                <a:spcPct val="100000"/>
              </a:lnSpc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dirty="0"/>
              <a:t>There only 5 possible regular </a:t>
            </a:r>
            <a:r>
              <a:rPr lang="en-GB" sz="3200" dirty="0" err="1"/>
              <a:t>polyhedra</a:t>
            </a:r>
            <a:endParaRPr lang="en-GB" sz="3200" dirty="0"/>
          </a:p>
          <a:p>
            <a:pPr lvl="2">
              <a:lnSpc>
                <a:spcPct val="10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/>
              <a:t>Tetrahedron, Cube, Octahedron, Dodecahedron, and </a:t>
            </a:r>
            <a:r>
              <a:rPr lang="en-GB" sz="2800" dirty="0" err="1"/>
              <a:t>Icosahedron</a:t>
            </a:r>
            <a:endParaRPr lang="en-GB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864B-CDB9-47F4-9B40-3A0D0F6D2BA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Historical Context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The more sides the better, because the regular grid constructed on the side will be projected onto the globe’s surface, which unavoidably results in distortion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864B-CDB9-47F4-9B40-3A0D0F6D2BA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1" name="Line 11"/>
          <p:cNvSpPr>
            <a:spLocks noChangeShapeType="1"/>
          </p:cNvSpPr>
          <p:nvPr/>
        </p:nvSpPr>
        <p:spPr bwMode="auto">
          <a:xfrm>
            <a:off x="3059113" y="2420938"/>
            <a:ext cx="1152525" cy="792162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1453" name="Line 13"/>
          <p:cNvSpPr>
            <a:spLocks noChangeShapeType="1"/>
          </p:cNvSpPr>
          <p:nvPr/>
        </p:nvSpPr>
        <p:spPr bwMode="auto">
          <a:xfrm flipV="1">
            <a:off x="4211638" y="1484313"/>
            <a:ext cx="288925" cy="1728787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1454" name="Line 14"/>
          <p:cNvSpPr>
            <a:spLocks noChangeShapeType="1"/>
          </p:cNvSpPr>
          <p:nvPr/>
        </p:nvSpPr>
        <p:spPr bwMode="auto">
          <a:xfrm flipV="1">
            <a:off x="4211638" y="2708275"/>
            <a:ext cx="1655762" cy="504825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1456" name="Line 16"/>
          <p:cNvSpPr>
            <a:spLocks noChangeShapeType="1"/>
          </p:cNvSpPr>
          <p:nvPr/>
        </p:nvSpPr>
        <p:spPr bwMode="auto">
          <a:xfrm>
            <a:off x="4500563" y="1484313"/>
            <a:ext cx="1366837" cy="1223962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1458" name="Line 18"/>
          <p:cNvSpPr>
            <a:spLocks noChangeShapeType="1"/>
          </p:cNvSpPr>
          <p:nvPr/>
        </p:nvSpPr>
        <p:spPr bwMode="auto">
          <a:xfrm>
            <a:off x="4500563" y="1484313"/>
            <a:ext cx="1008062" cy="288925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1459" name="Line 19"/>
          <p:cNvSpPr>
            <a:spLocks noChangeShapeType="1"/>
          </p:cNvSpPr>
          <p:nvPr/>
        </p:nvSpPr>
        <p:spPr bwMode="auto">
          <a:xfrm>
            <a:off x="5508625" y="1773238"/>
            <a:ext cx="358775" cy="935037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1460" name="Line 20"/>
          <p:cNvSpPr>
            <a:spLocks noChangeShapeType="1"/>
          </p:cNvSpPr>
          <p:nvPr/>
        </p:nvSpPr>
        <p:spPr bwMode="auto">
          <a:xfrm flipH="1">
            <a:off x="5219700" y="2781300"/>
            <a:ext cx="576263" cy="1584325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1461" name="Line 21"/>
          <p:cNvSpPr>
            <a:spLocks noChangeShapeType="1"/>
          </p:cNvSpPr>
          <p:nvPr/>
        </p:nvSpPr>
        <p:spPr bwMode="auto">
          <a:xfrm>
            <a:off x="5867400" y="2708275"/>
            <a:ext cx="0" cy="720725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1462" name="Line 22"/>
          <p:cNvSpPr>
            <a:spLocks noChangeShapeType="1"/>
          </p:cNvSpPr>
          <p:nvPr/>
        </p:nvSpPr>
        <p:spPr bwMode="auto">
          <a:xfrm flipH="1">
            <a:off x="5219700" y="3429000"/>
            <a:ext cx="647700" cy="936625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1463" name="Line 23"/>
          <p:cNvSpPr>
            <a:spLocks noChangeShapeType="1"/>
          </p:cNvSpPr>
          <p:nvPr/>
        </p:nvSpPr>
        <p:spPr bwMode="auto">
          <a:xfrm>
            <a:off x="3492500" y="4149725"/>
            <a:ext cx="1727200" cy="21590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1464" name="Line 24"/>
          <p:cNvSpPr>
            <a:spLocks noChangeShapeType="1"/>
          </p:cNvSpPr>
          <p:nvPr/>
        </p:nvSpPr>
        <p:spPr bwMode="auto">
          <a:xfrm>
            <a:off x="3059113" y="2420938"/>
            <a:ext cx="433387" cy="1728787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1465" name="Line 25"/>
          <p:cNvSpPr>
            <a:spLocks noChangeShapeType="1"/>
          </p:cNvSpPr>
          <p:nvPr/>
        </p:nvSpPr>
        <p:spPr bwMode="auto">
          <a:xfrm flipH="1">
            <a:off x="3059113" y="1628775"/>
            <a:ext cx="865187" cy="792163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1466" name="Line 26"/>
          <p:cNvSpPr>
            <a:spLocks noChangeShapeType="1"/>
          </p:cNvSpPr>
          <p:nvPr/>
        </p:nvSpPr>
        <p:spPr bwMode="auto">
          <a:xfrm flipV="1">
            <a:off x="3924300" y="1484313"/>
            <a:ext cx="576263" cy="144462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1467" name="Line 27"/>
          <p:cNvSpPr>
            <a:spLocks noChangeShapeType="1"/>
          </p:cNvSpPr>
          <p:nvPr/>
        </p:nvSpPr>
        <p:spPr bwMode="auto">
          <a:xfrm flipH="1">
            <a:off x="3059113" y="1484313"/>
            <a:ext cx="1441450" cy="936625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1468" name="Line 28"/>
          <p:cNvSpPr>
            <a:spLocks noChangeShapeType="1"/>
          </p:cNvSpPr>
          <p:nvPr/>
        </p:nvSpPr>
        <p:spPr bwMode="auto">
          <a:xfrm flipV="1">
            <a:off x="3492500" y="3213100"/>
            <a:ext cx="719138" cy="936625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1469" name="Line 29"/>
          <p:cNvSpPr>
            <a:spLocks noChangeShapeType="1"/>
          </p:cNvSpPr>
          <p:nvPr/>
        </p:nvSpPr>
        <p:spPr bwMode="auto">
          <a:xfrm>
            <a:off x="4211638" y="3213100"/>
            <a:ext cx="1008062" cy="1152525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1470" name="Text Box 30"/>
          <p:cNvSpPr txBox="1">
            <a:spLocks noChangeArrowheads="1"/>
          </p:cNvSpPr>
          <p:nvPr/>
        </p:nvSpPr>
        <p:spPr bwMode="auto">
          <a:xfrm>
            <a:off x="1908175" y="4581525"/>
            <a:ext cx="4895850" cy="140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baseline="0"/>
              <a:t>Regular Icosahedron</a:t>
            </a:r>
            <a:endParaRPr lang="en-AU" sz="2800" baseline="0"/>
          </a:p>
          <a:p>
            <a:pPr>
              <a:spcBef>
                <a:spcPct val="50000"/>
              </a:spcBef>
            </a:pPr>
            <a:r>
              <a:rPr lang="en-AU" sz="2800" baseline="0"/>
              <a:t>20 Triangular faces, 12 vertices</a:t>
            </a:r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Aug 2012</a:t>
            </a:r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ISEMP- NITTY GRITTY GRTS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25E9-CEBD-4CD4-A001-54F82C7DD9D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21" name="Picture 5" descr="IcosahedronNe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852936"/>
            <a:ext cx="6769100" cy="323215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403648" y="1196752"/>
            <a:ext cx="67687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aseline="0" dirty="0" smtClean="0"/>
              <a:t>Cut along triangular faces that meet at the poles, and down from  the north pole to the south pole, and unfold</a:t>
            </a:r>
            <a:endParaRPr lang="en-US" sz="2800" baseline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Aug 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ISEMP- NITTY GRITTY GRTS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25E9-CEBD-4CD4-A001-54F82C7DD9D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259632" y="2780928"/>
            <a:ext cx="6769100" cy="3232150"/>
            <a:chOff x="1403350" y="1700213"/>
            <a:chExt cx="6769100" cy="3232150"/>
          </a:xfrm>
        </p:grpSpPr>
        <p:sp>
          <p:nvSpPr>
            <p:cNvPr id="122896" name="Line 16"/>
            <p:cNvSpPr>
              <a:spLocks noChangeShapeType="1"/>
            </p:cNvSpPr>
            <p:nvPr/>
          </p:nvSpPr>
          <p:spPr bwMode="auto">
            <a:xfrm flipV="1">
              <a:off x="1763713" y="4365625"/>
              <a:ext cx="547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pic>
          <p:nvPicPr>
            <p:cNvPr id="122882" name="Picture 2" descr="IcosahedronNet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03350" y="1700213"/>
              <a:ext cx="6769100" cy="3232150"/>
            </a:xfrm>
            <a:prstGeom prst="rect">
              <a:avLst/>
            </a:prstGeom>
            <a:noFill/>
          </p:spPr>
        </p:pic>
        <p:sp>
          <p:nvSpPr>
            <p:cNvPr id="122883" name="Line 3"/>
            <p:cNvSpPr>
              <a:spLocks noChangeShapeType="1"/>
            </p:cNvSpPr>
            <p:nvPr/>
          </p:nvSpPr>
          <p:spPr bwMode="auto">
            <a:xfrm flipH="1">
              <a:off x="1763713" y="2276475"/>
              <a:ext cx="1223962" cy="2160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884" name="Line 4"/>
            <p:cNvSpPr>
              <a:spLocks noChangeShapeType="1"/>
            </p:cNvSpPr>
            <p:nvPr/>
          </p:nvSpPr>
          <p:spPr bwMode="auto">
            <a:xfrm>
              <a:off x="2339975" y="2205038"/>
              <a:ext cx="1223963" cy="2160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885" name="Line 5"/>
            <p:cNvSpPr>
              <a:spLocks noChangeShapeType="1"/>
            </p:cNvSpPr>
            <p:nvPr/>
          </p:nvSpPr>
          <p:spPr bwMode="auto">
            <a:xfrm flipH="1">
              <a:off x="2987675" y="2205038"/>
              <a:ext cx="1223963" cy="2089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886" name="Line 6"/>
            <p:cNvSpPr>
              <a:spLocks noChangeShapeType="1"/>
            </p:cNvSpPr>
            <p:nvPr/>
          </p:nvSpPr>
          <p:spPr bwMode="auto">
            <a:xfrm>
              <a:off x="3563938" y="2276475"/>
              <a:ext cx="1223962" cy="2089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887" name="Line 7"/>
            <p:cNvSpPr>
              <a:spLocks noChangeShapeType="1"/>
            </p:cNvSpPr>
            <p:nvPr/>
          </p:nvSpPr>
          <p:spPr bwMode="auto">
            <a:xfrm flipH="1">
              <a:off x="4211638" y="2276475"/>
              <a:ext cx="1152525" cy="2016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888" name="Line 8"/>
            <p:cNvSpPr>
              <a:spLocks noChangeShapeType="1"/>
            </p:cNvSpPr>
            <p:nvPr/>
          </p:nvSpPr>
          <p:spPr bwMode="auto">
            <a:xfrm>
              <a:off x="4787900" y="2349500"/>
              <a:ext cx="1223963" cy="2016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889" name="Line 9"/>
            <p:cNvSpPr>
              <a:spLocks noChangeShapeType="1"/>
            </p:cNvSpPr>
            <p:nvPr/>
          </p:nvSpPr>
          <p:spPr bwMode="auto">
            <a:xfrm flipH="1">
              <a:off x="5364163" y="2276475"/>
              <a:ext cx="1223962" cy="2089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890" name="Line 10"/>
            <p:cNvSpPr>
              <a:spLocks noChangeShapeType="1"/>
            </p:cNvSpPr>
            <p:nvPr/>
          </p:nvSpPr>
          <p:spPr bwMode="auto">
            <a:xfrm>
              <a:off x="6011863" y="2276475"/>
              <a:ext cx="1223962" cy="2089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891" name="Line 11"/>
            <p:cNvSpPr>
              <a:spLocks noChangeShapeType="1"/>
            </p:cNvSpPr>
            <p:nvPr/>
          </p:nvSpPr>
          <p:spPr bwMode="auto">
            <a:xfrm flipH="1">
              <a:off x="6588125" y="2276475"/>
              <a:ext cx="1223963" cy="2016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892" name="Line 12"/>
            <p:cNvSpPr>
              <a:spLocks noChangeShapeType="1"/>
            </p:cNvSpPr>
            <p:nvPr/>
          </p:nvSpPr>
          <p:spPr bwMode="auto">
            <a:xfrm>
              <a:off x="7235825" y="2276475"/>
              <a:ext cx="576263" cy="108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893" name="Line 13"/>
            <p:cNvSpPr>
              <a:spLocks noChangeShapeType="1"/>
            </p:cNvSpPr>
            <p:nvPr/>
          </p:nvSpPr>
          <p:spPr bwMode="auto">
            <a:xfrm>
              <a:off x="1763713" y="3284538"/>
              <a:ext cx="576262" cy="10810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894" name="Line 14"/>
            <p:cNvSpPr>
              <a:spLocks noChangeShapeType="1"/>
            </p:cNvSpPr>
            <p:nvPr/>
          </p:nvSpPr>
          <p:spPr bwMode="auto">
            <a:xfrm>
              <a:off x="1763713" y="3284538"/>
              <a:ext cx="60483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895" name="Line 15"/>
            <p:cNvSpPr>
              <a:spLocks noChangeShapeType="1"/>
            </p:cNvSpPr>
            <p:nvPr/>
          </p:nvSpPr>
          <p:spPr bwMode="auto">
            <a:xfrm>
              <a:off x="2339975" y="2276475"/>
              <a:ext cx="54721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115616" y="620688"/>
            <a:ext cx="67687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aseline="0" dirty="0" smtClean="0"/>
              <a:t>We can now subdivide the triangular faces into smaller triangles.  Note that there is a discontinuity along the cut lines.</a:t>
            </a:r>
            <a:endParaRPr lang="en-US" sz="2800" baseline="0" dirty="0"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Aug 2012</a:t>
            </a:r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ISEMP- NITTY GRITTY GRTS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25E9-CEBD-4CD4-A001-54F82C7DD9D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1187624" y="2564904"/>
            <a:ext cx="6769100" cy="3232150"/>
            <a:chOff x="1403350" y="1700213"/>
            <a:chExt cx="6769100" cy="3232150"/>
          </a:xfrm>
        </p:grpSpPr>
        <p:pic>
          <p:nvPicPr>
            <p:cNvPr id="123906" name="Picture 2" descr="IcosahedronNet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03350" y="1700213"/>
              <a:ext cx="6769100" cy="3232150"/>
            </a:xfrm>
            <a:prstGeom prst="rect">
              <a:avLst/>
            </a:prstGeom>
            <a:noFill/>
          </p:spPr>
        </p:pic>
        <p:sp>
          <p:nvSpPr>
            <p:cNvPr id="123907" name="Line 3"/>
            <p:cNvSpPr>
              <a:spLocks noChangeShapeType="1"/>
            </p:cNvSpPr>
            <p:nvPr/>
          </p:nvSpPr>
          <p:spPr bwMode="auto">
            <a:xfrm flipH="1">
              <a:off x="1763713" y="2276475"/>
              <a:ext cx="1223962" cy="2160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908" name="Line 4"/>
            <p:cNvSpPr>
              <a:spLocks noChangeShapeType="1"/>
            </p:cNvSpPr>
            <p:nvPr/>
          </p:nvSpPr>
          <p:spPr bwMode="auto">
            <a:xfrm>
              <a:off x="2339975" y="2205038"/>
              <a:ext cx="1223963" cy="2160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909" name="Line 5"/>
            <p:cNvSpPr>
              <a:spLocks noChangeShapeType="1"/>
            </p:cNvSpPr>
            <p:nvPr/>
          </p:nvSpPr>
          <p:spPr bwMode="auto">
            <a:xfrm flipH="1">
              <a:off x="2987675" y="2205038"/>
              <a:ext cx="1223963" cy="2089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910" name="Line 6"/>
            <p:cNvSpPr>
              <a:spLocks noChangeShapeType="1"/>
            </p:cNvSpPr>
            <p:nvPr/>
          </p:nvSpPr>
          <p:spPr bwMode="auto">
            <a:xfrm>
              <a:off x="3563938" y="2276475"/>
              <a:ext cx="1223962" cy="2089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911" name="Line 7"/>
            <p:cNvSpPr>
              <a:spLocks noChangeShapeType="1"/>
            </p:cNvSpPr>
            <p:nvPr/>
          </p:nvSpPr>
          <p:spPr bwMode="auto">
            <a:xfrm flipH="1">
              <a:off x="4211638" y="2276475"/>
              <a:ext cx="1152525" cy="2016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912" name="Line 8"/>
            <p:cNvSpPr>
              <a:spLocks noChangeShapeType="1"/>
            </p:cNvSpPr>
            <p:nvPr/>
          </p:nvSpPr>
          <p:spPr bwMode="auto">
            <a:xfrm>
              <a:off x="4787900" y="2349500"/>
              <a:ext cx="1223963" cy="2016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913" name="Line 9"/>
            <p:cNvSpPr>
              <a:spLocks noChangeShapeType="1"/>
            </p:cNvSpPr>
            <p:nvPr/>
          </p:nvSpPr>
          <p:spPr bwMode="auto">
            <a:xfrm flipH="1">
              <a:off x="5364163" y="2276475"/>
              <a:ext cx="1223962" cy="2089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914" name="Line 10"/>
            <p:cNvSpPr>
              <a:spLocks noChangeShapeType="1"/>
            </p:cNvSpPr>
            <p:nvPr/>
          </p:nvSpPr>
          <p:spPr bwMode="auto">
            <a:xfrm>
              <a:off x="6011863" y="2276475"/>
              <a:ext cx="1223962" cy="2089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915" name="Line 11"/>
            <p:cNvSpPr>
              <a:spLocks noChangeShapeType="1"/>
            </p:cNvSpPr>
            <p:nvPr/>
          </p:nvSpPr>
          <p:spPr bwMode="auto">
            <a:xfrm flipH="1">
              <a:off x="6588125" y="2276475"/>
              <a:ext cx="1223963" cy="2016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916" name="Line 12"/>
            <p:cNvSpPr>
              <a:spLocks noChangeShapeType="1"/>
            </p:cNvSpPr>
            <p:nvPr/>
          </p:nvSpPr>
          <p:spPr bwMode="auto">
            <a:xfrm>
              <a:off x="7235825" y="2276475"/>
              <a:ext cx="576263" cy="108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917" name="Line 13"/>
            <p:cNvSpPr>
              <a:spLocks noChangeShapeType="1"/>
            </p:cNvSpPr>
            <p:nvPr/>
          </p:nvSpPr>
          <p:spPr bwMode="auto">
            <a:xfrm>
              <a:off x="1763713" y="3284538"/>
              <a:ext cx="576262" cy="10810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918" name="Line 14"/>
            <p:cNvSpPr>
              <a:spLocks noChangeShapeType="1"/>
            </p:cNvSpPr>
            <p:nvPr/>
          </p:nvSpPr>
          <p:spPr bwMode="auto">
            <a:xfrm>
              <a:off x="1763713" y="3284538"/>
              <a:ext cx="60483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919" name="Line 15"/>
            <p:cNvSpPr>
              <a:spLocks noChangeShapeType="1"/>
            </p:cNvSpPr>
            <p:nvPr/>
          </p:nvSpPr>
          <p:spPr bwMode="auto">
            <a:xfrm>
              <a:off x="2339975" y="2276475"/>
              <a:ext cx="54721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920" name="Line 16"/>
            <p:cNvSpPr>
              <a:spLocks noChangeShapeType="1"/>
            </p:cNvSpPr>
            <p:nvPr/>
          </p:nvSpPr>
          <p:spPr bwMode="auto">
            <a:xfrm flipV="1">
              <a:off x="1763713" y="4365625"/>
              <a:ext cx="547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922" name="Line 18"/>
            <p:cNvSpPr>
              <a:spLocks noChangeShapeType="1"/>
            </p:cNvSpPr>
            <p:nvPr/>
          </p:nvSpPr>
          <p:spPr bwMode="auto">
            <a:xfrm>
              <a:off x="3563938" y="3284538"/>
              <a:ext cx="576262" cy="0"/>
            </a:xfrm>
            <a:prstGeom prst="line">
              <a:avLst/>
            </a:prstGeom>
            <a:noFill/>
            <a:ln w="76200">
              <a:solidFill>
                <a:srgbClr val="99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923" name="Line 19"/>
            <p:cNvSpPr>
              <a:spLocks noChangeShapeType="1"/>
            </p:cNvSpPr>
            <p:nvPr/>
          </p:nvSpPr>
          <p:spPr bwMode="auto">
            <a:xfrm>
              <a:off x="4140200" y="3284538"/>
              <a:ext cx="360363" cy="576262"/>
            </a:xfrm>
            <a:prstGeom prst="line">
              <a:avLst/>
            </a:prstGeom>
            <a:noFill/>
            <a:ln w="76200">
              <a:solidFill>
                <a:srgbClr val="99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924" name="Line 20"/>
            <p:cNvSpPr>
              <a:spLocks noChangeShapeType="1"/>
            </p:cNvSpPr>
            <p:nvPr/>
          </p:nvSpPr>
          <p:spPr bwMode="auto">
            <a:xfrm flipH="1">
              <a:off x="4211638" y="3860800"/>
              <a:ext cx="288925" cy="504825"/>
            </a:xfrm>
            <a:prstGeom prst="line">
              <a:avLst/>
            </a:prstGeom>
            <a:noFill/>
            <a:ln w="76200">
              <a:solidFill>
                <a:srgbClr val="99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925" name="Line 21"/>
            <p:cNvSpPr>
              <a:spLocks noChangeShapeType="1"/>
            </p:cNvSpPr>
            <p:nvPr/>
          </p:nvSpPr>
          <p:spPr bwMode="auto">
            <a:xfrm flipH="1">
              <a:off x="3563938" y="4365625"/>
              <a:ext cx="647700" cy="0"/>
            </a:xfrm>
            <a:prstGeom prst="line">
              <a:avLst/>
            </a:prstGeom>
            <a:noFill/>
            <a:ln w="76200">
              <a:solidFill>
                <a:srgbClr val="99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926" name="Line 22"/>
            <p:cNvSpPr>
              <a:spLocks noChangeShapeType="1"/>
            </p:cNvSpPr>
            <p:nvPr/>
          </p:nvSpPr>
          <p:spPr bwMode="auto">
            <a:xfrm flipH="1" flipV="1">
              <a:off x="3276600" y="3789363"/>
              <a:ext cx="287338" cy="576262"/>
            </a:xfrm>
            <a:prstGeom prst="line">
              <a:avLst/>
            </a:prstGeom>
            <a:noFill/>
            <a:ln w="76200">
              <a:solidFill>
                <a:srgbClr val="99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927" name="Line 23"/>
            <p:cNvSpPr>
              <a:spLocks noChangeShapeType="1"/>
            </p:cNvSpPr>
            <p:nvPr/>
          </p:nvSpPr>
          <p:spPr bwMode="auto">
            <a:xfrm flipH="1">
              <a:off x="3276600" y="3284538"/>
              <a:ext cx="287338" cy="504825"/>
            </a:xfrm>
            <a:prstGeom prst="line">
              <a:avLst/>
            </a:prstGeom>
            <a:noFill/>
            <a:ln w="76200">
              <a:solidFill>
                <a:srgbClr val="99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547664" y="620688"/>
            <a:ext cx="6912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aseline="0" dirty="0" smtClean="0"/>
              <a:t>Note that six triangles can be grouped into a hexagon</a:t>
            </a:r>
            <a:endParaRPr lang="en-US" sz="2800" baseline="0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Aug 2012</a:t>
            </a:r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ISEMP- NITTY GRITTY GRTS</a:t>
            </a:r>
            <a:endParaRPr lang="en-US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25E9-CEBD-4CD4-A001-54F82C7DD9D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Historical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3608040"/>
          </a:xfrm>
        </p:spPr>
        <p:txBody>
          <a:bodyPr/>
          <a:lstStyle/>
          <a:p>
            <a:r>
              <a:rPr lang="en-US" sz="2800" dirty="0" smtClean="0"/>
              <a:t>An icosahedron does not have enough faces to be really useful as a global grid, so we looked at ways to get more faces</a:t>
            </a:r>
          </a:p>
          <a:p>
            <a:r>
              <a:rPr lang="en-US" sz="2800" dirty="0" smtClean="0"/>
              <a:t>One way is to slice off each vertex (where five triangles come together.  The resulting figure is a “truncated icosahedron” </a:t>
            </a:r>
          </a:p>
          <a:p>
            <a:r>
              <a:rPr lang="en-US" sz="2800" dirty="0" smtClean="0"/>
              <a:t>Result is a solid with 20 hexagonal faces and twelve pentagonal faces.  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864B-CDB9-47F4-9B40-3A0D0F6D2BA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8" name="Picture 4" descr="icoshedr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857250"/>
            <a:ext cx="6858000" cy="5143500"/>
          </a:xfrm>
          <a:prstGeom prst="rect">
            <a:avLst/>
          </a:prstGeom>
          <a:noFill/>
        </p:spPr>
      </p:pic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1619250" y="5300663"/>
            <a:ext cx="53292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baseline="0"/>
              <a:t>Truncated Icosahedron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Aug 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ISEMP- NITTY GRITTY GRTS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25E9-CEBD-4CD4-A001-54F82C7DD9D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30" name="Picture 2" descr="icoshedr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857250"/>
            <a:ext cx="6858000" cy="5143500"/>
          </a:xfrm>
          <a:prstGeom prst="rect">
            <a:avLst/>
          </a:prstGeom>
          <a:noFill/>
        </p:spPr>
      </p:pic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1619250" y="5300663"/>
            <a:ext cx="53292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baseline="0"/>
              <a:t>Truncated Icosahedron</a:t>
            </a:r>
          </a:p>
        </p:txBody>
      </p:sp>
      <p:sp>
        <p:nvSpPr>
          <p:cNvPr id="124932" name="Line 4"/>
          <p:cNvSpPr>
            <a:spLocks noChangeShapeType="1"/>
          </p:cNvSpPr>
          <p:nvPr/>
        </p:nvSpPr>
        <p:spPr bwMode="auto">
          <a:xfrm>
            <a:off x="3779838" y="4076700"/>
            <a:ext cx="1584325" cy="0"/>
          </a:xfrm>
          <a:prstGeom prst="line">
            <a:avLst/>
          </a:prstGeom>
          <a:noFill/>
          <a:ln w="38100">
            <a:solidFill>
              <a:srgbClr val="99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4933" name="Line 5"/>
          <p:cNvSpPr>
            <a:spLocks noChangeShapeType="1"/>
          </p:cNvSpPr>
          <p:nvPr/>
        </p:nvSpPr>
        <p:spPr bwMode="auto">
          <a:xfrm flipH="1" flipV="1">
            <a:off x="4572000" y="2708275"/>
            <a:ext cx="792163" cy="1368425"/>
          </a:xfrm>
          <a:prstGeom prst="line">
            <a:avLst/>
          </a:prstGeom>
          <a:noFill/>
          <a:ln w="38100">
            <a:solidFill>
              <a:srgbClr val="99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4935" name="Line 7"/>
          <p:cNvSpPr>
            <a:spLocks noChangeShapeType="1"/>
          </p:cNvSpPr>
          <p:nvPr/>
        </p:nvSpPr>
        <p:spPr bwMode="auto">
          <a:xfrm flipH="1">
            <a:off x="3779838" y="2708275"/>
            <a:ext cx="792162" cy="1368425"/>
          </a:xfrm>
          <a:prstGeom prst="line">
            <a:avLst/>
          </a:prstGeom>
          <a:noFill/>
          <a:ln w="38100">
            <a:solidFill>
              <a:srgbClr val="99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4936" name="Line 8"/>
          <p:cNvSpPr>
            <a:spLocks noChangeShapeType="1"/>
          </p:cNvSpPr>
          <p:nvPr/>
        </p:nvSpPr>
        <p:spPr bwMode="auto">
          <a:xfrm>
            <a:off x="4572000" y="2708275"/>
            <a:ext cx="1223963" cy="0"/>
          </a:xfrm>
          <a:prstGeom prst="line">
            <a:avLst/>
          </a:prstGeom>
          <a:noFill/>
          <a:ln w="38100">
            <a:solidFill>
              <a:srgbClr val="99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4937" name="Line 9"/>
          <p:cNvSpPr>
            <a:spLocks noChangeShapeType="1"/>
          </p:cNvSpPr>
          <p:nvPr/>
        </p:nvSpPr>
        <p:spPr bwMode="auto">
          <a:xfrm flipH="1">
            <a:off x="5364163" y="2708275"/>
            <a:ext cx="431800" cy="1368425"/>
          </a:xfrm>
          <a:prstGeom prst="line">
            <a:avLst/>
          </a:prstGeom>
          <a:noFill/>
          <a:ln w="38100">
            <a:solidFill>
              <a:srgbClr val="9900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87624" y="548680"/>
            <a:ext cx="59025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0" dirty="0" smtClean="0"/>
              <a:t>Location of original triangular faces on </a:t>
            </a:r>
          </a:p>
          <a:p>
            <a:r>
              <a:rPr lang="en-US" sz="2800" baseline="0" dirty="0" smtClean="0"/>
              <a:t>truncated icosahedron</a:t>
            </a:r>
            <a:endParaRPr lang="en-US" sz="2800" baseline="0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Aug 2012</a:t>
            </a:r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ISEMP- NITTY GRITTY GRTS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25E9-CEBD-4CD4-A001-54F82C7DD9D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Historical Context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828800"/>
            <a:ext cx="8458200" cy="4114800"/>
          </a:xfrm>
        </p:spPr>
        <p:txBody>
          <a:bodyPr/>
          <a:lstStyle/>
          <a:p>
            <a:r>
              <a:rPr lang="en-US"/>
              <a:t>In response to the concern over acid precipitation in the 1980’s, The National Acid Precipitation Assessment Program (NAPAP) conducted several nation-wide surveys of the acidification status of surface waters</a:t>
            </a:r>
          </a:p>
          <a:p>
            <a:r>
              <a:rPr lang="en-US"/>
              <a:t>These were the first national-level, probability-based surveys of the condition of an environmental resource </a:t>
            </a:r>
          </a:p>
          <a:p>
            <a:pPr lvl="1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864B-CDB9-47F4-9B40-3A0D0F6D2BA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Historical Context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3605213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EMAP began with a global perspective:  the USA was covered with one hexagonal face of a truncated icosohedron projected onto the Earth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This leads naturally to systematic design based on a randomly-placed triangular grid  with associated hexagonal tessellation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864B-CDB9-47F4-9B40-3A0D0F6D2BA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Historical Context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dirty="0"/>
          </a:p>
          <a:p>
            <a:r>
              <a:rPr lang="en-US" dirty="0"/>
              <a:t>Triangular grid has several advantages</a:t>
            </a:r>
          </a:p>
          <a:p>
            <a:pPr lvl="1"/>
            <a:r>
              <a:rPr lang="en-US" dirty="0"/>
              <a:t>More compact than square grid</a:t>
            </a:r>
          </a:p>
          <a:p>
            <a:pPr lvl="1"/>
            <a:r>
              <a:rPr lang="en-US" dirty="0"/>
              <a:t>Expected to intensify grid as </a:t>
            </a:r>
            <a:r>
              <a:rPr lang="en-US" dirty="0" smtClean="0"/>
              <a:t>needed, e.g., to increase the spatial density of grid points</a:t>
            </a:r>
            <a:endParaRPr lang="en-US" dirty="0"/>
          </a:p>
          <a:p>
            <a:pPr lvl="2"/>
            <a:r>
              <a:rPr lang="en-US" dirty="0"/>
              <a:t>More subdivision factors than square grid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864B-CDB9-47F4-9B40-3A0D0F6D2BA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dirty="0">
                <a:solidFill>
                  <a:srgbClr val="0000FF"/>
                </a:solidFill>
              </a:rPr>
              <a:t>Grids</a:t>
            </a:r>
          </a:p>
        </p:txBody>
      </p:sp>
      <p:sp>
        <p:nvSpPr>
          <p:cNvPr id="72909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dirty="0">
                <a:solidFill>
                  <a:srgbClr val="0000FF"/>
                </a:solidFill>
              </a:rPr>
              <a:t>A regularly spaced grid can be based on </a:t>
            </a:r>
            <a:br>
              <a:rPr lang="en-US" dirty="0">
                <a:solidFill>
                  <a:srgbClr val="0000FF"/>
                </a:solidFill>
              </a:rPr>
            </a:b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>
                <a:solidFill>
                  <a:srgbClr val="0000FF"/>
                </a:solidFill>
              </a:rPr>
              <a:t>Equal distance between lines covering the grid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= Square grid</a:t>
            </a:r>
            <a:br>
              <a:rPr lang="en-US" dirty="0">
                <a:solidFill>
                  <a:srgbClr val="0000FF"/>
                </a:solidFill>
              </a:rPr>
            </a:b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>
                <a:solidFill>
                  <a:srgbClr val="0000FF"/>
                </a:solidFill>
              </a:rPr>
              <a:t>Equal distances between adjacent points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 = Triangular grids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864B-CDB9-47F4-9B40-3A0D0F6D2BA1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dirty="0" smtClean="0">
                <a:solidFill>
                  <a:srgbClr val="0000FF"/>
                </a:solidFill>
              </a:rPr>
              <a:t>Grids </a:t>
            </a:r>
            <a:r>
              <a:rPr lang="en-US" dirty="0">
                <a:solidFill>
                  <a:srgbClr val="0000FF"/>
                </a:solidFill>
              </a:rPr>
              <a:t>and Tessellations</a:t>
            </a:r>
          </a:p>
        </p:txBody>
      </p:sp>
      <p:sp>
        <p:nvSpPr>
          <p:cNvPr id="73011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</a:rPr>
              <a:t>A tessellation partitions the target area into disjoint polygons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</a:rPr>
              <a:t>Grids have associated tessellations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</a:rPr>
              <a:t>One possibility is to make the  partitioning so the tessellation area contains all of the points nearest the grid point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</a:rPr>
              <a:t>A square grid produces a square tessellation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</a:rPr>
              <a:t>A triangular grid produces a hexagonal tessellation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</a:rPr>
              <a:t>Other associated tessellations are possible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864B-CDB9-47F4-9B40-3A0D0F6D2BA1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dirty="0">
                <a:solidFill>
                  <a:srgbClr val="0000FF"/>
                </a:solidFill>
              </a:rPr>
              <a:t>Grids &amp; Tessellations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864B-CDB9-47F4-9B40-3A0D0F6D2BA1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731139" name="Object 3"/>
          <p:cNvGraphicFramePr>
            <a:graphicFrameLocks/>
          </p:cNvGraphicFramePr>
          <p:nvPr/>
        </p:nvGraphicFramePr>
        <p:xfrm>
          <a:off x="457200" y="1752600"/>
          <a:ext cx="2994025" cy="2211388"/>
        </p:xfrm>
        <a:graphic>
          <a:graphicData uri="http://schemas.openxmlformats.org/presentationml/2006/ole">
            <p:oleObj spid="_x0000_s164866" name="Bitmap Image" r:id="rId3" imgW="24041390" imgH="33165429" progId="PBrush">
              <p:embed/>
            </p:oleObj>
          </a:graphicData>
        </a:graphic>
      </p:graphicFrame>
      <p:graphicFrame>
        <p:nvGraphicFramePr>
          <p:cNvPr id="731140" name="Object 4"/>
          <p:cNvGraphicFramePr>
            <a:graphicFrameLocks/>
          </p:cNvGraphicFramePr>
          <p:nvPr/>
        </p:nvGraphicFramePr>
        <p:xfrm>
          <a:off x="4953000" y="1828800"/>
          <a:ext cx="3130550" cy="2108200"/>
        </p:xfrm>
        <a:graphic>
          <a:graphicData uri="http://schemas.openxmlformats.org/presentationml/2006/ole">
            <p:oleObj spid="_x0000_s164867" name="Bitmap Image" r:id="rId4" imgW="24041390" imgH="33165429" progId="PBrush">
              <p:embed/>
            </p:oleObj>
          </a:graphicData>
        </a:graphic>
      </p:graphicFrame>
      <p:graphicFrame>
        <p:nvGraphicFramePr>
          <p:cNvPr id="731141" name="Object 5"/>
          <p:cNvGraphicFramePr>
            <a:graphicFrameLocks/>
          </p:cNvGraphicFramePr>
          <p:nvPr/>
        </p:nvGraphicFramePr>
        <p:xfrm>
          <a:off x="2971800" y="4114800"/>
          <a:ext cx="3333750" cy="1973263"/>
        </p:xfrm>
        <a:graphic>
          <a:graphicData uri="http://schemas.openxmlformats.org/presentationml/2006/ole">
            <p:oleObj spid="_x0000_s164868" name="Bitmap Image" r:id="rId5" imgW="24041390" imgH="33165429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  <a:ln/>
        </p:spPr>
        <p:txBody>
          <a:bodyPr lIns="92075" tIns="46038" rIns="92075" bIns="46038"/>
          <a:lstStyle/>
          <a:p>
            <a:r>
              <a:rPr lang="en-US" dirty="0">
                <a:solidFill>
                  <a:srgbClr val="0000FF"/>
                </a:solidFill>
              </a:rPr>
              <a:t>TRIANGULAR </a:t>
            </a:r>
            <a:r>
              <a:rPr lang="en-US" dirty="0" smtClean="0">
                <a:solidFill>
                  <a:srgbClr val="0000FF"/>
                </a:solidFill>
              </a:rPr>
              <a:t>GRID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864B-CDB9-47F4-9B40-3A0D0F6D2BA1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732163" name="Object 3"/>
          <p:cNvGraphicFramePr>
            <a:graphicFrameLocks/>
          </p:cNvGraphicFramePr>
          <p:nvPr/>
        </p:nvGraphicFramePr>
        <p:xfrm>
          <a:off x="569913" y="1543050"/>
          <a:ext cx="8005762" cy="4959350"/>
        </p:xfrm>
        <a:graphic>
          <a:graphicData uri="http://schemas.openxmlformats.org/presentationml/2006/ole">
            <p:oleObj spid="_x0000_s165890" name="Chart" r:id="rId3" imgW="6095913" imgH="4069087" progId="MSGraph.Chart.8">
              <p:embed followColorScheme="full"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  <a:noFill/>
          <a:ln/>
        </p:spPr>
        <p:txBody>
          <a:bodyPr lIns="92075" tIns="46038" rIns="92075" bIns="46038"/>
          <a:lstStyle/>
          <a:p>
            <a:r>
              <a:rPr lang="en-US" dirty="0">
                <a:solidFill>
                  <a:srgbClr val="0000FF"/>
                </a:solidFill>
              </a:rPr>
              <a:t>Grid Intensification</a:t>
            </a:r>
          </a:p>
        </p:txBody>
      </p:sp>
      <p:sp>
        <p:nvSpPr>
          <p:cNvPr id="73318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7924800" cy="5181600"/>
          </a:xfrm>
          <a:noFill/>
          <a:ln/>
        </p:spPr>
        <p:txBody>
          <a:bodyPr lIns="92075" tIns="46038" rIns="92075" bIns="46038"/>
          <a:lstStyle/>
          <a:p>
            <a:r>
              <a:rPr lang="en-US" dirty="0">
                <a:solidFill>
                  <a:srgbClr val="0000FF"/>
                </a:solidFill>
              </a:rPr>
              <a:t>Add points to an existing grid in such a manner as to obtain a denser regular grid</a:t>
            </a:r>
          </a:p>
          <a:p>
            <a:r>
              <a:rPr lang="en-US" dirty="0">
                <a:solidFill>
                  <a:srgbClr val="0000FF"/>
                </a:solidFill>
              </a:rPr>
              <a:t>Starting from a base grid, have each point give rise to several new points</a:t>
            </a:r>
            <a:r>
              <a:rPr lang="en-US" dirty="0" smtClean="0">
                <a:solidFill>
                  <a:srgbClr val="0000FF"/>
                </a:solidFill>
              </a:rPr>
              <a:t>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864B-CDB9-47F4-9B40-3A0D0F6D2BA1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dirty="0">
                <a:solidFill>
                  <a:srgbClr val="0000FF"/>
                </a:solidFill>
              </a:rPr>
              <a:t>Grid Intensification</a:t>
            </a:r>
          </a:p>
        </p:txBody>
      </p:sp>
      <p:sp>
        <p:nvSpPr>
          <p:cNvPr id="73421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981200"/>
            <a:ext cx="8610600" cy="4114800"/>
          </a:xfrm>
          <a:noFill/>
          <a:ln/>
        </p:spPr>
        <p:txBody>
          <a:bodyPr lIns="92075" tIns="46038" rIns="92075" bIns="46038"/>
          <a:lstStyle/>
          <a:p>
            <a:r>
              <a:rPr lang="en-US" dirty="0">
                <a:solidFill>
                  <a:srgbClr val="0000FF"/>
                </a:solidFill>
                <a:cs typeface="Times New Roman" pitchFamily="18" charset="0"/>
              </a:rPr>
              <a:t>For a triangular grid, the factors that give proper multiples of the base density are given by the relationship </a:t>
            </a:r>
            <a:r>
              <a:rPr lang="en-US" i="1" dirty="0">
                <a:solidFill>
                  <a:srgbClr val="0000FF"/>
                </a:solidFill>
                <a:cs typeface="Courier New" pitchFamily="49" charset="0"/>
                <a:sym typeface="Symbol" pitchFamily="18" charset="2"/>
              </a:rPr>
              <a:t></a:t>
            </a:r>
            <a:r>
              <a:rPr lang="en-US" i="1" dirty="0">
                <a:solidFill>
                  <a:srgbClr val="0000FF"/>
                </a:solidFill>
                <a:cs typeface="Times New Roman" pitchFamily="18" charset="0"/>
              </a:rPr>
              <a:t> = a</a:t>
            </a:r>
            <a:r>
              <a:rPr lang="en-US" i="1" baseline="30000" dirty="0">
                <a:solidFill>
                  <a:srgbClr val="0000FF"/>
                </a:solidFill>
                <a:cs typeface="Times New Roman" pitchFamily="18" charset="0"/>
              </a:rPr>
              <a:t>2</a:t>
            </a:r>
            <a:r>
              <a:rPr lang="en-US" i="1" dirty="0">
                <a:solidFill>
                  <a:srgbClr val="0000FF"/>
                </a:solidFill>
                <a:cs typeface="Times New Roman" pitchFamily="18" charset="0"/>
              </a:rPr>
              <a:t> + </a:t>
            </a:r>
            <a:r>
              <a:rPr lang="en-US" i="1" dirty="0" err="1">
                <a:solidFill>
                  <a:srgbClr val="0000FF"/>
                </a:solidFill>
                <a:cs typeface="Times New Roman" pitchFamily="18" charset="0"/>
              </a:rPr>
              <a:t>ab</a:t>
            </a:r>
            <a:r>
              <a:rPr lang="en-US" i="1" dirty="0">
                <a:solidFill>
                  <a:srgbClr val="0000FF"/>
                </a:solidFill>
                <a:cs typeface="Times New Roman" pitchFamily="18" charset="0"/>
              </a:rPr>
              <a:t> + b</a:t>
            </a:r>
            <a:r>
              <a:rPr lang="en-US" i="1" baseline="30000" dirty="0">
                <a:solidFill>
                  <a:srgbClr val="0000FF"/>
                </a:solidFill>
                <a:cs typeface="Times New Roman" pitchFamily="18" charset="0"/>
              </a:rPr>
              <a:t>2</a:t>
            </a:r>
            <a:r>
              <a:rPr lang="en-US" dirty="0">
                <a:solidFill>
                  <a:srgbClr val="0000FF"/>
                </a:solidFill>
                <a:cs typeface="Times New Roman" pitchFamily="18" charset="0"/>
              </a:rPr>
              <a:t>, </a:t>
            </a:r>
            <a:r>
              <a:rPr lang="en-US" i="1" dirty="0" err="1">
                <a:solidFill>
                  <a:srgbClr val="0000FF"/>
                </a:solidFill>
                <a:cs typeface="Times New Roman" pitchFamily="18" charset="0"/>
              </a:rPr>
              <a:t>a,b</a:t>
            </a:r>
            <a:r>
              <a:rPr lang="en-US" dirty="0">
                <a:solidFill>
                  <a:srgbClr val="0000FF"/>
                </a:solidFill>
                <a:cs typeface="Times New Roman" pitchFamily="18" charset="0"/>
              </a:rPr>
              <a:t> are non-negative  integers</a:t>
            </a:r>
          </a:p>
          <a:p>
            <a:endParaRPr lang="en-US" dirty="0">
              <a:solidFill>
                <a:srgbClr val="0000FF"/>
              </a:solidFill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cs typeface="Times New Roman" pitchFamily="18" charset="0"/>
              </a:rPr>
              <a:t>For a square grid, the relationship is </a:t>
            </a:r>
            <a:r>
              <a:rPr lang="en-US" i="1" dirty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i="1" dirty="0">
                <a:solidFill>
                  <a:srgbClr val="0000FF"/>
                </a:solidFill>
                <a:cs typeface="Times New Roman" pitchFamily="18" charset="0"/>
                <a:sym typeface="Symbol" pitchFamily="18" charset="2"/>
              </a:rPr>
              <a:t> = a</a:t>
            </a:r>
            <a:r>
              <a:rPr lang="en-US" i="1" baseline="30000" dirty="0">
                <a:solidFill>
                  <a:srgbClr val="0000FF"/>
                </a:solidFill>
                <a:cs typeface="Times New Roman" pitchFamily="18" charset="0"/>
                <a:sym typeface="Symbol" pitchFamily="18" charset="2"/>
              </a:rPr>
              <a:t>2 </a:t>
            </a:r>
            <a:r>
              <a:rPr lang="en-US" i="1" dirty="0">
                <a:solidFill>
                  <a:srgbClr val="0000FF"/>
                </a:solidFill>
                <a:cs typeface="Times New Roman" pitchFamily="18" charset="0"/>
                <a:sym typeface="Symbol" pitchFamily="18" charset="2"/>
              </a:rPr>
              <a:t>+b</a:t>
            </a:r>
            <a:r>
              <a:rPr lang="en-US" i="1" baseline="30000" dirty="0">
                <a:solidFill>
                  <a:srgbClr val="0000FF"/>
                </a:solidFill>
                <a:cs typeface="Times New Roman" pitchFamily="18" charset="0"/>
                <a:sym typeface="Symbol" pitchFamily="18" charset="2"/>
              </a:rPr>
              <a:t>2</a:t>
            </a:r>
            <a:endParaRPr lang="en-US" i="1" dirty="0">
              <a:solidFill>
                <a:srgbClr val="0000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864B-CDB9-47F4-9B40-3A0D0F6D2BA1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  <a:ln/>
        </p:spPr>
        <p:txBody>
          <a:bodyPr lIns="92075" tIns="46038" rIns="92075" bIns="46038"/>
          <a:lstStyle/>
          <a:p>
            <a:r>
              <a:rPr lang="en-US" sz="4800" dirty="0">
                <a:solidFill>
                  <a:srgbClr val="0000FF"/>
                </a:solidFill>
              </a:rPr>
              <a:t>Triangular Grid Intensified 3-fold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864B-CDB9-47F4-9B40-3A0D0F6D2BA1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735235" name="Object 3"/>
          <p:cNvGraphicFramePr>
            <a:graphicFrameLocks/>
          </p:cNvGraphicFramePr>
          <p:nvPr/>
        </p:nvGraphicFramePr>
        <p:xfrm>
          <a:off x="569913" y="1543050"/>
          <a:ext cx="8005762" cy="4959350"/>
        </p:xfrm>
        <a:graphic>
          <a:graphicData uri="http://schemas.openxmlformats.org/presentationml/2006/ole">
            <p:oleObj spid="_x0000_s166914" name="Chart" r:id="rId3" imgW="6095913" imgH="4069087" progId="MSGraph.Chart.8">
              <p:embed followColorScheme="full"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  <a:ln/>
        </p:spPr>
        <p:txBody>
          <a:bodyPr lIns="92075" tIns="46038" rIns="92075" bIns="46038"/>
          <a:lstStyle/>
          <a:p>
            <a:r>
              <a:rPr lang="en-US" sz="4800" dirty="0">
                <a:solidFill>
                  <a:srgbClr val="0000FF"/>
                </a:solidFill>
              </a:rPr>
              <a:t>Triangular Grid Intensified 4-fold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864B-CDB9-47F4-9B40-3A0D0F6D2BA1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736259" name="Object 3"/>
          <p:cNvGraphicFramePr>
            <a:graphicFrameLocks/>
          </p:cNvGraphicFramePr>
          <p:nvPr/>
        </p:nvGraphicFramePr>
        <p:xfrm>
          <a:off x="569913" y="1543050"/>
          <a:ext cx="8005762" cy="4959350"/>
        </p:xfrm>
        <a:graphic>
          <a:graphicData uri="http://schemas.openxmlformats.org/presentationml/2006/ole">
            <p:oleObj spid="_x0000_s167938" name="Chart" r:id="rId3" imgW="6095913" imgH="4069087" progId="MSGraph.Chart.8">
              <p:embed followColorScheme="full"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Historical Context</a:t>
            </a:r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number  people who had worked on the NAPAP assessment were convinced that the US needed a national-level assessment of the condition of all environmental resources, based on a rigorous probability-based sampling design.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864B-CDB9-47F4-9B40-3A0D0F6D2BA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  <a:ln/>
        </p:spPr>
        <p:txBody>
          <a:bodyPr lIns="92075" tIns="46038" rIns="92075" bIns="46038"/>
          <a:lstStyle/>
          <a:p>
            <a:r>
              <a:rPr lang="en-US" sz="4800" dirty="0">
                <a:solidFill>
                  <a:srgbClr val="0000FF"/>
                </a:solidFill>
              </a:rPr>
              <a:t>Triangular Grid Intensified 7-fold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864B-CDB9-47F4-9B40-3A0D0F6D2BA1}" type="slidenum">
              <a:rPr lang="en-US" smtClean="0"/>
              <a:pPr/>
              <a:t>30</a:t>
            </a:fld>
            <a:endParaRPr lang="en-US"/>
          </a:p>
        </p:txBody>
      </p:sp>
      <p:graphicFrame>
        <p:nvGraphicFramePr>
          <p:cNvPr id="737283" name="Object 3"/>
          <p:cNvGraphicFramePr>
            <a:graphicFrameLocks/>
          </p:cNvGraphicFramePr>
          <p:nvPr/>
        </p:nvGraphicFramePr>
        <p:xfrm>
          <a:off x="569913" y="1543050"/>
          <a:ext cx="7818511" cy="4046190"/>
        </p:xfrm>
        <a:graphic>
          <a:graphicData uri="http://schemas.openxmlformats.org/presentationml/2006/ole">
            <p:oleObj spid="_x0000_s168962" name="Chart" r:id="rId3" imgW="6095913" imgH="4069087" progId="MSGraph.Chart.8">
              <p:embed followColorScheme="full"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Historical Context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600"/>
              <a:t>Scott Overton, Denis White, Jon Kimmerling developed EMAP’s triangular grid + hexagonal tessellation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864B-CDB9-47F4-9B40-3A0D0F6D2BA1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Disadvantages with Truncated Icosahedron 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/>
              <a:t>Singularities at boundaries</a:t>
            </a:r>
          </a:p>
          <a:p>
            <a:pPr>
              <a:lnSpc>
                <a:spcPct val="85000"/>
              </a:lnSpc>
            </a:pPr>
            <a:r>
              <a:rPr lang="en-US"/>
              <a:t>Hexagons do not nest</a:t>
            </a:r>
          </a:p>
          <a:p>
            <a:pPr lvl="1">
              <a:lnSpc>
                <a:spcPct val="85000"/>
              </a:lnSpc>
            </a:pPr>
            <a:r>
              <a:rPr lang="en-US"/>
              <a:t>Grids exist at multiple resolutions</a:t>
            </a:r>
          </a:p>
          <a:p>
            <a:pPr lvl="1">
              <a:lnSpc>
                <a:spcPct val="85000"/>
              </a:lnSpc>
            </a:pPr>
            <a:r>
              <a:rPr lang="en-US"/>
              <a:t>But tessellations associated with different resolution do not nest</a:t>
            </a:r>
          </a:p>
          <a:p>
            <a:pPr lvl="1">
              <a:lnSpc>
                <a:spcPct val="85000"/>
              </a:lnSpc>
            </a:pPr>
            <a:r>
              <a:rPr lang="en-US"/>
              <a:t>Makes reporting/analyzing at different scales difficult</a:t>
            </a:r>
          </a:p>
          <a:p>
            <a:pPr>
              <a:lnSpc>
                <a:spcPct val="85000"/>
              </a:lnSpc>
            </a:pPr>
            <a:r>
              <a:rPr lang="en-US"/>
              <a:t>Pentagons don’t have the “nice” properties that hexagons do</a:t>
            </a:r>
          </a:p>
          <a:p>
            <a:pPr lvl="1">
              <a:lnSpc>
                <a:spcPct val="85000"/>
              </a:lnSpc>
              <a:buFont typeface="Times New Roman" pitchFamily="18" charset="0"/>
              <a:buNone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864B-CDB9-47F4-9B40-3A0D0F6D2BA1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Historical Context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GRTS design evolved from EMAP work  on global tessellations in the early 1990’s</a:t>
            </a:r>
          </a:p>
          <a:p>
            <a:r>
              <a:rPr lang="en-US" sz="3600" dirty="0"/>
              <a:t>Became clear that basic concept did not have enough flexibility to accommodate the characteristics of environmental resource sampling</a:t>
            </a:r>
          </a:p>
          <a:p>
            <a:endParaRPr lang="en-US" sz="3600" dirty="0"/>
          </a:p>
          <a:p>
            <a:pPr lvl="1"/>
            <a:endParaRPr lang="en-US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864B-CDB9-47F4-9B40-3A0D0F6D2BA1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  <a:cs typeface="Times New Roman" pitchFamily="18" charset="0"/>
              </a:rPr>
              <a:t>Sampling Natural Resource Populations</a:t>
            </a:r>
            <a:r>
              <a:rPr lang="en-US"/>
              <a:t>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cs typeface="Times New Roman" pitchFamily="18" charset="0"/>
              </a:rPr>
              <a:t>Patterned response (gradients, patches, periodic responses)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0000FF"/>
                </a:solidFill>
                <a:cs typeface="Times New Roman" pitchFamily="18" charset="0"/>
              </a:rPr>
              <a:t>Variable inclusion probability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0000FF"/>
                </a:solidFill>
                <a:cs typeface="Times New Roman" pitchFamily="18" charset="0"/>
              </a:rPr>
              <a:t>0, 1, </a:t>
            </a:r>
            <a:r>
              <a:rPr lang="en-US" dirty="0" smtClean="0">
                <a:solidFill>
                  <a:srgbClr val="0000FF"/>
                </a:solidFill>
                <a:cs typeface="Times New Roman" pitchFamily="18" charset="0"/>
              </a:rPr>
              <a:t>2, and 3- </a:t>
            </a:r>
            <a:r>
              <a:rPr lang="en-US" dirty="0">
                <a:solidFill>
                  <a:srgbClr val="0000FF"/>
                </a:solidFill>
                <a:cs typeface="Times New Roman" pitchFamily="18" charset="0"/>
              </a:rPr>
              <a:t>dimensional populations (points, lines, </a:t>
            </a:r>
            <a:r>
              <a:rPr lang="en-US" dirty="0" smtClean="0">
                <a:solidFill>
                  <a:srgbClr val="0000FF"/>
                </a:solidFill>
                <a:cs typeface="Times New Roman" pitchFamily="18" charset="0"/>
              </a:rPr>
              <a:t>areas, &amp; volumes)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  <a:cs typeface="Times New Roman" pitchFamily="18" charset="0"/>
              </a:rPr>
              <a:t>Pattern in population occurrence (density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  <a:cs typeface="Times New Roman" pitchFamily="18" charset="0"/>
              </a:rPr>
              <a:t>Unreliable frame material</a:t>
            </a:r>
            <a:r>
              <a:rPr lang="en-US" dirty="0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864B-CDB9-47F4-9B40-3A0D0F6D2BA1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Spatial Survey Design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Patterned response (gradients, patches, periodic responses) </a:t>
            </a:r>
          </a:p>
          <a:p>
            <a:r>
              <a:rPr lang="en-US"/>
              <a:t>Variable inclusion probability </a:t>
            </a:r>
          </a:p>
          <a:p>
            <a:pPr lvl="1"/>
            <a:r>
              <a:rPr lang="en-US"/>
              <a:t>Ecological importance, economic importance, environmental stressor levels, scientific interest, and political importance are not uniform over the extent of the resource</a:t>
            </a:r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864B-CDB9-47F4-9B40-3A0D0F6D2BA1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Spatial Survey Design</a:t>
            </a:r>
          </a:p>
        </p:txBody>
      </p:sp>
      <p:sp>
        <p:nvSpPr>
          <p:cNvPr id="11571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Pattern in population occurrence (density)</a:t>
            </a:r>
          </a:p>
          <a:p>
            <a:pPr lvl="1"/>
            <a:r>
              <a:rPr lang="en-US"/>
              <a:t>Stream or lake density (NE US versus Western US)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864B-CDB9-47F4-9B40-3A0D0F6D2BA1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12" name="Picture 4" descr="NLA Point Fram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995363"/>
            <a:ext cx="7162800" cy="5862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9813" name="Text Box 5"/>
          <p:cNvSpPr txBox="1">
            <a:spLocks noChangeArrowheads="1"/>
          </p:cNvSpPr>
          <p:nvPr/>
        </p:nvSpPr>
        <p:spPr bwMode="auto">
          <a:xfrm>
            <a:off x="0" y="260350"/>
            <a:ext cx="89979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aseline="0">
                <a:solidFill>
                  <a:schemeClr val="tx1"/>
                </a:solidFill>
              </a:rPr>
              <a:t> Centroids of lakes/reservoirs in the US</a:t>
            </a:r>
            <a:endParaRPr lang="en-AU" baseline="0">
              <a:solidFill>
                <a:schemeClr val="tx1"/>
              </a:solidFill>
            </a:endParaRPr>
          </a:p>
        </p:txBody>
      </p:sp>
      <p:sp>
        <p:nvSpPr>
          <p:cNvPr id="119814" name="Rectangle 6"/>
          <p:cNvSpPr>
            <a:spLocks noChangeArrowheads="1"/>
          </p:cNvSpPr>
          <p:nvPr/>
        </p:nvSpPr>
        <p:spPr bwMode="auto">
          <a:xfrm>
            <a:off x="7019925" y="1916113"/>
            <a:ext cx="1008063" cy="936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15" name="Rectangle 7"/>
          <p:cNvSpPr>
            <a:spLocks noChangeArrowheads="1"/>
          </p:cNvSpPr>
          <p:nvPr/>
        </p:nvSpPr>
        <p:spPr bwMode="auto">
          <a:xfrm>
            <a:off x="1331913" y="4005263"/>
            <a:ext cx="936625" cy="86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Aug 2012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ISEMP- NITTY GRITTY GRTS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25E9-CEBD-4CD4-A001-54F82C7DD9D6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4" name="Picture 4" descr="NLA Point Frame"/>
          <p:cNvPicPr>
            <a:picLocks noChangeAspect="1" noChangeArrowheads="1"/>
          </p:cNvPicPr>
          <p:nvPr/>
        </p:nvPicPr>
        <p:blipFill>
          <a:blip r:embed="rId2" cstate="print"/>
          <a:srcRect l="85252" t="14470" b="69455"/>
          <a:stretch>
            <a:fillRect/>
          </a:stretch>
        </p:blipFill>
        <p:spPr bwMode="auto">
          <a:xfrm>
            <a:off x="4716463" y="0"/>
            <a:ext cx="4416425" cy="394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7773" name="Picture 13" descr="NLA Point Frame"/>
          <p:cNvPicPr>
            <a:picLocks noChangeAspect="1" noChangeArrowheads="1"/>
          </p:cNvPicPr>
          <p:nvPr/>
        </p:nvPicPr>
        <p:blipFill>
          <a:blip r:embed="rId2" cstate="print"/>
          <a:srcRect l="9473" t="52092" r="75780" b="31834"/>
          <a:stretch>
            <a:fillRect/>
          </a:stretch>
        </p:blipFill>
        <p:spPr bwMode="auto">
          <a:xfrm>
            <a:off x="0" y="0"/>
            <a:ext cx="4427538" cy="395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Aug 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ISEMP- NITTY GRITTY GRTS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25E9-CEBD-4CD4-A001-54F82C7DD9D6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Spatial Survey Design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Unreliable frame material </a:t>
            </a:r>
          </a:p>
          <a:p>
            <a:r>
              <a:rPr lang="en-US"/>
              <a:t>Access difficulty</a:t>
            </a:r>
          </a:p>
          <a:p>
            <a:r>
              <a:rPr lang="en-US"/>
              <a:t>Temporal panels for trend assessment</a:t>
            </a:r>
          </a:p>
          <a:p>
            <a:r>
              <a:rPr lang="en-US"/>
              <a:t>Goals/objectives evolve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864B-CDB9-47F4-9B40-3A0D0F6D2BA1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75575" cy="1150938"/>
          </a:xfrm>
        </p:spPr>
        <p:txBody>
          <a:bodyPr/>
          <a:lstStyle/>
          <a:p>
            <a:r>
              <a:rPr lang="en-US"/>
              <a:t>Historical Context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484313"/>
            <a:ext cx="7991475" cy="5113337"/>
          </a:xfrm>
        </p:spPr>
        <p:txBody>
          <a:bodyPr/>
          <a:lstStyle/>
          <a:p>
            <a:r>
              <a:rPr lang="en-US" sz="3600"/>
              <a:t>The Environmental Monitoring and Assessment Program (EMAP) was started by the USEPA in 1990 to develop</a:t>
            </a:r>
            <a:r>
              <a:rPr lang="en-US"/>
              <a:t> </a:t>
            </a:r>
          </a:p>
          <a:p>
            <a:pPr lvl="1"/>
            <a:r>
              <a:rPr lang="en-US" sz="3200"/>
              <a:t>assessment methodology to measure condition </a:t>
            </a:r>
          </a:p>
          <a:p>
            <a:pPr lvl="1"/>
            <a:r>
              <a:rPr lang="en-US" sz="3200"/>
              <a:t>statistical methodology to design and analyze large-scale environmental surveys</a:t>
            </a:r>
            <a:r>
              <a:rPr lang="en-US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864B-CDB9-47F4-9B40-3A0D0F6D2BA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  <a:cs typeface="Times New Roman" pitchFamily="18" charset="0"/>
              </a:rPr>
              <a:t>Sampling Natural Resource Populations</a:t>
            </a:r>
            <a:r>
              <a:rPr lang="en-US"/>
              <a:t>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>
                <a:solidFill>
                  <a:srgbClr val="0000FF"/>
                </a:solidFill>
                <a:cs typeface="Times New Roman" pitchFamily="18" charset="0"/>
              </a:rPr>
              <a:t>Natural Resource Populations exist in a spatial matrix</a:t>
            </a:r>
            <a:r>
              <a:rPr lang="en-US" sz="2800"/>
              <a:t> </a:t>
            </a:r>
          </a:p>
          <a:p>
            <a:r>
              <a:rPr lang="en-US" sz="2800">
                <a:solidFill>
                  <a:srgbClr val="0000FF"/>
                </a:solidFill>
                <a:cs typeface="Times New Roman" pitchFamily="18" charset="0"/>
              </a:rPr>
              <a:t>Population elements close to one another tend to be more similar than widely separated elements</a:t>
            </a:r>
            <a:r>
              <a:rPr lang="en-US" sz="2800"/>
              <a:t> </a:t>
            </a:r>
          </a:p>
          <a:p>
            <a:r>
              <a:rPr lang="en-US" sz="2800">
                <a:solidFill>
                  <a:srgbClr val="0000FF"/>
                </a:solidFill>
                <a:cs typeface="Times New Roman" pitchFamily="18" charset="0"/>
              </a:rPr>
              <a:t>Good sampling designs tend to spread out the sample points more or less regularly</a:t>
            </a:r>
            <a:r>
              <a:rPr lang="en-US" sz="2800"/>
              <a:t> </a:t>
            </a:r>
          </a:p>
          <a:p>
            <a:r>
              <a:rPr lang="en-US" sz="2800">
                <a:solidFill>
                  <a:srgbClr val="0000FF"/>
                </a:solidFill>
                <a:cs typeface="Times New Roman" pitchFamily="18" charset="0"/>
              </a:rPr>
              <a:t>Uniform random sampling tends to exhibit uneven spatial patterns</a:t>
            </a:r>
            <a:r>
              <a:rPr lang="en-US" sz="2800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864B-CDB9-47F4-9B40-3A0D0F6D2BA1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" pitchFamily="18" charset="0"/>
                <a:cs typeface="Times New Roman" pitchFamily="18" charset="0"/>
              </a:rPr>
              <a:t>Desirable Properties of Natural Resource Samples</a:t>
            </a:r>
            <a:r>
              <a:rPr lang="en-US">
                <a:latin typeface="Courier" pitchFamily="49" charset="0"/>
                <a:cs typeface="Times New Roman" pitchFamily="18" charset="0"/>
              </a:rPr>
              <a:t/>
            </a:r>
            <a:br>
              <a:rPr lang="en-US">
                <a:latin typeface="Courier" pitchFamily="49" charset="0"/>
                <a:cs typeface="Times New Roman" pitchFamily="18" charset="0"/>
              </a:rPr>
            </a:br>
            <a:endParaRPr lang="en-US">
              <a:latin typeface="Courier" pitchFamily="49" charset="0"/>
              <a:cs typeface="Times New Roman" pitchFamily="18" charset="0"/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628775"/>
            <a:ext cx="8785225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>
                <a:latin typeface="Times" pitchFamily="18" charset="0"/>
                <a:cs typeface="Times New Roman" pitchFamily="18" charset="0"/>
              </a:rPr>
              <a:t>(1) Accommodate varying spatial sample intensity</a:t>
            </a:r>
            <a:endParaRPr lang="en-US">
              <a:latin typeface="Courier" pitchFamily="49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>
                <a:latin typeface="Times" pitchFamily="18" charset="0"/>
                <a:cs typeface="Times New Roman" pitchFamily="18" charset="0"/>
              </a:rPr>
              <a:t>(2) Spread the sample points evenly and regularly over the domain, subject to (1)</a:t>
            </a:r>
          </a:p>
          <a:p>
            <a:pPr>
              <a:buFontTx/>
              <a:buNone/>
            </a:pPr>
            <a:r>
              <a:rPr lang="en-US">
                <a:latin typeface="Times" pitchFamily="18" charset="0"/>
                <a:cs typeface="Times New Roman" pitchFamily="18" charset="0"/>
              </a:rPr>
              <a:t>(3) Allow augmentation of  the sample after-the-fact, while maintaining (1) &amp; (2)</a:t>
            </a:r>
            <a:endParaRPr lang="en-US">
              <a:latin typeface="Courier" pitchFamily="49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>
                <a:latin typeface="Times" pitchFamily="18" charset="0"/>
                <a:cs typeface="Times New Roman" pitchFamily="18" charset="0"/>
              </a:rPr>
              <a:t>(4) Accommodate varying population spatial density for finite &amp; linear populations, subject to (1) &amp; (2).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864B-CDB9-47F4-9B40-3A0D0F6D2BA1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7772400" cy="1143000"/>
          </a:xfrm>
        </p:spPr>
        <p:txBody>
          <a:bodyPr/>
          <a:lstStyle/>
          <a:p>
            <a:r>
              <a:rPr lang="en-US"/>
              <a:t>Spatial Survey Design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484313"/>
            <a:ext cx="7772400" cy="47529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Standard survey design methodology not well-suited natural resource populations</a:t>
            </a:r>
          </a:p>
          <a:p>
            <a:pPr lvl="1">
              <a:lnSpc>
                <a:spcPct val="90000"/>
              </a:lnSpc>
            </a:pPr>
            <a:r>
              <a:rPr lang="en-US"/>
              <a:t>Overwhelming emphasis on finite populations</a:t>
            </a:r>
          </a:p>
          <a:p>
            <a:pPr lvl="2">
              <a:lnSpc>
                <a:spcPct val="90000"/>
              </a:lnSpc>
            </a:pPr>
            <a:r>
              <a:rPr lang="en-US"/>
              <a:t>Most natural resource populations are naturally conceptualized as continua of points</a:t>
            </a:r>
          </a:p>
          <a:p>
            <a:pPr lvl="2">
              <a:lnSpc>
                <a:spcPct val="90000"/>
              </a:lnSpc>
            </a:pPr>
            <a:r>
              <a:rPr lang="en-US"/>
              <a:t>Can discretize</a:t>
            </a:r>
          </a:p>
          <a:p>
            <a:pPr lvl="3">
              <a:lnSpc>
                <a:spcPct val="90000"/>
              </a:lnSpc>
            </a:pPr>
            <a:r>
              <a:rPr lang="en-US"/>
              <a:t>stream networks by chopping into fixed-length segments or variable length reaches, but difficult to retain spatial relationships</a:t>
            </a:r>
          </a:p>
          <a:p>
            <a:pPr lvl="3">
              <a:lnSpc>
                <a:spcPct val="90000"/>
              </a:lnSpc>
            </a:pPr>
            <a:r>
              <a:rPr lang="en-US"/>
              <a:t>forest or estuary into finite collection of cells, but cells don’t have a natural or ecological interpretation</a:t>
            </a:r>
          </a:p>
          <a:p>
            <a:pPr lvl="3">
              <a:lnSpc>
                <a:spcPct val="90000"/>
              </a:lnSpc>
            </a:pPr>
            <a:r>
              <a:rPr lang="en-US"/>
              <a:t>Inference is then to number, not extent, e.g., number of reaches, of miles of stream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864B-CDB9-47F4-9B40-3A0D0F6D2BA1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/>
              <a:t>Basic Spatial Survey Designs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4648200"/>
          </a:xfrm>
        </p:spPr>
        <p:txBody>
          <a:bodyPr/>
          <a:lstStyle/>
          <a:p>
            <a:r>
              <a:rPr lang="en-US"/>
              <a:t>Systematic sample</a:t>
            </a:r>
          </a:p>
          <a:p>
            <a:pPr lvl="1"/>
            <a:r>
              <a:rPr lang="en-US"/>
              <a:t>Regular grid for extensive resource</a:t>
            </a:r>
          </a:p>
          <a:p>
            <a:pPr lvl="2"/>
            <a:r>
              <a:rPr lang="en-US"/>
              <a:t>Boundaries?</a:t>
            </a:r>
          </a:p>
          <a:p>
            <a:pPr lvl="1"/>
            <a:r>
              <a:rPr lang="en-US"/>
              <a:t>Regular spacing on linear resource</a:t>
            </a:r>
          </a:p>
          <a:p>
            <a:pPr lvl="2"/>
            <a:r>
              <a:rPr lang="en-US"/>
              <a:t>Confluences?</a:t>
            </a:r>
          </a:p>
          <a:p>
            <a:pPr lvl="1"/>
            <a:r>
              <a:rPr lang="en-US"/>
              <a:t>Finite resource?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864B-CDB9-47F4-9B40-3A0D0F6D2BA1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/>
              <a:t>Basic Spatial Survey Designs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4648200"/>
          </a:xfrm>
        </p:spPr>
        <p:txBody>
          <a:bodyPr/>
          <a:lstStyle/>
          <a:p>
            <a:r>
              <a:rPr lang="en-US"/>
              <a:t>Systematic sample</a:t>
            </a:r>
          </a:p>
          <a:p>
            <a:pPr lvl="1"/>
            <a:r>
              <a:rPr lang="en-US">
                <a:cs typeface="Times New Roman" pitchFamily="18" charset="0"/>
              </a:rPr>
              <a:t>Periodic response </a:t>
            </a:r>
            <a:r>
              <a:rPr lang="en-US">
                <a:cs typeface="Times New Roman" pitchFamily="18" charset="0"/>
                <a:sym typeface="Symbol" pitchFamily="18" charset="2"/>
              </a:rPr>
              <a:t> high variance</a:t>
            </a:r>
          </a:p>
          <a:p>
            <a:pPr lvl="1"/>
            <a:r>
              <a:rPr lang="en-US">
                <a:cs typeface="Times New Roman" pitchFamily="18" charset="0"/>
              </a:rPr>
              <a:t>Less well recognized problem: patch-like response </a:t>
            </a:r>
            <a:r>
              <a:rPr lang="en-US">
                <a:cs typeface="Times New Roman" pitchFamily="18" charset="0"/>
                <a:sym typeface="Symbol" pitchFamily="18" charset="2"/>
              </a:rPr>
              <a:t> high variance</a:t>
            </a:r>
            <a:endParaRPr lang="en-US">
              <a:cs typeface="Times New Roman" pitchFamily="18" charset="0"/>
            </a:endParaRPr>
          </a:p>
          <a:p>
            <a:pPr lvl="1"/>
            <a:r>
              <a:rPr lang="en-US">
                <a:cs typeface="Times New Roman" pitchFamily="18" charset="0"/>
              </a:rPr>
              <a:t>Inflexible sample point density, with respect to both inclusion probability and sample adjustment for frame errors </a:t>
            </a:r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864B-CDB9-47F4-9B40-3A0D0F6D2BA1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/>
              <a:t>Basic Spatial Survey Designs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600200"/>
            <a:ext cx="8424863" cy="4997450"/>
          </a:xfrm>
        </p:spPr>
        <p:txBody>
          <a:bodyPr/>
          <a:lstStyle/>
          <a:p>
            <a:r>
              <a:rPr lang="en-US"/>
              <a:t>Spatially stratified</a:t>
            </a:r>
          </a:p>
          <a:p>
            <a:pPr lvl="1"/>
            <a:r>
              <a:rPr lang="en-US"/>
              <a:t>Strata can be regular geometric figures (grid cells), arbitrary polygons (ecoregions), political boundaries (state borders), or natural boundaries (watersheds)</a:t>
            </a:r>
          </a:p>
          <a:p>
            <a:pPr lvl="1"/>
            <a:r>
              <a:rPr lang="en-US"/>
              <a:t>Maximum regularity </a:t>
            </a:r>
            <a:r>
              <a:rPr lang="en-US">
                <a:sym typeface="Symbol" pitchFamily="18" charset="2"/>
              </a:rPr>
              <a:t></a:t>
            </a:r>
            <a:endParaRPr lang="en-US"/>
          </a:p>
          <a:p>
            <a:pPr lvl="2"/>
            <a:r>
              <a:rPr lang="en-US" sz="2000"/>
              <a:t> </a:t>
            </a:r>
            <a:r>
              <a:rPr lang="en-US"/>
              <a:t>few ( 1 or 2) samples per stratum</a:t>
            </a:r>
          </a:p>
          <a:p>
            <a:pPr lvl="2"/>
            <a:r>
              <a:rPr lang="en-US"/>
              <a:t>equal number/length/area in each stratum</a:t>
            </a:r>
          </a:p>
          <a:p>
            <a:pPr lvl="1"/>
            <a:r>
              <a:rPr lang="en-US"/>
              <a:t>Good spatial control, but few samples/strata limit flexibility</a:t>
            </a:r>
          </a:p>
          <a:p>
            <a:pPr lvl="1"/>
            <a:r>
              <a:rPr lang="en-US"/>
              <a:t>Strata formation can be difficult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864B-CDB9-47F4-9B40-3A0D0F6D2BA1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Spatial Survey Designs</a:t>
            </a:r>
            <a:endParaRPr lang="en-US" sz="360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r>
              <a:rPr lang="en-US"/>
              <a:t>Spatial ordering </a:t>
            </a:r>
          </a:p>
          <a:p>
            <a:pPr lvl="1"/>
            <a:r>
              <a:rPr lang="en-US"/>
              <a:t>Serpentine strips</a:t>
            </a:r>
          </a:p>
          <a:p>
            <a:pPr lvl="2"/>
            <a:r>
              <a:rPr lang="en-US"/>
              <a:t>National Agricultural Statistical Service</a:t>
            </a:r>
          </a:p>
          <a:p>
            <a:pPr lvl="1"/>
            <a:r>
              <a:rPr lang="en-US"/>
              <a:t>Graph-theoretical</a:t>
            </a:r>
          </a:p>
          <a:p>
            <a:pPr lvl="2"/>
            <a:r>
              <a:rPr lang="en-US"/>
              <a:t>Saalfeld, 1991</a:t>
            </a:r>
          </a:p>
          <a:p>
            <a:pPr lvl="1"/>
            <a:r>
              <a:rPr lang="en-US"/>
              <a:t>Peano order (Morton order)</a:t>
            </a:r>
          </a:p>
          <a:p>
            <a:pPr lvl="2"/>
            <a:r>
              <a:rPr lang="en-US"/>
              <a:t>Wolter, 1990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864B-CDB9-47F4-9B40-3A0D0F6D2BA1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  <a:cs typeface="Times New Roman" pitchFamily="18" charset="0"/>
              </a:rPr>
              <a:t>RANDOM-TESSELLATION STRATIFIED (RTS) DESIGN</a:t>
            </a:r>
            <a:r>
              <a:rPr lang="en-US"/>
              <a:t>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rgbClr val="0000FF"/>
                </a:solidFill>
                <a:cs typeface="Times New Roman" pitchFamily="18" charset="0"/>
              </a:rPr>
              <a:t>Compromise between  systematic &amp; SRS that resolves periodic/patchy response</a:t>
            </a:r>
            <a:r>
              <a:rPr lang="en-US" sz="2800"/>
              <a:t> </a:t>
            </a: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0000FF"/>
                </a:solidFill>
                <a:cs typeface="Times New Roman" pitchFamily="18" charset="0"/>
              </a:rPr>
              <a:t>Cover the population domain with a grid</a:t>
            </a:r>
            <a:r>
              <a:rPr lang="en-US" sz="2800"/>
              <a:t> 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rgbClr val="0000FF"/>
                </a:solidFill>
                <a:cs typeface="Times New Roman" pitchFamily="18" charset="0"/>
              </a:rPr>
              <a:t>Randomly located</a:t>
            </a:r>
            <a:r>
              <a:rPr lang="en-US" sz="2400"/>
              <a:t> 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rgbClr val="0000FF"/>
                </a:solidFill>
                <a:cs typeface="Times New Roman" pitchFamily="18" charset="0"/>
              </a:rPr>
              <a:t>Regular (square or triangular)</a:t>
            </a:r>
            <a:r>
              <a:rPr lang="en-US" sz="2400"/>
              <a:t> 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rgbClr val="0000FF"/>
                </a:solidFill>
                <a:cs typeface="Times New Roman" pitchFamily="18" charset="0"/>
              </a:rPr>
              <a:t>Spacing chosen to give required spatial resolution</a:t>
            </a:r>
            <a:r>
              <a:rPr lang="en-US" sz="2400"/>
              <a:t> 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rgbClr val="0000FF"/>
                </a:solidFill>
                <a:cs typeface="Times New Roman" pitchFamily="18" charset="0"/>
              </a:rPr>
              <a:t>Tile the domain with equal-sized regular polygons containing the grid points</a:t>
            </a:r>
            <a:r>
              <a:rPr lang="en-US" sz="2400"/>
              <a:t> 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rgbClr val="0000FF"/>
                </a:solidFill>
                <a:cs typeface="Times New Roman" pitchFamily="18" charset="0"/>
              </a:rPr>
              <a:t>Select one sample point at random from each tessellation polygon</a:t>
            </a:r>
            <a:r>
              <a:rPr lang="en-US" sz="2400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864B-CDB9-47F4-9B40-3A0D0F6D2BA1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  <a:cs typeface="Times New Roman" pitchFamily="18" charset="0"/>
              </a:rPr>
              <a:t>RTS DESIGN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  <a:cs typeface="Times New Roman" pitchFamily="18" charset="0"/>
              </a:rPr>
              <a:t>Does not resolve systematic sample difficulties with</a:t>
            </a:r>
            <a:r>
              <a:rPr lang="en-US"/>
              <a:t> </a:t>
            </a:r>
          </a:p>
          <a:p>
            <a:pPr lvl="1"/>
            <a:r>
              <a:rPr lang="en-US">
                <a:solidFill>
                  <a:srgbClr val="0000FF"/>
                </a:solidFill>
                <a:cs typeface="Times New Roman" pitchFamily="18" charset="0"/>
              </a:rPr>
              <a:t>variable probability</a:t>
            </a:r>
            <a:r>
              <a:rPr lang="en-US"/>
              <a:t> </a:t>
            </a:r>
          </a:p>
          <a:p>
            <a:pPr lvl="1"/>
            <a:r>
              <a:rPr lang="en-US">
                <a:solidFill>
                  <a:srgbClr val="0000FF"/>
                </a:solidFill>
                <a:cs typeface="Times New Roman" pitchFamily="18" charset="0"/>
              </a:rPr>
              <a:t>finite &amp; linear populations</a:t>
            </a:r>
            <a:r>
              <a:rPr lang="en-US"/>
              <a:t> </a:t>
            </a:r>
          </a:p>
          <a:p>
            <a:pPr lvl="1"/>
            <a:r>
              <a:rPr lang="en-US">
                <a:solidFill>
                  <a:srgbClr val="0000FF"/>
                </a:solidFill>
                <a:cs typeface="Times New Roman" pitchFamily="18" charset="0"/>
              </a:rPr>
              <a:t>pattern in population occurrence (density)</a:t>
            </a:r>
            <a:r>
              <a:rPr lang="en-US"/>
              <a:t> </a:t>
            </a:r>
          </a:p>
          <a:p>
            <a:pPr lvl="1"/>
            <a:r>
              <a:rPr lang="en-US">
                <a:solidFill>
                  <a:srgbClr val="0000FF"/>
                </a:solidFill>
                <a:cs typeface="Times New Roman" pitchFamily="18" charset="0"/>
              </a:rPr>
              <a:t>unreliable frame material</a:t>
            </a:r>
            <a:r>
              <a:rPr lang="en-US"/>
              <a:t> </a:t>
            </a:r>
          </a:p>
          <a:p>
            <a:pPr lvl="1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864B-CDB9-47F4-9B40-3A0D0F6D2BA1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569325" cy="1492250"/>
          </a:xfrm>
        </p:spPr>
        <p:txBody>
          <a:bodyPr/>
          <a:lstStyle/>
          <a:p>
            <a:r>
              <a:rPr lang="en-US">
                <a:solidFill>
                  <a:srgbClr val="0000FF"/>
                </a:solidFill>
                <a:cs typeface="Times New Roman" pitchFamily="18" charset="0"/>
              </a:rPr>
              <a:t>Generalized Random-Tessellation Stratified (GRTS) Design</a:t>
            </a:r>
            <a:r>
              <a:rPr lang="en-US"/>
              <a:t>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2860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rgbClr val="0000FF"/>
                </a:solidFill>
                <a:cs typeface="Times New Roman" pitchFamily="18" charset="0"/>
              </a:rPr>
              <a:t>Can achieve variable density by creating a series of nested grids, ordering the RTS points following the nesting, and then sub-sampling.</a:t>
            </a:r>
            <a:endParaRPr lang="en-US" sz="2800"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rgbClr val="0000FF"/>
                </a:solidFill>
                <a:cs typeface="Times New Roman" pitchFamily="18" charset="0"/>
              </a:rPr>
              <a:t> </a:t>
            </a:r>
            <a:endParaRPr lang="en-US" sz="2800"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rgbClr val="0000FF"/>
                </a:solidFill>
                <a:cs typeface="Times New Roman" pitchFamily="18" charset="0"/>
              </a:rPr>
              <a:t>If we carry the process to the limit, letting the grid cell size </a:t>
            </a:r>
            <a:r>
              <a:rPr lang="en-US" sz="2800">
                <a:solidFill>
                  <a:srgbClr val="0000FF"/>
                </a:solidFill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2800">
                <a:solidFill>
                  <a:srgbClr val="0000FF"/>
                </a:solidFill>
                <a:cs typeface="Times New Roman" pitchFamily="18" charset="0"/>
              </a:rPr>
              <a:t> 0, the result is a function </a:t>
            </a:r>
            <a:r>
              <a:rPr lang="en-US" sz="2800" i="1">
                <a:solidFill>
                  <a:srgbClr val="0000FF"/>
                </a:solidFill>
                <a:cs typeface="Times New Roman" pitchFamily="18" charset="0"/>
              </a:rPr>
              <a:t>f: R</a:t>
            </a:r>
            <a:r>
              <a:rPr lang="en-US" sz="2800" i="1" baseline="30000">
                <a:solidFill>
                  <a:srgbClr val="0000FF"/>
                </a:solidFill>
                <a:cs typeface="Times New Roman" pitchFamily="18" charset="0"/>
              </a:rPr>
              <a:t>2</a:t>
            </a:r>
            <a:r>
              <a:rPr lang="en-US" sz="2800" i="1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sz="2800" i="1">
                <a:solidFill>
                  <a:srgbClr val="0000FF"/>
                </a:solidFill>
                <a:latin typeface="Symbol" pitchFamily="18" charset="2"/>
                <a:cs typeface="Times New Roman" pitchFamily="18" charset="0"/>
              </a:rPr>
              <a:t>®</a:t>
            </a:r>
            <a:r>
              <a:rPr lang="en-US" sz="2800" i="1">
                <a:solidFill>
                  <a:srgbClr val="0000FF"/>
                </a:solidFill>
                <a:cs typeface="Times New Roman" pitchFamily="18" charset="0"/>
              </a:rPr>
              <a:t>R</a:t>
            </a:r>
            <a:r>
              <a:rPr lang="en-US" sz="2800">
                <a:solidFill>
                  <a:srgbClr val="0000FF"/>
                </a:solidFill>
                <a:cs typeface="Times New Roman" pitchFamily="18" charset="0"/>
              </a:rPr>
              <a:t>.  We use this feature to develop a generalization of the RTS design that has all the features we wanted.</a:t>
            </a:r>
            <a:endParaRPr lang="en-US" sz="2800"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rgbClr val="0000FF"/>
                </a:solidFill>
                <a:cs typeface="Times New Roman" pitchFamily="18" charset="0"/>
              </a:rPr>
              <a:t> </a:t>
            </a:r>
            <a:endParaRPr lang="en-US" sz="2800"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864B-CDB9-47F4-9B40-3A0D0F6D2BA1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Spatial Survey Design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Survey </a:t>
            </a:r>
            <a:r>
              <a:rPr lang="en-US" sz="3600" dirty="0" smtClean="0"/>
              <a:t>Design </a:t>
            </a:r>
            <a:r>
              <a:rPr lang="en-US" sz="3600" dirty="0"/>
              <a:t>for Natural Resources</a:t>
            </a:r>
          </a:p>
          <a:p>
            <a:pPr lvl="1"/>
            <a:r>
              <a:rPr lang="en-US" sz="3200" dirty="0"/>
              <a:t>Spatial relationships in population are critical</a:t>
            </a:r>
          </a:p>
          <a:p>
            <a:pPr lvl="1"/>
            <a:r>
              <a:rPr lang="en-US" sz="3200" dirty="0"/>
              <a:t>Elements near one another tend to share</a:t>
            </a:r>
          </a:p>
          <a:p>
            <a:pPr lvl="2"/>
            <a:r>
              <a:rPr lang="en-US" sz="2800" dirty="0"/>
              <a:t> </a:t>
            </a:r>
            <a:r>
              <a:rPr lang="en-US" sz="2800" dirty="0" smtClean="0"/>
              <a:t>substrate, climate, topography</a:t>
            </a:r>
            <a:endParaRPr lang="en-US" sz="2800" dirty="0"/>
          </a:p>
          <a:p>
            <a:pPr lvl="2"/>
            <a:r>
              <a:rPr lang="en-US" sz="2800" dirty="0"/>
              <a:t>natural and anthropogenic </a:t>
            </a:r>
            <a:r>
              <a:rPr lang="en-US" sz="2800" dirty="0" smtClean="0"/>
              <a:t>stressors</a:t>
            </a:r>
          </a:p>
          <a:p>
            <a:pPr lvl="1"/>
            <a:r>
              <a:rPr lang="en-US" dirty="0" smtClean="0"/>
              <a:t>Efficient designs spread out sample points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864B-CDB9-47F4-9B40-3A0D0F6D2BA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333375"/>
            <a:ext cx="8569325" cy="1150938"/>
          </a:xfrm>
        </p:spPr>
        <p:txBody>
          <a:bodyPr/>
          <a:lstStyle/>
          <a:p>
            <a:r>
              <a:rPr lang="en-US">
                <a:cs typeface="Times New Roman" pitchFamily="18" charset="0"/>
              </a:rPr>
              <a:t>GRTS Design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268413"/>
            <a:ext cx="7772400" cy="4895850"/>
          </a:xfrm>
        </p:spPr>
        <p:txBody>
          <a:bodyPr/>
          <a:lstStyle/>
          <a:p>
            <a:r>
              <a:rPr lang="en-US"/>
              <a:t>Conceptual structure:  </a:t>
            </a:r>
          </a:p>
          <a:p>
            <a:pPr lvl="1"/>
            <a:r>
              <a:rPr lang="en-US"/>
              <a:t>Population indexed by points contained within a region </a:t>
            </a:r>
            <a:r>
              <a:rPr lang="en-US" i="1"/>
              <a:t>R</a:t>
            </a:r>
          </a:p>
          <a:p>
            <a:pPr lvl="1"/>
            <a:r>
              <a:rPr lang="en-US"/>
              <a:t>Have inclusion probability </a:t>
            </a:r>
            <a:r>
              <a:rPr lang="el-GR" i="1">
                <a:cs typeface="Times New Roman" pitchFamily="18" charset="0"/>
              </a:rPr>
              <a:t>π</a:t>
            </a:r>
            <a:r>
              <a:rPr lang="en-AU" i="1">
                <a:cs typeface="Times New Roman" pitchFamily="18" charset="0"/>
              </a:rPr>
              <a:t>(s</a:t>
            </a:r>
            <a:r>
              <a:rPr lang="en-US" i="1"/>
              <a:t>)</a:t>
            </a:r>
            <a:r>
              <a:rPr lang="en-US"/>
              <a:t> defined on </a:t>
            </a:r>
            <a:r>
              <a:rPr lang="en-US" i="1"/>
              <a:t>R</a:t>
            </a:r>
          </a:p>
          <a:p>
            <a:pPr lvl="1"/>
            <a:r>
              <a:rPr lang="en-US"/>
              <a:t>Select a sample by picking points</a:t>
            </a:r>
          </a:p>
          <a:p>
            <a:pPr lvl="2"/>
            <a:r>
              <a:rPr lang="en-US"/>
              <a:t>Finite:  points represent units</a:t>
            </a:r>
          </a:p>
          <a:p>
            <a:pPr lvl="3"/>
            <a:r>
              <a:rPr lang="el-GR" sz="1800">
                <a:cs typeface="Times New Roman" pitchFamily="18" charset="0"/>
              </a:rPr>
              <a:t>π</a:t>
            </a:r>
            <a:r>
              <a:rPr lang="en-AU" sz="1800">
                <a:cs typeface="Times New Roman" pitchFamily="18" charset="0"/>
              </a:rPr>
              <a:t>(s)</a:t>
            </a:r>
            <a:r>
              <a:rPr lang="en-US" sz="1800"/>
              <a:t> is usual inclusion probability</a:t>
            </a:r>
          </a:p>
          <a:p>
            <a:pPr lvl="2"/>
            <a:r>
              <a:rPr lang="en-US"/>
              <a:t>Linear:  points on the lines</a:t>
            </a:r>
          </a:p>
          <a:p>
            <a:pPr lvl="3"/>
            <a:r>
              <a:rPr lang="en-US" sz="1800"/>
              <a:t> </a:t>
            </a:r>
            <a:r>
              <a:rPr lang="el-GR" sz="1800">
                <a:cs typeface="Times New Roman" pitchFamily="18" charset="0"/>
              </a:rPr>
              <a:t>π</a:t>
            </a:r>
            <a:r>
              <a:rPr lang="en-AU" sz="1800">
                <a:cs typeface="Times New Roman" pitchFamily="18" charset="0"/>
              </a:rPr>
              <a:t>(s)</a:t>
            </a:r>
            <a:r>
              <a:rPr lang="en-US" sz="1800"/>
              <a:t> is a density:  E(#sample points) /unit length</a:t>
            </a:r>
          </a:p>
          <a:p>
            <a:pPr lvl="2"/>
            <a:r>
              <a:rPr lang="en-US"/>
              <a:t>Extensive: points are in region area</a:t>
            </a:r>
          </a:p>
          <a:p>
            <a:pPr lvl="3"/>
            <a:r>
              <a:rPr lang="el-GR" sz="1800">
                <a:cs typeface="Times New Roman" pitchFamily="18" charset="0"/>
              </a:rPr>
              <a:t>π</a:t>
            </a:r>
            <a:r>
              <a:rPr lang="en-AU" sz="1800">
                <a:cs typeface="Times New Roman" pitchFamily="18" charset="0"/>
              </a:rPr>
              <a:t>(s)</a:t>
            </a:r>
            <a:r>
              <a:rPr lang="en-US" sz="1800"/>
              <a:t> is a density:  E(#sample points)/unit area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864B-CDB9-47F4-9B40-3A0D0F6D2BA1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GRTS Design</a:t>
            </a:r>
            <a:br>
              <a:rPr lang="en-US"/>
            </a:br>
            <a:r>
              <a:rPr lang="en-US"/>
              <a:t> Mechanics</a:t>
            </a:r>
          </a:p>
        </p:txBody>
      </p:sp>
      <p:sp>
        <p:nvSpPr>
          <p:cNvPr id="13722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Map R into first quadrant of unit square, &amp; add a random offset</a:t>
            </a:r>
          </a:p>
          <a:p>
            <a:r>
              <a:rPr lang="en-US"/>
              <a:t>Subdivide unit square into “small” grid cells</a:t>
            </a:r>
          </a:p>
          <a:p>
            <a:pPr lvl="1"/>
            <a:r>
              <a:rPr lang="en-US"/>
              <a:t>At least small enough so that total inclusion probability for a cell (expected number of samples in the cell) is less than 1</a:t>
            </a:r>
          </a:p>
          <a:p>
            <a:pPr lvl="1"/>
            <a:r>
              <a:rPr lang="en-US"/>
              <a:t>Total inclusion probability for cell is sum or integral of </a:t>
            </a:r>
            <a:r>
              <a:rPr lang="el-GR"/>
              <a:t>π</a:t>
            </a:r>
            <a:r>
              <a:rPr lang="en-AU"/>
              <a:t>(s)</a:t>
            </a:r>
            <a:r>
              <a:rPr lang="en-US"/>
              <a:t> over the extent of the cell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864B-CDB9-47F4-9B40-3A0D0F6D2BA1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69850"/>
            <a:ext cx="6781800" cy="676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8243" name="Text Box 3"/>
          <p:cNvSpPr txBox="1">
            <a:spLocks noChangeArrowheads="1"/>
          </p:cNvSpPr>
          <p:nvPr/>
        </p:nvSpPr>
        <p:spPr bwMode="auto">
          <a:xfrm>
            <a:off x="914400" y="228600"/>
            <a:ext cx="6858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i="1" baseline="0">
                <a:solidFill>
                  <a:schemeClr val="tx1"/>
                </a:solidFill>
              </a:rPr>
              <a:t>Population region image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Aug 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ISEMP- NITTY GRITTY GRTS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25E9-CEBD-4CD4-A001-54F82C7DD9D6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Text Box 3"/>
          <p:cNvSpPr txBox="1">
            <a:spLocks noChangeArrowheads="1"/>
          </p:cNvSpPr>
          <p:nvPr/>
        </p:nvSpPr>
        <p:spPr bwMode="auto">
          <a:xfrm>
            <a:off x="152400" y="228600"/>
            <a:ext cx="8991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i="1" baseline="0">
                <a:solidFill>
                  <a:schemeClr val="tx1"/>
                </a:solidFill>
              </a:rPr>
              <a:t>Population region image + random offset</a:t>
            </a:r>
          </a:p>
        </p:txBody>
      </p:sp>
      <p:sp>
        <p:nvSpPr>
          <p:cNvPr id="139268" name="AutoShape 4"/>
          <p:cNvSpPr>
            <a:spLocks noChangeAspect="1" noChangeArrowheads="1" noTextEdit="1"/>
          </p:cNvSpPr>
          <p:nvPr/>
        </p:nvSpPr>
        <p:spPr bwMode="auto">
          <a:xfrm>
            <a:off x="1371600" y="11113"/>
            <a:ext cx="6858000" cy="684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270" name="Line 6"/>
          <p:cNvSpPr>
            <a:spLocks noChangeShapeType="1"/>
          </p:cNvSpPr>
          <p:nvPr/>
        </p:nvSpPr>
        <p:spPr bwMode="auto">
          <a:xfrm>
            <a:off x="2720975" y="5421313"/>
            <a:ext cx="4729163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271" name="Line 7"/>
          <p:cNvSpPr>
            <a:spLocks noChangeShapeType="1"/>
          </p:cNvSpPr>
          <p:nvPr/>
        </p:nvSpPr>
        <p:spPr bwMode="auto">
          <a:xfrm>
            <a:off x="2720975" y="5421313"/>
            <a:ext cx="1588" cy="149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272" name="Line 8"/>
          <p:cNvSpPr>
            <a:spLocks noChangeShapeType="1"/>
          </p:cNvSpPr>
          <p:nvPr/>
        </p:nvSpPr>
        <p:spPr bwMode="auto">
          <a:xfrm>
            <a:off x="3662363" y="5421313"/>
            <a:ext cx="1587" cy="149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273" name="Line 9"/>
          <p:cNvSpPr>
            <a:spLocks noChangeShapeType="1"/>
          </p:cNvSpPr>
          <p:nvPr/>
        </p:nvSpPr>
        <p:spPr bwMode="auto">
          <a:xfrm>
            <a:off x="4614863" y="5421313"/>
            <a:ext cx="1587" cy="149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274" name="Line 10"/>
          <p:cNvSpPr>
            <a:spLocks noChangeShapeType="1"/>
          </p:cNvSpPr>
          <p:nvPr/>
        </p:nvSpPr>
        <p:spPr bwMode="auto">
          <a:xfrm>
            <a:off x="5556250" y="5421313"/>
            <a:ext cx="1588" cy="149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275" name="Line 11"/>
          <p:cNvSpPr>
            <a:spLocks noChangeShapeType="1"/>
          </p:cNvSpPr>
          <p:nvPr/>
        </p:nvSpPr>
        <p:spPr bwMode="auto">
          <a:xfrm>
            <a:off x="6508750" y="5421313"/>
            <a:ext cx="1588" cy="149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276" name="Line 12"/>
          <p:cNvSpPr>
            <a:spLocks noChangeShapeType="1"/>
          </p:cNvSpPr>
          <p:nvPr/>
        </p:nvSpPr>
        <p:spPr bwMode="auto">
          <a:xfrm>
            <a:off x="7450138" y="5421313"/>
            <a:ext cx="1587" cy="149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277" name="Rectangle 13"/>
          <p:cNvSpPr>
            <a:spLocks noChangeArrowheads="1"/>
          </p:cNvSpPr>
          <p:nvPr/>
        </p:nvSpPr>
        <p:spPr bwMode="auto">
          <a:xfrm>
            <a:off x="2479675" y="5743575"/>
            <a:ext cx="352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AU" sz="2000" baseline="0">
                <a:solidFill>
                  <a:srgbClr val="000000"/>
                </a:solidFill>
                <a:latin typeface="Arial" pitchFamily="34" charset="0"/>
              </a:rPr>
              <a:t>0.0</a:t>
            </a:r>
            <a:endParaRPr lang="en-AU"/>
          </a:p>
        </p:txBody>
      </p:sp>
      <p:sp>
        <p:nvSpPr>
          <p:cNvPr id="139278" name="Rectangle 14"/>
          <p:cNvSpPr>
            <a:spLocks noChangeArrowheads="1"/>
          </p:cNvSpPr>
          <p:nvPr/>
        </p:nvSpPr>
        <p:spPr bwMode="auto">
          <a:xfrm>
            <a:off x="3421063" y="5743575"/>
            <a:ext cx="352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AU" sz="2000" baseline="0">
                <a:solidFill>
                  <a:srgbClr val="000000"/>
                </a:solidFill>
                <a:latin typeface="Arial" pitchFamily="34" charset="0"/>
              </a:rPr>
              <a:t>0.2</a:t>
            </a:r>
            <a:endParaRPr lang="en-AU"/>
          </a:p>
        </p:txBody>
      </p:sp>
      <p:sp>
        <p:nvSpPr>
          <p:cNvPr id="139279" name="Rectangle 15"/>
          <p:cNvSpPr>
            <a:spLocks noChangeArrowheads="1"/>
          </p:cNvSpPr>
          <p:nvPr/>
        </p:nvSpPr>
        <p:spPr bwMode="auto">
          <a:xfrm>
            <a:off x="4373563" y="5743575"/>
            <a:ext cx="352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AU" sz="2000" baseline="0">
                <a:solidFill>
                  <a:srgbClr val="000000"/>
                </a:solidFill>
                <a:latin typeface="Arial" pitchFamily="34" charset="0"/>
              </a:rPr>
              <a:t>0.4</a:t>
            </a:r>
            <a:endParaRPr lang="en-AU"/>
          </a:p>
        </p:txBody>
      </p:sp>
      <p:sp>
        <p:nvSpPr>
          <p:cNvPr id="139280" name="Rectangle 16"/>
          <p:cNvSpPr>
            <a:spLocks noChangeArrowheads="1"/>
          </p:cNvSpPr>
          <p:nvPr/>
        </p:nvSpPr>
        <p:spPr bwMode="auto">
          <a:xfrm>
            <a:off x="5314950" y="5743575"/>
            <a:ext cx="352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AU" sz="2000" baseline="0">
                <a:solidFill>
                  <a:srgbClr val="000000"/>
                </a:solidFill>
                <a:latin typeface="Arial" pitchFamily="34" charset="0"/>
              </a:rPr>
              <a:t>0.6</a:t>
            </a:r>
            <a:endParaRPr lang="en-AU"/>
          </a:p>
        </p:txBody>
      </p:sp>
      <p:sp>
        <p:nvSpPr>
          <p:cNvPr id="139281" name="Rectangle 17"/>
          <p:cNvSpPr>
            <a:spLocks noChangeArrowheads="1"/>
          </p:cNvSpPr>
          <p:nvPr/>
        </p:nvSpPr>
        <p:spPr bwMode="auto">
          <a:xfrm>
            <a:off x="6267450" y="5743575"/>
            <a:ext cx="352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AU" sz="2000" baseline="0">
                <a:solidFill>
                  <a:srgbClr val="000000"/>
                </a:solidFill>
                <a:latin typeface="Arial" pitchFamily="34" charset="0"/>
              </a:rPr>
              <a:t>0.8</a:t>
            </a:r>
            <a:endParaRPr lang="en-AU"/>
          </a:p>
        </p:txBody>
      </p:sp>
      <p:sp>
        <p:nvSpPr>
          <p:cNvPr id="139282" name="Rectangle 18"/>
          <p:cNvSpPr>
            <a:spLocks noChangeArrowheads="1"/>
          </p:cNvSpPr>
          <p:nvPr/>
        </p:nvSpPr>
        <p:spPr bwMode="auto">
          <a:xfrm>
            <a:off x="7208838" y="5743575"/>
            <a:ext cx="352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AU" sz="2000" baseline="0">
                <a:solidFill>
                  <a:srgbClr val="000000"/>
                </a:solidFill>
                <a:latin typeface="Arial" pitchFamily="34" charset="0"/>
              </a:rPr>
              <a:t>1.0</a:t>
            </a:r>
            <a:endParaRPr lang="en-AU"/>
          </a:p>
        </p:txBody>
      </p:sp>
      <p:sp>
        <p:nvSpPr>
          <p:cNvPr id="139283" name="Line 19"/>
          <p:cNvSpPr>
            <a:spLocks noChangeShapeType="1"/>
          </p:cNvSpPr>
          <p:nvPr/>
        </p:nvSpPr>
        <p:spPr bwMode="auto">
          <a:xfrm flipV="1">
            <a:off x="2535238" y="1336675"/>
            <a:ext cx="1587" cy="392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284" name="Line 20"/>
          <p:cNvSpPr>
            <a:spLocks noChangeShapeType="1"/>
          </p:cNvSpPr>
          <p:nvPr/>
        </p:nvSpPr>
        <p:spPr bwMode="auto">
          <a:xfrm flipH="1">
            <a:off x="2386013" y="5260975"/>
            <a:ext cx="14922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285" name="Line 21"/>
          <p:cNvSpPr>
            <a:spLocks noChangeShapeType="1"/>
          </p:cNvSpPr>
          <p:nvPr/>
        </p:nvSpPr>
        <p:spPr bwMode="auto">
          <a:xfrm flipH="1">
            <a:off x="2386013" y="4481513"/>
            <a:ext cx="149225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286" name="Line 22"/>
          <p:cNvSpPr>
            <a:spLocks noChangeShapeType="1"/>
          </p:cNvSpPr>
          <p:nvPr/>
        </p:nvSpPr>
        <p:spPr bwMode="auto">
          <a:xfrm flipH="1">
            <a:off x="2386013" y="3687763"/>
            <a:ext cx="149225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287" name="Line 23"/>
          <p:cNvSpPr>
            <a:spLocks noChangeShapeType="1"/>
          </p:cNvSpPr>
          <p:nvPr/>
        </p:nvSpPr>
        <p:spPr bwMode="auto">
          <a:xfrm flipH="1">
            <a:off x="2386013" y="2908300"/>
            <a:ext cx="14922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288" name="Line 24"/>
          <p:cNvSpPr>
            <a:spLocks noChangeShapeType="1"/>
          </p:cNvSpPr>
          <p:nvPr/>
        </p:nvSpPr>
        <p:spPr bwMode="auto">
          <a:xfrm flipH="1">
            <a:off x="2386013" y="2116138"/>
            <a:ext cx="149225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289" name="Line 25"/>
          <p:cNvSpPr>
            <a:spLocks noChangeShapeType="1"/>
          </p:cNvSpPr>
          <p:nvPr/>
        </p:nvSpPr>
        <p:spPr bwMode="auto">
          <a:xfrm flipH="1">
            <a:off x="2386013" y="1336675"/>
            <a:ext cx="14922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290" name="Rectangle 26"/>
          <p:cNvSpPr>
            <a:spLocks noChangeArrowheads="1"/>
          </p:cNvSpPr>
          <p:nvPr/>
        </p:nvSpPr>
        <p:spPr bwMode="auto">
          <a:xfrm rot="16200000">
            <a:off x="1966912" y="5173663"/>
            <a:ext cx="352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AU" sz="2000" baseline="0">
                <a:solidFill>
                  <a:srgbClr val="000000"/>
                </a:solidFill>
                <a:latin typeface="Arial" pitchFamily="34" charset="0"/>
              </a:rPr>
              <a:t>0.0</a:t>
            </a:r>
            <a:endParaRPr lang="en-AU"/>
          </a:p>
        </p:txBody>
      </p:sp>
      <p:sp>
        <p:nvSpPr>
          <p:cNvPr id="139291" name="Rectangle 27"/>
          <p:cNvSpPr>
            <a:spLocks noChangeArrowheads="1"/>
          </p:cNvSpPr>
          <p:nvPr/>
        </p:nvSpPr>
        <p:spPr bwMode="auto">
          <a:xfrm rot="16200000">
            <a:off x="1966912" y="4391026"/>
            <a:ext cx="352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AU" sz="2000" baseline="0">
                <a:solidFill>
                  <a:srgbClr val="000000"/>
                </a:solidFill>
                <a:latin typeface="Arial" pitchFamily="34" charset="0"/>
              </a:rPr>
              <a:t>0.2</a:t>
            </a:r>
            <a:endParaRPr lang="en-AU"/>
          </a:p>
        </p:txBody>
      </p:sp>
      <p:sp>
        <p:nvSpPr>
          <p:cNvPr id="139292" name="Rectangle 28"/>
          <p:cNvSpPr>
            <a:spLocks noChangeArrowheads="1"/>
          </p:cNvSpPr>
          <p:nvPr/>
        </p:nvSpPr>
        <p:spPr bwMode="auto">
          <a:xfrm rot="16200000">
            <a:off x="1966912" y="3600451"/>
            <a:ext cx="352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AU" sz="2000" baseline="0">
                <a:solidFill>
                  <a:srgbClr val="000000"/>
                </a:solidFill>
                <a:latin typeface="Arial" pitchFamily="34" charset="0"/>
              </a:rPr>
              <a:t>0.4</a:t>
            </a:r>
            <a:endParaRPr lang="en-AU"/>
          </a:p>
        </p:txBody>
      </p:sp>
      <p:sp>
        <p:nvSpPr>
          <p:cNvPr id="139293" name="Rectangle 29"/>
          <p:cNvSpPr>
            <a:spLocks noChangeArrowheads="1"/>
          </p:cNvSpPr>
          <p:nvPr/>
        </p:nvSpPr>
        <p:spPr bwMode="auto">
          <a:xfrm rot="16200000">
            <a:off x="1966912" y="2817813"/>
            <a:ext cx="352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AU" sz="2000" baseline="0">
                <a:solidFill>
                  <a:srgbClr val="000000"/>
                </a:solidFill>
                <a:latin typeface="Arial" pitchFamily="34" charset="0"/>
              </a:rPr>
              <a:t>0.6</a:t>
            </a:r>
            <a:endParaRPr lang="en-AU"/>
          </a:p>
        </p:txBody>
      </p:sp>
      <p:sp>
        <p:nvSpPr>
          <p:cNvPr id="139294" name="Rectangle 30"/>
          <p:cNvSpPr>
            <a:spLocks noChangeArrowheads="1"/>
          </p:cNvSpPr>
          <p:nvPr/>
        </p:nvSpPr>
        <p:spPr bwMode="auto">
          <a:xfrm rot="16200000">
            <a:off x="1966912" y="2025651"/>
            <a:ext cx="352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AU" sz="2000" baseline="0">
                <a:solidFill>
                  <a:srgbClr val="000000"/>
                </a:solidFill>
                <a:latin typeface="Arial" pitchFamily="34" charset="0"/>
              </a:rPr>
              <a:t>0.8</a:t>
            </a:r>
            <a:endParaRPr lang="en-AU"/>
          </a:p>
        </p:txBody>
      </p:sp>
      <p:sp>
        <p:nvSpPr>
          <p:cNvPr id="139295" name="Rectangle 31"/>
          <p:cNvSpPr>
            <a:spLocks noChangeArrowheads="1"/>
          </p:cNvSpPr>
          <p:nvPr/>
        </p:nvSpPr>
        <p:spPr bwMode="auto">
          <a:xfrm rot="16200000">
            <a:off x="1966912" y="1246188"/>
            <a:ext cx="352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AU" sz="2000" baseline="0">
                <a:solidFill>
                  <a:srgbClr val="000000"/>
                </a:solidFill>
                <a:latin typeface="Arial" pitchFamily="34" charset="0"/>
              </a:rPr>
              <a:t>1.0</a:t>
            </a:r>
            <a:endParaRPr lang="en-AU"/>
          </a:p>
        </p:txBody>
      </p:sp>
      <p:sp>
        <p:nvSpPr>
          <p:cNvPr id="139296" name="Rectangle 32"/>
          <p:cNvSpPr>
            <a:spLocks noChangeArrowheads="1"/>
          </p:cNvSpPr>
          <p:nvPr/>
        </p:nvSpPr>
        <p:spPr bwMode="auto">
          <a:xfrm>
            <a:off x="2535238" y="1174750"/>
            <a:ext cx="5100637" cy="424656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297" name="Freeform 33"/>
          <p:cNvSpPr>
            <a:spLocks/>
          </p:cNvSpPr>
          <p:nvPr/>
        </p:nvSpPr>
        <p:spPr bwMode="auto">
          <a:xfrm>
            <a:off x="2720975" y="3292475"/>
            <a:ext cx="2363788" cy="1968500"/>
          </a:xfrm>
          <a:custGeom>
            <a:avLst/>
            <a:gdLst/>
            <a:ahLst/>
            <a:cxnLst>
              <a:cxn ang="0">
                <a:pos x="179" y="0"/>
              </a:cxn>
              <a:cxn ang="0">
                <a:pos x="405" y="8"/>
              </a:cxn>
              <a:cxn ang="0">
                <a:pos x="616" y="31"/>
              </a:cxn>
              <a:cxn ang="0">
                <a:pos x="819" y="47"/>
              </a:cxn>
              <a:cxn ang="0">
                <a:pos x="1053" y="125"/>
              </a:cxn>
              <a:cxn ang="0">
                <a:pos x="1193" y="203"/>
              </a:cxn>
              <a:cxn ang="0">
                <a:pos x="1310" y="304"/>
              </a:cxn>
              <a:cxn ang="0">
                <a:pos x="1396" y="460"/>
              </a:cxn>
              <a:cxn ang="0">
                <a:pos x="1450" y="647"/>
              </a:cxn>
              <a:cxn ang="0">
                <a:pos x="1474" y="897"/>
              </a:cxn>
              <a:cxn ang="0">
                <a:pos x="1482" y="1084"/>
              </a:cxn>
              <a:cxn ang="0">
                <a:pos x="1489" y="1162"/>
              </a:cxn>
              <a:cxn ang="0">
                <a:pos x="1466" y="1193"/>
              </a:cxn>
              <a:cxn ang="0">
                <a:pos x="1427" y="1209"/>
              </a:cxn>
              <a:cxn ang="0">
                <a:pos x="1372" y="1224"/>
              </a:cxn>
              <a:cxn ang="0">
                <a:pos x="1310" y="1240"/>
              </a:cxn>
              <a:cxn ang="0">
                <a:pos x="1240" y="1240"/>
              </a:cxn>
              <a:cxn ang="0">
                <a:pos x="1146" y="1240"/>
              </a:cxn>
              <a:cxn ang="0">
                <a:pos x="1076" y="1224"/>
              </a:cxn>
              <a:cxn ang="0">
                <a:pos x="975" y="1209"/>
              </a:cxn>
              <a:cxn ang="0">
                <a:pos x="803" y="1154"/>
              </a:cxn>
              <a:cxn ang="0">
                <a:pos x="671" y="1084"/>
              </a:cxn>
              <a:cxn ang="0">
                <a:pos x="632" y="990"/>
              </a:cxn>
              <a:cxn ang="0">
                <a:pos x="616" y="944"/>
              </a:cxn>
              <a:cxn ang="0">
                <a:pos x="632" y="881"/>
              </a:cxn>
              <a:cxn ang="0">
                <a:pos x="686" y="827"/>
              </a:cxn>
              <a:cxn ang="0">
                <a:pos x="788" y="756"/>
              </a:cxn>
              <a:cxn ang="0">
                <a:pos x="866" y="663"/>
              </a:cxn>
              <a:cxn ang="0">
                <a:pos x="889" y="577"/>
              </a:cxn>
              <a:cxn ang="0">
                <a:pos x="912" y="483"/>
              </a:cxn>
              <a:cxn ang="0">
                <a:pos x="897" y="413"/>
              </a:cxn>
              <a:cxn ang="0">
                <a:pos x="881" y="359"/>
              </a:cxn>
              <a:cxn ang="0">
                <a:pos x="803" y="288"/>
              </a:cxn>
              <a:cxn ang="0">
                <a:pos x="749" y="273"/>
              </a:cxn>
              <a:cxn ang="0">
                <a:pos x="663" y="257"/>
              </a:cxn>
              <a:cxn ang="0">
                <a:pos x="593" y="257"/>
              </a:cxn>
              <a:cxn ang="0">
                <a:pos x="491" y="273"/>
              </a:cxn>
              <a:cxn ang="0">
                <a:pos x="429" y="312"/>
              </a:cxn>
              <a:cxn ang="0">
                <a:pos x="320" y="390"/>
              </a:cxn>
              <a:cxn ang="0">
                <a:pos x="257" y="413"/>
              </a:cxn>
              <a:cxn ang="0">
                <a:pos x="211" y="476"/>
              </a:cxn>
              <a:cxn ang="0">
                <a:pos x="148" y="515"/>
              </a:cxn>
              <a:cxn ang="0">
                <a:pos x="86" y="515"/>
              </a:cxn>
              <a:cxn ang="0">
                <a:pos x="31" y="444"/>
              </a:cxn>
              <a:cxn ang="0">
                <a:pos x="8" y="390"/>
              </a:cxn>
              <a:cxn ang="0">
                <a:pos x="0" y="320"/>
              </a:cxn>
              <a:cxn ang="0">
                <a:pos x="0" y="273"/>
              </a:cxn>
              <a:cxn ang="0">
                <a:pos x="0" y="210"/>
              </a:cxn>
              <a:cxn ang="0">
                <a:pos x="16" y="156"/>
              </a:cxn>
              <a:cxn ang="0">
                <a:pos x="31" y="125"/>
              </a:cxn>
              <a:cxn ang="0">
                <a:pos x="133" y="39"/>
              </a:cxn>
              <a:cxn ang="0">
                <a:pos x="62" y="93"/>
              </a:cxn>
              <a:cxn ang="0">
                <a:pos x="31" y="125"/>
              </a:cxn>
              <a:cxn ang="0">
                <a:pos x="179" y="0"/>
              </a:cxn>
            </a:cxnLst>
            <a:rect l="0" t="0" r="r" b="b"/>
            <a:pathLst>
              <a:path w="1489" h="1240">
                <a:moveTo>
                  <a:pt x="179" y="0"/>
                </a:moveTo>
                <a:lnTo>
                  <a:pt x="405" y="8"/>
                </a:lnTo>
                <a:lnTo>
                  <a:pt x="616" y="31"/>
                </a:lnTo>
                <a:lnTo>
                  <a:pt x="819" y="47"/>
                </a:lnTo>
                <a:lnTo>
                  <a:pt x="1053" y="125"/>
                </a:lnTo>
                <a:lnTo>
                  <a:pt x="1193" y="203"/>
                </a:lnTo>
                <a:lnTo>
                  <a:pt x="1310" y="304"/>
                </a:lnTo>
                <a:lnTo>
                  <a:pt x="1396" y="460"/>
                </a:lnTo>
                <a:lnTo>
                  <a:pt x="1450" y="647"/>
                </a:lnTo>
                <a:lnTo>
                  <a:pt x="1474" y="897"/>
                </a:lnTo>
                <a:lnTo>
                  <a:pt x="1482" y="1084"/>
                </a:lnTo>
                <a:lnTo>
                  <a:pt x="1489" y="1162"/>
                </a:lnTo>
                <a:lnTo>
                  <a:pt x="1466" y="1193"/>
                </a:lnTo>
                <a:lnTo>
                  <a:pt x="1427" y="1209"/>
                </a:lnTo>
                <a:lnTo>
                  <a:pt x="1372" y="1224"/>
                </a:lnTo>
                <a:lnTo>
                  <a:pt x="1310" y="1240"/>
                </a:lnTo>
                <a:lnTo>
                  <a:pt x="1240" y="1240"/>
                </a:lnTo>
                <a:lnTo>
                  <a:pt x="1146" y="1240"/>
                </a:lnTo>
                <a:lnTo>
                  <a:pt x="1076" y="1224"/>
                </a:lnTo>
                <a:lnTo>
                  <a:pt x="975" y="1209"/>
                </a:lnTo>
                <a:lnTo>
                  <a:pt x="803" y="1154"/>
                </a:lnTo>
                <a:lnTo>
                  <a:pt x="671" y="1084"/>
                </a:lnTo>
                <a:lnTo>
                  <a:pt x="632" y="990"/>
                </a:lnTo>
                <a:lnTo>
                  <a:pt x="616" y="944"/>
                </a:lnTo>
                <a:lnTo>
                  <a:pt x="632" y="881"/>
                </a:lnTo>
                <a:lnTo>
                  <a:pt x="686" y="827"/>
                </a:lnTo>
                <a:lnTo>
                  <a:pt x="788" y="756"/>
                </a:lnTo>
                <a:lnTo>
                  <a:pt x="866" y="663"/>
                </a:lnTo>
                <a:lnTo>
                  <a:pt x="889" y="577"/>
                </a:lnTo>
                <a:lnTo>
                  <a:pt x="912" y="483"/>
                </a:lnTo>
                <a:lnTo>
                  <a:pt x="897" y="413"/>
                </a:lnTo>
                <a:lnTo>
                  <a:pt x="881" y="359"/>
                </a:lnTo>
                <a:lnTo>
                  <a:pt x="803" y="288"/>
                </a:lnTo>
                <a:lnTo>
                  <a:pt x="749" y="273"/>
                </a:lnTo>
                <a:lnTo>
                  <a:pt x="663" y="257"/>
                </a:lnTo>
                <a:lnTo>
                  <a:pt x="593" y="257"/>
                </a:lnTo>
                <a:lnTo>
                  <a:pt x="491" y="273"/>
                </a:lnTo>
                <a:lnTo>
                  <a:pt x="429" y="312"/>
                </a:lnTo>
                <a:lnTo>
                  <a:pt x="320" y="390"/>
                </a:lnTo>
                <a:lnTo>
                  <a:pt x="257" y="413"/>
                </a:lnTo>
                <a:lnTo>
                  <a:pt x="211" y="476"/>
                </a:lnTo>
                <a:lnTo>
                  <a:pt x="148" y="515"/>
                </a:lnTo>
                <a:lnTo>
                  <a:pt x="86" y="515"/>
                </a:lnTo>
                <a:lnTo>
                  <a:pt x="31" y="444"/>
                </a:lnTo>
                <a:lnTo>
                  <a:pt x="8" y="390"/>
                </a:lnTo>
                <a:lnTo>
                  <a:pt x="0" y="320"/>
                </a:lnTo>
                <a:lnTo>
                  <a:pt x="0" y="273"/>
                </a:lnTo>
                <a:lnTo>
                  <a:pt x="0" y="210"/>
                </a:lnTo>
                <a:lnTo>
                  <a:pt x="16" y="156"/>
                </a:lnTo>
                <a:lnTo>
                  <a:pt x="31" y="125"/>
                </a:lnTo>
                <a:lnTo>
                  <a:pt x="133" y="39"/>
                </a:lnTo>
                <a:lnTo>
                  <a:pt x="62" y="93"/>
                </a:lnTo>
                <a:lnTo>
                  <a:pt x="31" y="125"/>
                </a:lnTo>
                <a:lnTo>
                  <a:pt x="179" y="0"/>
                </a:lnTo>
                <a:close/>
              </a:path>
            </a:pathLst>
          </a:custGeom>
          <a:solidFill>
            <a:srgbClr val="CCFFC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298" name="Freeform 34"/>
          <p:cNvSpPr>
            <a:spLocks/>
          </p:cNvSpPr>
          <p:nvPr/>
        </p:nvSpPr>
        <p:spPr bwMode="auto">
          <a:xfrm>
            <a:off x="2720975" y="3292475"/>
            <a:ext cx="2363788" cy="1968500"/>
          </a:xfrm>
          <a:custGeom>
            <a:avLst/>
            <a:gdLst/>
            <a:ahLst/>
            <a:cxnLst>
              <a:cxn ang="0">
                <a:pos x="23" y="0"/>
              </a:cxn>
              <a:cxn ang="0">
                <a:pos x="52" y="1"/>
              </a:cxn>
              <a:cxn ang="0">
                <a:pos x="79" y="4"/>
              </a:cxn>
              <a:cxn ang="0">
                <a:pos x="105" y="6"/>
              </a:cxn>
              <a:cxn ang="0">
                <a:pos x="135" y="16"/>
              </a:cxn>
              <a:cxn ang="0">
                <a:pos x="153" y="26"/>
              </a:cxn>
              <a:cxn ang="0">
                <a:pos x="168" y="39"/>
              </a:cxn>
              <a:cxn ang="0">
                <a:pos x="179" y="59"/>
              </a:cxn>
              <a:cxn ang="0">
                <a:pos x="186" y="83"/>
              </a:cxn>
              <a:cxn ang="0">
                <a:pos x="189" y="115"/>
              </a:cxn>
              <a:cxn ang="0">
                <a:pos x="190" y="139"/>
              </a:cxn>
              <a:cxn ang="0">
                <a:pos x="191" y="149"/>
              </a:cxn>
              <a:cxn ang="0">
                <a:pos x="188" y="153"/>
              </a:cxn>
              <a:cxn ang="0">
                <a:pos x="183" y="155"/>
              </a:cxn>
              <a:cxn ang="0">
                <a:pos x="176" y="157"/>
              </a:cxn>
              <a:cxn ang="0">
                <a:pos x="168" y="159"/>
              </a:cxn>
              <a:cxn ang="0">
                <a:pos x="159" y="159"/>
              </a:cxn>
              <a:cxn ang="0">
                <a:pos x="147" y="159"/>
              </a:cxn>
              <a:cxn ang="0">
                <a:pos x="138" y="157"/>
              </a:cxn>
              <a:cxn ang="0">
                <a:pos x="125" y="155"/>
              </a:cxn>
              <a:cxn ang="0">
                <a:pos x="103" y="148"/>
              </a:cxn>
              <a:cxn ang="0">
                <a:pos x="86" y="139"/>
              </a:cxn>
              <a:cxn ang="0">
                <a:pos x="81" y="127"/>
              </a:cxn>
              <a:cxn ang="0">
                <a:pos x="79" y="121"/>
              </a:cxn>
              <a:cxn ang="0">
                <a:pos x="81" y="113"/>
              </a:cxn>
              <a:cxn ang="0">
                <a:pos x="88" y="106"/>
              </a:cxn>
              <a:cxn ang="0">
                <a:pos x="101" y="97"/>
              </a:cxn>
              <a:cxn ang="0">
                <a:pos x="111" y="85"/>
              </a:cxn>
              <a:cxn ang="0">
                <a:pos x="114" y="74"/>
              </a:cxn>
              <a:cxn ang="0">
                <a:pos x="117" y="62"/>
              </a:cxn>
              <a:cxn ang="0">
                <a:pos x="115" y="53"/>
              </a:cxn>
              <a:cxn ang="0">
                <a:pos x="113" y="46"/>
              </a:cxn>
              <a:cxn ang="0">
                <a:pos x="103" y="37"/>
              </a:cxn>
              <a:cxn ang="0">
                <a:pos x="96" y="35"/>
              </a:cxn>
              <a:cxn ang="0">
                <a:pos x="85" y="33"/>
              </a:cxn>
              <a:cxn ang="0">
                <a:pos x="76" y="33"/>
              </a:cxn>
              <a:cxn ang="0">
                <a:pos x="63" y="35"/>
              </a:cxn>
              <a:cxn ang="0">
                <a:pos x="55" y="40"/>
              </a:cxn>
              <a:cxn ang="0">
                <a:pos x="41" y="50"/>
              </a:cxn>
              <a:cxn ang="0">
                <a:pos x="33" y="53"/>
              </a:cxn>
              <a:cxn ang="0">
                <a:pos x="27" y="61"/>
              </a:cxn>
              <a:cxn ang="0">
                <a:pos x="19" y="66"/>
              </a:cxn>
              <a:cxn ang="0">
                <a:pos x="11" y="66"/>
              </a:cxn>
              <a:cxn ang="0">
                <a:pos x="4" y="57"/>
              </a:cxn>
              <a:cxn ang="0">
                <a:pos x="1" y="50"/>
              </a:cxn>
              <a:cxn ang="0">
                <a:pos x="0" y="41"/>
              </a:cxn>
              <a:cxn ang="0">
                <a:pos x="0" y="35"/>
              </a:cxn>
              <a:cxn ang="0">
                <a:pos x="0" y="27"/>
              </a:cxn>
              <a:cxn ang="0">
                <a:pos x="2" y="20"/>
              </a:cxn>
              <a:cxn ang="0">
                <a:pos x="4" y="16"/>
              </a:cxn>
              <a:cxn ang="0">
                <a:pos x="17" y="5"/>
              </a:cxn>
              <a:cxn ang="0">
                <a:pos x="8" y="12"/>
              </a:cxn>
              <a:cxn ang="0">
                <a:pos x="4" y="16"/>
              </a:cxn>
              <a:cxn ang="0">
                <a:pos x="23" y="0"/>
              </a:cxn>
            </a:cxnLst>
            <a:rect l="0" t="0" r="r" b="b"/>
            <a:pathLst>
              <a:path w="191" h="159">
                <a:moveTo>
                  <a:pt x="23" y="0"/>
                </a:moveTo>
                <a:lnTo>
                  <a:pt x="52" y="1"/>
                </a:lnTo>
                <a:lnTo>
                  <a:pt x="79" y="4"/>
                </a:lnTo>
                <a:lnTo>
                  <a:pt x="105" y="6"/>
                </a:lnTo>
                <a:lnTo>
                  <a:pt x="135" y="16"/>
                </a:lnTo>
                <a:lnTo>
                  <a:pt x="153" y="26"/>
                </a:lnTo>
                <a:lnTo>
                  <a:pt x="168" y="39"/>
                </a:lnTo>
                <a:lnTo>
                  <a:pt x="179" y="59"/>
                </a:lnTo>
                <a:lnTo>
                  <a:pt x="186" y="83"/>
                </a:lnTo>
                <a:lnTo>
                  <a:pt x="189" y="115"/>
                </a:lnTo>
                <a:lnTo>
                  <a:pt x="190" y="139"/>
                </a:lnTo>
                <a:lnTo>
                  <a:pt x="191" y="149"/>
                </a:lnTo>
                <a:lnTo>
                  <a:pt x="188" y="153"/>
                </a:lnTo>
                <a:lnTo>
                  <a:pt x="183" y="155"/>
                </a:lnTo>
                <a:lnTo>
                  <a:pt x="176" y="157"/>
                </a:lnTo>
                <a:lnTo>
                  <a:pt x="168" y="159"/>
                </a:lnTo>
                <a:lnTo>
                  <a:pt x="159" y="159"/>
                </a:lnTo>
                <a:lnTo>
                  <a:pt x="147" y="159"/>
                </a:lnTo>
                <a:lnTo>
                  <a:pt x="138" y="157"/>
                </a:lnTo>
                <a:lnTo>
                  <a:pt x="125" y="155"/>
                </a:lnTo>
                <a:lnTo>
                  <a:pt x="103" y="148"/>
                </a:lnTo>
                <a:lnTo>
                  <a:pt x="86" y="139"/>
                </a:lnTo>
                <a:lnTo>
                  <a:pt x="81" y="127"/>
                </a:lnTo>
                <a:lnTo>
                  <a:pt x="79" y="121"/>
                </a:lnTo>
                <a:lnTo>
                  <a:pt x="81" y="113"/>
                </a:lnTo>
                <a:lnTo>
                  <a:pt x="88" y="106"/>
                </a:lnTo>
                <a:lnTo>
                  <a:pt x="101" y="97"/>
                </a:lnTo>
                <a:lnTo>
                  <a:pt x="111" y="85"/>
                </a:lnTo>
                <a:lnTo>
                  <a:pt x="114" y="74"/>
                </a:lnTo>
                <a:lnTo>
                  <a:pt x="117" y="62"/>
                </a:lnTo>
                <a:lnTo>
                  <a:pt x="115" y="53"/>
                </a:lnTo>
                <a:lnTo>
                  <a:pt x="113" y="46"/>
                </a:lnTo>
                <a:lnTo>
                  <a:pt x="103" y="37"/>
                </a:lnTo>
                <a:lnTo>
                  <a:pt x="96" y="35"/>
                </a:lnTo>
                <a:lnTo>
                  <a:pt x="85" y="33"/>
                </a:lnTo>
                <a:lnTo>
                  <a:pt x="76" y="33"/>
                </a:lnTo>
                <a:lnTo>
                  <a:pt x="63" y="35"/>
                </a:lnTo>
                <a:lnTo>
                  <a:pt x="55" y="40"/>
                </a:lnTo>
                <a:lnTo>
                  <a:pt x="41" y="50"/>
                </a:lnTo>
                <a:lnTo>
                  <a:pt x="33" y="53"/>
                </a:lnTo>
                <a:lnTo>
                  <a:pt x="27" y="61"/>
                </a:lnTo>
                <a:lnTo>
                  <a:pt x="19" y="66"/>
                </a:lnTo>
                <a:lnTo>
                  <a:pt x="11" y="66"/>
                </a:lnTo>
                <a:lnTo>
                  <a:pt x="4" y="57"/>
                </a:lnTo>
                <a:lnTo>
                  <a:pt x="1" y="50"/>
                </a:lnTo>
                <a:lnTo>
                  <a:pt x="0" y="41"/>
                </a:lnTo>
                <a:lnTo>
                  <a:pt x="0" y="35"/>
                </a:lnTo>
                <a:lnTo>
                  <a:pt x="0" y="27"/>
                </a:lnTo>
                <a:lnTo>
                  <a:pt x="2" y="20"/>
                </a:lnTo>
                <a:lnTo>
                  <a:pt x="4" y="16"/>
                </a:lnTo>
                <a:lnTo>
                  <a:pt x="17" y="5"/>
                </a:lnTo>
                <a:lnTo>
                  <a:pt x="8" y="12"/>
                </a:lnTo>
                <a:lnTo>
                  <a:pt x="4" y="16"/>
                </a:lnTo>
                <a:lnTo>
                  <a:pt x="23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299" name="Line 35"/>
          <p:cNvSpPr>
            <a:spLocks noChangeShapeType="1"/>
          </p:cNvSpPr>
          <p:nvPr/>
        </p:nvSpPr>
        <p:spPr bwMode="auto">
          <a:xfrm flipV="1">
            <a:off x="3252788" y="2066925"/>
            <a:ext cx="347662" cy="3460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300" name="Line 36"/>
          <p:cNvSpPr>
            <a:spLocks noChangeShapeType="1"/>
          </p:cNvSpPr>
          <p:nvPr/>
        </p:nvSpPr>
        <p:spPr bwMode="auto">
          <a:xfrm flipV="1">
            <a:off x="3265488" y="2066925"/>
            <a:ext cx="531812" cy="5445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301" name="Line 37"/>
          <p:cNvSpPr>
            <a:spLocks noChangeShapeType="1"/>
          </p:cNvSpPr>
          <p:nvPr/>
        </p:nvSpPr>
        <p:spPr bwMode="auto">
          <a:xfrm flipV="1">
            <a:off x="3314700" y="2078038"/>
            <a:ext cx="681038" cy="693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302" name="Line 38"/>
          <p:cNvSpPr>
            <a:spLocks noChangeShapeType="1"/>
          </p:cNvSpPr>
          <p:nvPr/>
        </p:nvSpPr>
        <p:spPr bwMode="auto">
          <a:xfrm flipV="1">
            <a:off x="3425825" y="2103438"/>
            <a:ext cx="768350" cy="7683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303" name="Line 39"/>
          <p:cNvSpPr>
            <a:spLocks noChangeShapeType="1"/>
          </p:cNvSpPr>
          <p:nvPr/>
        </p:nvSpPr>
        <p:spPr bwMode="auto">
          <a:xfrm flipV="1">
            <a:off x="3983038" y="2116138"/>
            <a:ext cx="409575" cy="4079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304" name="Line 40"/>
          <p:cNvSpPr>
            <a:spLocks noChangeShapeType="1"/>
          </p:cNvSpPr>
          <p:nvPr/>
        </p:nvSpPr>
        <p:spPr bwMode="auto">
          <a:xfrm flipV="1">
            <a:off x="4243388" y="2139950"/>
            <a:ext cx="334962" cy="3222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305" name="Line 41"/>
          <p:cNvSpPr>
            <a:spLocks noChangeShapeType="1"/>
          </p:cNvSpPr>
          <p:nvPr/>
        </p:nvSpPr>
        <p:spPr bwMode="auto">
          <a:xfrm flipV="1">
            <a:off x="4441825" y="2190750"/>
            <a:ext cx="296863" cy="2968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306" name="Line 42"/>
          <p:cNvSpPr>
            <a:spLocks noChangeShapeType="1"/>
          </p:cNvSpPr>
          <p:nvPr/>
        </p:nvSpPr>
        <p:spPr bwMode="auto">
          <a:xfrm flipV="1">
            <a:off x="4578350" y="2239963"/>
            <a:ext cx="309563" cy="3222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307" name="Line 43"/>
          <p:cNvSpPr>
            <a:spLocks noChangeShapeType="1"/>
          </p:cNvSpPr>
          <p:nvPr/>
        </p:nvSpPr>
        <p:spPr bwMode="auto">
          <a:xfrm flipV="1">
            <a:off x="4664075" y="2314575"/>
            <a:ext cx="371475" cy="3714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308" name="Line 44"/>
          <p:cNvSpPr>
            <a:spLocks noChangeShapeType="1"/>
          </p:cNvSpPr>
          <p:nvPr/>
        </p:nvSpPr>
        <p:spPr bwMode="auto">
          <a:xfrm flipV="1">
            <a:off x="4689475" y="2387600"/>
            <a:ext cx="469900" cy="4841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309" name="Line 45"/>
          <p:cNvSpPr>
            <a:spLocks noChangeShapeType="1"/>
          </p:cNvSpPr>
          <p:nvPr/>
        </p:nvSpPr>
        <p:spPr bwMode="auto">
          <a:xfrm flipV="1">
            <a:off x="4230688" y="2487613"/>
            <a:ext cx="1039812" cy="10525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310" name="Line 46"/>
          <p:cNvSpPr>
            <a:spLocks noChangeShapeType="1"/>
          </p:cNvSpPr>
          <p:nvPr/>
        </p:nvSpPr>
        <p:spPr bwMode="auto">
          <a:xfrm flipV="1">
            <a:off x="4279900" y="2611438"/>
            <a:ext cx="1090613" cy="1089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311" name="Line 47"/>
          <p:cNvSpPr>
            <a:spLocks noChangeShapeType="1"/>
          </p:cNvSpPr>
          <p:nvPr/>
        </p:nvSpPr>
        <p:spPr bwMode="auto">
          <a:xfrm flipV="1">
            <a:off x="4379913" y="2747963"/>
            <a:ext cx="1063625" cy="10636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312" name="Line 48"/>
          <p:cNvSpPr>
            <a:spLocks noChangeShapeType="1"/>
          </p:cNvSpPr>
          <p:nvPr/>
        </p:nvSpPr>
        <p:spPr bwMode="auto">
          <a:xfrm flipV="1">
            <a:off x="4516438" y="2895600"/>
            <a:ext cx="989012" cy="990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313" name="Line 49"/>
          <p:cNvSpPr>
            <a:spLocks noChangeShapeType="1"/>
          </p:cNvSpPr>
          <p:nvPr/>
        </p:nvSpPr>
        <p:spPr bwMode="auto">
          <a:xfrm flipV="1">
            <a:off x="4676775" y="3057525"/>
            <a:ext cx="866775" cy="8778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314" name="Line 50"/>
          <p:cNvSpPr>
            <a:spLocks noChangeShapeType="1"/>
          </p:cNvSpPr>
          <p:nvPr/>
        </p:nvSpPr>
        <p:spPr bwMode="auto">
          <a:xfrm flipV="1">
            <a:off x="4849813" y="3254375"/>
            <a:ext cx="717550" cy="7318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315" name="Line 51"/>
          <p:cNvSpPr>
            <a:spLocks noChangeShapeType="1"/>
          </p:cNvSpPr>
          <p:nvPr/>
        </p:nvSpPr>
        <p:spPr bwMode="auto">
          <a:xfrm flipV="1">
            <a:off x="5022850" y="3440113"/>
            <a:ext cx="569913" cy="5699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316" name="Line 52"/>
          <p:cNvSpPr>
            <a:spLocks noChangeShapeType="1"/>
          </p:cNvSpPr>
          <p:nvPr/>
        </p:nvSpPr>
        <p:spPr bwMode="auto">
          <a:xfrm flipV="1">
            <a:off x="5208588" y="3638550"/>
            <a:ext cx="396875" cy="3968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317" name="Line 53"/>
          <p:cNvSpPr>
            <a:spLocks noChangeShapeType="1"/>
          </p:cNvSpPr>
          <p:nvPr/>
        </p:nvSpPr>
        <p:spPr bwMode="auto">
          <a:xfrm flipV="1">
            <a:off x="5456238" y="3849688"/>
            <a:ext cx="161925" cy="1476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318" name="Freeform 54"/>
          <p:cNvSpPr>
            <a:spLocks/>
          </p:cNvSpPr>
          <p:nvPr/>
        </p:nvSpPr>
        <p:spPr bwMode="auto">
          <a:xfrm>
            <a:off x="3252788" y="2066925"/>
            <a:ext cx="2365375" cy="1968500"/>
          </a:xfrm>
          <a:custGeom>
            <a:avLst/>
            <a:gdLst/>
            <a:ahLst/>
            <a:cxnLst>
              <a:cxn ang="0">
                <a:pos x="23" y="0"/>
              </a:cxn>
              <a:cxn ang="0">
                <a:pos x="53" y="0"/>
              </a:cxn>
              <a:cxn ang="0">
                <a:pos x="79" y="3"/>
              </a:cxn>
              <a:cxn ang="0">
                <a:pos x="106" y="5"/>
              </a:cxn>
              <a:cxn ang="0">
                <a:pos x="135" y="15"/>
              </a:cxn>
              <a:cxn ang="0">
                <a:pos x="154" y="25"/>
              </a:cxn>
              <a:cxn ang="0">
                <a:pos x="168" y="38"/>
              </a:cxn>
              <a:cxn ang="0">
                <a:pos x="179" y="59"/>
              </a:cxn>
              <a:cxn ang="0">
                <a:pos x="186" y="83"/>
              </a:cxn>
              <a:cxn ang="0">
                <a:pos x="189" y="115"/>
              </a:cxn>
              <a:cxn ang="0">
                <a:pos x="190" y="139"/>
              </a:cxn>
              <a:cxn ang="0">
                <a:pos x="191" y="149"/>
              </a:cxn>
              <a:cxn ang="0">
                <a:pos x="188" y="152"/>
              </a:cxn>
              <a:cxn ang="0">
                <a:pos x="183" y="155"/>
              </a:cxn>
              <a:cxn ang="0">
                <a:pos x="176" y="157"/>
              </a:cxn>
              <a:cxn ang="0">
                <a:pos x="168" y="158"/>
              </a:cxn>
              <a:cxn ang="0">
                <a:pos x="159" y="159"/>
              </a:cxn>
              <a:cxn ang="0">
                <a:pos x="147" y="158"/>
              </a:cxn>
              <a:cxn ang="0">
                <a:pos x="138" y="156"/>
              </a:cxn>
              <a:cxn ang="0">
                <a:pos x="125" y="154"/>
              </a:cxn>
              <a:cxn ang="0">
                <a:pos x="103" y="148"/>
              </a:cxn>
              <a:cxn ang="0">
                <a:pos x="86" y="138"/>
              </a:cxn>
              <a:cxn ang="0">
                <a:pos x="81" y="127"/>
              </a:cxn>
              <a:cxn ang="0">
                <a:pos x="79" y="120"/>
              </a:cxn>
              <a:cxn ang="0">
                <a:pos x="81" y="112"/>
              </a:cxn>
              <a:cxn ang="0">
                <a:pos x="88" y="105"/>
              </a:cxn>
              <a:cxn ang="0">
                <a:pos x="101" y="96"/>
              </a:cxn>
              <a:cxn ang="0">
                <a:pos x="111" y="85"/>
              </a:cxn>
              <a:cxn ang="0">
                <a:pos x="114" y="73"/>
              </a:cxn>
              <a:cxn ang="0">
                <a:pos x="117" y="61"/>
              </a:cxn>
              <a:cxn ang="0">
                <a:pos x="115" y="53"/>
              </a:cxn>
              <a:cxn ang="0">
                <a:pos x="113" y="46"/>
              </a:cxn>
              <a:cxn ang="0">
                <a:pos x="103" y="37"/>
              </a:cxn>
              <a:cxn ang="0">
                <a:pos x="96" y="34"/>
              </a:cxn>
              <a:cxn ang="0">
                <a:pos x="85" y="32"/>
              </a:cxn>
              <a:cxn ang="0">
                <a:pos x="76" y="32"/>
              </a:cxn>
              <a:cxn ang="0">
                <a:pos x="63" y="35"/>
              </a:cxn>
              <a:cxn ang="0">
                <a:pos x="55" y="39"/>
              </a:cxn>
              <a:cxn ang="0">
                <a:pos x="41" y="49"/>
              </a:cxn>
              <a:cxn ang="0">
                <a:pos x="33" y="53"/>
              </a:cxn>
              <a:cxn ang="0">
                <a:pos x="27" y="61"/>
              </a:cxn>
              <a:cxn ang="0">
                <a:pos x="19" y="65"/>
              </a:cxn>
              <a:cxn ang="0">
                <a:pos x="11" y="65"/>
              </a:cxn>
              <a:cxn ang="0">
                <a:pos x="4" y="56"/>
              </a:cxn>
              <a:cxn ang="0">
                <a:pos x="1" y="49"/>
              </a:cxn>
              <a:cxn ang="0">
                <a:pos x="0" y="40"/>
              </a:cxn>
              <a:cxn ang="0">
                <a:pos x="0" y="35"/>
              </a:cxn>
              <a:cxn ang="0">
                <a:pos x="0" y="27"/>
              </a:cxn>
              <a:cxn ang="0">
                <a:pos x="2" y="19"/>
              </a:cxn>
              <a:cxn ang="0">
                <a:pos x="4" y="15"/>
              </a:cxn>
              <a:cxn ang="0">
                <a:pos x="17" y="5"/>
              </a:cxn>
              <a:cxn ang="0">
                <a:pos x="8" y="12"/>
              </a:cxn>
              <a:cxn ang="0">
                <a:pos x="5" y="15"/>
              </a:cxn>
              <a:cxn ang="0">
                <a:pos x="23" y="0"/>
              </a:cxn>
            </a:cxnLst>
            <a:rect l="0" t="0" r="r" b="b"/>
            <a:pathLst>
              <a:path w="191" h="159">
                <a:moveTo>
                  <a:pt x="23" y="0"/>
                </a:moveTo>
                <a:lnTo>
                  <a:pt x="53" y="0"/>
                </a:lnTo>
                <a:lnTo>
                  <a:pt x="79" y="3"/>
                </a:lnTo>
                <a:lnTo>
                  <a:pt x="106" y="5"/>
                </a:lnTo>
                <a:lnTo>
                  <a:pt x="135" y="15"/>
                </a:lnTo>
                <a:lnTo>
                  <a:pt x="154" y="25"/>
                </a:lnTo>
                <a:lnTo>
                  <a:pt x="168" y="38"/>
                </a:lnTo>
                <a:lnTo>
                  <a:pt x="179" y="59"/>
                </a:lnTo>
                <a:lnTo>
                  <a:pt x="186" y="83"/>
                </a:lnTo>
                <a:lnTo>
                  <a:pt x="189" y="115"/>
                </a:lnTo>
                <a:lnTo>
                  <a:pt x="190" y="139"/>
                </a:lnTo>
                <a:lnTo>
                  <a:pt x="191" y="149"/>
                </a:lnTo>
                <a:lnTo>
                  <a:pt x="188" y="152"/>
                </a:lnTo>
                <a:lnTo>
                  <a:pt x="183" y="155"/>
                </a:lnTo>
                <a:lnTo>
                  <a:pt x="176" y="157"/>
                </a:lnTo>
                <a:lnTo>
                  <a:pt x="168" y="158"/>
                </a:lnTo>
                <a:lnTo>
                  <a:pt x="159" y="159"/>
                </a:lnTo>
                <a:lnTo>
                  <a:pt x="147" y="158"/>
                </a:lnTo>
                <a:lnTo>
                  <a:pt x="138" y="156"/>
                </a:lnTo>
                <a:lnTo>
                  <a:pt x="125" y="154"/>
                </a:lnTo>
                <a:lnTo>
                  <a:pt x="103" y="148"/>
                </a:lnTo>
                <a:lnTo>
                  <a:pt x="86" y="138"/>
                </a:lnTo>
                <a:lnTo>
                  <a:pt x="81" y="127"/>
                </a:lnTo>
                <a:lnTo>
                  <a:pt x="79" y="120"/>
                </a:lnTo>
                <a:lnTo>
                  <a:pt x="81" y="112"/>
                </a:lnTo>
                <a:lnTo>
                  <a:pt x="88" y="105"/>
                </a:lnTo>
                <a:lnTo>
                  <a:pt x="101" y="96"/>
                </a:lnTo>
                <a:lnTo>
                  <a:pt x="111" y="85"/>
                </a:lnTo>
                <a:lnTo>
                  <a:pt x="114" y="73"/>
                </a:lnTo>
                <a:lnTo>
                  <a:pt x="117" y="61"/>
                </a:lnTo>
                <a:lnTo>
                  <a:pt x="115" y="53"/>
                </a:lnTo>
                <a:lnTo>
                  <a:pt x="113" y="46"/>
                </a:lnTo>
                <a:lnTo>
                  <a:pt x="103" y="37"/>
                </a:lnTo>
                <a:lnTo>
                  <a:pt x="96" y="34"/>
                </a:lnTo>
                <a:lnTo>
                  <a:pt x="85" y="32"/>
                </a:lnTo>
                <a:lnTo>
                  <a:pt x="76" y="32"/>
                </a:lnTo>
                <a:lnTo>
                  <a:pt x="63" y="35"/>
                </a:lnTo>
                <a:lnTo>
                  <a:pt x="55" y="39"/>
                </a:lnTo>
                <a:lnTo>
                  <a:pt x="41" y="49"/>
                </a:lnTo>
                <a:lnTo>
                  <a:pt x="33" y="53"/>
                </a:lnTo>
                <a:lnTo>
                  <a:pt x="27" y="61"/>
                </a:lnTo>
                <a:lnTo>
                  <a:pt x="19" y="65"/>
                </a:lnTo>
                <a:lnTo>
                  <a:pt x="11" y="65"/>
                </a:lnTo>
                <a:lnTo>
                  <a:pt x="4" y="56"/>
                </a:lnTo>
                <a:lnTo>
                  <a:pt x="1" y="49"/>
                </a:lnTo>
                <a:lnTo>
                  <a:pt x="0" y="40"/>
                </a:lnTo>
                <a:lnTo>
                  <a:pt x="0" y="35"/>
                </a:lnTo>
                <a:lnTo>
                  <a:pt x="0" y="27"/>
                </a:lnTo>
                <a:lnTo>
                  <a:pt x="2" y="19"/>
                </a:lnTo>
                <a:lnTo>
                  <a:pt x="4" y="15"/>
                </a:lnTo>
                <a:lnTo>
                  <a:pt x="17" y="5"/>
                </a:lnTo>
                <a:lnTo>
                  <a:pt x="8" y="12"/>
                </a:lnTo>
                <a:lnTo>
                  <a:pt x="5" y="15"/>
                </a:lnTo>
                <a:lnTo>
                  <a:pt x="23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" name="Date Placeholder 5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Aug 2012</a:t>
            </a:r>
            <a:endParaRPr lang="en-US"/>
          </a:p>
        </p:txBody>
      </p:sp>
      <p:sp>
        <p:nvSpPr>
          <p:cNvPr id="57" name="Footer Placeholder 5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ISEMP- NITTY GRITTY GRTS</a:t>
            </a:r>
            <a:endParaRPr lang="en-US"/>
          </a:p>
        </p:txBody>
      </p:sp>
      <p:sp>
        <p:nvSpPr>
          <p:cNvPr id="58" name="Slide Number Placeholder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25E9-CEBD-4CD4-A001-54F82C7DD9D6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ext Box 2"/>
          <p:cNvSpPr txBox="1">
            <a:spLocks noChangeArrowheads="1"/>
          </p:cNvSpPr>
          <p:nvPr/>
        </p:nvSpPr>
        <p:spPr bwMode="auto">
          <a:xfrm>
            <a:off x="152400" y="228600"/>
            <a:ext cx="8991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i="1" baseline="0">
                <a:solidFill>
                  <a:schemeClr val="tx1"/>
                </a:solidFill>
              </a:rPr>
              <a:t>Population region image + random offset</a:t>
            </a:r>
          </a:p>
        </p:txBody>
      </p:sp>
      <p:sp>
        <p:nvSpPr>
          <p:cNvPr id="142340" name="AutoShape 4"/>
          <p:cNvSpPr>
            <a:spLocks noChangeAspect="1" noChangeArrowheads="1" noTextEdit="1"/>
          </p:cNvSpPr>
          <p:nvPr/>
        </p:nvSpPr>
        <p:spPr bwMode="auto">
          <a:xfrm>
            <a:off x="1371600" y="11113"/>
            <a:ext cx="6858000" cy="684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341" name="Line 5"/>
          <p:cNvSpPr>
            <a:spLocks noChangeShapeType="1"/>
          </p:cNvSpPr>
          <p:nvPr/>
        </p:nvSpPr>
        <p:spPr bwMode="auto">
          <a:xfrm>
            <a:off x="2720975" y="5421313"/>
            <a:ext cx="4729163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342" name="Line 6"/>
          <p:cNvSpPr>
            <a:spLocks noChangeShapeType="1"/>
          </p:cNvSpPr>
          <p:nvPr/>
        </p:nvSpPr>
        <p:spPr bwMode="auto">
          <a:xfrm>
            <a:off x="2720975" y="5421313"/>
            <a:ext cx="1588" cy="149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343" name="Line 7"/>
          <p:cNvSpPr>
            <a:spLocks noChangeShapeType="1"/>
          </p:cNvSpPr>
          <p:nvPr/>
        </p:nvSpPr>
        <p:spPr bwMode="auto">
          <a:xfrm>
            <a:off x="3662363" y="5421313"/>
            <a:ext cx="1587" cy="149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344" name="Line 8"/>
          <p:cNvSpPr>
            <a:spLocks noChangeShapeType="1"/>
          </p:cNvSpPr>
          <p:nvPr/>
        </p:nvSpPr>
        <p:spPr bwMode="auto">
          <a:xfrm>
            <a:off x="4614863" y="5421313"/>
            <a:ext cx="1587" cy="149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345" name="Line 9"/>
          <p:cNvSpPr>
            <a:spLocks noChangeShapeType="1"/>
          </p:cNvSpPr>
          <p:nvPr/>
        </p:nvSpPr>
        <p:spPr bwMode="auto">
          <a:xfrm>
            <a:off x="5556250" y="5421313"/>
            <a:ext cx="1588" cy="149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346" name="Line 10"/>
          <p:cNvSpPr>
            <a:spLocks noChangeShapeType="1"/>
          </p:cNvSpPr>
          <p:nvPr/>
        </p:nvSpPr>
        <p:spPr bwMode="auto">
          <a:xfrm>
            <a:off x="6508750" y="5421313"/>
            <a:ext cx="1588" cy="149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347" name="Line 11"/>
          <p:cNvSpPr>
            <a:spLocks noChangeShapeType="1"/>
          </p:cNvSpPr>
          <p:nvPr/>
        </p:nvSpPr>
        <p:spPr bwMode="auto">
          <a:xfrm>
            <a:off x="7450138" y="5421313"/>
            <a:ext cx="1587" cy="149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348" name="Rectangle 12"/>
          <p:cNvSpPr>
            <a:spLocks noChangeArrowheads="1"/>
          </p:cNvSpPr>
          <p:nvPr/>
        </p:nvSpPr>
        <p:spPr bwMode="auto">
          <a:xfrm>
            <a:off x="2479675" y="5743575"/>
            <a:ext cx="352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AU" sz="2000" baseline="0">
                <a:solidFill>
                  <a:srgbClr val="000000"/>
                </a:solidFill>
                <a:latin typeface="Arial" pitchFamily="34" charset="0"/>
              </a:rPr>
              <a:t>0.0</a:t>
            </a:r>
            <a:endParaRPr lang="en-AU"/>
          </a:p>
        </p:txBody>
      </p:sp>
      <p:sp>
        <p:nvSpPr>
          <p:cNvPr id="142349" name="Rectangle 13"/>
          <p:cNvSpPr>
            <a:spLocks noChangeArrowheads="1"/>
          </p:cNvSpPr>
          <p:nvPr/>
        </p:nvSpPr>
        <p:spPr bwMode="auto">
          <a:xfrm>
            <a:off x="3421063" y="5743575"/>
            <a:ext cx="352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AU" sz="2000" baseline="0">
                <a:solidFill>
                  <a:srgbClr val="000000"/>
                </a:solidFill>
                <a:latin typeface="Arial" pitchFamily="34" charset="0"/>
              </a:rPr>
              <a:t>0.2</a:t>
            </a:r>
            <a:endParaRPr lang="en-AU"/>
          </a:p>
        </p:txBody>
      </p:sp>
      <p:sp>
        <p:nvSpPr>
          <p:cNvPr id="142350" name="Rectangle 14"/>
          <p:cNvSpPr>
            <a:spLocks noChangeArrowheads="1"/>
          </p:cNvSpPr>
          <p:nvPr/>
        </p:nvSpPr>
        <p:spPr bwMode="auto">
          <a:xfrm>
            <a:off x="4373563" y="5743575"/>
            <a:ext cx="352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AU" sz="2000" baseline="0">
                <a:solidFill>
                  <a:srgbClr val="000000"/>
                </a:solidFill>
                <a:latin typeface="Arial" pitchFamily="34" charset="0"/>
              </a:rPr>
              <a:t>0.4</a:t>
            </a:r>
            <a:endParaRPr lang="en-AU"/>
          </a:p>
        </p:txBody>
      </p:sp>
      <p:sp>
        <p:nvSpPr>
          <p:cNvPr id="142351" name="Rectangle 15"/>
          <p:cNvSpPr>
            <a:spLocks noChangeArrowheads="1"/>
          </p:cNvSpPr>
          <p:nvPr/>
        </p:nvSpPr>
        <p:spPr bwMode="auto">
          <a:xfrm>
            <a:off x="5314950" y="5743575"/>
            <a:ext cx="352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AU" sz="2000" baseline="0">
                <a:solidFill>
                  <a:srgbClr val="000000"/>
                </a:solidFill>
                <a:latin typeface="Arial" pitchFamily="34" charset="0"/>
              </a:rPr>
              <a:t>0.6</a:t>
            </a:r>
            <a:endParaRPr lang="en-AU"/>
          </a:p>
        </p:txBody>
      </p:sp>
      <p:sp>
        <p:nvSpPr>
          <p:cNvPr id="142352" name="Rectangle 16"/>
          <p:cNvSpPr>
            <a:spLocks noChangeArrowheads="1"/>
          </p:cNvSpPr>
          <p:nvPr/>
        </p:nvSpPr>
        <p:spPr bwMode="auto">
          <a:xfrm>
            <a:off x="6267450" y="5743575"/>
            <a:ext cx="352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AU" sz="2000" baseline="0">
                <a:solidFill>
                  <a:srgbClr val="000000"/>
                </a:solidFill>
                <a:latin typeface="Arial" pitchFamily="34" charset="0"/>
              </a:rPr>
              <a:t>0.8</a:t>
            </a:r>
            <a:endParaRPr lang="en-AU"/>
          </a:p>
        </p:txBody>
      </p:sp>
      <p:sp>
        <p:nvSpPr>
          <p:cNvPr id="142353" name="Rectangle 17"/>
          <p:cNvSpPr>
            <a:spLocks noChangeArrowheads="1"/>
          </p:cNvSpPr>
          <p:nvPr/>
        </p:nvSpPr>
        <p:spPr bwMode="auto">
          <a:xfrm>
            <a:off x="7208838" y="5743575"/>
            <a:ext cx="352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AU" sz="2000" baseline="0">
                <a:solidFill>
                  <a:srgbClr val="000000"/>
                </a:solidFill>
                <a:latin typeface="Arial" pitchFamily="34" charset="0"/>
              </a:rPr>
              <a:t>1.0</a:t>
            </a:r>
            <a:endParaRPr lang="en-AU"/>
          </a:p>
        </p:txBody>
      </p:sp>
      <p:sp>
        <p:nvSpPr>
          <p:cNvPr id="142354" name="Line 18"/>
          <p:cNvSpPr>
            <a:spLocks noChangeShapeType="1"/>
          </p:cNvSpPr>
          <p:nvPr/>
        </p:nvSpPr>
        <p:spPr bwMode="auto">
          <a:xfrm flipV="1">
            <a:off x="2535238" y="1336675"/>
            <a:ext cx="1587" cy="392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355" name="Line 19"/>
          <p:cNvSpPr>
            <a:spLocks noChangeShapeType="1"/>
          </p:cNvSpPr>
          <p:nvPr/>
        </p:nvSpPr>
        <p:spPr bwMode="auto">
          <a:xfrm flipH="1">
            <a:off x="2386013" y="5260975"/>
            <a:ext cx="14922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356" name="Line 20"/>
          <p:cNvSpPr>
            <a:spLocks noChangeShapeType="1"/>
          </p:cNvSpPr>
          <p:nvPr/>
        </p:nvSpPr>
        <p:spPr bwMode="auto">
          <a:xfrm flipH="1">
            <a:off x="2386013" y="4481513"/>
            <a:ext cx="149225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357" name="Line 21"/>
          <p:cNvSpPr>
            <a:spLocks noChangeShapeType="1"/>
          </p:cNvSpPr>
          <p:nvPr/>
        </p:nvSpPr>
        <p:spPr bwMode="auto">
          <a:xfrm flipH="1">
            <a:off x="2386013" y="3687763"/>
            <a:ext cx="149225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358" name="Line 22"/>
          <p:cNvSpPr>
            <a:spLocks noChangeShapeType="1"/>
          </p:cNvSpPr>
          <p:nvPr/>
        </p:nvSpPr>
        <p:spPr bwMode="auto">
          <a:xfrm flipH="1">
            <a:off x="2386013" y="2908300"/>
            <a:ext cx="14922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359" name="Line 23"/>
          <p:cNvSpPr>
            <a:spLocks noChangeShapeType="1"/>
          </p:cNvSpPr>
          <p:nvPr/>
        </p:nvSpPr>
        <p:spPr bwMode="auto">
          <a:xfrm flipH="1">
            <a:off x="2386013" y="2116138"/>
            <a:ext cx="149225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360" name="Line 24"/>
          <p:cNvSpPr>
            <a:spLocks noChangeShapeType="1"/>
          </p:cNvSpPr>
          <p:nvPr/>
        </p:nvSpPr>
        <p:spPr bwMode="auto">
          <a:xfrm flipH="1">
            <a:off x="2386013" y="1336675"/>
            <a:ext cx="14922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361" name="Rectangle 25"/>
          <p:cNvSpPr>
            <a:spLocks noChangeArrowheads="1"/>
          </p:cNvSpPr>
          <p:nvPr/>
        </p:nvSpPr>
        <p:spPr bwMode="auto">
          <a:xfrm rot="16200000">
            <a:off x="1966912" y="5173663"/>
            <a:ext cx="352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AU" sz="2000" baseline="0">
                <a:solidFill>
                  <a:srgbClr val="000000"/>
                </a:solidFill>
                <a:latin typeface="Arial" pitchFamily="34" charset="0"/>
              </a:rPr>
              <a:t>0.0</a:t>
            </a:r>
            <a:endParaRPr lang="en-AU"/>
          </a:p>
        </p:txBody>
      </p:sp>
      <p:sp>
        <p:nvSpPr>
          <p:cNvPr id="142362" name="Rectangle 26"/>
          <p:cNvSpPr>
            <a:spLocks noChangeArrowheads="1"/>
          </p:cNvSpPr>
          <p:nvPr/>
        </p:nvSpPr>
        <p:spPr bwMode="auto">
          <a:xfrm rot="16200000">
            <a:off x="1966912" y="4391026"/>
            <a:ext cx="352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AU" sz="2000" baseline="0">
                <a:solidFill>
                  <a:srgbClr val="000000"/>
                </a:solidFill>
                <a:latin typeface="Arial" pitchFamily="34" charset="0"/>
              </a:rPr>
              <a:t>0.2</a:t>
            </a:r>
            <a:endParaRPr lang="en-AU"/>
          </a:p>
        </p:txBody>
      </p:sp>
      <p:sp>
        <p:nvSpPr>
          <p:cNvPr id="142363" name="Rectangle 27"/>
          <p:cNvSpPr>
            <a:spLocks noChangeArrowheads="1"/>
          </p:cNvSpPr>
          <p:nvPr/>
        </p:nvSpPr>
        <p:spPr bwMode="auto">
          <a:xfrm rot="16200000">
            <a:off x="1966912" y="3600451"/>
            <a:ext cx="352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AU" sz="2000" baseline="0">
                <a:solidFill>
                  <a:srgbClr val="000000"/>
                </a:solidFill>
                <a:latin typeface="Arial" pitchFamily="34" charset="0"/>
              </a:rPr>
              <a:t>0.4</a:t>
            </a:r>
            <a:endParaRPr lang="en-AU"/>
          </a:p>
        </p:txBody>
      </p:sp>
      <p:sp>
        <p:nvSpPr>
          <p:cNvPr id="142364" name="Rectangle 28"/>
          <p:cNvSpPr>
            <a:spLocks noChangeArrowheads="1"/>
          </p:cNvSpPr>
          <p:nvPr/>
        </p:nvSpPr>
        <p:spPr bwMode="auto">
          <a:xfrm rot="16200000">
            <a:off x="1966912" y="2817813"/>
            <a:ext cx="352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AU" sz="2000" baseline="0">
                <a:solidFill>
                  <a:srgbClr val="000000"/>
                </a:solidFill>
                <a:latin typeface="Arial" pitchFamily="34" charset="0"/>
              </a:rPr>
              <a:t>0.6</a:t>
            </a:r>
            <a:endParaRPr lang="en-AU"/>
          </a:p>
        </p:txBody>
      </p:sp>
      <p:sp>
        <p:nvSpPr>
          <p:cNvPr id="142365" name="Rectangle 29"/>
          <p:cNvSpPr>
            <a:spLocks noChangeArrowheads="1"/>
          </p:cNvSpPr>
          <p:nvPr/>
        </p:nvSpPr>
        <p:spPr bwMode="auto">
          <a:xfrm rot="16200000">
            <a:off x="1966912" y="2025651"/>
            <a:ext cx="352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AU" sz="2000" baseline="0">
                <a:solidFill>
                  <a:srgbClr val="000000"/>
                </a:solidFill>
                <a:latin typeface="Arial" pitchFamily="34" charset="0"/>
              </a:rPr>
              <a:t>0.8</a:t>
            </a:r>
            <a:endParaRPr lang="en-AU"/>
          </a:p>
        </p:txBody>
      </p:sp>
      <p:sp>
        <p:nvSpPr>
          <p:cNvPr id="142366" name="Rectangle 30"/>
          <p:cNvSpPr>
            <a:spLocks noChangeArrowheads="1"/>
          </p:cNvSpPr>
          <p:nvPr/>
        </p:nvSpPr>
        <p:spPr bwMode="auto">
          <a:xfrm rot="16200000">
            <a:off x="1966912" y="1246188"/>
            <a:ext cx="352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AU" sz="2000" baseline="0">
                <a:solidFill>
                  <a:srgbClr val="000000"/>
                </a:solidFill>
                <a:latin typeface="Arial" pitchFamily="34" charset="0"/>
              </a:rPr>
              <a:t>1.0</a:t>
            </a:r>
            <a:endParaRPr lang="en-AU"/>
          </a:p>
        </p:txBody>
      </p:sp>
      <p:sp>
        <p:nvSpPr>
          <p:cNvPr id="142367" name="Rectangle 31"/>
          <p:cNvSpPr>
            <a:spLocks noChangeArrowheads="1"/>
          </p:cNvSpPr>
          <p:nvPr/>
        </p:nvSpPr>
        <p:spPr bwMode="auto">
          <a:xfrm>
            <a:off x="2535238" y="1174750"/>
            <a:ext cx="5100637" cy="424656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370" name="Line 34"/>
          <p:cNvSpPr>
            <a:spLocks noChangeShapeType="1"/>
          </p:cNvSpPr>
          <p:nvPr/>
        </p:nvSpPr>
        <p:spPr bwMode="auto">
          <a:xfrm flipV="1">
            <a:off x="3252788" y="2066925"/>
            <a:ext cx="347662" cy="3460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371" name="Line 35"/>
          <p:cNvSpPr>
            <a:spLocks noChangeShapeType="1"/>
          </p:cNvSpPr>
          <p:nvPr/>
        </p:nvSpPr>
        <p:spPr bwMode="auto">
          <a:xfrm flipV="1">
            <a:off x="3265488" y="2066925"/>
            <a:ext cx="531812" cy="5445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372" name="Line 36"/>
          <p:cNvSpPr>
            <a:spLocks noChangeShapeType="1"/>
          </p:cNvSpPr>
          <p:nvPr/>
        </p:nvSpPr>
        <p:spPr bwMode="auto">
          <a:xfrm flipV="1">
            <a:off x="3314700" y="2078038"/>
            <a:ext cx="681038" cy="693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373" name="Line 37"/>
          <p:cNvSpPr>
            <a:spLocks noChangeShapeType="1"/>
          </p:cNvSpPr>
          <p:nvPr/>
        </p:nvSpPr>
        <p:spPr bwMode="auto">
          <a:xfrm flipV="1">
            <a:off x="3425825" y="2103438"/>
            <a:ext cx="768350" cy="7683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374" name="Line 38"/>
          <p:cNvSpPr>
            <a:spLocks noChangeShapeType="1"/>
          </p:cNvSpPr>
          <p:nvPr/>
        </p:nvSpPr>
        <p:spPr bwMode="auto">
          <a:xfrm flipV="1">
            <a:off x="3983038" y="2116138"/>
            <a:ext cx="409575" cy="4079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375" name="Line 39"/>
          <p:cNvSpPr>
            <a:spLocks noChangeShapeType="1"/>
          </p:cNvSpPr>
          <p:nvPr/>
        </p:nvSpPr>
        <p:spPr bwMode="auto">
          <a:xfrm flipV="1">
            <a:off x="4243388" y="2139950"/>
            <a:ext cx="334962" cy="3222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376" name="Line 40"/>
          <p:cNvSpPr>
            <a:spLocks noChangeShapeType="1"/>
          </p:cNvSpPr>
          <p:nvPr/>
        </p:nvSpPr>
        <p:spPr bwMode="auto">
          <a:xfrm flipV="1">
            <a:off x="4441825" y="2190750"/>
            <a:ext cx="296863" cy="2968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377" name="Line 41"/>
          <p:cNvSpPr>
            <a:spLocks noChangeShapeType="1"/>
          </p:cNvSpPr>
          <p:nvPr/>
        </p:nvSpPr>
        <p:spPr bwMode="auto">
          <a:xfrm flipV="1">
            <a:off x="4578350" y="2239963"/>
            <a:ext cx="309563" cy="3222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378" name="Line 42"/>
          <p:cNvSpPr>
            <a:spLocks noChangeShapeType="1"/>
          </p:cNvSpPr>
          <p:nvPr/>
        </p:nvSpPr>
        <p:spPr bwMode="auto">
          <a:xfrm flipV="1">
            <a:off x="4664075" y="2314575"/>
            <a:ext cx="371475" cy="3714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379" name="Line 43"/>
          <p:cNvSpPr>
            <a:spLocks noChangeShapeType="1"/>
          </p:cNvSpPr>
          <p:nvPr/>
        </p:nvSpPr>
        <p:spPr bwMode="auto">
          <a:xfrm flipV="1">
            <a:off x="4689475" y="2387600"/>
            <a:ext cx="469900" cy="4841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380" name="Line 44"/>
          <p:cNvSpPr>
            <a:spLocks noChangeShapeType="1"/>
          </p:cNvSpPr>
          <p:nvPr/>
        </p:nvSpPr>
        <p:spPr bwMode="auto">
          <a:xfrm flipV="1">
            <a:off x="4230688" y="2487613"/>
            <a:ext cx="1039812" cy="10525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381" name="Line 45"/>
          <p:cNvSpPr>
            <a:spLocks noChangeShapeType="1"/>
          </p:cNvSpPr>
          <p:nvPr/>
        </p:nvSpPr>
        <p:spPr bwMode="auto">
          <a:xfrm flipV="1">
            <a:off x="4279900" y="2611438"/>
            <a:ext cx="1090613" cy="1089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382" name="Line 46"/>
          <p:cNvSpPr>
            <a:spLocks noChangeShapeType="1"/>
          </p:cNvSpPr>
          <p:nvPr/>
        </p:nvSpPr>
        <p:spPr bwMode="auto">
          <a:xfrm flipV="1">
            <a:off x="4379913" y="2747963"/>
            <a:ext cx="1063625" cy="10636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383" name="Line 47"/>
          <p:cNvSpPr>
            <a:spLocks noChangeShapeType="1"/>
          </p:cNvSpPr>
          <p:nvPr/>
        </p:nvSpPr>
        <p:spPr bwMode="auto">
          <a:xfrm flipV="1">
            <a:off x="4516438" y="2895600"/>
            <a:ext cx="989012" cy="990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384" name="Line 48"/>
          <p:cNvSpPr>
            <a:spLocks noChangeShapeType="1"/>
          </p:cNvSpPr>
          <p:nvPr/>
        </p:nvSpPr>
        <p:spPr bwMode="auto">
          <a:xfrm flipV="1">
            <a:off x="4676775" y="3057525"/>
            <a:ext cx="866775" cy="8778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385" name="Line 49"/>
          <p:cNvSpPr>
            <a:spLocks noChangeShapeType="1"/>
          </p:cNvSpPr>
          <p:nvPr/>
        </p:nvSpPr>
        <p:spPr bwMode="auto">
          <a:xfrm flipV="1">
            <a:off x="4849813" y="3254375"/>
            <a:ext cx="717550" cy="7318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386" name="Line 50"/>
          <p:cNvSpPr>
            <a:spLocks noChangeShapeType="1"/>
          </p:cNvSpPr>
          <p:nvPr/>
        </p:nvSpPr>
        <p:spPr bwMode="auto">
          <a:xfrm flipV="1">
            <a:off x="5022850" y="3440113"/>
            <a:ext cx="569913" cy="5699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387" name="Line 51"/>
          <p:cNvSpPr>
            <a:spLocks noChangeShapeType="1"/>
          </p:cNvSpPr>
          <p:nvPr/>
        </p:nvSpPr>
        <p:spPr bwMode="auto">
          <a:xfrm flipV="1">
            <a:off x="5208588" y="3638550"/>
            <a:ext cx="396875" cy="3968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388" name="Line 52"/>
          <p:cNvSpPr>
            <a:spLocks noChangeShapeType="1"/>
          </p:cNvSpPr>
          <p:nvPr/>
        </p:nvSpPr>
        <p:spPr bwMode="auto">
          <a:xfrm flipV="1">
            <a:off x="5456238" y="3849688"/>
            <a:ext cx="161925" cy="1476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389" name="Freeform 53"/>
          <p:cNvSpPr>
            <a:spLocks/>
          </p:cNvSpPr>
          <p:nvPr/>
        </p:nvSpPr>
        <p:spPr bwMode="auto">
          <a:xfrm>
            <a:off x="3252788" y="2066925"/>
            <a:ext cx="2365375" cy="1968500"/>
          </a:xfrm>
          <a:custGeom>
            <a:avLst/>
            <a:gdLst/>
            <a:ahLst/>
            <a:cxnLst>
              <a:cxn ang="0">
                <a:pos x="23" y="0"/>
              </a:cxn>
              <a:cxn ang="0">
                <a:pos x="53" y="0"/>
              </a:cxn>
              <a:cxn ang="0">
                <a:pos x="79" y="3"/>
              </a:cxn>
              <a:cxn ang="0">
                <a:pos x="106" y="5"/>
              </a:cxn>
              <a:cxn ang="0">
                <a:pos x="135" y="15"/>
              </a:cxn>
              <a:cxn ang="0">
                <a:pos x="154" y="25"/>
              </a:cxn>
              <a:cxn ang="0">
                <a:pos x="168" y="38"/>
              </a:cxn>
              <a:cxn ang="0">
                <a:pos x="179" y="59"/>
              </a:cxn>
              <a:cxn ang="0">
                <a:pos x="186" y="83"/>
              </a:cxn>
              <a:cxn ang="0">
                <a:pos x="189" y="115"/>
              </a:cxn>
              <a:cxn ang="0">
                <a:pos x="190" y="139"/>
              </a:cxn>
              <a:cxn ang="0">
                <a:pos x="191" y="149"/>
              </a:cxn>
              <a:cxn ang="0">
                <a:pos x="188" y="152"/>
              </a:cxn>
              <a:cxn ang="0">
                <a:pos x="183" y="155"/>
              </a:cxn>
              <a:cxn ang="0">
                <a:pos x="176" y="157"/>
              </a:cxn>
              <a:cxn ang="0">
                <a:pos x="168" y="158"/>
              </a:cxn>
              <a:cxn ang="0">
                <a:pos x="159" y="159"/>
              </a:cxn>
              <a:cxn ang="0">
                <a:pos x="147" y="158"/>
              </a:cxn>
              <a:cxn ang="0">
                <a:pos x="138" y="156"/>
              </a:cxn>
              <a:cxn ang="0">
                <a:pos x="125" y="154"/>
              </a:cxn>
              <a:cxn ang="0">
                <a:pos x="103" y="148"/>
              </a:cxn>
              <a:cxn ang="0">
                <a:pos x="86" y="138"/>
              </a:cxn>
              <a:cxn ang="0">
                <a:pos x="81" y="127"/>
              </a:cxn>
              <a:cxn ang="0">
                <a:pos x="79" y="120"/>
              </a:cxn>
              <a:cxn ang="0">
                <a:pos x="81" y="112"/>
              </a:cxn>
              <a:cxn ang="0">
                <a:pos x="88" y="105"/>
              </a:cxn>
              <a:cxn ang="0">
                <a:pos x="101" y="96"/>
              </a:cxn>
              <a:cxn ang="0">
                <a:pos x="111" y="85"/>
              </a:cxn>
              <a:cxn ang="0">
                <a:pos x="114" y="73"/>
              </a:cxn>
              <a:cxn ang="0">
                <a:pos x="117" y="61"/>
              </a:cxn>
              <a:cxn ang="0">
                <a:pos x="115" y="53"/>
              </a:cxn>
              <a:cxn ang="0">
                <a:pos x="113" y="46"/>
              </a:cxn>
              <a:cxn ang="0">
                <a:pos x="103" y="37"/>
              </a:cxn>
              <a:cxn ang="0">
                <a:pos x="96" y="34"/>
              </a:cxn>
              <a:cxn ang="0">
                <a:pos x="85" y="32"/>
              </a:cxn>
              <a:cxn ang="0">
                <a:pos x="76" y="32"/>
              </a:cxn>
              <a:cxn ang="0">
                <a:pos x="63" y="35"/>
              </a:cxn>
              <a:cxn ang="0">
                <a:pos x="55" y="39"/>
              </a:cxn>
              <a:cxn ang="0">
                <a:pos x="41" y="49"/>
              </a:cxn>
              <a:cxn ang="0">
                <a:pos x="33" y="53"/>
              </a:cxn>
              <a:cxn ang="0">
                <a:pos x="27" y="61"/>
              </a:cxn>
              <a:cxn ang="0">
                <a:pos x="19" y="65"/>
              </a:cxn>
              <a:cxn ang="0">
                <a:pos x="11" y="65"/>
              </a:cxn>
              <a:cxn ang="0">
                <a:pos x="4" y="56"/>
              </a:cxn>
              <a:cxn ang="0">
                <a:pos x="1" y="49"/>
              </a:cxn>
              <a:cxn ang="0">
                <a:pos x="0" y="40"/>
              </a:cxn>
              <a:cxn ang="0">
                <a:pos x="0" y="35"/>
              </a:cxn>
              <a:cxn ang="0">
                <a:pos x="0" y="27"/>
              </a:cxn>
              <a:cxn ang="0">
                <a:pos x="2" y="19"/>
              </a:cxn>
              <a:cxn ang="0">
                <a:pos x="4" y="15"/>
              </a:cxn>
              <a:cxn ang="0">
                <a:pos x="17" y="5"/>
              </a:cxn>
              <a:cxn ang="0">
                <a:pos x="8" y="12"/>
              </a:cxn>
              <a:cxn ang="0">
                <a:pos x="5" y="15"/>
              </a:cxn>
              <a:cxn ang="0">
                <a:pos x="23" y="0"/>
              </a:cxn>
            </a:cxnLst>
            <a:rect l="0" t="0" r="r" b="b"/>
            <a:pathLst>
              <a:path w="191" h="159">
                <a:moveTo>
                  <a:pt x="23" y="0"/>
                </a:moveTo>
                <a:lnTo>
                  <a:pt x="53" y="0"/>
                </a:lnTo>
                <a:lnTo>
                  <a:pt x="79" y="3"/>
                </a:lnTo>
                <a:lnTo>
                  <a:pt x="106" y="5"/>
                </a:lnTo>
                <a:lnTo>
                  <a:pt x="135" y="15"/>
                </a:lnTo>
                <a:lnTo>
                  <a:pt x="154" y="25"/>
                </a:lnTo>
                <a:lnTo>
                  <a:pt x="168" y="38"/>
                </a:lnTo>
                <a:lnTo>
                  <a:pt x="179" y="59"/>
                </a:lnTo>
                <a:lnTo>
                  <a:pt x="186" y="83"/>
                </a:lnTo>
                <a:lnTo>
                  <a:pt x="189" y="115"/>
                </a:lnTo>
                <a:lnTo>
                  <a:pt x="190" y="139"/>
                </a:lnTo>
                <a:lnTo>
                  <a:pt x="191" y="149"/>
                </a:lnTo>
                <a:lnTo>
                  <a:pt x="188" y="152"/>
                </a:lnTo>
                <a:lnTo>
                  <a:pt x="183" y="155"/>
                </a:lnTo>
                <a:lnTo>
                  <a:pt x="176" y="157"/>
                </a:lnTo>
                <a:lnTo>
                  <a:pt x="168" y="158"/>
                </a:lnTo>
                <a:lnTo>
                  <a:pt x="159" y="159"/>
                </a:lnTo>
                <a:lnTo>
                  <a:pt x="147" y="158"/>
                </a:lnTo>
                <a:lnTo>
                  <a:pt x="138" y="156"/>
                </a:lnTo>
                <a:lnTo>
                  <a:pt x="125" y="154"/>
                </a:lnTo>
                <a:lnTo>
                  <a:pt x="103" y="148"/>
                </a:lnTo>
                <a:lnTo>
                  <a:pt x="86" y="138"/>
                </a:lnTo>
                <a:lnTo>
                  <a:pt x="81" y="127"/>
                </a:lnTo>
                <a:lnTo>
                  <a:pt x="79" y="120"/>
                </a:lnTo>
                <a:lnTo>
                  <a:pt x="81" y="112"/>
                </a:lnTo>
                <a:lnTo>
                  <a:pt x="88" y="105"/>
                </a:lnTo>
                <a:lnTo>
                  <a:pt x="101" y="96"/>
                </a:lnTo>
                <a:lnTo>
                  <a:pt x="111" y="85"/>
                </a:lnTo>
                <a:lnTo>
                  <a:pt x="114" y="73"/>
                </a:lnTo>
                <a:lnTo>
                  <a:pt x="117" y="61"/>
                </a:lnTo>
                <a:lnTo>
                  <a:pt x="115" y="53"/>
                </a:lnTo>
                <a:lnTo>
                  <a:pt x="113" y="46"/>
                </a:lnTo>
                <a:lnTo>
                  <a:pt x="103" y="37"/>
                </a:lnTo>
                <a:lnTo>
                  <a:pt x="96" y="34"/>
                </a:lnTo>
                <a:lnTo>
                  <a:pt x="85" y="32"/>
                </a:lnTo>
                <a:lnTo>
                  <a:pt x="76" y="32"/>
                </a:lnTo>
                <a:lnTo>
                  <a:pt x="63" y="35"/>
                </a:lnTo>
                <a:lnTo>
                  <a:pt x="55" y="39"/>
                </a:lnTo>
                <a:lnTo>
                  <a:pt x="41" y="49"/>
                </a:lnTo>
                <a:lnTo>
                  <a:pt x="33" y="53"/>
                </a:lnTo>
                <a:lnTo>
                  <a:pt x="27" y="61"/>
                </a:lnTo>
                <a:lnTo>
                  <a:pt x="19" y="65"/>
                </a:lnTo>
                <a:lnTo>
                  <a:pt x="11" y="65"/>
                </a:lnTo>
                <a:lnTo>
                  <a:pt x="4" y="56"/>
                </a:lnTo>
                <a:lnTo>
                  <a:pt x="1" y="49"/>
                </a:lnTo>
                <a:lnTo>
                  <a:pt x="0" y="40"/>
                </a:lnTo>
                <a:lnTo>
                  <a:pt x="0" y="35"/>
                </a:lnTo>
                <a:lnTo>
                  <a:pt x="0" y="27"/>
                </a:lnTo>
                <a:lnTo>
                  <a:pt x="2" y="19"/>
                </a:lnTo>
                <a:lnTo>
                  <a:pt x="4" y="15"/>
                </a:lnTo>
                <a:lnTo>
                  <a:pt x="17" y="5"/>
                </a:lnTo>
                <a:lnTo>
                  <a:pt x="8" y="12"/>
                </a:lnTo>
                <a:lnTo>
                  <a:pt x="5" y="15"/>
                </a:lnTo>
                <a:lnTo>
                  <a:pt x="23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390" name="Line 54"/>
          <p:cNvSpPr>
            <a:spLocks noChangeShapeType="1"/>
          </p:cNvSpPr>
          <p:nvPr/>
        </p:nvSpPr>
        <p:spPr bwMode="auto">
          <a:xfrm>
            <a:off x="2555875" y="3284538"/>
            <a:ext cx="5040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42391" name="Line 55"/>
          <p:cNvSpPr>
            <a:spLocks noChangeShapeType="1"/>
          </p:cNvSpPr>
          <p:nvPr/>
        </p:nvSpPr>
        <p:spPr bwMode="auto">
          <a:xfrm flipV="1">
            <a:off x="5076825" y="1125538"/>
            <a:ext cx="0" cy="4319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6" name="Date Placeholder 5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Aug 2012</a:t>
            </a:r>
            <a:endParaRPr lang="en-US"/>
          </a:p>
        </p:txBody>
      </p:sp>
      <p:sp>
        <p:nvSpPr>
          <p:cNvPr id="57" name="Footer Placeholder 5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ISEMP- NITTY GRITTY GRTS</a:t>
            </a:r>
            <a:endParaRPr lang="en-US"/>
          </a:p>
        </p:txBody>
      </p:sp>
      <p:sp>
        <p:nvSpPr>
          <p:cNvPr id="58" name="Slide Number Placeholder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25E9-CEBD-4CD4-A001-54F82C7DD9D6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ext Box 2"/>
          <p:cNvSpPr txBox="1">
            <a:spLocks noChangeArrowheads="1"/>
          </p:cNvSpPr>
          <p:nvPr/>
        </p:nvSpPr>
        <p:spPr bwMode="auto">
          <a:xfrm>
            <a:off x="152400" y="228600"/>
            <a:ext cx="8991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i="1" baseline="0">
                <a:solidFill>
                  <a:schemeClr val="tx1"/>
                </a:solidFill>
              </a:rPr>
              <a:t>Population region image + random offset</a:t>
            </a:r>
          </a:p>
        </p:txBody>
      </p:sp>
      <p:sp>
        <p:nvSpPr>
          <p:cNvPr id="146435" name="AutoShape 3"/>
          <p:cNvSpPr>
            <a:spLocks noChangeAspect="1" noChangeArrowheads="1" noTextEdit="1"/>
          </p:cNvSpPr>
          <p:nvPr/>
        </p:nvSpPr>
        <p:spPr bwMode="auto">
          <a:xfrm>
            <a:off x="1371600" y="11113"/>
            <a:ext cx="6858000" cy="684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36" name="Line 4"/>
          <p:cNvSpPr>
            <a:spLocks noChangeShapeType="1"/>
          </p:cNvSpPr>
          <p:nvPr/>
        </p:nvSpPr>
        <p:spPr bwMode="auto">
          <a:xfrm>
            <a:off x="2720975" y="5421313"/>
            <a:ext cx="4729163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37" name="Line 5"/>
          <p:cNvSpPr>
            <a:spLocks noChangeShapeType="1"/>
          </p:cNvSpPr>
          <p:nvPr/>
        </p:nvSpPr>
        <p:spPr bwMode="auto">
          <a:xfrm>
            <a:off x="2720975" y="5421313"/>
            <a:ext cx="1588" cy="149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38" name="Line 6"/>
          <p:cNvSpPr>
            <a:spLocks noChangeShapeType="1"/>
          </p:cNvSpPr>
          <p:nvPr/>
        </p:nvSpPr>
        <p:spPr bwMode="auto">
          <a:xfrm>
            <a:off x="3662363" y="5421313"/>
            <a:ext cx="1587" cy="149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39" name="Line 7"/>
          <p:cNvSpPr>
            <a:spLocks noChangeShapeType="1"/>
          </p:cNvSpPr>
          <p:nvPr/>
        </p:nvSpPr>
        <p:spPr bwMode="auto">
          <a:xfrm>
            <a:off x="4614863" y="5421313"/>
            <a:ext cx="1587" cy="149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40" name="Line 8"/>
          <p:cNvSpPr>
            <a:spLocks noChangeShapeType="1"/>
          </p:cNvSpPr>
          <p:nvPr/>
        </p:nvSpPr>
        <p:spPr bwMode="auto">
          <a:xfrm>
            <a:off x="5556250" y="5421313"/>
            <a:ext cx="1588" cy="149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41" name="Line 9"/>
          <p:cNvSpPr>
            <a:spLocks noChangeShapeType="1"/>
          </p:cNvSpPr>
          <p:nvPr/>
        </p:nvSpPr>
        <p:spPr bwMode="auto">
          <a:xfrm>
            <a:off x="6508750" y="5421313"/>
            <a:ext cx="1588" cy="149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42" name="Line 10"/>
          <p:cNvSpPr>
            <a:spLocks noChangeShapeType="1"/>
          </p:cNvSpPr>
          <p:nvPr/>
        </p:nvSpPr>
        <p:spPr bwMode="auto">
          <a:xfrm>
            <a:off x="7450138" y="5421313"/>
            <a:ext cx="1587" cy="1492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43" name="Rectangle 11"/>
          <p:cNvSpPr>
            <a:spLocks noChangeArrowheads="1"/>
          </p:cNvSpPr>
          <p:nvPr/>
        </p:nvSpPr>
        <p:spPr bwMode="auto">
          <a:xfrm>
            <a:off x="2479675" y="5743575"/>
            <a:ext cx="352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AU" sz="2000" baseline="0">
                <a:solidFill>
                  <a:srgbClr val="000000"/>
                </a:solidFill>
                <a:latin typeface="Arial" pitchFamily="34" charset="0"/>
              </a:rPr>
              <a:t>0.0</a:t>
            </a:r>
            <a:endParaRPr lang="en-AU"/>
          </a:p>
        </p:txBody>
      </p:sp>
      <p:sp>
        <p:nvSpPr>
          <p:cNvPr id="146444" name="Rectangle 12"/>
          <p:cNvSpPr>
            <a:spLocks noChangeArrowheads="1"/>
          </p:cNvSpPr>
          <p:nvPr/>
        </p:nvSpPr>
        <p:spPr bwMode="auto">
          <a:xfrm>
            <a:off x="3421063" y="5743575"/>
            <a:ext cx="352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AU" sz="2000" baseline="0">
                <a:solidFill>
                  <a:srgbClr val="000000"/>
                </a:solidFill>
                <a:latin typeface="Arial" pitchFamily="34" charset="0"/>
              </a:rPr>
              <a:t>0.2</a:t>
            </a:r>
            <a:endParaRPr lang="en-AU"/>
          </a:p>
        </p:txBody>
      </p:sp>
      <p:sp>
        <p:nvSpPr>
          <p:cNvPr id="146445" name="Rectangle 13"/>
          <p:cNvSpPr>
            <a:spLocks noChangeArrowheads="1"/>
          </p:cNvSpPr>
          <p:nvPr/>
        </p:nvSpPr>
        <p:spPr bwMode="auto">
          <a:xfrm>
            <a:off x="4373563" y="5743575"/>
            <a:ext cx="352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AU" sz="2000" baseline="0">
                <a:solidFill>
                  <a:srgbClr val="000000"/>
                </a:solidFill>
                <a:latin typeface="Arial" pitchFamily="34" charset="0"/>
              </a:rPr>
              <a:t>0.4</a:t>
            </a:r>
            <a:endParaRPr lang="en-AU"/>
          </a:p>
        </p:txBody>
      </p:sp>
      <p:sp>
        <p:nvSpPr>
          <p:cNvPr id="146446" name="Rectangle 14"/>
          <p:cNvSpPr>
            <a:spLocks noChangeArrowheads="1"/>
          </p:cNvSpPr>
          <p:nvPr/>
        </p:nvSpPr>
        <p:spPr bwMode="auto">
          <a:xfrm>
            <a:off x="5314950" y="5743575"/>
            <a:ext cx="352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AU" sz="2000" baseline="0">
                <a:solidFill>
                  <a:srgbClr val="000000"/>
                </a:solidFill>
                <a:latin typeface="Arial" pitchFamily="34" charset="0"/>
              </a:rPr>
              <a:t>0.6</a:t>
            </a:r>
            <a:endParaRPr lang="en-AU"/>
          </a:p>
        </p:txBody>
      </p:sp>
      <p:sp>
        <p:nvSpPr>
          <p:cNvPr id="146447" name="Rectangle 15"/>
          <p:cNvSpPr>
            <a:spLocks noChangeArrowheads="1"/>
          </p:cNvSpPr>
          <p:nvPr/>
        </p:nvSpPr>
        <p:spPr bwMode="auto">
          <a:xfrm>
            <a:off x="6267450" y="5743575"/>
            <a:ext cx="352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AU" sz="2000" baseline="0">
                <a:solidFill>
                  <a:srgbClr val="000000"/>
                </a:solidFill>
                <a:latin typeface="Arial" pitchFamily="34" charset="0"/>
              </a:rPr>
              <a:t>0.8</a:t>
            </a:r>
            <a:endParaRPr lang="en-AU"/>
          </a:p>
        </p:txBody>
      </p:sp>
      <p:sp>
        <p:nvSpPr>
          <p:cNvPr id="146448" name="Rectangle 16"/>
          <p:cNvSpPr>
            <a:spLocks noChangeArrowheads="1"/>
          </p:cNvSpPr>
          <p:nvPr/>
        </p:nvSpPr>
        <p:spPr bwMode="auto">
          <a:xfrm>
            <a:off x="7208838" y="5743575"/>
            <a:ext cx="352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AU" sz="2000" baseline="0">
                <a:solidFill>
                  <a:srgbClr val="000000"/>
                </a:solidFill>
                <a:latin typeface="Arial" pitchFamily="34" charset="0"/>
              </a:rPr>
              <a:t>1.0</a:t>
            </a:r>
            <a:endParaRPr lang="en-AU"/>
          </a:p>
        </p:txBody>
      </p:sp>
      <p:sp>
        <p:nvSpPr>
          <p:cNvPr id="146449" name="Line 17"/>
          <p:cNvSpPr>
            <a:spLocks noChangeShapeType="1"/>
          </p:cNvSpPr>
          <p:nvPr/>
        </p:nvSpPr>
        <p:spPr bwMode="auto">
          <a:xfrm flipV="1">
            <a:off x="2535238" y="1336675"/>
            <a:ext cx="1587" cy="392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50" name="Line 18"/>
          <p:cNvSpPr>
            <a:spLocks noChangeShapeType="1"/>
          </p:cNvSpPr>
          <p:nvPr/>
        </p:nvSpPr>
        <p:spPr bwMode="auto">
          <a:xfrm flipH="1">
            <a:off x="2386013" y="5260975"/>
            <a:ext cx="14922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51" name="Line 19"/>
          <p:cNvSpPr>
            <a:spLocks noChangeShapeType="1"/>
          </p:cNvSpPr>
          <p:nvPr/>
        </p:nvSpPr>
        <p:spPr bwMode="auto">
          <a:xfrm flipH="1">
            <a:off x="2386013" y="4481513"/>
            <a:ext cx="149225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52" name="Line 20"/>
          <p:cNvSpPr>
            <a:spLocks noChangeShapeType="1"/>
          </p:cNvSpPr>
          <p:nvPr/>
        </p:nvSpPr>
        <p:spPr bwMode="auto">
          <a:xfrm flipH="1">
            <a:off x="2386013" y="3687763"/>
            <a:ext cx="149225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53" name="Line 21"/>
          <p:cNvSpPr>
            <a:spLocks noChangeShapeType="1"/>
          </p:cNvSpPr>
          <p:nvPr/>
        </p:nvSpPr>
        <p:spPr bwMode="auto">
          <a:xfrm flipH="1">
            <a:off x="2386013" y="2908300"/>
            <a:ext cx="14922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54" name="Line 22"/>
          <p:cNvSpPr>
            <a:spLocks noChangeShapeType="1"/>
          </p:cNvSpPr>
          <p:nvPr/>
        </p:nvSpPr>
        <p:spPr bwMode="auto">
          <a:xfrm flipH="1">
            <a:off x="2386013" y="2116138"/>
            <a:ext cx="149225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55" name="Line 23"/>
          <p:cNvSpPr>
            <a:spLocks noChangeShapeType="1"/>
          </p:cNvSpPr>
          <p:nvPr/>
        </p:nvSpPr>
        <p:spPr bwMode="auto">
          <a:xfrm flipH="1">
            <a:off x="2386013" y="1336675"/>
            <a:ext cx="149225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56" name="Rectangle 24"/>
          <p:cNvSpPr>
            <a:spLocks noChangeArrowheads="1"/>
          </p:cNvSpPr>
          <p:nvPr/>
        </p:nvSpPr>
        <p:spPr bwMode="auto">
          <a:xfrm rot="16200000">
            <a:off x="1966912" y="5173663"/>
            <a:ext cx="352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AU" sz="2000" baseline="0">
                <a:solidFill>
                  <a:srgbClr val="000000"/>
                </a:solidFill>
                <a:latin typeface="Arial" pitchFamily="34" charset="0"/>
              </a:rPr>
              <a:t>0.0</a:t>
            </a:r>
            <a:endParaRPr lang="en-AU"/>
          </a:p>
        </p:txBody>
      </p:sp>
      <p:sp>
        <p:nvSpPr>
          <p:cNvPr id="146457" name="Rectangle 25"/>
          <p:cNvSpPr>
            <a:spLocks noChangeArrowheads="1"/>
          </p:cNvSpPr>
          <p:nvPr/>
        </p:nvSpPr>
        <p:spPr bwMode="auto">
          <a:xfrm rot="16200000">
            <a:off x="1966912" y="4391026"/>
            <a:ext cx="352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AU" sz="2000" baseline="0">
                <a:solidFill>
                  <a:srgbClr val="000000"/>
                </a:solidFill>
                <a:latin typeface="Arial" pitchFamily="34" charset="0"/>
              </a:rPr>
              <a:t>0.2</a:t>
            </a:r>
            <a:endParaRPr lang="en-AU"/>
          </a:p>
        </p:txBody>
      </p:sp>
      <p:sp>
        <p:nvSpPr>
          <p:cNvPr id="146458" name="Rectangle 26"/>
          <p:cNvSpPr>
            <a:spLocks noChangeArrowheads="1"/>
          </p:cNvSpPr>
          <p:nvPr/>
        </p:nvSpPr>
        <p:spPr bwMode="auto">
          <a:xfrm rot="16200000">
            <a:off x="1966912" y="3600451"/>
            <a:ext cx="352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AU" sz="2000" baseline="0">
                <a:solidFill>
                  <a:srgbClr val="000000"/>
                </a:solidFill>
                <a:latin typeface="Arial" pitchFamily="34" charset="0"/>
              </a:rPr>
              <a:t>0.4</a:t>
            </a:r>
            <a:endParaRPr lang="en-AU"/>
          </a:p>
        </p:txBody>
      </p:sp>
      <p:sp>
        <p:nvSpPr>
          <p:cNvPr id="146459" name="Rectangle 27"/>
          <p:cNvSpPr>
            <a:spLocks noChangeArrowheads="1"/>
          </p:cNvSpPr>
          <p:nvPr/>
        </p:nvSpPr>
        <p:spPr bwMode="auto">
          <a:xfrm rot="16200000">
            <a:off x="1966912" y="2817813"/>
            <a:ext cx="352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AU" sz="2000" baseline="0">
                <a:solidFill>
                  <a:srgbClr val="000000"/>
                </a:solidFill>
                <a:latin typeface="Arial" pitchFamily="34" charset="0"/>
              </a:rPr>
              <a:t>0.6</a:t>
            </a:r>
            <a:endParaRPr lang="en-AU"/>
          </a:p>
        </p:txBody>
      </p:sp>
      <p:sp>
        <p:nvSpPr>
          <p:cNvPr id="146460" name="Rectangle 28"/>
          <p:cNvSpPr>
            <a:spLocks noChangeArrowheads="1"/>
          </p:cNvSpPr>
          <p:nvPr/>
        </p:nvSpPr>
        <p:spPr bwMode="auto">
          <a:xfrm rot="16200000">
            <a:off x="1966912" y="2025651"/>
            <a:ext cx="352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AU" sz="2000" baseline="0">
                <a:solidFill>
                  <a:srgbClr val="000000"/>
                </a:solidFill>
                <a:latin typeface="Arial" pitchFamily="34" charset="0"/>
              </a:rPr>
              <a:t>0.8</a:t>
            </a:r>
            <a:endParaRPr lang="en-AU"/>
          </a:p>
        </p:txBody>
      </p:sp>
      <p:sp>
        <p:nvSpPr>
          <p:cNvPr id="146461" name="Rectangle 29"/>
          <p:cNvSpPr>
            <a:spLocks noChangeArrowheads="1"/>
          </p:cNvSpPr>
          <p:nvPr/>
        </p:nvSpPr>
        <p:spPr bwMode="auto">
          <a:xfrm rot="16200000">
            <a:off x="1966912" y="1246188"/>
            <a:ext cx="352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AU" sz="2000" baseline="0">
                <a:solidFill>
                  <a:srgbClr val="000000"/>
                </a:solidFill>
                <a:latin typeface="Arial" pitchFamily="34" charset="0"/>
              </a:rPr>
              <a:t>1.0</a:t>
            </a:r>
            <a:endParaRPr lang="en-AU"/>
          </a:p>
        </p:txBody>
      </p:sp>
      <p:sp>
        <p:nvSpPr>
          <p:cNvPr id="146462" name="Rectangle 30"/>
          <p:cNvSpPr>
            <a:spLocks noChangeArrowheads="1"/>
          </p:cNvSpPr>
          <p:nvPr/>
        </p:nvSpPr>
        <p:spPr bwMode="auto">
          <a:xfrm>
            <a:off x="2535238" y="1174750"/>
            <a:ext cx="5100637" cy="424656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63" name="Line 31"/>
          <p:cNvSpPr>
            <a:spLocks noChangeShapeType="1"/>
          </p:cNvSpPr>
          <p:nvPr/>
        </p:nvSpPr>
        <p:spPr bwMode="auto">
          <a:xfrm flipV="1">
            <a:off x="3252788" y="2066925"/>
            <a:ext cx="347662" cy="3460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64" name="Line 32"/>
          <p:cNvSpPr>
            <a:spLocks noChangeShapeType="1"/>
          </p:cNvSpPr>
          <p:nvPr/>
        </p:nvSpPr>
        <p:spPr bwMode="auto">
          <a:xfrm flipV="1">
            <a:off x="3265488" y="2066925"/>
            <a:ext cx="531812" cy="5445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65" name="Line 33"/>
          <p:cNvSpPr>
            <a:spLocks noChangeShapeType="1"/>
          </p:cNvSpPr>
          <p:nvPr/>
        </p:nvSpPr>
        <p:spPr bwMode="auto">
          <a:xfrm flipV="1">
            <a:off x="3314700" y="2078038"/>
            <a:ext cx="681038" cy="693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66" name="Line 34"/>
          <p:cNvSpPr>
            <a:spLocks noChangeShapeType="1"/>
          </p:cNvSpPr>
          <p:nvPr/>
        </p:nvSpPr>
        <p:spPr bwMode="auto">
          <a:xfrm flipV="1">
            <a:off x="3425825" y="2103438"/>
            <a:ext cx="768350" cy="7683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67" name="Line 35"/>
          <p:cNvSpPr>
            <a:spLocks noChangeShapeType="1"/>
          </p:cNvSpPr>
          <p:nvPr/>
        </p:nvSpPr>
        <p:spPr bwMode="auto">
          <a:xfrm flipV="1">
            <a:off x="3983038" y="2116138"/>
            <a:ext cx="409575" cy="4079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68" name="Line 36"/>
          <p:cNvSpPr>
            <a:spLocks noChangeShapeType="1"/>
          </p:cNvSpPr>
          <p:nvPr/>
        </p:nvSpPr>
        <p:spPr bwMode="auto">
          <a:xfrm flipV="1">
            <a:off x="4243388" y="2139950"/>
            <a:ext cx="334962" cy="3222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69" name="Line 37"/>
          <p:cNvSpPr>
            <a:spLocks noChangeShapeType="1"/>
          </p:cNvSpPr>
          <p:nvPr/>
        </p:nvSpPr>
        <p:spPr bwMode="auto">
          <a:xfrm flipV="1">
            <a:off x="4441825" y="2190750"/>
            <a:ext cx="296863" cy="2968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70" name="Line 38"/>
          <p:cNvSpPr>
            <a:spLocks noChangeShapeType="1"/>
          </p:cNvSpPr>
          <p:nvPr/>
        </p:nvSpPr>
        <p:spPr bwMode="auto">
          <a:xfrm flipV="1">
            <a:off x="4578350" y="2239963"/>
            <a:ext cx="309563" cy="3222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71" name="Line 39"/>
          <p:cNvSpPr>
            <a:spLocks noChangeShapeType="1"/>
          </p:cNvSpPr>
          <p:nvPr/>
        </p:nvSpPr>
        <p:spPr bwMode="auto">
          <a:xfrm flipV="1">
            <a:off x="4664075" y="2314575"/>
            <a:ext cx="371475" cy="3714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72" name="Line 40"/>
          <p:cNvSpPr>
            <a:spLocks noChangeShapeType="1"/>
          </p:cNvSpPr>
          <p:nvPr/>
        </p:nvSpPr>
        <p:spPr bwMode="auto">
          <a:xfrm flipV="1">
            <a:off x="4689475" y="2387600"/>
            <a:ext cx="469900" cy="4841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73" name="Line 41"/>
          <p:cNvSpPr>
            <a:spLocks noChangeShapeType="1"/>
          </p:cNvSpPr>
          <p:nvPr/>
        </p:nvSpPr>
        <p:spPr bwMode="auto">
          <a:xfrm flipV="1">
            <a:off x="4230688" y="2487613"/>
            <a:ext cx="1039812" cy="10525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74" name="Line 42"/>
          <p:cNvSpPr>
            <a:spLocks noChangeShapeType="1"/>
          </p:cNvSpPr>
          <p:nvPr/>
        </p:nvSpPr>
        <p:spPr bwMode="auto">
          <a:xfrm flipV="1">
            <a:off x="4279900" y="2611438"/>
            <a:ext cx="1090613" cy="1089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75" name="Line 43"/>
          <p:cNvSpPr>
            <a:spLocks noChangeShapeType="1"/>
          </p:cNvSpPr>
          <p:nvPr/>
        </p:nvSpPr>
        <p:spPr bwMode="auto">
          <a:xfrm flipV="1">
            <a:off x="4379913" y="2747963"/>
            <a:ext cx="1063625" cy="10636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76" name="Line 44"/>
          <p:cNvSpPr>
            <a:spLocks noChangeShapeType="1"/>
          </p:cNvSpPr>
          <p:nvPr/>
        </p:nvSpPr>
        <p:spPr bwMode="auto">
          <a:xfrm flipV="1">
            <a:off x="4516438" y="2895600"/>
            <a:ext cx="989012" cy="990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77" name="Line 45"/>
          <p:cNvSpPr>
            <a:spLocks noChangeShapeType="1"/>
          </p:cNvSpPr>
          <p:nvPr/>
        </p:nvSpPr>
        <p:spPr bwMode="auto">
          <a:xfrm flipV="1">
            <a:off x="4676775" y="3057525"/>
            <a:ext cx="866775" cy="8778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78" name="Line 46"/>
          <p:cNvSpPr>
            <a:spLocks noChangeShapeType="1"/>
          </p:cNvSpPr>
          <p:nvPr/>
        </p:nvSpPr>
        <p:spPr bwMode="auto">
          <a:xfrm flipV="1">
            <a:off x="4849813" y="3254375"/>
            <a:ext cx="717550" cy="7318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79" name="Line 47"/>
          <p:cNvSpPr>
            <a:spLocks noChangeShapeType="1"/>
          </p:cNvSpPr>
          <p:nvPr/>
        </p:nvSpPr>
        <p:spPr bwMode="auto">
          <a:xfrm flipV="1">
            <a:off x="5022850" y="3440113"/>
            <a:ext cx="569913" cy="5699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80" name="Line 48"/>
          <p:cNvSpPr>
            <a:spLocks noChangeShapeType="1"/>
          </p:cNvSpPr>
          <p:nvPr/>
        </p:nvSpPr>
        <p:spPr bwMode="auto">
          <a:xfrm flipV="1">
            <a:off x="5208588" y="3638550"/>
            <a:ext cx="396875" cy="3968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81" name="Line 49"/>
          <p:cNvSpPr>
            <a:spLocks noChangeShapeType="1"/>
          </p:cNvSpPr>
          <p:nvPr/>
        </p:nvSpPr>
        <p:spPr bwMode="auto">
          <a:xfrm flipV="1">
            <a:off x="5456238" y="3849688"/>
            <a:ext cx="161925" cy="1476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82" name="Freeform 50"/>
          <p:cNvSpPr>
            <a:spLocks/>
          </p:cNvSpPr>
          <p:nvPr/>
        </p:nvSpPr>
        <p:spPr bwMode="auto">
          <a:xfrm>
            <a:off x="3252788" y="2066925"/>
            <a:ext cx="2365375" cy="1968500"/>
          </a:xfrm>
          <a:custGeom>
            <a:avLst/>
            <a:gdLst/>
            <a:ahLst/>
            <a:cxnLst>
              <a:cxn ang="0">
                <a:pos x="23" y="0"/>
              </a:cxn>
              <a:cxn ang="0">
                <a:pos x="53" y="0"/>
              </a:cxn>
              <a:cxn ang="0">
                <a:pos x="79" y="3"/>
              </a:cxn>
              <a:cxn ang="0">
                <a:pos x="106" y="5"/>
              </a:cxn>
              <a:cxn ang="0">
                <a:pos x="135" y="15"/>
              </a:cxn>
              <a:cxn ang="0">
                <a:pos x="154" y="25"/>
              </a:cxn>
              <a:cxn ang="0">
                <a:pos x="168" y="38"/>
              </a:cxn>
              <a:cxn ang="0">
                <a:pos x="179" y="59"/>
              </a:cxn>
              <a:cxn ang="0">
                <a:pos x="186" y="83"/>
              </a:cxn>
              <a:cxn ang="0">
                <a:pos x="189" y="115"/>
              </a:cxn>
              <a:cxn ang="0">
                <a:pos x="190" y="139"/>
              </a:cxn>
              <a:cxn ang="0">
                <a:pos x="191" y="149"/>
              </a:cxn>
              <a:cxn ang="0">
                <a:pos x="188" y="152"/>
              </a:cxn>
              <a:cxn ang="0">
                <a:pos x="183" y="155"/>
              </a:cxn>
              <a:cxn ang="0">
                <a:pos x="176" y="157"/>
              </a:cxn>
              <a:cxn ang="0">
                <a:pos x="168" y="158"/>
              </a:cxn>
              <a:cxn ang="0">
                <a:pos x="159" y="159"/>
              </a:cxn>
              <a:cxn ang="0">
                <a:pos x="147" y="158"/>
              </a:cxn>
              <a:cxn ang="0">
                <a:pos x="138" y="156"/>
              </a:cxn>
              <a:cxn ang="0">
                <a:pos x="125" y="154"/>
              </a:cxn>
              <a:cxn ang="0">
                <a:pos x="103" y="148"/>
              </a:cxn>
              <a:cxn ang="0">
                <a:pos x="86" y="138"/>
              </a:cxn>
              <a:cxn ang="0">
                <a:pos x="81" y="127"/>
              </a:cxn>
              <a:cxn ang="0">
                <a:pos x="79" y="120"/>
              </a:cxn>
              <a:cxn ang="0">
                <a:pos x="81" y="112"/>
              </a:cxn>
              <a:cxn ang="0">
                <a:pos x="88" y="105"/>
              </a:cxn>
              <a:cxn ang="0">
                <a:pos x="101" y="96"/>
              </a:cxn>
              <a:cxn ang="0">
                <a:pos x="111" y="85"/>
              </a:cxn>
              <a:cxn ang="0">
                <a:pos x="114" y="73"/>
              </a:cxn>
              <a:cxn ang="0">
                <a:pos x="117" y="61"/>
              </a:cxn>
              <a:cxn ang="0">
                <a:pos x="115" y="53"/>
              </a:cxn>
              <a:cxn ang="0">
                <a:pos x="113" y="46"/>
              </a:cxn>
              <a:cxn ang="0">
                <a:pos x="103" y="37"/>
              </a:cxn>
              <a:cxn ang="0">
                <a:pos x="96" y="34"/>
              </a:cxn>
              <a:cxn ang="0">
                <a:pos x="85" y="32"/>
              </a:cxn>
              <a:cxn ang="0">
                <a:pos x="76" y="32"/>
              </a:cxn>
              <a:cxn ang="0">
                <a:pos x="63" y="35"/>
              </a:cxn>
              <a:cxn ang="0">
                <a:pos x="55" y="39"/>
              </a:cxn>
              <a:cxn ang="0">
                <a:pos x="41" y="49"/>
              </a:cxn>
              <a:cxn ang="0">
                <a:pos x="33" y="53"/>
              </a:cxn>
              <a:cxn ang="0">
                <a:pos x="27" y="61"/>
              </a:cxn>
              <a:cxn ang="0">
                <a:pos x="19" y="65"/>
              </a:cxn>
              <a:cxn ang="0">
                <a:pos x="11" y="65"/>
              </a:cxn>
              <a:cxn ang="0">
                <a:pos x="4" y="56"/>
              </a:cxn>
              <a:cxn ang="0">
                <a:pos x="1" y="49"/>
              </a:cxn>
              <a:cxn ang="0">
                <a:pos x="0" y="40"/>
              </a:cxn>
              <a:cxn ang="0">
                <a:pos x="0" y="35"/>
              </a:cxn>
              <a:cxn ang="0">
                <a:pos x="0" y="27"/>
              </a:cxn>
              <a:cxn ang="0">
                <a:pos x="2" y="19"/>
              </a:cxn>
              <a:cxn ang="0">
                <a:pos x="4" y="15"/>
              </a:cxn>
              <a:cxn ang="0">
                <a:pos x="17" y="5"/>
              </a:cxn>
              <a:cxn ang="0">
                <a:pos x="8" y="12"/>
              </a:cxn>
              <a:cxn ang="0">
                <a:pos x="5" y="15"/>
              </a:cxn>
              <a:cxn ang="0">
                <a:pos x="23" y="0"/>
              </a:cxn>
            </a:cxnLst>
            <a:rect l="0" t="0" r="r" b="b"/>
            <a:pathLst>
              <a:path w="191" h="159">
                <a:moveTo>
                  <a:pt x="23" y="0"/>
                </a:moveTo>
                <a:lnTo>
                  <a:pt x="53" y="0"/>
                </a:lnTo>
                <a:lnTo>
                  <a:pt x="79" y="3"/>
                </a:lnTo>
                <a:lnTo>
                  <a:pt x="106" y="5"/>
                </a:lnTo>
                <a:lnTo>
                  <a:pt x="135" y="15"/>
                </a:lnTo>
                <a:lnTo>
                  <a:pt x="154" y="25"/>
                </a:lnTo>
                <a:lnTo>
                  <a:pt x="168" y="38"/>
                </a:lnTo>
                <a:lnTo>
                  <a:pt x="179" y="59"/>
                </a:lnTo>
                <a:lnTo>
                  <a:pt x="186" y="83"/>
                </a:lnTo>
                <a:lnTo>
                  <a:pt x="189" y="115"/>
                </a:lnTo>
                <a:lnTo>
                  <a:pt x="190" y="139"/>
                </a:lnTo>
                <a:lnTo>
                  <a:pt x="191" y="149"/>
                </a:lnTo>
                <a:lnTo>
                  <a:pt x="188" y="152"/>
                </a:lnTo>
                <a:lnTo>
                  <a:pt x="183" y="155"/>
                </a:lnTo>
                <a:lnTo>
                  <a:pt x="176" y="157"/>
                </a:lnTo>
                <a:lnTo>
                  <a:pt x="168" y="158"/>
                </a:lnTo>
                <a:lnTo>
                  <a:pt x="159" y="159"/>
                </a:lnTo>
                <a:lnTo>
                  <a:pt x="147" y="158"/>
                </a:lnTo>
                <a:lnTo>
                  <a:pt x="138" y="156"/>
                </a:lnTo>
                <a:lnTo>
                  <a:pt x="125" y="154"/>
                </a:lnTo>
                <a:lnTo>
                  <a:pt x="103" y="148"/>
                </a:lnTo>
                <a:lnTo>
                  <a:pt x="86" y="138"/>
                </a:lnTo>
                <a:lnTo>
                  <a:pt x="81" y="127"/>
                </a:lnTo>
                <a:lnTo>
                  <a:pt x="79" y="120"/>
                </a:lnTo>
                <a:lnTo>
                  <a:pt x="81" y="112"/>
                </a:lnTo>
                <a:lnTo>
                  <a:pt x="88" y="105"/>
                </a:lnTo>
                <a:lnTo>
                  <a:pt x="101" y="96"/>
                </a:lnTo>
                <a:lnTo>
                  <a:pt x="111" y="85"/>
                </a:lnTo>
                <a:lnTo>
                  <a:pt x="114" y="73"/>
                </a:lnTo>
                <a:lnTo>
                  <a:pt x="117" y="61"/>
                </a:lnTo>
                <a:lnTo>
                  <a:pt x="115" y="53"/>
                </a:lnTo>
                <a:lnTo>
                  <a:pt x="113" y="46"/>
                </a:lnTo>
                <a:lnTo>
                  <a:pt x="103" y="37"/>
                </a:lnTo>
                <a:lnTo>
                  <a:pt x="96" y="34"/>
                </a:lnTo>
                <a:lnTo>
                  <a:pt x="85" y="32"/>
                </a:lnTo>
                <a:lnTo>
                  <a:pt x="76" y="32"/>
                </a:lnTo>
                <a:lnTo>
                  <a:pt x="63" y="35"/>
                </a:lnTo>
                <a:lnTo>
                  <a:pt x="55" y="39"/>
                </a:lnTo>
                <a:lnTo>
                  <a:pt x="41" y="49"/>
                </a:lnTo>
                <a:lnTo>
                  <a:pt x="33" y="53"/>
                </a:lnTo>
                <a:lnTo>
                  <a:pt x="27" y="61"/>
                </a:lnTo>
                <a:lnTo>
                  <a:pt x="19" y="65"/>
                </a:lnTo>
                <a:lnTo>
                  <a:pt x="11" y="65"/>
                </a:lnTo>
                <a:lnTo>
                  <a:pt x="4" y="56"/>
                </a:lnTo>
                <a:lnTo>
                  <a:pt x="1" y="49"/>
                </a:lnTo>
                <a:lnTo>
                  <a:pt x="0" y="40"/>
                </a:lnTo>
                <a:lnTo>
                  <a:pt x="0" y="35"/>
                </a:lnTo>
                <a:lnTo>
                  <a:pt x="0" y="27"/>
                </a:lnTo>
                <a:lnTo>
                  <a:pt x="2" y="19"/>
                </a:lnTo>
                <a:lnTo>
                  <a:pt x="4" y="15"/>
                </a:lnTo>
                <a:lnTo>
                  <a:pt x="17" y="5"/>
                </a:lnTo>
                <a:lnTo>
                  <a:pt x="8" y="12"/>
                </a:lnTo>
                <a:lnTo>
                  <a:pt x="5" y="15"/>
                </a:lnTo>
                <a:lnTo>
                  <a:pt x="23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483" name="Line 51"/>
          <p:cNvSpPr>
            <a:spLocks noChangeShapeType="1"/>
          </p:cNvSpPr>
          <p:nvPr/>
        </p:nvSpPr>
        <p:spPr bwMode="auto">
          <a:xfrm>
            <a:off x="2555875" y="3284538"/>
            <a:ext cx="5040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46484" name="Line 52"/>
          <p:cNvSpPr>
            <a:spLocks noChangeShapeType="1"/>
          </p:cNvSpPr>
          <p:nvPr/>
        </p:nvSpPr>
        <p:spPr bwMode="auto">
          <a:xfrm flipV="1">
            <a:off x="5076825" y="1196975"/>
            <a:ext cx="0" cy="424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46485" name="Line 53"/>
          <p:cNvSpPr>
            <a:spLocks noChangeShapeType="1"/>
          </p:cNvSpPr>
          <p:nvPr/>
        </p:nvSpPr>
        <p:spPr bwMode="auto">
          <a:xfrm>
            <a:off x="2555875" y="2276475"/>
            <a:ext cx="5040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46486" name="Line 54"/>
          <p:cNvSpPr>
            <a:spLocks noChangeShapeType="1"/>
          </p:cNvSpPr>
          <p:nvPr/>
        </p:nvSpPr>
        <p:spPr bwMode="auto">
          <a:xfrm>
            <a:off x="2555875" y="4365625"/>
            <a:ext cx="5111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46487" name="Line 55"/>
          <p:cNvSpPr>
            <a:spLocks noChangeShapeType="1"/>
          </p:cNvSpPr>
          <p:nvPr/>
        </p:nvSpPr>
        <p:spPr bwMode="auto">
          <a:xfrm flipV="1">
            <a:off x="3779838" y="1196975"/>
            <a:ext cx="0" cy="424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46488" name="Line 56"/>
          <p:cNvSpPr>
            <a:spLocks noChangeShapeType="1"/>
          </p:cNvSpPr>
          <p:nvPr/>
        </p:nvSpPr>
        <p:spPr bwMode="auto">
          <a:xfrm flipV="1">
            <a:off x="6300788" y="1196975"/>
            <a:ext cx="0" cy="424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0" name="Date Placeholder 5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Aug 2012</a:t>
            </a:r>
            <a:endParaRPr lang="en-US"/>
          </a:p>
        </p:txBody>
      </p:sp>
      <p:sp>
        <p:nvSpPr>
          <p:cNvPr id="61" name="Footer Placeholder 6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ISEMP- NITTY GRITTY GRTS</a:t>
            </a:r>
            <a:endParaRPr lang="en-US"/>
          </a:p>
        </p:txBody>
      </p:sp>
      <p:sp>
        <p:nvSpPr>
          <p:cNvPr id="62" name="Slide Number Placeholder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25E9-CEBD-4CD4-A001-54F82C7DD9D6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1143000"/>
          </a:xfrm>
        </p:spPr>
        <p:txBody>
          <a:bodyPr/>
          <a:lstStyle/>
          <a:p>
            <a:r>
              <a:rPr lang="en-US" dirty="0"/>
              <a:t>GRTS Design</a:t>
            </a:r>
            <a:br>
              <a:rPr lang="en-US" dirty="0"/>
            </a:br>
            <a:r>
              <a:rPr lang="en-US" dirty="0"/>
              <a:t> Mechanics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989138"/>
            <a:ext cx="8785225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dirty="0"/>
              <a:t>Order the cells so that some 2-dimensional proximity relationships are </a:t>
            </a:r>
            <a:r>
              <a:rPr lang="en-US" sz="2800" dirty="0" smtClean="0"/>
              <a:t>preserved, and let the cell size go to zero</a:t>
            </a:r>
            <a:endParaRPr lang="en-US" sz="2800" dirty="0"/>
          </a:p>
          <a:p>
            <a:pPr lvl="1"/>
            <a:r>
              <a:rPr lang="en-US" sz="2400" dirty="0" smtClean="0"/>
              <a:t>Result is a map form unit square to unit interval</a:t>
            </a:r>
          </a:p>
          <a:p>
            <a:pPr lvl="1"/>
            <a:r>
              <a:rPr lang="en-US" sz="2400" dirty="0" smtClean="0"/>
              <a:t>Can’t </a:t>
            </a:r>
            <a:r>
              <a:rPr lang="en-US" sz="2400" dirty="0"/>
              <a:t>preserve everything, because a 1-1, onto, continuous map from unit square to unit interval is </a:t>
            </a:r>
            <a:r>
              <a:rPr lang="en-US" sz="2400" dirty="0" smtClean="0"/>
              <a:t>impossible</a:t>
            </a:r>
            <a:endParaRPr lang="en-US" sz="2400" dirty="0"/>
          </a:p>
          <a:p>
            <a:pPr lvl="1"/>
            <a:r>
              <a:rPr lang="en-US" sz="2400" dirty="0"/>
              <a:t>Can get 1-1,onto, &amp; measurable, which is good enough</a:t>
            </a:r>
          </a:p>
          <a:p>
            <a:pPr lvl="1"/>
            <a:r>
              <a:rPr lang="en-US" sz="2400" dirty="0"/>
              <a:t>GRTS uses a quadrant-recursive function, similar to the space filling curve developed by </a:t>
            </a:r>
            <a:r>
              <a:rPr lang="en-US" sz="2400" dirty="0" err="1"/>
              <a:t>Guiseppe</a:t>
            </a:r>
            <a:r>
              <a:rPr lang="en-US" sz="2400" dirty="0"/>
              <a:t> </a:t>
            </a:r>
            <a:r>
              <a:rPr lang="en-US" sz="2400" dirty="0" err="1"/>
              <a:t>Peano</a:t>
            </a:r>
            <a:r>
              <a:rPr lang="en-US" sz="2400" dirty="0"/>
              <a:t> in 1890.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864B-CDB9-47F4-9B40-3A0D0F6D2BA1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1828800" y="495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47459" name="Picture 3" descr="jsm2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836613"/>
            <a:ext cx="5200650" cy="5562600"/>
          </a:xfrm>
          <a:prstGeom prst="rect">
            <a:avLst/>
          </a:prstGeom>
          <a:noFill/>
        </p:spPr>
      </p:pic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5486400" y="1143000"/>
            <a:ext cx="3429000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aseline="0">
                <a:solidFill>
                  <a:schemeClr val="tx1"/>
                </a:solidFill>
              </a:rPr>
              <a:t>Assign each cell an address corresponding to the order of subdivision</a:t>
            </a:r>
          </a:p>
          <a:p>
            <a:pPr>
              <a:spcBef>
                <a:spcPct val="50000"/>
              </a:spcBef>
            </a:pPr>
            <a:r>
              <a:rPr lang="en-US" sz="2800" baseline="0">
                <a:solidFill>
                  <a:schemeClr val="tx1"/>
                </a:solidFill>
              </a:rPr>
              <a:t>The address of the shaded quadrant is 0.213</a:t>
            </a:r>
          </a:p>
          <a:p>
            <a:pPr>
              <a:spcBef>
                <a:spcPct val="50000"/>
              </a:spcBef>
            </a:pPr>
            <a:r>
              <a:rPr lang="en-US" sz="2800" baseline="0">
                <a:solidFill>
                  <a:schemeClr val="tx1"/>
                </a:solidFill>
              </a:rPr>
              <a:t>Order the cells following the address order</a:t>
            </a:r>
          </a:p>
        </p:txBody>
      </p:sp>
      <p:sp>
        <p:nvSpPr>
          <p:cNvPr id="147461" name="Freeform 5"/>
          <p:cNvSpPr>
            <a:spLocks/>
          </p:cNvSpPr>
          <p:nvPr/>
        </p:nvSpPr>
        <p:spPr bwMode="auto">
          <a:xfrm>
            <a:off x="1547813" y="2060575"/>
            <a:ext cx="2363787" cy="1968500"/>
          </a:xfrm>
          <a:custGeom>
            <a:avLst/>
            <a:gdLst/>
            <a:ahLst/>
            <a:cxnLst>
              <a:cxn ang="0">
                <a:pos x="23" y="0"/>
              </a:cxn>
              <a:cxn ang="0">
                <a:pos x="52" y="1"/>
              </a:cxn>
              <a:cxn ang="0">
                <a:pos x="79" y="4"/>
              </a:cxn>
              <a:cxn ang="0">
                <a:pos x="105" y="6"/>
              </a:cxn>
              <a:cxn ang="0">
                <a:pos x="135" y="16"/>
              </a:cxn>
              <a:cxn ang="0">
                <a:pos x="153" y="26"/>
              </a:cxn>
              <a:cxn ang="0">
                <a:pos x="168" y="39"/>
              </a:cxn>
              <a:cxn ang="0">
                <a:pos x="179" y="59"/>
              </a:cxn>
              <a:cxn ang="0">
                <a:pos x="186" y="83"/>
              </a:cxn>
              <a:cxn ang="0">
                <a:pos x="189" y="115"/>
              </a:cxn>
              <a:cxn ang="0">
                <a:pos x="190" y="139"/>
              </a:cxn>
              <a:cxn ang="0">
                <a:pos x="191" y="149"/>
              </a:cxn>
              <a:cxn ang="0">
                <a:pos x="188" y="153"/>
              </a:cxn>
              <a:cxn ang="0">
                <a:pos x="183" y="155"/>
              </a:cxn>
              <a:cxn ang="0">
                <a:pos x="176" y="157"/>
              </a:cxn>
              <a:cxn ang="0">
                <a:pos x="168" y="159"/>
              </a:cxn>
              <a:cxn ang="0">
                <a:pos x="159" y="159"/>
              </a:cxn>
              <a:cxn ang="0">
                <a:pos x="147" y="159"/>
              </a:cxn>
              <a:cxn ang="0">
                <a:pos x="138" y="157"/>
              </a:cxn>
              <a:cxn ang="0">
                <a:pos x="125" y="155"/>
              </a:cxn>
              <a:cxn ang="0">
                <a:pos x="103" y="148"/>
              </a:cxn>
              <a:cxn ang="0">
                <a:pos x="86" y="139"/>
              </a:cxn>
              <a:cxn ang="0">
                <a:pos x="81" y="127"/>
              </a:cxn>
              <a:cxn ang="0">
                <a:pos x="79" y="121"/>
              </a:cxn>
              <a:cxn ang="0">
                <a:pos x="81" y="113"/>
              </a:cxn>
              <a:cxn ang="0">
                <a:pos x="88" y="106"/>
              </a:cxn>
              <a:cxn ang="0">
                <a:pos x="101" y="97"/>
              </a:cxn>
              <a:cxn ang="0">
                <a:pos x="111" y="85"/>
              </a:cxn>
              <a:cxn ang="0">
                <a:pos x="114" y="74"/>
              </a:cxn>
              <a:cxn ang="0">
                <a:pos x="117" y="62"/>
              </a:cxn>
              <a:cxn ang="0">
                <a:pos x="115" y="53"/>
              </a:cxn>
              <a:cxn ang="0">
                <a:pos x="113" y="46"/>
              </a:cxn>
              <a:cxn ang="0">
                <a:pos x="103" y="37"/>
              </a:cxn>
              <a:cxn ang="0">
                <a:pos x="96" y="35"/>
              </a:cxn>
              <a:cxn ang="0">
                <a:pos x="85" y="33"/>
              </a:cxn>
              <a:cxn ang="0">
                <a:pos x="76" y="33"/>
              </a:cxn>
              <a:cxn ang="0">
                <a:pos x="63" y="35"/>
              </a:cxn>
              <a:cxn ang="0">
                <a:pos x="55" y="40"/>
              </a:cxn>
              <a:cxn ang="0">
                <a:pos x="41" y="50"/>
              </a:cxn>
              <a:cxn ang="0">
                <a:pos x="33" y="53"/>
              </a:cxn>
              <a:cxn ang="0">
                <a:pos x="27" y="61"/>
              </a:cxn>
              <a:cxn ang="0">
                <a:pos x="19" y="66"/>
              </a:cxn>
              <a:cxn ang="0">
                <a:pos x="11" y="66"/>
              </a:cxn>
              <a:cxn ang="0">
                <a:pos x="4" y="57"/>
              </a:cxn>
              <a:cxn ang="0">
                <a:pos x="1" y="50"/>
              </a:cxn>
              <a:cxn ang="0">
                <a:pos x="0" y="41"/>
              </a:cxn>
              <a:cxn ang="0">
                <a:pos x="0" y="35"/>
              </a:cxn>
              <a:cxn ang="0">
                <a:pos x="0" y="27"/>
              </a:cxn>
              <a:cxn ang="0">
                <a:pos x="2" y="20"/>
              </a:cxn>
              <a:cxn ang="0">
                <a:pos x="4" y="16"/>
              </a:cxn>
              <a:cxn ang="0">
                <a:pos x="17" y="5"/>
              </a:cxn>
              <a:cxn ang="0">
                <a:pos x="8" y="12"/>
              </a:cxn>
              <a:cxn ang="0">
                <a:pos x="4" y="16"/>
              </a:cxn>
              <a:cxn ang="0">
                <a:pos x="23" y="0"/>
              </a:cxn>
            </a:cxnLst>
            <a:rect l="0" t="0" r="r" b="b"/>
            <a:pathLst>
              <a:path w="191" h="159">
                <a:moveTo>
                  <a:pt x="23" y="0"/>
                </a:moveTo>
                <a:lnTo>
                  <a:pt x="52" y="1"/>
                </a:lnTo>
                <a:lnTo>
                  <a:pt x="79" y="4"/>
                </a:lnTo>
                <a:lnTo>
                  <a:pt x="105" y="6"/>
                </a:lnTo>
                <a:lnTo>
                  <a:pt x="135" y="16"/>
                </a:lnTo>
                <a:lnTo>
                  <a:pt x="153" y="26"/>
                </a:lnTo>
                <a:lnTo>
                  <a:pt x="168" y="39"/>
                </a:lnTo>
                <a:lnTo>
                  <a:pt x="179" y="59"/>
                </a:lnTo>
                <a:lnTo>
                  <a:pt x="186" y="83"/>
                </a:lnTo>
                <a:lnTo>
                  <a:pt x="189" y="115"/>
                </a:lnTo>
                <a:lnTo>
                  <a:pt x="190" y="139"/>
                </a:lnTo>
                <a:lnTo>
                  <a:pt x="191" y="149"/>
                </a:lnTo>
                <a:lnTo>
                  <a:pt x="188" y="153"/>
                </a:lnTo>
                <a:lnTo>
                  <a:pt x="183" y="155"/>
                </a:lnTo>
                <a:lnTo>
                  <a:pt x="176" y="157"/>
                </a:lnTo>
                <a:lnTo>
                  <a:pt x="168" y="159"/>
                </a:lnTo>
                <a:lnTo>
                  <a:pt x="159" y="159"/>
                </a:lnTo>
                <a:lnTo>
                  <a:pt x="147" y="159"/>
                </a:lnTo>
                <a:lnTo>
                  <a:pt x="138" y="157"/>
                </a:lnTo>
                <a:lnTo>
                  <a:pt x="125" y="155"/>
                </a:lnTo>
                <a:lnTo>
                  <a:pt x="103" y="148"/>
                </a:lnTo>
                <a:lnTo>
                  <a:pt x="86" y="139"/>
                </a:lnTo>
                <a:lnTo>
                  <a:pt x="81" y="127"/>
                </a:lnTo>
                <a:lnTo>
                  <a:pt x="79" y="121"/>
                </a:lnTo>
                <a:lnTo>
                  <a:pt x="81" y="113"/>
                </a:lnTo>
                <a:lnTo>
                  <a:pt x="88" y="106"/>
                </a:lnTo>
                <a:lnTo>
                  <a:pt x="101" y="97"/>
                </a:lnTo>
                <a:lnTo>
                  <a:pt x="111" y="85"/>
                </a:lnTo>
                <a:lnTo>
                  <a:pt x="114" y="74"/>
                </a:lnTo>
                <a:lnTo>
                  <a:pt x="117" y="62"/>
                </a:lnTo>
                <a:lnTo>
                  <a:pt x="115" y="53"/>
                </a:lnTo>
                <a:lnTo>
                  <a:pt x="113" y="46"/>
                </a:lnTo>
                <a:lnTo>
                  <a:pt x="103" y="37"/>
                </a:lnTo>
                <a:lnTo>
                  <a:pt x="96" y="35"/>
                </a:lnTo>
                <a:lnTo>
                  <a:pt x="85" y="33"/>
                </a:lnTo>
                <a:lnTo>
                  <a:pt x="76" y="33"/>
                </a:lnTo>
                <a:lnTo>
                  <a:pt x="63" y="35"/>
                </a:lnTo>
                <a:lnTo>
                  <a:pt x="55" y="40"/>
                </a:lnTo>
                <a:lnTo>
                  <a:pt x="41" y="50"/>
                </a:lnTo>
                <a:lnTo>
                  <a:pt x="33" y="53"/>
                </a:lnTo>
                <a:lnTo>
                  <a:pt x="27" y="61"/>
                </a:lnTo>
                <a:lnTo>
                  <a:pt x="19" y="66"/>
                </a:lnTo>
                <a:lnTo>
                  <a:pt x="11" y="66"/>
                </a:lnTo>
                <a:lnTo>
                  <a:pt x="4" y="57"/>
                </a:lnTo>
                <a:lnTo>
                  <a:pt x="1" y="50"/>
                </a:lnTo>
                <a:lnTo>
                  <a:pt x="0" y="41"/>
                </a:lnTo>
                <a:lnTo>
                  <a:pt x="0" y="35"/>
                </a:lnTo>
                <a:lnTo>
                  <a:pt x="0" y="27"/>
                </a:lnTo>
                <a:lnTo>
                  <a:pt x="2" y="20"/>
                </a:lnTo>
                <a:lnTo>
                  <a:pt x="4" y="16"/>
                </a:lnTo>
                <a:lnTo>
                  <a:pt x="17" y="5"/>
                </a:lnTo>
                <a:lnTo>
                  <a:pt x="8" y="12"/>
                </a:lnTo>
                <a:lnTo>
                  <a:pt x="4" y="16"/>
                </a:lnTo>
                <a:lnTo>
                  <a:pt x="23" y="0"/>
                </a:lnTo>
              </a:path>
            </a:pathLst>
          </a:custGeom>
          <a:solidFill>
            <a:srgbClr val="CCFFFF">
              <a:alpha val="46001"/>
            </a:srgbClr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Aug 2012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ISEMP- NITTY GRITTY GRTS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25E9-CEBD-4CD4-A001-54F82C7DD9D6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  <a:cs typeface="Times New Roman" pitchFamily="18" charset="0"/>
              </a:rPr>
              <a:t>GRTS Design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function we just described is an example of a “quadrant recursive function”</a:t>
            </a:r>
          </a:p>
          <a:p>
            <a:r>
              <a:rPr lang="en-US" dirty="0" smtClean="0"/>
              <a:t>The defining property of a Q-R function is that the image of any sub-quadrant, no matter how small, is an interval.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864B-CDB9-47F4-9B40-3A0D0F6D2BA1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cs typeface="Times New Roman" pitchFamily="18" charset="0"/>
              </a:rPr>
              <a:t>GRTS </a:t>
            </a:r>
            <a:r>
              <a:rPr lang="en-US" dirty="0" smtClean="0">
                <a:solidFill>
                  <a:srgbClr val="0000FF"/>
                </a:solidFill>
                <a:cs typeface="Times New Roman" pitchFamily="18" charset="0"/>
              </a:rPr>
              <a:t>Design Theory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989138"/>
            <a:ext cx="7772400" cy="4114800"/>
          </a:xfrm>
        </p:spPr>
        <p:txBody>
          <a:bodyPr/>
          <a:lstStyle/>
          <a:p>
            <a:r>
              <a:rPr lang="en-US" sz="2800" dirty="0">
                <a:solidFill>
                  <a:srgbClr val="0000FF"/>
                </a:solidFill>
                <a:cs typeface="Times New Roman" pitchFamily="18" charset="0"/>
              </a:rPr>
              <a:t>We will base the development on functions that map the unit square into the unit interval.  </a:t>
            </a:r>
            <a:endParaRPr lang="en-US" sz="2800" dirty="0">
              <a:cs typeface="Times New Roman" pitchFamily="18" charset="0"/>
            </a:endParaRPr>
          </a:p>
          <a:p>
            <a:r>
              <a:rPr lang="en-US" sz="2800" dirty="0">
                <a:solidFill>
                  <a:srgbClr val="0000FF"/>
                </a:solidFill>
                <a:cs typeface="Times New Roman" pitchFamily="18" charset="0"/>
              </a:rPr>
              <a:t>With suitable </a:t>
            </a:r>
            <a:r>
              <a:rPr lang="en-US" sz="2800" dirty="0" smtClean="0">
                <a:solidFill>
                  <a:srgbClr val="0000FF"/>
                </a:solidFill>
                <a:cs typeface="Times New Roman" pitchFamily="18" charset="0"/>
              </a:rPr>
              <a:t>restrictions, </a:t>
            </a:r>
            <a:r>
              <a:rPr lang="en-US" sz="2800" dirty="0">
                <a:solidFill>
                  <a:srgbClr val="0000FF"/>
                </a:solidFill>
                <a:cs typeface="Times New Roman" pitchFamily="18" charset="0"/>
              </a:rPr>
              <a:t>we can make </a:t>
            </a:r>
            <a:r>
              <a:rPr lang="en-US" sz="2800" i="1" dirty="0">
                <a:solidFill>
                  <a:srgbClr val="0000FF"/>
                </a:solidFill>
                <a:cs typeface="Times New Roman" pitchFamily="18" charset="0"/>
              </a:rPr>
              <a:t>f</a:t>
            </a:r>
            <a:r>
              <a:rPr lang="en-US" sz="2800" dirty="0">
                <a:solidFill>
                  <a:srgbClr val="0000FF"/>
                </a:solidFill>
                <a:cs typeface="Times New Roman" pitchFamily="18" charset="0"/>
              </a:rPr>
              <a:t> continuous, 1-1, onto, or measureable, but not all at the same time.  We choose a restriction that makes </a:t>
            </a:r>
            <a:r>
              <a:rPr lang="en-US" sz="2800" i="1" dirty="0">
                <a:solidFill>
                  <a:srgbClr val="0000FF"/>
                </a:solidFill>
                <a:cs typeface="Times New Roman" pitchFamily="18" charset="0"/>
              </a:rPr>
              <a:t>f</a:t>
            </a:r>
            <a:r>
              <a:rPr lang="en-US" sz="2800" dirty="0">
                <a:solidFill>
                  <a:srgbClr val="0000FF"/>
                </a:solidFill>
                <a:cs typeface="Times New Roman" pitchFamily="18" charset="0"/>
              </a:rPr>
              <a:t> (and </a:t>
            </a:r>
            <a:r>
              <a:rPr lang="en-US" sz="2800" i="1" dirty="0">
                <a:solidFill>
                  <a:srgbClr val="0000FF"/>
                </a:solidFill>
                <a:cs typeface="Times New Roman" pitchFamily="18" charset="0"/>
              </a:rPr>
              <a:t>f</a:t>
            </a:r>
            <a:r>
              <a:rPr lang="en-US" sz="2800" i="1" baseline="30000" dirty="0">
                <a:solidFill>
                  <a:srgbClr val="0000FF"/>
                </a:solidFill>
                <a:cs typeface="Times New Roman" pitchFamily="18" charset="0"/>
              </a:rPr>
              <a:t> -1</a:t>
            </a:r>
            <a:r>
              <a:rPr lang="en-US" sz="2800" dirty="0">
                <a:solidFill>
                  <a:srgbClr val="0000FF"/>
                </a:solidFill>
                <a:cs typeface="Times New Roman" pitchFamily="18" charset="0"/>
              </a:rPr>
              <a:t> ) 1-1, </a:t>
            </a:r>
            <a:r>
              <a:rPr lang="en-US" sz="2800" dirty="0" smtClean="0">
                <a:solidFill>
                  <a:srgbClr val="0000FF"/>
                </a:solidFill>
                <a:cs typeface="Times New Roman" pitchFamily="18" charset="0"/>
              </a:rPr>
              <a:t>onto, measureable</a:t>
            </a:r>
            <a:r>
              <a:rPr lang="en-US" sz="2800" dirty="0">
                <a:solidFill>
                  <a:srgbClr val="0000FF"/>
                </a:solidFill>
                <a:cs typeface="Times New Roman" pitchFamily="18" charset="0"/>
              </a:rPr>
              <a:t>, and having a property that preserves some 2-dimensional proximity relationships in the 1-dimensional image</a:t>
            </a:r>
            <a:r>
              <a:rPr lang="en-US" sz="2800" dirty="0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864B-CDB9-47F4-9B40-3A0D0F6D2BA1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Survey Design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Tobler's First Law of Geography:  Things that are close together in space tend to have more similar properties than things that are far apart.</a:t>
            </a:r>
          </a:p>
          <a:p>
            <a:pPr>
              <a:buFontTx/>
              <a:buNone/>
            </a:pPr>
            <a:r>
              <a:rPr lang="en-US"/>
              <a:t>                     OR</a:t>
            </a:r>
          </a:p>
          <a:p>
            <a:pPr>
              <a:buFontTx/>
              <a:buNone/>
            </a:pPr>
            <a:r>
              <a:rPr lang="en-US"/>
              <a:t>Spatial correlation functions tend to decrease with distance</a:t>
            </a:r>
            <a:endParaRPr lang="en-US" sz="36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864B-CDB9-47F4-9B40-3A0D0F6D2BA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  <a:cs typeface="Times New Roman" pitchFamily="18" charset="0"/>
              </a:rPr>
              <a:t>QUADRANT-RECURSIVE FUNCTIONS</a:t>
            </a:r>
            <a:r>
              <a:rPr lang="en-US"/>
              <a:t>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rgbClr val="0000FF"/>
                </a:solidFill>
                <a:cs typeface="Times New Roman" pitchFamily="18" charset="0"/>
              </a:rPr>
              <a:t>A basic quadrant-recursive function can be obtained by bit-interweaving:</a:t>
            </a:r>
            <a:endParaRPr lang="en-US" sz="28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rgbClr val="0000FF"/>
                </a:solidFill>
                <a:cs typeface="Times New Roman" pitchFamily="18" charset="0"/>
              </a:rPr>
              <a:t> </a:t>
            </a:r>
            <a:endParaRPr lang="en-US" sz="28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rgbClr val="0000FF"/>
                </a:solidFill>
                <a:cs typeface="Times New Roman" pitchFamily="18" charset="0"/>
              </a:rPr>
              <a:t>Let </a:t>
            </a:r>
            <a:r>
              <a:rPr lang="en-US" sz="2800" i="1" dirty="0">
                <a:solidFill>
                  <a:srgbClr val="0000FF"/>
                </a:solidFill>
                <a:cs typeface="Times New Roman" pitchFamily="18" charset="0"/>
              </a:rPr>
              <a:t>s = (x, y)</a:t>
            </a:r>
            <a:r>
              <a:rPr lang="en-US" sz="2800" dirty="0">
                <a:solidFill>
                  <a:srgbClr val="0000FF"/>
                </a:solidFill>
                <a:cs typeface="Times New Roman" pitchFamily="18" charset="0"/>
              </a:rPr>
              <a:t>  be a </a:t>
            </a:r>
            <a:r>
              <a:rPr lang="en-US" sz="2800" dirty="0" smtClean="0">
                <a:solidFill>
                  <a:srgbClr val="0000FF"/>
                </a:solidFill>
                <a:cs typeface="Times New Roman" pitchFamily="18" charset="0"/>
              </a:rPr>
              <a:t>point in the unit square</a:t>
            </a:r>
            <a:endParaRPr lang="en-US" sz="28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rgbClr val="0000FF"/>
                </a:solidFill>
                <a:cs typeface="Times New Roman" pitchFamily="18" charset="0"/>
              </a:rPr>
              <a:t> </a:t>
            </a:r>
            <a:endParaRPr lang="en-US" sz="28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rgbClr val="0000FF"/>
                </a:solidFill>
                <a:cs typeface="Times New Roman" pitchFamily="18" charset="0"/>
              </a:rPr>
              <a:t>Binary expansion:    </a:t>
            </a:r>
            <a:r>
              <a:rPr lang="en-US" sz="2800" i="1" dirty="0">
                <a:solidFill>
                  <a:srgbClr val="0000FF"/>
                </a:solidFill>
                <a:cs typeface="Times New Roman" pitchFamily="18" charset="0"/>
              </a:rPr>
              <a:t>x = 0.x</a:t>
            </a:r>
            <a:r>
              <a:rPr lang="en-US" sz="2800" i="1" baseline="-30000" dirty="0">
                <a:solidFill>
                  <a:srgbClr val="0000FF"/>
                </a:solidFill>
                <a:cs typeface="Times New Roman" pitchFamily="18" charset="0"/>
              </a:rPr>
              <a:t>1</a:t>
            </a:r>
            <a:r>
              <a:rPr lang="en-US" sz="2800" i="1" dirty="0">
                <a:solidFill>
                  <a:srgbClr val="0000FF"/>
                </a:solidFill>
                <a:cs typeface="Times New Roman" pitchFamily="18" charset="0"/>
              </a:rPr>
              <a:t>x</a:t>
            </a:r>
            <a:r>
              <a:rPr lang="en-US" sz="2800" i="1" baseline="-30000" dirty="0">
                <a:solidFill>
                  <a:srgbClr val="0000FF"/>
                </a:solidFill>
                <a:cs typeface="Times New Roman" pitchFamily="18" charset="0"/>
              </a:rPr>
              <a:t>2</a:t>
            </a:r>
            <a:r>
              <a:rPr lang="en-US" sz="2800" i="1" dirty="0">
                <a:solidFill>
                  <a:srgbClr val="0000FF"/>
                </a:solidFill>
                <a:cs typeface="Times New Roman" pitchFamily="18" charset="0"/>
              </a:rPr>
              <a:t>x</a:t>
            </a:r>
            <a:r>
              <a:rPr lang="en-US" sz="2800" i="1" baseline="-30000" dirty="0">
                <a:solidFill>
                  <a:srgbClr val="0000FF"/>
                </a:solidFill>
                <a:cs typeface="Times New Roman" pitchFamily="18" charset="0"/>
              </a:rPr>
              <a:t>3</a:t>
            </a:r>
            <a:r>
              <a:rPr lang="en-US" sz="2800" i="1" dirty="0">
                <a:solidFill>
                  <a:srgbClr val="0000FF"/>
                </a:solidFill>
                <a:cs typeface="Times New Roman" pitchFamily="18" charset="0"/>
              </a:rPr>
              <a:t>...,</a:t>
            </a:r>
            <a:endParaRPr lang="en-US" sz="28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i="1" dirty="0">
                <a:solidFill>
                  <a:srgbClr val="0000FF"/>
                </a:solidFill>
                <a:cs typeface="Times New Roman" pitchFamily="18" charset="0"/>
              </a:rPr>
              <a:t>                                 y = 0.y</a:t>
            </a:r>
            <a:r>
              <a:rPr lang="en-US" sz="2800" i="1" baseline="-30000" dirty="0">
                <a:solidFill>
                  <a:srgbClr val="0000FF"/>
                </a:solidFill>
                <a:cs typeface="Times New Roman" pitchFamily="18" charset="0"/>
              </a:rPr>
              <a:t>1</a:t>
            </a:r>
            <a:r>
              <a:rPr lang="en-US" sz="2800" i="1" dirty="0">
                <a:solidFill>
                  <a:srgbClr val="0000FF"/>
                </a:solidFill>
                <a:cs typeface="Times New Roman" pitchFamily="18" charset="0"/>
              </a:rPr>
              <a:t>y</a:t>
            </a:r>
            <a:r>
              <a:rPr lang="en-US" sz="2800" i="1" baseline="-30000" dirty="0">
                <a:solidFill>
                  <a:srgbClr val="0000FF"/>
                </a:solidFill>
                <a:cs typeface="Times New Roman" pitchFamily="18" charset="0"/>
              </a:rPr>
              <a:t>2</a:t>
            </a:r>
            <a:r>
              <a:rPr lang="en-US" sz="2800" i="1" dirty="0">
                <a:solidFill>
                  <a:srgbClr val="0000FF"/>
                </a:solidFill>
                <a:cs typeface="Times New Roman" pitchFamily="18" charset="0"/>
              </a:rPr>
              <a:t>y</a:t>
            </a:r>
            <a:r>
              <a:rPr lang="en-US" sz="2800" i="1" baseline="-30000" dirty="0">
                <a:solidFill>
                  <a:srgbClr val="0000FF"/>
                </a:solidFill>
                <a:cs typeface="Times New Roman" pitchFamily="18" charset="0"/>
              </a:rPr>
              <a:t>3</a:t>
            </a:r>
            <a:r>
              <a:rPr lang="en-US" sz="2800" i="1" dirty="0">
                <a:solidFill>
                  <a:srgbClr val="0000FF"/>
                </a:solidFill>
                <a:cs typeface="Times New Roman" pitchFamily="18" charset="0"/>
              </a:rPr>
              <a:t>...</a:t>
            </a:r>
            <a:r>
              <a:rPr lang="en-US" sz="2800" dirty="0">
                <a:solidFill>
                  <a:srgbClr val="0000FF"/>
                </a:solidFill>
                <a:cs typeface="Times New Roman" pitchFamily="18" charset="0"/>
              </a:rPr>
              <a:t>, </a:t>
            </a:r>
            <a:endParaRPr lang="en-US" sz="2800" dirty="0" smtClean="0">
              <a:solidFill>
                <a:srgbClr val="0000FF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rgbClr val="0000FF"/>
                </a:solidFill>
                <a:cs typeface="Times New Roman" pitchFamily="18" charset="0"/>
              </a:rPr>
              <a:t> where </a:t>
            </a:r>
            <a:r>
              <a:rPr lang="en-US" sz="2800" dirty="0">
                <a:solidFill>
                  <a:srgbClr val="0000FF"/>
                </a:solidFill>
                <a:cs typeface="Times New Roman" pitchFamily="18" charset="0"/>
              </a:rPr>
              <a:t>each </a:t>
            </a:r>
            <a:r>
              <a:rPr lang="en-US" sz="2800" i="1" dirty="0">
                <a:solidFill>
                  <a:srgbClr val="0000FF"/>
                </a:solidFill>
                <a:cs typeface="Times New Roman" pitchFamily="18" charset="0"/>
              </a:rPr>
              <a:t>x</a:t>
            </a:r>
            <a:r>
              <a:rPr lang="en-US" sz="2800" i="1" baseline="-30000" dirty="0">
                <a:solidFill>
                  <a:srgbClr val="0000FF"/>
                </a:solidFill>
                <a:cs typeface="Times New Roman" pitchFamily="18" charset="0"/>
              </a:rPr>
              <a:t>i</a:t>
            </a:r>
            <a:r>
              <a:rPr lang="en-US" sz="2800" dirty="0">
                <a:solidFill>
                  <a:srgbClr val="0000FF"/>
                </a:solidFill>
                <a:cs typeface="Times New Roman" pitchFamily="18" charset="0"/>
              </a:rPr>
              <a:t> and </a:t>
            </a:r>
            <a:r>
              <a:rPr lang="en-US" sz="2800" i="1" dirty="0" err="1">
                <a:solidFill>
                  <a:srgbClr val="0000FF"/>
                </a:solidFill>
                <a:cs typeface="Times New Roman" pitchFamily="18" charset="0"/>
              </a:rPr>
              <a:t>y</a:t>
            </a:r>
            <a:r>
              <a:rPr lang="en-US" sz="2800" i="1" baseline="-30000" dirty="0" err="1">
                <a:solidFill>
                  <a:srgbClr val="0000FF"/>
                </a:solidFill>
                <a:cs typeface="Times New Roman" pitchFamily="18" charset="0"/>
              </a:rPr>
              <a:t>i</a:t>
            </a:r>
            <a:r>
              <a:rPr lang="en-US" sz="2800" dirty="0">
                <a:solidFill>
                  <a:srgbClr val="0000FF"/>
                </a:solidFill>
                <a:cs typeface="Times New Roman" pitchFamily="18" charset="0"/>
              </a:rPr>
              <a:t> is either 0 or 1.  </a:t>
            </a:r>
            <a:endParaRPr lang="en-US" sz="28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rgbClr val="0000FF"/>
                </a:solidFill>
                <a:cs typeface="Times New Roman" pitchFamily="18" charset="0"/>
              </a:rPr>
              <a:t> </a:t>
            </a:r>
            <a:endParaRPr lang="en-US" sz="28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864B-CDB9-47F4-9B40-3A0D0F6D2BA1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5916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  <a:cs typeface="Times New Roman" pitchFamily="18" charset="0"/>
              </a:rPr>
              <a:t>Quadrant-Recursive Functions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7848600" cy="4419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rgbClr val="0000FF"/>
                </a:solidFill>
                <a:cs typeface="Times New Roman" pitchFamily="18" charset="0"/>
              </a:rPr>
              <a:t>Define </a:t>
            </a:r>
            <a:r>
              <a:rPr lang="en-US" sz="2800" i="1" dirty="0">
                <a:solidFill>
                  <a:srgbClr val="0000FF"/>
                </a:solidFill>
                <a:cs typeface="Times New Roman" pitchFamily="18" charset="0"/>
              </a:rPr>
              <a:t>f</a:t>
            </a:r>
            <a:r>
              <a:rPr lang="en-US" sz="2800" i="1" baseline="-30000" dirty="0">
                <a:solidFill>
                  <a:srgbClr val="0000FF"/>
                </a:solidFill>
                <a:cs typeface="Times New Roman" pitchFamily="18" charset="0"/>
              </a:rPr>
              <a:t>0</a:t>
            </a:r>
            <a:r>
              <a:rPr lang="en-US" sz="2800" i="1" dirty="0">
                <a:solidFill>
                  <a:srgbClr val="0000FF"/>
                </a:solidFill>
                <a:cs typeface="Times New Roman" pitchFamily="18" charset="0"/>
              </a:rPr>
              <a:t>(s)</a:t>
            </a:r>
            <a:r>
              <a:rPr lang="en-US" sz="2800" dirty="0">
                <a:solidFill>
                  <a:srgbClr val="0000FF"/>
                </a:solidFill>
                <a:cs typeface="Times New Roman" pitchFamily="18" charset="0"/>
              </a:rPr>
              <a:t> by alternating successive digits of </a:t>
            </a:r>
            <a:r>
              <a:rPr lang="en-US" sz="2800" i="1" dirty="0">
                <a:solidFill>
                  <a:srgbClr val="0000FF"/>
                </a:solidFill>
                <a:cs typeface="Times New Roman" pitchFamily="18" charset="0"/>
              </a:rPr>
              <a:t>x</a:t>
            </a:r>
            <a:r>
              <a:rPr lang="en-US" sz="2800" dirty="0">
                <a:solidFill>
                  <a:srgbClr val="0000FF"/>
                </a:solidFill>
                <a:cs typeface="Times New Roman" pitchFamily="18" charset="0"/>
              </a:rPr>
              <a:t> and </a:t>
            </a:r>
            <a:r>
              <a:rPr lang="en-US" sz="2800" i="1" dirty="0">
                <a:solidFill>
                  <a:srgbClr val="0000FF"/>
                </a:solidFill>
                <a:cs typeface="Times New Roman" pitchFamily="18" charset="0"/>
              </a:rPr>
              <a:t>y</a:t>
            </a:r>
            <a:r>
              <a:rPr lang="en-US" sz="2800" dirty="0">
                <a:solidFill>
                  <a:srgbClr val="0000FF"/>
                </a:solidFill>
                <a:cs typeface="Times New Roman" pitchFamily="18" charset="0"/>
              </a:rPr>
              <a:t>:   </a:t>
            </a:r>
            <a:r>
              <a:rPr lang="en-US" sz="2800" i="1" dirty="0">
                <a:solidFill>
                  <a:srgbClr val="0000FF"/>
                </a:solidFill>
                <a:cs typeface="Times New Roman" pitchFamily="18" charset="0"/>
              </a:rPr>
              <a:t>f</a:t>
            </a:r>
            <a:r>
              <a:rPr lang="en-US" sz="2800" i="1" baseline="-30000" dirty="0">
                <a:solidFill>
                  <a:srgbClr val="0000FF"/>
                </a:solidFill>
                <a:cs typeface="Times New Roman" pitchFamily="18" charset="0"/>
              </a:rPr>
              <a:t>0</a:t>
            </a:r>
            <a:r>
              <a:rPr lang="en-US" sz="2800" i="1" dirty="0">
                <a:solidFill>
                  <a:srgbClr val="0000FF"/>
                </a:solidFill>
                <a:cs typeface="Times New Roman" pitchFamily="18" charset="0"/>
              </a:rPr>
              <a:t>(s)</a:t>
            </a:r>
            <a:r>
              <a:rPr lang="en-US" sz="2800" dirty="0">
                <a:solidFill>
                  <a:srgbClr val="0000FF"/>
                </a:solidFill>
                <a:cs typeface="Times New Roman" pitchFamily="18" charset="0"/>
              </a:rPr>
              <a:t> = </a:t>
            </a:r>
            <a:r>
              <a:rPr lang="en-US" sz="2800" i="1" dirty="0">
                <a:solidFill>
                  <a:srgbClr val="0000FF"/>
                </a:solidFill>
                <a:cs typeface="Times New Roman" pitchFamily="18" charset="0"/>
              </a:rPr>
              <a:t>0.x</a:t>
            </a:r>
            <a:r>
              <a:rPr lang="en-US" sz="2800" i="1" baseline="-30000" dirty="0">
                <a:solidFill>
                  <a:srgbClr val="0000FF"/>
                </a:solidFill>
                <a:cs typeface="Times New Roman" pitchFamily="18" charset="0"/>
              </a:rPr>
              <a:t>1</a:t>
            </a:r>
            <a:r>
              <a:rPr lang="en-US" sz="2800" i="1" dirty="0">
                <a:solidFill>
                  <a:srgbClr val="0000FF"/>
                </a:solidFill>
                <a:cs typeface="Times New Roman" pitchFamily="18" charset="0"/>
              </a:rPr>
              <a:t>y</a:t>
            </a:r>
            <a:r>
              <a:rPr lang="en-US" sz="2800" i="1" baseline="-30000" dirty="0">
                <a:solidFill>
                  <a:srgbClr val="0000FF"/>
                </a:solidFill>
                <a:cs typeface="Times New Roman" pitchFamily="18" charset="0"/>
              </a:rPr>
              <a:t>1</a:t>
            </a:r>
            <a:r>
              <a:rPr lang="en-US" sz="2800" i="1" dirty="0">
                <a:solidFill>
                  <a:srgbClr val="0000FF"/>
                </a:solidFill>
                <a:cs typeface="Times New Roman" pitchFamily="18" charset="0"/>
              </a:rPr>
              <a:t>x</a:t>
            </a:r>
            <a:r>
              <a:rPr lang="en-US" sz="2800" i="1" baseline="-30000" dirty="0">
                <a:solidFill>
                  <a:srgbClr val="0000FF"/>
                </a:solidFill>
                <a:cs typeface="Times New Roman" pitchFamily="18" charset="0"/>
              </a:rPr>
              <a:t>2</a:t>
            </a:r>
            <a:r>
              <a:rPr lang="en-US" sz="2800" i="1" dirty="0">
                <a:solidFill>
                  <a:srgbClr val="0000FF"/>
                </a:solidFill>
                <a:cs typeface="Times New Roman" pitchFamily="18" charset="0"/>
              </a:rPr>
              <a:t>y</a:t>
            </a:r>
            <a:r>
              <a:rPr lang="en-US" sz="2800" i="1" baseline="-30000" dirty="0">
                <a:solidFill>
                  <a:srgbClr val="0000FF"/>
                </a:solidFill>
                <a:cs typeface="Times New Roman" pitchFamily="18" charset="0"/>
              </a:rPr>
              <a:t>2</a:t>
            </a:r>
            <a:r>
              <a:rPr lang="en-US" sz="2800" i="1" dirty="0">
                <a:solidFill>
                  <a:srgbClr val="0000FF"/>
                </a:solidFill>
                <a:cs typeface="Times New Roman" pitchFamily="18" charset="0"/>
              </a:rPr>
              <a:t>...</a:t>
            </a:r>
            <a:r>
              <a:rPr lang="en-US" sz="2800" dirty="0">
                <a:solidFill>
                  <a:srgbClr val="0000FF"/>
                </a:solidFill>
                <a:cs typeface="Times New Roman" pitchFamily="18" charset="0"/>
              </a:rPr>
              <a:t>.  </a:t>
            </a:r>
            <a:endParaRPr lang="en-US" sz="28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rgbClr val="0000FF"/>
                </a:solidFill>
                <a:cs typeface="Times New Roman" pitchFamily="18" charset="0"/>
              </a:rPr>
              <a:t> </a:t>
            </a:r>
            <a:endParaRPr lang="en-US" sz="28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rgbClr val="0000FF"/>
                </a:solidFill>
                <a:cs typeface="Times New Roman" pitchFamily="18" charset="0"/>
              </a:rPr>
              <a:t>Need to be careful: The same number can have different binary expansions</a:t>
            </a:r>
            <a:r>
              <a:rPr lang="en-US" sz="2800" dirty="0" smtClean="0">
                <a:solidFill>
                  <a:srgbClr val="0000FF"/>
                </a:solidFill>
                <a:cs typeface="Times New Roman" pitchFamily="18" charset="0"/>
              </a:rPr>
              <a:t>:</a:t>
            </a:r>
            <a:endParaRPr lang="en-US" sz="28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rgbClr val="0000FF"/>
                </a:solidFill>
                <a:cs typeface="Times New Roman" pitchFamily="18" charset="0"/>
              </a:rPr>
              <a:t>0.1 = 0.01111111111111111111..........</a:t>
            </a:r>
            <a:endParaRPr lang="en-US" sz="28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800" dirty="0" smtClean="0">
              <a:solidFill>
                <a:srgbClr val="0000FF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rgbClr val="0000FF"/>
                </a:solidFill>
                <a:cs typeface="Times New Roman" pitchFamily="18" charset="0"/>
              </a:rPr>
              <a:t> </a:t>
            </a:r>
            <a:r>
              <a:rPr lang="en-US" sz="2800" dirty="0" smtClean="0">
                <a:solidFill>
                  <a:srgbClr val="0000FF"/>
                </a:solidFill>
                <a:cs typeface="Times New Roman" pitchFamily="18" charset="0"/>
              </a:rPr>
              <a:t>If </a:t>
            </a:r>
            <a:r>
              <a:rPr lang="en-US" sz="2800" dirty="0">
                <a:solidFill>
                  <a:srgbClr val="0000FF"/>
                </a:solidFill>
                <a:cs typeface="Times New Roman" pitchFamily="18" charset="0"/>
              </a:rPr>
              <a:t>we always use the representation with an infinite number of 1's, then </a:t>
            </a:r>
            <a:r>
              <a:rPr lang="en-US" sz="2800" i="1" dirty="0">
                <a:solidFill>
                  <a:srgbClr val="0000FF"/>
                </a:solidFill>
                <a:cs typeface="Times New Roman" pitchFamily="18" charset="0"/>
              </a:rPr>
              <a:t>f</a:t>
            </a:r>
            <a:r>
              <a:rPr lang="en-US" sz="2800" i="1" baseline="-30000" dirty="0">
                <a:solidFill>
                  <a:srgbClr val="0000FF"/>
                </a:solidFill>
                <a:cs typeface="Times New Roman" pitchFamily="18" charset="0"/>
              </a:rPr>
              <a:t>0</a:t>
            </a:r>
            <a:r>
              <a:rPr lang="en-US" sz="2800" dirty="0">
                <a:solidFill>
                  <a:srgbClr val="0000FF"/>
                </a:solidFill>
                <a:cs typeface="Times New Roman" pitchFamily="18" charset="0"/>
              </a:rPr>
              <a:t>  is </a:t>
            </a:r>
            <a:r>
              <a:rPr lang="en-US" sz="2800" dirty="0" smtClean="0">
                <a:solidFill>
                  <a:srgbClr val="0000FF"/>
                </a:solidFill>
                <a:cs typeface="Times New Roman" pitchFamily="18" charset="0"/>
              </a:rPr>
              <a:t>1-1 and onto the unit interval. </a:t>
            </a:r>
            <a:endParaRPr lang="en-US" sz="28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864B-CDB9-47F4-9B40-3A0D0F6D2BA1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Aug 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ISEMP- NITTY GRITTY GRTS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7A6D-0C96-40FC-83DB-F0FE2BFB05FB}" type="slidenum">
              <a:rPr lang="en-US" smtClean="0"/>
              <a:pPr/>
              <a:t>62</a:t>
            </a:fld>
            <a:endParaRPr lang="en-US"/>
          </a:p>
        </p:txBody>
      </p:sp>
      <p:pic>
        <p:nvPicPr>
          <p:cNvPr id="6" name="Picture 3" descr="jsm2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188640"/>
            <a:ext cx="5200650" cy="55626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11560" y="1340768"/>
            <a:ext cx="26642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baseline="0" dirty="0" smtClean="0">
                <a:solidFill>
                  <a:srgbClr val="0000FF"/>
                </a:solidFill>
                <a:cs typeface="Times New Roman" pitchFamily="18" charset="0"/>
              </a:rPr>
              <a:t>f</a:t>
            </a:r>
            <a:r>
              <a:rPr lang="en-US" sz="2800" i="1" dirty="0" smtClean="0">
                <a:solidFill>
                  <a:srgbClr val="0000FF"/>
                </a:solidFill>
                <a:cs typeface="Times New Roman" pitchFamily="18" charset="0"/>
              </a:rPr>
              <a:t>0</a:t>
            </a:r>
            <a:r>
              <a:rPr lang="en-US" sz="2800" i="1" baseline="0" dirty="0" smtClean="0">
                <a:solidFill>
                  <a:srgbClr val="0000FF"/>
                </a:solidFill>
                <a:cs typeface="Times New Roman" pitchFamily="18" charset="0"/>
              </a:rPr>
              <a:t>(s) </a:t>
            </a:r>
            <a:r>
              <a:rPr lang="en-US" sz="2800" baseline="0" dirty="0" smtClean="0">
                <a:solidFill>
                  <a:srgbClr val="0000FF"/>
                </a:solidFill>
                <a:cs typeface="Times New Roman" pitchFamily="18" charset="0"/>
              </a:rPr>
              <a:t>is the function that would be obtained by carrying the illustrated subdivision to the limit, i.e., to cell size zero.</a:t>
            </a:r>
            <a:r>
              <a:rPr lang="en-US" sz="2800" i="1" baseline="0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endParaRPr lang="en-US" sz="2800" baseline="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  <a:cs typeface="Times New Roman" pitchFamily="18" charset="0"/>
              </a:rPr>
              <a:t>QUADRANT-RECURSIVE  FUNCTIONS</a:t>
            </a:r>
            <a:r>
              <a:rPr lang="en-US">
                <a:cs typeface="Times New Roman" pitchFamily="18" charset="0"/>
              </a:rPr>
              <a:t/>
            </a:r>
            <a:br>
              <a:rPr lang="en-US">
                <a:cs typeface="Times New Roman" pitchFamily="18" charset="0"/>
              </a:rPr>
            </a:br>
            <a:endParaRPr lang="en-US">
              <a:cs typeface="Times New Roman" pitchFamily="18" charset="0"/>
            </a:endParaRPr>
          </a:p>
        </p:txBody>
      </p:sp>
      <p:sp>
        <p:nvSpPr>
          <p:cNvPr id="28675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cs typeface="Times New Roman" pitchFamily="18" charset="0"/>
              </a:rPr>
              <a:t>Any quadrant-recursive function can be generated from  </a:t>
            </a:r>
            <a:r>
              <a:rPr lang="en-US" i="1" dirty="0">
                <a:solidFill>
                  <a:srgbClr val="0000FF"/>
                </a:solidFill>
                <a:cs typeface="Times New Roman" pitchFamily="18" charset="0"/>
              </a:rPr>
              <a:t>f</a:t>
            </a:r>
            <a:r>
              <a:rPr lang="en-US" i="1" baseline="-30000" dirty="0">
                <a:solidFill>
                  <a:srgbClr val="0000FF"/>
                </a:solidFill>
                <a:cs typeface="Times New Roman" pitchFamily="18" charset="0"/>
              </a:rPr>
              <a:t>0</a:t>
            </a:r>
            <a:r>
              <a:rPr lang="en-US" dirty="0">
                <a:solidFill>
                  <a:srgbClr val="0000FF"/>
                </a:solidFill>
                <a:cs typeface="Times New Roman" pitchFamily="18" charset="0"/>
              </a:rPr>
              <a:t> by permuting the order in which </a:t>
            </a:r>
            <a:r>
              <a:rPr lang="en-US" dirty="0" err="1">
                <a:solidFill>
                  <a:srgbClr val="0000FF"/>
                </a:solidFill>
                <a:cs typeface="Times New Roman" pitchFamily="18" charset="0"/>
              </a:rPr>
              <a:t>subquadrants</a:t>
            </a:r>
            <a:r>
              <a:rPr lang="en-US" dirty="0">
                <a:solidFill>
                  <a:srgbClr val="0000FF"/>
                </a:solidFill>
                <a:cs typeface="Times New Roman" pitchFamily="18" charset="0"/>
              </a:rPr>
              <a:t>   are paired with the intervals . 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864B-CDB9-47F4-9B40-3A0D0F6D2BA1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  <a:cs typeface="Times New Roman" pitchFamily="18" charset="0"/>
              </a:rPr>
              <a:t>HIERARCHICAL RANDOMIZATION</a:t>
            </a:r>
            <a:r>
              <a:rPr lang="en-US"/>
              <a:t>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0" y="1905000"/>
            <a:ext cx="9144000" cy="4343400"/>
          </a:xfrm>
        </p:spPr>
        <p:txBody>
          <a:bodyPr/>
          <a:lstStyle/>
          <a:p>
            <a:pPr marL="50800" indent="-50800">
              <a:buFontTx/>
              <a:buNone/>
            </a:pPr>
            <a:r>
              <a:rPr lang="en-US" dirty="0">
                <a:solidFill>
                  <a:srgbClr val="0000FF"/>
                </a:solidFill>
                <a:cs typeface="Times New Roman" pitchFamily="18" charset="0"/>
              </a:rPr>
              <a:t>Express each number </a:t>
            </a:r>
            <a:r>
              <a:rPr lang="en-US" dirty="0" smtClean="0">
                <a:solidFill>
                  <a:srgbClr val="0000FF"/>
                </a:solidFill>
                <a:cs typeface="Times New Roman" pitchFamily="18" charset="0"/>
              </a:rPr>
              <a:t>in the unit interval  </a:t>
            </a:r>
            <a:r>
              <a:rPr lang="en-US" dirty="0">
                <a:solidFill>
                  <a:srgbClr val="0000FF"/>
                </a:solidFill>
                <a:cs typeface="Times New Roman" pitchFamily="18" charset="0"/>
              </a:rPr>
              <a:t>as a base 4 number, that is, as </a:t>
            </a:r>
            <a:r>
              <a:rPr lang="en-US" i="1" dirty="0">
                <a:solidFill>
                  <a:srgbClr val="0000FF"/>
                </a:solidFill>
                <a:cs typeface="Times New Roman" pitchFamily="18" charset="0"/>
              </a:rPr>
              <a:t>t = 0.t</a:t>
            </a:r>
            <a:r>
              <a:rPr lang="en-US" i="1" baseline="-30000" dirty="0">
                <a:solidFill>
                  <a:srgbClr val="0000FF"/>
                </a:solidFill>
                <a:cs typeface="Times New Roman" pitchFamily="18" charset="0"/>
              </a:rPr>
              <a:t>1</a:t>
            </a:r>
            <a:r>
              <a:rPr lang="en-US" i="1" dirty="0">
                <a:solidFill>
                  <a:srgbClr val="0000FF"/>
                </a:solidFill>
                <a:cs typeface="Times New Roman" pitchFamily="18" charset="0"/>
              </a:rPr>
              <a:t>t</a:t>
            </a:r>
            <a:r>
              <a:rPr lang="en-US" i="1" baseline="-30000" dirty="0">
                <a:solidFill>
                  <a:srgbClr val="0000FF"/>
                </a:solidFill>
                <a:cs typeface="Times New Roman" pitchFamily="18" charset="0"/>
              </a:rPr>
              <a:t>2</a:t>
            </a:r>
            <a:r>
              <a:rPr lang="en-US" i="1" dirty="0">
                <a:solidFill>
                  <a:srgbClr val="0000FF"/>
                </a:solidFill>
                <a:cs typeface="Times New Roman" pitchFamily="18" charset="0"/>
              </a:rPr>
              <a:t>t</a:t>
            </a:r>
            <a:r>
              <a:rPr lang="en-US" i="1" baseline="-30000" dirty="0">
                <a:solidFill>
                  <a:srgbClr val="0000FF"/>
                </a:solidFill>
                <a:cs typeface="Times New Roman" pitchFamily="18" charset="0"/>
              </a:rPr>
              <a:t>3</a:t>
            </a:r>
            <a:r>
              <a:rPr lang="en-US" i="1" dirty="0">
                <a:solidFill>
                  <a:srgbClr val="0000FF"/>
                </a:solidFill>
                <a:cs typeface="Times New Roman" pitchFamily="18" charset="0"/>
              </a:rPr>
              <a:t>...</a:t>
            </a:r>
            <a:r>
              <a:rPr lang="en-US" dirty="0">
                <a:solidFill>
                  <a:srgbClr val="0000FF"/>
                </a:solidFill>
                <a:cs typeface="Times New Roman" pitchFamily="18" charset="0"/>
              </a:rPr>
              <a:t>, where each digit  </a:t>
            </a:r>
            <a:r>
              <a:rPr lang="en-US" i="1" dirty="0" err="1">
                <a:solidFill>
                  <a:srgbClr val="0000FF"/>
                </a:solidFill>
                <a:cs typeface="Times New Roman" pitchFamily="18" charset="0"/>
              </a:rPr>
              <a:t>t</a:t>
            </a:r>
            <a:r>
              <a:rPr lang="en-US" i="1" baseline="-30000" dirty="0" err="1">
                <a:solidFill>
                  <a:srgbClr val="0000FF"/>
                </a:solidFill>
                <a:cs typeface="Times New Roman" pitchFamily="18" charset="0"/>
              </a:rPr>
              <a:t>i</a:t>
            </a:r>
            <a:r>
              <a:rPr lang="en-US" dirty="0">
                <a:solidFill>
                  <a:srgbClr val="0000FF"/>
                </a:solidFill>
                <a:cs typeface="Times New Roman" pitchFamily="18" charset="0"/>
              </a:rPr>
              <a:t> is either a 0, 1, 2, or 3. A function </a:t>
            </a:r>
            <a:r>
              <a:rPr lang="en-US" i="1" dirty="0" smtClean="0">
                <a:solidFill>
                  <a:srgbClr val="0000FF"/>
                </a:solidFill>
                <a:cs typeface="Times New Roman" pitchFamily="18" charset="0"/>
              </a:rPr>
              <a:t>h</a:t>
            </a:r>
            <a:r>
              <a:rPr lang="en-US" i="1" baseline="-30000" dirty="0" smtClean="0">
                <a:solidFill>
                  <a:srgbClr val="0000FF"/>
                </a:solidFill>
                <a:cs typeface="Times New Roman" pitchFamily="18" charset="0"/>
              </a:rPr>
              <a:t>p</a:t>
            </a:r>
            <a:r>
              <a:rPr lang="en-US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cs typeface="Times New Roman" pitchFamily="18" charset="0"/>
              </a:rPr>
              <a:t>is a </a:t>
            </a:r>
            <a:r>
              <a:rPr lang="en-US" i="1" dirty="0">
                <a:solidFill>
                  <a:srgbClr val="0000FF"/>
                </a:solidFill>
                <a:cs typeface="Times New Roman" pitchFamily="18" charset="0"/>
              </a:rPr>
              <a:t>hierarchical permutation </a:t>
            </a:r>
            <a:r>
              <a:rPr lang="en-US" dirty="0">
                <a:solidFill>
                  <a:srgbClr val="0000FF"/>
                </a:solidFill>
                <a:cs typeface="Times New Roman" pitchFamily="18" charset="0"/>
              </a:rPr>
              <a:t>if </a:t>
            </a:r>
          </a:p>
          <a:p>
            <a:pPr marL="50800" indent="-50800">
              <a:buFontTx/>
              <a:buNone/>
            </a:pPr>
            <a:endParaRPr lang="en-US" dirty="0">
              <a:solidFill>
                <a:srgbClr val="0000FF"/>
              </a:solidFill>
              <a:cs typeface="Times New Roman" pitchFamily="18" charset="0"/>
            </a:endParaRPr>
          </a:p>
          <a:p>
            <a:pPr marL="50800" indent="-50800">
              <a:buFontTx/>
              <a:buNone/>
            </a:pPr>
            <a:r>
              <a:rPr lang="en-US" dirty="0">
                <a:solidFill>
                  <a:srgbClr val="0000FF"/>
                </a:solidFill>
                <a:cs typeface="Times New Roman" pitchFamily="18" charset="0"/>
              </a:rPr>
              <a:t>where                         is a possibly distinct permutation of {0,1,2,3} for each unique combination of digits </a:t>
            </a:r>
          </a:p>
          <a:p>
            <a:pPr marL="50800" indent="-50800">
              <a:buFontTx/>
              <a:buNone/>
            </a:pPr>
            <a:r>
              <a:rPr lang="en-US" i="1" dirty="0">
                <a:solidFill>
                  <a:srgbClr val="0000FF"/>
                </a:solidFill>
                <a:cs typeface="Times New Roman" pitchFamily="18" charset="0"/>
              </a:rPr>
              <a:t>t</a:t>
            </a:r>
            <a:r>
              <a:rPr lang="en-US" i="1" baseline="-30000" dirty="0">
                <a:solidFill>
                  <a:srgbClr val="0000FF"/>
                </a:solidFill>
                <a:cs typeface="Times New Roman" pitchFamily="18" charset="0"/>
              </a:rPr>
              <a:t>1</a:t>
            </a:r>
            <a:r>
              <a:rPr lang="en-US" i="1" dirty="0">
                <a:solidFill>
                  <a:srgbClr val="0000FF"/>
                </a:solidFill>
                <a:cs typeface="Times New Roman" pitchFamily="18" charset="0"/>
              </a:rPr>
              <a:t>, t</a:t>
            </a:r>
            <a:r>
              <a:rPr lang="en-US" i="1" baseline="-30000" dirty="0">
                <a:solidFill>
                  <a:srgbClr val="0000FF"/>
                </a:solidFill>
                <a:cs typeface="Times New Roman" pitchFamily="18" charset="0"/>
              </a:rPr>
              <a:t>2</a:t>
            </a:r>
            <a:r>
              <a:rPr lang="en-US" i="1" dirty="0">
                <a:solidFill>
                  <a:srgbClr val="0000FF"/>
                </a:solidFill>
                <a:cs typeface="Times New Roman" pitchFamily="18" charset="0"/>
              </a:rPr>
              <a:t>, ..., </a:t>
            </a:r>
            <a:r>
              <a:rPr lang="en-US" i="1" dirty="0" err="1">
                <a:solidFill>
                  <a:srgbClr val="0000FF"/>
                </a:solidFill>
                <a:cs typeface="Times New Roman" pitchFamily="18" charset="0"/>
              </a:rPr>
              <a:t>t</a:t>
            </a:r>
            <a:r>
              <a:rPr lang="en-US" i="1" baseline="-30000" dirty="0" err="1">
                <a:solidFill>
                  <a:srgbClr val="0000FF"/>
                </a:solidFill>
                <a:cs typeface="Times New Roman" pitchFamily="18" charset="0"/>
              </a:rPr>
              <a:t>n</a:t>
            </a:r>
            <a:r>
              <a:rPr lang="en-US" i="1" baseline="-30000" dirty="0">
                <a:solidFill>
                  <a:srgbClr val="0000FF"/>
                </a:solidFill>
                <a:cs typeface="Times New Roman" pitchFamily="18" charset="0"/>
              </a:rPr>
              <a:t> - 1</a:t>
            </a:r>
            <a:r>
              <a:rPr lang="en-US" dirty="0">
                <a:solidFill>
                  <a:srgbClr val="0000FF"/>
                </a:solidFill>
                <a:cs typeface="Times New Roman" pitchFamily="18" charset="0"/>
              </a:rPr>
              <a:t>. </a:t>
            </a:r>
          </a:p>
          <a:p>
            <a:pPr marL="50800" indent="-50800">
              <a:buFontTx/>
              <a:buNone/>
            </a:pPr>
            <a:endParaRPr lang="en-US" dirty="0">
              <a:cs typeface="Times New Roman" pitchFamily="18" charset="0"/>
            </a:endParaRPr>
          </a:p>
          <a:p>
            <a:pPr marL="50800" indent="-50800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864B-CDB9-47F4-9B40-3A0D0F6D2BA1}" type="slidenum">
              <a:rPr lang="en-US" smtClean="0"/>
              <a:pPr/>
              <a:t>64</a:t>
            </a:fld>
            <a:endParaRPr lang="en-US"/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755576" y="3933056"/>
          <a:ext cx="5292725" cy="577850"/>
        </p:xfrm>
        <a:graphic>
          <a:graphicData uri="http://schemas.openxmlformats.org/presentationml/2006/ole">
            <p:oleObj spid="_x0000_s30724" name="Equation" r:id="rId3" imgW="3022560" imgH="330120" progId="Equation.DSMT4">
              <p:embed/>
            </p:oleObj>
          </a:graphicData>
        </a:graphic>
      </p:graphicFrame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1676400" y="4648200"/>
          <a:ext cx="1484313" cy="495300"/>
        </p:xfrm>
        <a:graphic>
          <a:graphicData uri="http://schemas.openxmlformats.org/presentationml/2006/ole">
            <p:oleObj spid="_x0000_s30725" name="Equation" r:id="rId4" imgW="990360" imgH="33012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FF"/>
                </a:solidFill>
                <a:cs typeface="Times New Roman" pitchFamily="18" charset="0"/>
              </a:rPr>
              <a:t>HIERARCHICAL RANDOMIZATION</a:t>
            </a:r>
            <a:r>
              <a:rPr lang="en-US"/>
              <a:t> 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>
                <a:solidFill>
                  <a:srgbClr val="0000FF"/>
                </a:solidFill>
                <a:cs typeface="Times New Roman" pitchFamily="18" charset="0"/>
              </a:rPr>
              <a:t>Any Q-R function can be represented as a composition  </a:t>
            </a:r>
            <a:endParaRPr lang="en-US" sz="2800">
              <a:cs typeface="Times New Roman" pitchFamily="18" charset="0"/>
            </a:endParaRPr>
          </a:p>
          <a:p>
            <a:pPr>
              <a:buFontTx/>
              <a:buNone/>
            </a:pPr>
            <a:endParaRPr lang="en-US" sz="2800">
              <a:cs typeface="Times New Roman" pitchFamily="18" charset="0"/>
            </a:endParaRPr>
          </a:p>
          <a:p>
            <a:r>
              <a:rPr lang="en-US" sz="2800">
                <a:solidFill>
                  <a:srgbClr val="0000FF"/>
                </a:solidFill>
                <a:cs typeface="Times New Roman" pitchFamily="18" charset="0"/>
              </a:rPr>
              <a:t>If the permutations that define </a:t>
            </a:r>
            <a:r>
              <a:rPr lang="en-US" sz="2800" i="1">
                <a:solidFill>
                  <a:srgbClr val="0000FF"/>
                </a:solidFill>
                <a:cs typeface="Times New Roman" pitchFamily="18" charset="0"/>
              </a:rPr>
              <a:t>h</a:t>
            </a:r>
            <a:r>
              <a:rPr lang="en-US" sz="2800" i="1" baseline="-30000">
                <a:solidFill>
                  <a:srgbClr val="0000FF"/>
                </a:solidFill>
                <a:cs typeface="Times New Roman" pitchFamily="18" charset="0"/>
              </a:rPr>
              <a:t>p</a:t>
            </a:r>
            <a:r>
              <a:rPr lang="en-US" sz="2800" i="1">
                <a:solidFill>
                  <a:srgbClr val="0000FF"/>
                </a:solidFill>
                <a:cs typeface="Times New Roman" pitchFamily="18" charset="0"/>
              </a:rPr>
              <a:t>(</a:t>
            </a:r>
            <a:r>
              <a:rPr lang="en-US" sz="2800" i="1">
                <a:solidFill>
                  <a:srgbClr val="0000FF"/>
                </a:solidFill>
                <a:latin typeface="Symbol" pitchFamily="18" charset="2"/>
                <a:cs typeface="Times New Roman" pitchFamily="18" charset="0"/>
              </a:rPr>
              <a:t>·</a:t>
            </a:r>
            <a:r>
              <a:rPr lang="en-US" sz="2800" i="1">
                <a:solidFill>
                  <a:srgbClr val="0000FF"/>
                </a:solidFill>
                <a:cs typeface="Times New Roman" pitchFamily="18" charset="0"/>
              </a:rPr>
              <a:t>)</a:t>
            </a:r>
            <a:r>
              <a:rPr lang="en-US" sz="2800">
                <a:solidFill>
                  <a:srgbClr val="0000FF"/>
                </a:solidFill>
                <a:cs typeface="Times New Roman" pitchFamily="18" charset="0"/>
              </a:rPr>
              <a:t> are chosen at random and independently from the set of all possible permutations, we call </a:t>
            </a:r>
            <a:r>
              <a:rPr lang="en-US" sz="2800" i="1">
                <a:solidFill>
                  <a:srgbClr val="0000FF"/>
                </a:solidFill>
                <a:cs typeface="Times New Roman" pitchFamily="18" charset="0"/>
              </a:rPr>
              <a:t>h</a:t>
            </a:r>
            <a:r>
              <a:rPr lang="en-US" sz="2800" i="1" baseline="-30000">
                <a:solidFill>
                  <a:srgbClr val="0000FF"/>
                </a:solidFill>
                <a:cs typeface="Times New Roman" pitchFamily="18" charset="0"/>
              </a:rPr>
              <a:t>p</a:t>
            </a:r>
            <a:r>
              <a:rPr lang="en-US" sz="2800" i="1">
                <a:solidFill>
                  <a:srgbClr val="0000FF"/>
                </a:solidFill>
                <a:cs typeface="Times New Roman" pitchFamily="18" charset="0"/>
              </a:rPr>
              <a:t>(</a:t>
            </a:r>
            <a:r>
              <a:rPr lang="en-US" sz="2800" i="1">
                <a:solidFill>
                  <a:srgbClr val="0000FF"/>
                </a:solidFill>
                <a:latin typeface="Symbol" pitchFamily="18" charset="2"/>
                <a:cs typeface="Times New Roman" pitchFamily="18" charset="0"/>
              </a:rPr>
              <a:t>·</a:t>
            </a:r>
            <a:r>
              <a:rPr lang="en-US" sz="2800" i="1">
                <a:solidFill>
                  <a:srgbClr val="0000FF"/>
                </a:solidFill>
                <a:cs typeface="Times New Roman" pitchFamily="18" charset="0"/>
              </a:rPr>
              <a:t>)</a:t>
            </a:r>
            <a:r>
              <a:rPr lang="en-US" sz="2800">
                <a:solidFill>
                  <a:srgbClr val="0000FF"/>
                </a:solidFill>
                <a:cs typeface="Times New Roman" pitchFamily="18" charset="0"/>
              </a:rPr>
              <a:t> a </a:t>
            </a:r>
            <a:r>
              <a:rPr lang="en-US" sz="2800" i="1">
                <a:solidFill>
                  <a:srgbClr val="0000FF"/>
                </a:solidFill>
                <a:cs typeface="Times New Roman" pitchFamily="18" charset="0"/>
              </a:rPr>
              <a:t>hierarchical randomization function</a:t>
            </a:r>
            <a:r>
              <a:rPr lang="en-US" sz="2800">
                <a:solidFill>
                  <a:srgbClr val="0000FF"/>
                </a:solidFill>
                <a:cs typeface="Times New Roman" pitchFamily="18" charset="0"/>
              </a:rPr>
              <a:t>, and the process of applying </a:t>
            </a:r>
            <a:r>
              <a:rPr lang="en-US" sz="2800" i="1">
                <a:solidFill>
                  <a:srgbClr val="0000FF"/>
                </a:solidFill>
                <a:cs typeface="Times New Roman" pitchFamily="18" charset="0"/>
              </a:rPr>
              <a:t>h</a:t>
            </a:r>
            <a:r>
              <a:rPr lang="en-US" sz="2800" i="1" baseline="-30000">
                <a:solidFill>
                  <a:srgbClr val="0000FF"/>
                </a:solidFill>
                <a:cs typeface="Times New Roman" pitchFamily="18" charset="0"/>
              </a:rPr>
              <a:t>p</a:t>
            </a:r>
            <a:r>
              <a:rPr lang="en-US" sz="2800" i="1">
                <a:solidFill>
                  <a:srgbClr val="0000FF"/>
                </a:solidFill>
                <a:cs typeface="Times New Roman" pitchFamily="18" charset="0"/>
              </a:rPr>
              <a:t>(</a:t>
            </a:r>
            <a:r>
              <a:rPr lang="en-US" sz="2800" i="1">
                <a:solidFill>
                  <a:srgbClr val="0000FF"/>
                </a:solidFill>
                <a:latin typeface="Symbol" pitchFamily="18" charset="2"/>
                <a:cs typeface="Times New Roman" pitchFamily="18" charset="0"/>
              </a:rPr>
              <a:t>·</a:t>
            </a:r>
            <a:r>
              <a:rPr lang="en-US" sz="2800" i="1">
                <a:solidFill>
                  <a:srgbClr val="0000FF"/>
                </a:solidFill>
                <a:cs typeface="Times New Roman" pitchFamily="18" charset="0"/>
              </a:rPr>
              <a:t>)</a:t>
            </a:r>
            <a:r>
              <a:rPr lang="en-US" sz="280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sz="2800" i="1">
                <a:solidFill>
                  <a:srgbClr val="0000FF"/>
                </a:solidFill>
                <a:cs typeface="Times New Roman" pitchFamily="18" charset="0"/>
              </a:rPr>
              <a:t>hierarchical randomization</a:t>
            </a:r>
            <a:r>
              <a:rPr lang="en-US" sz="2800">
                <a:solidFill>
                  <a:srgbClr val="0000FF"/>
                </a:solidFill>
                <a:cs typeface="Times New Roman" pitchFamily="18" charset="0"/>
              </a:rPr>
              <a:t>. </a:t>
            </a:r>
            <a:endParaRPr lang="en-US" sz="2800">
              <a:cs typeface="Times New Roman" pitchFamily="18" charset="0"/>
            </a:endParaRPr>
          </a:p>
          <a:p>
            <a:endParaRPr lang="en-US" sz="28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864B-CDB9-47F4-9B40-3A0D0F6D2BA1}" type="slidenum">
              <a:rPr lang="en-US" smtClean="0"/>
              <a:pPr/>
              <a:t>65</a:t>
            </a:fld>
            <a:endParaRPr lang="en-US"/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3200400" y="2514600"/>
          <a:ext cx="2065338" cy="577850"/>
        </p:xfrm>
        <a:graphic>
          <a:graphicData uri="http://schemas.openxmlformats.org/presentationml/2006/ole">
            <p:oleObj spid="_x0000_s31748" name="Equation" r:id="rId3" imgW="1180800" imgH="33012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1614488" y="2400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59397" name="Object 5"/>
          <p:cNvGraphicFramePr>
            <a:graphicFrameLocks noChangeAspect="1"/>
          </p:cNvGraphicFramePr>
          <p:nvPr/>
        </p:nvGraphicFramePr>
        <p:xfrm>
          <a:off x="0" y="-207963"/>
          <a:ext cx="9144000" cy="7065963"/>
        </p:xfrm>
        <a:graphic>
          <a:graphicData uri="http://schemas.openxmlformats.org/presentationml/2006/ole">
            <p:oleObj spid="_x0000_s59397" name="Graph Sheet" r:id="rId3" imgW="3352680" imgH="2590560" progId="">
              <p:embed/>
            </p:oleObj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Aug 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ISEMP- NITTY GRITTY GRTS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25E9-CEBD-4CD4-A001-54F82C7DD9D6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72400" cy="1143000"/>
          </a:xfrm>
        </p:spPr>
        <p:txBody>
          <a:bodyPr/>
          <a:lstStyle/>
          <a:p>
            <a:r>
              <a:rPr lang="en-US" sz="4000">
                <a:solidFill>
                  <a:schemeClr val="accent2"/>
                </a:solidFill>
              </a:rPr>
              <a:t>GRTS DESIGN</a:t>
            </a:r>
            <a:br>
              <a:rPr lang="en-US" sz="4000">
                <a:solidFill>
                  <a:schemeClr val="accent2"/>
                </a:solidFill>
              </a:rPr>
            </a:br>
            <a:r>
              <a:rPr lang="en-US" sz="4000">
                <a:solidFill>
                  <a:schemeClr val="accent2"/>
                </a:solidFill>
              </a:rPr>
              <a:t>Theory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>
                <a:solidFill>
                  <a:srgbClr val="0000FF"/>
                </a:solidFill>
                <a:cs typeface="Times New Roman" pitchFamily="18" charset="0"/>
              </a:rPr>
              <a:t>Let</a:t>
            </a:r>
            <a:endParaRPr lang="en-US" dirty="0"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0000FF"/>
                </a:solidFill>
                <a:cs typeface="Times New Roman" pitchFamily="18" charset="0"/>
              </a:rPr>
              <a:t>φ(</a:t>
            </a:r>
            <a:r>
              <a:rPr lang="en-US" i="1" dirty="0">
                <a:solidFill>
                  <a:srgbClr val="0000FF"/>
                </a:solidFill>
                <a:cs typeface="Times New Roman" pitchFamily="18" charset="0"/>
              </a:rPr>
              <a:t>B</a:t>
            </a:r>
            <a:r>
              <a:rPr lang="en-US" dirty="0" smtClean="0">
                <a:solidFill>
                  <a:srgbClr val="0000FF"/>
                </a:solidFill>
                <a:cs typeface="Times New Roman" pitchFamily="18" charset="0"/>
              </a:rPr>
              <a:t>) </a:t>
            </a:r>
            <a:r>
              <a:rPr lang="en-US" dirty="0">
                <a:solidFill>
                  <a:srgbClr val="0000FF"/>
                </a:solidFill>
                <a:cs typeface="Times New Roman" pitchFamily="18" charset="0"/>
              </a:rPr>
              <a:t>be a </a:t>
            </a:r>
            <a:r>
              <a:rPr lang="en-US" dirty="0" smtClean="0">
                <a:solidFill>
                  <a:srgbClr val="0000FF"/>
                </a:solidFill>
                <a:cs typeface="Times New Roman" pitchFamily="18" charset="0"/>
              </a:rPr>
              <a:t>measure of the set B (number, length, area,…)</a:t>
            </a:r>
            <a:endParaRPr lang="en-US" dirty="0"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cs typeface="Times New Roman" pitchFamily="18" charset="0"/>
              </a:rPr>
              <a:t>π(</a:t>
            </a:r>
            <a:r>
              <a:rPr lang="en-US" i="1" dirty="0">
                <a:solidFill>
                  <a:srgbClr val="0000FF"/>
                </a:solidFill>
                <a:cs typeface="Times New Roman" pitchFamily="18" charset="0"/>
              </a:rPr>
              <a:t>s</a:t>
            </a:r>
            <a:r>
              <a:rPr lang="en-US" dirty="0">
                <a:solidFill>
                  <a:srgbClr val="0000FF"/>
                </a:solidFill>
                <a:cs typeface="Times New Roman" pitchFamily="18" charset="0"/>
              </a:rPr>
              <a:t>) be an inclusion intensity </a:t>
            </a:r>
            <a:r>
              <a:rPr lang="en-US" dirty="0" smtClean="0">
                <a:solidFill>
                  <a:srgbClr val="0000FF"/>
                </a:solidFill>
                <a:cs typeface="Times New Roman" pitchFamily="18" charset="0"/>
              </a:rPr>
              <a:t>function </a:t>
            </a:r>
            <a:endParaRPr lang="en-US" dirty="0">
              <a:cs typeface="Times New Roman" pitchFamily="18" charset="0"/>
            </a:endParaRPr>
          </a:p>
          <a:p>
            <a:r>
              <a:rPr lang="en-US" i="1" dirty="0" smtClean="0">
                <a:solidFill>
                  <a:srgbClr val="0000FF"/>
                </a:solidFill>
                <a:cs typeface="Times New Roman" pitchFamily="18" charset="0"/>
              </a:rPr>
              <a:t>f  </a:t>
            </a:r>
            <a:r>
              <a:rPr lang="en-US" dirty="0" smtClean="0">
                <a:solidFill>
                  <a:srgbClr val="0000FF"/>
                </a:solidFill>
                <a:cs typeface="Times New Roman" pitchFamily="18" charset="0"/>
              </a:rPr>
              <a:t>be </a:t>
            </a:r>
            <a:r>
              <a:rPr lang="en-US" dirty="0">
                <a:solidFill>
                  <a:srgbClr val="0000FF"/>
                </a:solidFill>
                <a:cs typeface="Times New Roman" pitchFamily="18" charset="0"/>
              </a:rPr>
              <a:t>the composition of  </a:t>
            </a:r>
            <a:r>
              <a:rPr lang="en-US" i="1" dirty="0">
                <a:solidFill>
                  <a:srgbClr val="0000FF"/>
                </a:solidFill>
                <a:cs typeface="Times New Roman" pitchFamily="18" charset="0"/>
              </a:rPr>
              <a:t>f</a:t>
            </a:r>
            <a:r>
              <a:rPr lang="en-US" i="1" baseline="-30000" dirty="0">
                <a:solidFill>
                  <a:srgbClr val="0000FF"/>
                </a:solidFill>
                <a:cs typeface="Times New Roman" pitchFamily="18" charset="0"/>
              </a:rPr>
              <a:t>0</a:t>
            </a:r>
            <a:r>
              <a:rPr lang="en-US" dirty="0">
                <a:solidFill>
                  <a:srgbClr val="0000FF"/>
                </a:solidFill>
                <a:cs typeface="Times New Roman" pitchFamily="18" charset="0"/>
              </a:rPr>
              <a:t>  and a hierarchical randomization function</a:t>
            </a:r>
            <a:endParaRPr lang="en-US" dirty="0"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864B-CDB9-47F4-9B40-3A0D0F6D2BA1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GRTS DESIGN</a:t>
            </a:r>
          </a:p>
        </p:txBody>
      </p:sp>
      <p:sp>
        <p:nvSpPr>
          <p:cNvPr id="148489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Aft>
                <a:spcPct val="20000"/>
              </a:spcAft>
            </a:pPr>
            <a:r>
              <a:rPr lang="en-US" dirty="0"/>
              <a:t>                                  = expected sample </a:t>
            </a:r>
            <a:r>
              <a:rPr lang="en-US" dirty="0" smtClean="0"/>
              <a:t>size </a:t>
            </a:r>
            <a:endParaRPr lang="en-US" dirty="0"/>
          </a:p>
          <a:p>
            <a:pPr>
              <a:lnSpc>
                <a:spcPct val="120000"/>
              </a:lnSpc>
              <a:spcAft>
                <a:spcPct val="20000"/>
              </a:spcAft>
              <a:buNone/>
            </a:pPr>
            <a:r>
              <a:rPr lang="en-US" dirty="0" smtClean="0"/>
              <a:t>						in </a:t>
            </a:r>
            <a:r>
              <a:rPr lang="en-US" dirty="0" smtClean="0"/>
              <a:t>B</a:t>
            </a:r>
            <a:endParaRPr lang="en-US" dirty="0"/>
          </a:p>
          <a:p>
            <a:pPr>
              <a:lnSpc>
                <a:spcPct val="150000"/>
              </a:lnSpc>
              <a:spcAft>
                <a:spcPct val="20000"/>
              </a:spcAft>
            </a:pPr>
            <a:r>
              <a:rPr lang="en-US" dirty="0"/>
              <a:t>                                     is a (random) </a:t>
            </a:r>
            <a:endParaRPr lang="en-US" dirty="0" smtClean="0"/>
          </a:p>
          <a:p>
            <a:pPr>
              <a:lnSpc>
                <a:spcPct val="150000"/>
              </a:lnSpc>
              <a:spcAft>
                <a:spcPct val="20000"/>
              </a:spcAft>
              <a:buNone/>
            </a:pPr>
            <a:r>
              <a:rPr lang="en-US" dirty="0" smtClean="0"/>
              <a:t>   distribution </a:t>
            </a:r>
            <a:r>
              <a:rPr lang="en-US" dirty="0"/>
              <a:t>function with range (0, M)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864B-CDB9-47F4-9B40-3A0D0F6D2BA1}" type="slidenum">
              <a:rPr lang="en-US" smtClean="0"/>
              <a:pPr/>
              <a:t>68</a:t>
            </a:fld>
            <a:endParaRPr lang="en-US"/>
          </a:p>
        </p:txBody>
      </p:sp>
      <p:graphicFrame>
        <p:nvGraphicFramePr>
          <p:cNvPr id="148485" name="Object 5"/>
          <p:cNvGraphicFramePr>
            <a:graphicFrameLocks noChangeAspect="1"/>
          </p:cNvGraphicFramePr>
          <p:nvPr/>
        </p:nvGraphicFramePr>
        <p:xfrm>
          <a:off x="1558925" y="1989138"/>
          <a:ext cx="2555875" cy="955675"/>
        </p:xfrm>
        <a:graphic>
          <a:graphicData uri="http://schemas.openxmlformats.org/presentationml/2006/ole">
            <p:oleObj spid="_x0000_s148485" name="Equation" r:id="rId3" imgW="1460160" imgH="545760" progId="Equation.DSMT4">
              <p:embed/>
            </p:oleObj>
          </a:graphicData>
        </a:graphic>
      </p:graphicFrame>
      <p:graphicFrame>
        <p:nvGraphicFramePr>
          <p:cNvPr id="148486" name="Object 6"/>
          <p:cNvGraphicFramePr>
            <a:graphicFrameLocks noChangeAspect="1"/>
          </p:cNvGraphicFramePr>
          <p:nvPr/>
        </p:nvGraphicFramePr>
        <p:xfrm>
          <a:off x="1476375" y="3708400"/>
          <a:ext cx="3240088" cy="969963"/>
        </p:xfrm>
        <a:graphic>
          <a:graphicData uri="http://schemas.openxmlformats.org/presentationml/2006/ole">
            <p:oleObj spid="_x0000_s148486" name="Equation" r:id="rId4" imgW="1358640" imgH="40608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1833563" y="876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5842" name="Picture 2" descr="jsm2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3563" y="876300"/>
            <a:ext cx="5476875" cy="5105400"/>
          </a:xfrm>
          <a:prstGeom prst="rect">
            <a:avLst/>
          </a:prstGeom>
          <a:noFill/>
        </p:spPr>
      </p:pic>
      <p:sp>
        <p:nvSpPr>
          <p:cNvPr id="35844" name="Oval 4"/>
          <p:cNvSpPr>
            <a:spLocks noChangeArrowheads="1"/>
          </p:cNvSpPr>
          <p:nvPr/>
        </p:nvSpPr>
        <p:spPr bwMode="auto">
          <a:xfrm>
            <a:off x="2195513" y="1773238"/>
            <a:ext cx="431800" cy="36036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5" name="Line 5"/>
          <p:cNvSpPr>
            <a:spLocks noChangeShapeType="1"/>
          </p:cNvSpPr>
          <p:nvPr/>
        </p:nvSpPr>
        <p:spPr bwMode="auto">
          <a:xfrm flipV="1">
            <a:off x="2195513" y="2133600"/>
            <a:ext cx="73025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Aug 2012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ISEMP- NITTY GRITTY GRTS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25E9-CEBD-4CD4-A001-54F82C7DD9D6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Spatial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random </a:t>
            </a:r>
            <a:r>
              <a:rPr lang="en-US" dirty="0" smtClean="0"/>
              <a:t>s</a:t>
            </a:r>
            <a:r>
              <a:rPr lang="en-US" dirty="0" smtClean="0"/>
              <a:t>ampling</a:t>
            </a:r>
          </a:p>
          <a:p>
            <a:pPr lvl="1"/>
            <a:r>
              <a:rPr lang="en-US" dirty="0" smtClean="0"/>
              <a:t>Points selected independently of one another</a:t>
            </a:r>
          </a:p>
          <a:p>
            <a:r>
              <a:rPr lang="en-US" dirty="0" smtClean="0"/>
              <a:t>Spatial stratification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Strata can be regular geometric figures (grid cells), arbitrary polygons (</a:t>
            </a:r>
            <a:r>
              <a:rPr lang="en-US" dirty="0" err="1" smtClean="0">
                <a:solidFill>
                  <a:srgbClr val="0000FF"/>
                </a:solidFill>
              </a:rPr>
              <a:t>ecoregions</a:t>
            </a:r>
            <a:r>
              <a:rPr lang="en-US" dirty="0" smtClean="0">
                <a:solidFill>
                  <a:srgbClr val="0000FF"/>
                </a:solidFill>
              </a:rPr>
              <a:t>), political boundaries (state borders), or natural boundaries (watersheds)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864B-CDB9-47F4-9B40-3A0D0F6D2BA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1833563" y="2038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6866" name="Picture 2" descr="jsm2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71600"/>
            <a:ext cx="8077200" cy="4102100"/>
          </a:xfrm>
          <a:prstGeom prst="rect">
            <a:avLst/>
          </a:prstGeom>
          <a:noFill/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Aug 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ISEMP- NITTY GRITTY GRTS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25E9-CEBD-4CD4-A001-54F82C7DD9D6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AutoShape 2"/>
          <p:cNvSpPr>
            <a:spLocks noChangeAspect="1" noChangeArrowheads="1" noTextEdit="1"/>
          </p:cNvSpPr>
          <p:nvPr/>
        </p:nvSpPr>
        <p:spPr bwMode="auto">
          <a:xfrm>
            <a:off x="1258888" y="-457200"/>
            <a:ext cx="6657975" cy="73152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07" name="Freeform 3"/>
          <p:cNvSpPr>
            <a:spLocks/>
          </p:cNvSpPr>
          <p:nvPr/>
        </p:nvSpPr>
        <p:spPr bwMode="auto">
          <a:xfrm>
            <a:off x="2514600" y="914400"/>
            <a:ext cx="1619250" cy="2659063"/>
          </a:xfrm>
          <a:custGeom>
            <a:avLst/>
            <a:gdLst/>
            <a:ahLst/>
            <a:cxnLst>
              <a:cxn ang="0">
                <a:pos x="114" y="528"/>
              </a:cxn>
              <a:cxn ang="0">
                <a:pos x="162" y="480"/>
              </a:cxn>
              <a:cxn ang="0">
                <a:pos x="192" y="342"/>
              </a:cxn>
              <a:cxn ang="0">
                <a:pos x="222" y="210"/>
              </a:cxn>
              <a:cxn ang="0">
                <a:pos x="330" y="138"/>
              </a:cxn>
              <a:cxn ang="0">
                <a:pos x="420" y="156"/>
              </a:cxn>
              <a:cxn ang="0">
                <a:pos x="474" y="102"/>
              </a:cxn>
              <a:cxn ang="0">
                <a:pos x="600" y="108"/>
              </a:cxn>
              <a:cxn ang="0">
                <a:pos x="804" y="36"/>
              </a:cxn>
              <a:cxn ang="0">
                <a:pos x="1020" y="0"/>
              </a:cxn>
              <a:cxn ang="0">
                <a:pos x="978" y="90"/>
              </a:cxn>
              <a:cxn ang="0">
                <a:pos x="906" y="162"/>
              </a:cxn>
              <a:cxn ang="0">
                <a:pos x="708" y="192"/>
              </a:cxn>
              <a:cxn ang="0">
                <a:pos x="528" y="210"/>
              </a:cxn>
              <a:cxn ang="0">
                <a:pos x="474" y="240"/>
              </a:cxn>
              <a:cxn ang="0">
                <a:pos x="408" y="354"/>
              </a:cxn>
              <a:cxn ang="0">
                <a:pos x="450" y="510"/>
              </a:cxn>
              <a:cxn ang="0">
                <a:pos x="432" y="696"/>
              </a:cxn>
              <a:cxn ang="0">
                <a:pos x="384" y="829"/>
              </a:cxn>
              <a:cxn ang="0">
                <a:pos x="270" y="919"/>
              </a:cxn>
              <a:cxn ang="0">
                <a:pos x="228" y="973"/>
              </a:cxn>
              <a:cxn ang="0">
                <a:pos x="234" y="1099"/>
              </a:cxn>
              <a:cxn ang="0">
                <a:pos x="318" y="1189"/>
              </a:cxn>
              <a:cxn ang="0">
                <a:pos x="426" y="1255"/>
              </a:cxn>
              <a:cxn ang="0">
                <a:pos x="426" y="1321"/>
              </a:cxn>
              <a:cxn ang="0">
                <a:pos x="468" y="1411"/>
              </a:cxn>
              <a:cxn ang="0">
                <a:pos x="558" y="1507"/>
              </a:cxn>
              <a:cxn ang="0">
                <a:pos x="534" y="1603"/>
              </a:cxn>
              <a:cxn ang="0">
                <a:pos x="444" y="1669"/>
              </a:cxn>
              <a:cxn ang="0">
                <a:pos x="270" y="1663"/>
              </a:cxn>
              <a:cxn ang="0">
                <a:pos x="204" y="1627"/>
              </a:cxn>
              <a:cxn ang="0">
                <a:pos x="174" y="1543"/>
              </a:cxn>
              <a:cxn ang="0">
                <a:pos x="120" y="1483"/>
              </a:cxn>
              <a:cxn ang="0">
                <a:pos x="66" y="1453"/>
              </a:cxn>
              <a:cxn ang="0">
                <a:pos x="12" y="1345"/>
              </a:cxn>
              <a:cxn ang="0">
                <a:pos x="6" y="1273"/>
              </a:cxn>
              <a:cxn ang="0">
                <a:pos x="96" y="1159"/>
              </a:cxn>
              <a:cxn ang="0">
                <a:pos x="72" y="1123"/>
              </a:cxn>
              <a:cxn ang="0">
                <a:pos x="18" y="1099"/>
              </a:cxn>
              <a:cxn ang="0">
                <a:pos x="72" y="1021"/>
              </a:cxn>
              <a:cxn ang="0">
                <a:pos x="84" y="925"/>
              </a:cxn>
              <a:cxn ang="0">
                <a:pos x="102" y="805"/>
              </a:cxn>
              <a:cxn ang="0">
                <a:pos x="174" y="690"/>
              </a:cxn>
              <a:cxn ang="0">
                <a:pos x="156" y="648"/>
              </a:cxn>
              <a:cxn ang="0">
                <a:pos x="72" y="642"/>
              </a:cxn>
            </a:cxnLst>
            <a:rect l="0" t="0" r="r" b="b"/>
            <a:pathLst>
              <a:path w="1020" h="1675">
                <a:moveTo>
                  <a:pt x="36" y="540"/>
                </a:moveTo>
                <a:lnTo>
                  <a:pt x="114" y="528"/>
                </a:lnTo>
                <a:lnTo>
                  <a:pt x="138" y="510"/>
                </a:lnTo>
                <a:lnTo>
                  <a:pt x="162" y="480"/>
                </a:lnTo>
                <a:lnTo>
                  <a:pt x="186" y="414"/>
                </a:lnTo>
                <a:lnTo>
                  <a:pt x="192" y="342"/>
                </a:lnTo>
                <a:lnTo>
                  <a:pt x="198" y="276"/>
                </a:lnTo>
                <a:lnTo>
                  <a:pt x="222" y="210"/>
                </a:lnTo>
                <a:lnTo>
                  <a:pt x="264" y="156"/>
                </a:lnTo>
                <a:lnTo>
                  <a:pt x="330" y="138"/>
                </a:lnTo>
                <a:lnTo>
                  <a:pt x="390" y="156"/>
                </a:lnTo>
                <a:lnTo>
                  <a:pt x="420" y="156"/>
                </a:lnTo>
                <a:lnTo>
                  <a:pt x="444" y="126"/>
                </a:lnTo>
                <a:lnTo>
                  <a:pt x="474" y="102"/>
                </a:lnTo>
                <a:lnTo>
                  <a:pt x="516" y="102"/>
                </a:lnTo>
                <a:lnTo>
                  <a:pt x="600" y="108"/>
                </a:lnTo>
                <a:lnTo>
                  <a:pt x="702" y="66"/>
                </a:lnTo>
                <a:lnTo>
                  <a:pt x="804" y="36"/>
                </a:lnTo>
                <a:lnTo>
                  <a:pt x="990" y="0"/>
                </a:lnTo>
                <a:lnTo>
                  <a:pt x="1020" y="0"/>
                </a:lnTo>
                <a:lnTo>
                  <a:pt x="1020" y="24"/>
                </a:lnTo>
                <a:lnTo>
                  <a:pt x="978" y="90"/>
                </a:lnTo>
                <a:lnTo>
                  <a:pt x="942" y="132"/>
                </a:lnTo>
                <a:lnTo>
                  <a:pt x="906" y="162"/>
                </a:lnTo>
                <a:lnTo>
                  <a:pt x="822" y="186"/>
                </a:lnTo>
                <a:lnTo>
                  <a:pt x="708" y="192"/>
                </a:lnTo>
                <a:lnTo>
                  <a:pt x="618" y="198"/>
                </a:lnTo>
                <a:lnTo>
                  <a:pt x="528" y="210"/>
                </a:lnTo>
                <a:lnTo>
                  <a:pt x="498" y="216"/>
                </a:lnTo>
                <a:lnTo>
                  <a:pt x="474" y="240"/>
                </a:lnTo>
                <a:lnTo>
                  <a:pt x="432" y="300"/>
                </a:lnTo>
                <a:lnTo>
                  <a:pt x="408" y="354"/>
                </a:lnTo>
                <a:lnTo>
                  <a:pt x="426" y="426"/>
                </a:lnTo>
                <a:lnTo>
                  <a:pt x="450" y="510"/>
                </a:lnTo>
                <a:lnTo>
                  <a:pt x="450" y="606"/>
                </a:lnTo>
                <a:lnTo>
                  <a:pt x="432" y="696"/>
                </a:lnTo>
                <a:lnTo>
                  <a:pt x="408" y="787"/>
                </a:lnTo>
                <a:lnTo>
                  <a:pt x="384" y="829"/>
                </a:lnTo>
                <a:lnTo>
                  <a:pt x="354" y="865"/>
                </a:lnTo>
                <a:lnTo>
                  <a:pt x="270" y="919"/>
                </a:lnTo>
                <a:lnTo>
                  <a:pt x="246" y="943"/>
                </a:lnTo>
                <a:lnTo>
                  <a:pt x="228" y="973"/>
                </a:lnTo>
                <a:lnTo>
                  <a:pt x="222" y="1039"/>
                </a:lnTo>
                <a:lnTo>
                  <a:pt x="234" y="1099"/>
                </a:lnTo>
                <a:lnTo>
                  <a:pt x="246" y="1135"/>
                </a:lnTo>
                <a:lnTo>
                  <a:pt x="318" y="1189"/>
                </a:lnTo>
                <a:lnTo>
                  <a:pt x="384" y="1219"/>
                </a:lnTo>
                <a:lnTo>
                  <a:pt x="426" y="1255"/>
                </a:lnTo>
                <a:lnTo>
                  <a:pt x="432" y="1279"/>
                </a:lnTo>
                <a:lnTo>
                  <a:pt x="426" y="1321"/>
                </a:lnTo>
                <a:lnTo>
                  <a:pt x="432" y="1375"/>
                </a:lnTo>
                <a:lnTo>
                  <a:pt x="468" y="1411"/>
                </a:lnTo>
                <a:lnTo>
                  <a:pt x="516" y="1453"/>
                </a:lnTo>
                <a:lnTo>
                  <a:pt x="558" y="1507"/>
                </a:lnTo>
                <a:lnTo>
                  <a:pt x="558" y="1555"/>
                </a:lnTo>
                <a:lnTo>
                  <a:pt x="534" y="1603"/>
                </a:lnTo>
                <a:lnTo>
                  <a:pt x="492" y="1651"/>
                </a:lnTo>
                <a:lnTo>
                  <a:pt x="444" y="1669"/>
                </a:lnTo>
                <a:lnTo>
                  <a:pt x="354" y="1675"/>
                </a:lnTo>
                <a:lnTo>
                  <a:pt x="270" y="1663"/>
                </a:lnTo>
                <a:lnTo>
                  <a:pt x="234" y="1651"/>
                </a:lnTo>
                <a:lnTo>
                  <a:pt x="204" y="1627"/>
                </a:lnTo>
                <a:lnTo>
                  <a:pt x="180" y="1591"/>
                </a:lnTo>
                <a:lnTo>
                  <a:pt x="174" y="1543"/>
                </a:lnTo>
                <a:lnTo>
                  <a:pt x="162" y="1501"/>
                </a:lnTo>
                <a:lnTo>
                  <a:pt x="120" y="1483"/>
                </a:lnTo>
                <a:lnTo>
                  <a:pt x="78" y="1471"/>
                </a:lnTo>
                <a:lnTo>
                  <a:pt x="66" y="1453"/>
                </a:lnTo>
                <a:lnTo>
                  <a:pt x="54" y="1435"/>
                </a:lnTo>
                <a:lnTo>
                  <a:pt x="12" y="1345"/>
                </a:lnTo>
                <a:lnTo>
                  <a:pt x="0" y="1303"/>
                </a:lnTo>
                <a:lnTo>
                  <a:pt x="6" y="1273"/>
                </a:lnTo>
                <a:lnTo>
                  <a:pt x="90" y="1183"/>
                </a:lnTo>
                <a:lnTo>
                  <a:pt x="96" y="1159"/>
                </a:lnTo>
                <a:lnTo>
                  <a:pt x="96" y="1141"/>
                </a:lnTo>
                <a:lnTo>
                  <a:pt x="72" y="1123"/>
                </a:lnTo>
                <a:lnTo>
                  <a:pt x="36" y="1117"/>
                </a:lnTo>
                <a:lnTo>
                  <a:pt x="18" y="1099"/>
                </a:lnTo>
                <a:lnTo>
                  <a:pt x="24" y="1075"/>
                </a:lnTo>
                <a:lnTo>
                  <a:pt x="72" y="1021"/>
                </a:lnTo>
                <a:lnTo>
                  <a:pt x="90" y="979"/>
                </a:lnTo>
                <a:lnTo>
                  <a:pt x="84" y="925"/>
                </a:lnTo>
                <a:lnTo>
                  <a:pt x="78" y="865"/>
                </a:lnTo>
                <a:lnTo>
                  <a:pt x="102" y="805"/>
                </a:lnTo>
                <a:lnTo>
                  <a:pt x="144" y="751"/>
                </a:lnTo>
                <a:lnTo>
                  <a:pt x="174" y="690"/>
                </a:lnTo>
                <a:lnTo>
                  <a:pt x="174" y="666"/>
                </a:lnTo>
                <a:lnTo>
                  <a:pt x="156" y="648"/>
                </a:lnTo>
                <a:lnTo>
                  <a:pt x="126" y="636"/>
                </a:lnTo>
                <a:lnTo>
                  <a:pt x="72" y="642"/>
                </a:lnTo>
                <a:lnTo>
                  <a:pt x="36" y="540"/>
                </a:lnTo>
                <a:close/>
              </a:path>
            </a:pathLst>
          </a:custGeom>
          <a:solidFill>
            <a:srgbClr val="99CCFF">
              <a:alpha val="22000"/>
            </a:srgb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2571750" y="1771650"/>
            <a:ext cx="1588" cy="95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09" name="Freeform 5"/>
          <p:cNvSpPr>
            <a:spLocks/>
          </p:cNvSpPr>
          <p:nvPr/>
        </p:nvSpPr>
        <p:spPr bwMode="auto">
          <a:xfrm>
            <a:off x="2571750" y="914400"/>
            <a:ext cx="1571625" cy="1554163"/>
          </a:xfrm>
          <a:custGeom>
            <a:avLst/>
            <a:gdLst/>
            <a:ahLst/>
            <a:cxnLst>
              <a:cxn ang="0">
                <a:pos x="78" y="528"/>
              </a:cxn>
              <a:cxn ang="0">
                <a:pos x="126" y="480"/>
              </a:cxn>
              <a:cxn ang="0">
                <a:pos x="150" y="414"/>
              </a:cxn>
              <a:cxn ang="0">
                <a:pos x="156" y="342"/>
              </a:cxn>
              <a:cxn ang="0">
                <a:pos x="186" y="210"/>
              </a:cxn>
              <a:cxn ang="0">
                <a:pos x="228" y="156"/>
              </a:cxn>
              <a:cxn ang="0">
                <a:pos x="294" y="138"/>
              </a:cxn>
              <a:cxn ang="0">
                <a:pos x="384" y="156"/>
              </a:cxn>
              <a:cxn ang="0">
                <a:pos x="408" y="126"/>
              </a:cxn>
              <a:cxn ang="0">
                <a:pos x="438" y="102"/>
              </a:cxn>
              <a:cxn ang="0">
                <a:pos x="564" y="108"/>
              </a:cxn>
              <a:cxn ang="0">
                <a:pos x="666" y="66"/>
              </a:cxn>
              <a:cxn ang="0">
                <a:pos x="768" y="36"/>
              </a:cxn>
              <a:cxn ang="0">
                <a:pos x="984" y="0"/>
              </a:cxn>
              <a:cxn ang="0">
                <a:pos x="990" y="30"/>
              </a:cxn>
              <a:cxn ang="0">
                <a:pos x="948" y="96"/>
              </a:cxn>
              <a:cxn ang="0">
                <a:pos x="876" y="168"/>
              </a:cxn>
              <a:cxn ang="0">
                <a:pos x="786" y="192"/>
              </a:cxn>
              <a:cxn ang="0">
                <a:pos x="672" y="198"/>
              </a:cxn>
              <a:cxn ang="0">
                <a:pos x="492" y="216"/>
              </a:cxn>
              <a:cxn ang="0">
                <a:pos x="468" y="222"/>
              </a:cxn>
              <a:cxn ang="0">
                <a:pos x="444" y="246"/>
              </a:cxn>
              <a:cxn ang="0">
                <a:pos x="378" y="354"/>
              </a:cxn>
              <a:cxn ang="0">
                <a:pos x="396" y="426"/>
              </a:cxn>
              <a:cxn ang="0">
                <a:pos x="420" y="510"/>
              </a:cxn>
              <a:cxn ang="0">
                <a:pos x="402" y="696"/>
              </a:cxn>
              <a:cxn ang="0">
                <a:pos x="378" y="787"/>
              </a:cxn>
              <a:cxn ang="0">
                <a:pos x="354" y="835"/>
              </a:cxn>
              <a:cxn ang="0">
                <a:pos x="240" y="925"/>
              </a:cxn>
              <a:cxn ang="0">
                <a:pos x="216" y="949"/>
              </a:cxn>
              <a:cxn ang="0">
                <a:pos x="192" y="973"/>
              </a:cxn>
              <a:cxn ang="0">
                <a:pos x="210" y="943"/>
              </a:cxn>
              <a:cxn ang="0">
                <a:pos x="318" y="865"/>
              </a:cxn>
              <a:cxn ang="0">
                <a:pos x="348" y="829"/>
              </a:cxn>
              <a:cxn ang="0">
                <a:pos x="372" y="787"/>
              </a:cxn>
              <a:cxn ang="0">
                <a:pos x="414" y="606"/>
              </a:cxn>
              <a:cxn ang="0">
                <a:pos x="414" y="510"/>
              </a:cxn>
              <a:cxn ang="0">
                <a:pos x="390" y="426"/>
              </a:cxn>
              <a:cxn ang="0">
                <a:pos x="396" y="300"/>
              </a:cxn>
              <a:cxn ang="0">
                <a:pos x="438" y="240"/>
              </a:cxn>
              <a:cxn ang="0">
                <a:pos x="462" y="216"/>
              </a:cxn>
              <a:cxn ang="0">
                <a:pos x="582" y="198"/>
              </a:cxn>
              <a:cxn ang="0">
                <a:pos x="672" y="192"/>
              </a:cxn>
              <a:cxn ang="0">
                <a:pos x="786" y="186"/>
              </a:cxn>
              <a:cxn ang="0">
                <a:pos x="906" y="132"/>
              </a:cxn>
              <a:cxn ang="0">
                <a:pos x="942" y="90"/>
              </a:cxn>
              <a:cxn ang="0">
                <a:pos x="984" y="24"/>
              </a:cxn>
              <a:cxn ang="0">
                <a:pos x="954" y="6"/>
              </a:cxn>
              <a:cxn ang="0">
                <a:pos x="768" y="42"/>
              </a:cxn>
              <a:cxn ang="0">
                <a:pos x="666" y="72"/>
              </a:cxn>
              <a:cxn ang="0">
                <a:pos x="480" y="108"/>
              </a:cxn>
              <a:cxn ang="0">
                <a:pos x="438" y="108"/>
              </a:cxn>
              <a:cxn ang="0">
                <a:pos x="414" y="132"/>
              </a:cxn>
              <a:cxn ang="0">
                <a:pos x="354" y="162"/>
              </a:cxn>
              <a:cxn ang="0">
                <a:pos x="294" y="144"/>
              </a:cxn>
              <a:cxn ang="0">
                <a:pos x="234" y="162"/>
              </a:cxn>
              <a:cxn ang="0">
                <a:pos x="168" y="276"/>
              </a:cxn>
              <a:cxn ang="0">
                <a:pos x="162" y="342"/>
              </a:cxn>
              <a:cxn ang="0">
                <a:pos x="156" y="414"/>
              </a:cxn>
              <a:cxn ang="0">
                <a:pos x="108" y="516"/>
              </a:cxn>
              <a:cxn ang="0">
                <a:pos x="84" y="534"/>
              </a:cxn>
            </a:cxnLst>
            <a:rect l="0" t="0" r="r" b="b"/>
            <a:pathLst>
              <a:path w="990" h="979">
                <a:moveTo>
                  <a:pt x="0" y="540"/>
                </a:moveTo>
                <a:lnTo>
                  <a:pt x="78" y="528"/>
                </a:lnTo>
                <a:lnTo>
                  <a:pt x="78" y="528"/>
                </a:lnTo>
                <a:lnTo>
                  <a:pt x="78" y="528"/>
                </a:lnTo>
                <a:lnTo>
                  <a:pt x="102" y="510"/>
                </a:lnTo>
                <a:lnTo>
                  <a:pt x="102" y="510"/>
                </a:lnTo>
                <a:lnTo>
                  <a:pt x="102" y="510"/>
                </a:lnTo>
                <a:lnTo>
                  <a:pt x="126" y="480"/>
                </a:lnTo>
                <a:lnTo>
                  <a:pt x="126" y="480"/>
                </a:lnTo>
                <a:lnTo>
                  <a:pt x="126" y="480"/>
                </a:lnTo>
                <a:lnTo>
                  <a:pt x="150" y="414"/>
                </a:lnTo>
                <a:lnTo>
                  <a:pt x="150" y="414"/>
                </a:lnTo>
                <a:lnTo>
                  <a:pt x="150" y="414"/>
                </a:lnTo>
                <a:lnTo>
                  <a:pt x="156" y="342"/>
                </a:lnTo>
                <a:lnTo>
                  <a:pt x="156" y="342"/>
                </a:lnTo>
                <a:lnTo>
                  <a:pt x="156" y="342"/>
                </a:lnTo>
                <a:lnTo>
                  <a:pt x="162" y="276"/>
                </a:lnTo>
                <a:lnTo>
                  <a:pt x="162" y="276"/>
                </a:lnTo>
                <a:lnTo>
                  <a:pt x="162" y="276"/>
                </a:lnTo>
                <a:lnTo>
                  <a:pt x="186" y="210"/>
                </a:lnTo>
                <a:lnTo>
                  <a:pt x="186" y="210"/>
                </a:lnTo>
                <a:lnTo>
                  <a:pt x="186" y="210"/>
                </a:lnTo>
                <a:lnTo>
                  <a:pt x="228" y="156"/>
                </a:lnTo>
                <a:lnTo>
                  <a:pt x="228" y="156"/>
                </a:lnTo>
                <a:lnTo>
                  <a:pt x="228" y="156"/>
                </a:lnTo>
                <a:lnTo>
                  <a:pt x="294" y="138"/>
                </a:lnTo>
                <a:lnTo>
                  <a:pt x="294" y="138"/>
                </a:lnTo>
                <a:lnTo>
                  <a:pt x="294" y="138"/>
                </a:lnTo>
                <a:lnTo>
                  <a:pt x="354" y="156"/>
                </a:lnTo>
                <a:lnTo>
                  <a:pt x="354" y="156"/>
                </a:lnTo>
                <a:lnTo>
                  <a:pt x="354" y="156"/>
                </a:lnTo>
                <a:lnTo>
                  <a:pt x="384" y="156"/>
                </a:lnTo>
                <a:lnTo>
                  <a:pt x="384" y="156"/>
                </a:lnTo>
                <a:lnTo>
                  <a:pt x="384" y="156"/>
                </a:lnTo>
                <a:lnTo>
                  <a:pt x="408" y="126"/>
                </a:lnTo>
                <a:lnTo>
                  <a:pt x="408" y="126"/>
                </a:lnTo>
                <a:lnTo>
                  <a:pt x="408" y="126"/>
                </a:lnTo>
                <a:lnTo>
                  <a:pt x="438" y="102"/>
                </a:lnTo>
                <a:lnTo>
                  <a:pt x="438" y="102"/>
                </a:lnTo>
                <a:lnTo>
                  <a:pt x="438" y="102"/>
                </a:lnTo>
                <a:lnTo>
                  <a:pt x="480" y="102"/>
                </a:lnTo>
                <a:lnTo>
                  <a:pt x="480" y="102"/>
                </a:lnTo>
                <a:lnTo>
                  <a:pt x="480" y="102"/>
                </a:lnTo>
                <a:lnTo>
                  <a:pt x="564" y="108"/>
                </a:lnTo>
                <a:lnTo>
                  <a:pt x="564" y="108"/>
                </a:lnTo>
                <a:lnTo>
                  <a:pt x="564" y="108"/>
                </a:lnTo>
                <a:lnTo>
                  <a:pt x="666" y="66"/>
                </a:lnTo>
                <a:lnTo>
                  <a:pt x="666" y="66"/>
                </a:lnTo>
                <a:lnTo>
                  <a:pt x="666" y="66"/>
                </a:lnTo>
                <a:lnTo>
                  <a:pt x="768" y="36"/>
                </a:lnTo>
                <a:lnTo>
                  <a:pt x="768" y="36"/>
                </a:lnTo>
                <a:lnTo>
                  <a:pt x="768" y="36"/>
                </a:lnTo>
                <a:lnTo>
                  <a:pt x="954" y="0"/>
                </a:lnTo>
                <a:lnTo>
                  <a:pt x="954" y="0"/>
                </a:lnTo>
                <a:lnTo>
                  <a:pt x="954" y="0"/>
                </a:lnTo>
                <a:lnTo>
                  <a:pt x="984" y="0"/>
                </a:lnTo>
                <a:lnTo>
                  <a:pt x="990" y="0"/>
                </a:lnTo>
                <a:lnTo>
                  <a:pt x="990" y="0"/>
                </a:lnTo>
                <a:lnTo>
                  <a:pt x="990" y="24"/>
                </a:lnTo>
                <a:lnTo>
                  <a:pt x="990" y="30"/>
                </a:lnTo>
                <a:lnTo>
                  <a:pt x="990" y="30"/>
                </a:lnTo>
                <a:lnTo>
                  <a:pt x="948" y="96"/>
                </a:lnTo>
                <a:lnTo>
                  <a:pt x="948" y="96"/>
                </a:lnTo>
                <a:lnTo>
                  <a:pt x="948" y="96"/>
                </a:lnTo>
                <a:lnTo>
                  <a:pt x="912" y="138"/>
                </a:lnTo>
                <a:lnTo>
                  <a:pt x="912" y="138"/>
                </a:lnTo>
                <a:lnTo>
                  <a:pt x="912" y="138"/>
                </a:lnTo>
                <a:lnTo>
                  <a:pt x="876" y="168"/>
                </a:lnTo>
                <a:lnTo>
                  <a:pt x="870" y="168"/>
                </a:lnTo>
                <a:lnTo>
                  <a:pt x="870" y="168"/>
                </a:lnTo>
                <a:lnTo>
                  <a:pt x="786" y="192"/>
                </a:lnTo>
                <a:lnTo>
                  <a:pt x="786" y="192"/>
                </a:lnTo>
                <a:lnTo>
                  <a:pt x="786" y="192"/>
                </a:lnTo>
                <a:lnTo>
                  <a:pt x="672" y="198"/>
                </a:lnTo>
                <a:lnTo>
                  <a:pt x="672" y="198"/>
                </a:lnTo>
                <a:lnTo>
                  <a:pt x="672" y="198"/>
                </a:lnTo>
                <a:lnTo>
                  <a:pt x="582" y="204"/>
                </a:lnTo>
                <a:lnTo>
                  <a:pt x="582" y="204"/>
                </a:lnTo>
                <a:lnTo>
                  <a:pt x="582" y="204"/>
                </a:lnTo>
                <a:lnTo>
                  <a:pt x="492" y="216"/>
                </a:lnTo>
                <a:lnTo>
                  <a:pt x="492" y="216"/>
                </a:lnTo>
                <a:lnTo>
                  <a:pt x="492" y="216"/>
                </a:lnTo>
                <a:lnTo>
                  <a:pt x="462" y="222"/>
                </a:lnTo>
                <a:lnTo>
                  <a:pt x="468" y="222"/>
                </a:lnTo>
                <a:lnTo>
                  <a:pt x="468" y="222"/>
                </a:lnTo>
                <a:lnTo>
                  <a:pt x="444" y="246"/>
                </a:lnTo>
                <a:lnTo>
                  <a:pt x="444" y="246"/>
                </a:lnTo>
                <a:lnTo>
                  <a:pt x="444" y="246"/>
                </a:lnTo>
                <a:lnTo>
                  <a:pt x="402" y="306"/>
                </a:lnTo>
                <a:lnTo>
                  <a:pt x="402" y="300"/>
                </a:lnTo>
                <a:lnTo>
                  <a:pt x="402" y="300"/>
                </a:lnTo>
                <a:lnTo>
                  <a:pt x="378" y="354"/>
                </a:lnTo>
                <a:lnTo>
                  <a:pt x="378" y="354"/>
                </a:lnTo>
                <a:lnTo>
                  <a:pt x="378" y="354"/>
                </a:lnTo>
                <a:lnTo>
                  <a:pt x="396" y="426"/>
                </a:lnTo>
                <a:lnTo>
                  <a:pt x="396" y="426"/>
                </a:lnTo>
                <a:lnTo>
                  <a:pt x="396" y="426"/>
                </a:lnTo>
                <a:lnTo>
                  <a:pt x="420" y="510"/>
                </a:lnTo>
                <a:lnTo>
                  <a:pt x="420" y="510"/>
                </a:lnTo>
                <a:lnTo>
                  <a:pt x="420" y="510"/>
                </a:lnTo>
                <a:lnTo>
                  <a:pt x="420" y="606"/>
                </a:lnTo>
                <a:lnTo>
                  <a:pt x="420" y="606"/>
                </a:lnTo>
                <a:lnTo>
                  <a:pt x="420" y="606"/>
                </a:lnTo>
                <a:lnTo>
                  <a:pt x="402" y="696"/>
                </a:lnTo>
                <a:lnTo>
                  <a:pt x="402" y="696"/>
                </a:lnTo>
                <a:lnTo>
                  <a:pt x="402" y="696"/>
                </a:lnTo>
                <a:lnTo>
                  <a:pt x="378" y="787"/>
                </a:lnTo>
                <a:lnTo>
                  <a:pt x="378" y="787"/>
                </a:lnTo>
                <a:lnTo>
                  <a:pt x="378" y="787"/>
                </a:lnTo>
                <a:lnTo>
                  <a:pt x="354" y="829"/>
                </a:lnTo>
                <a:lnTo>
                  <a:pt x="354" y="835"/>
                </a:lnTo>
                <a:lnTo>
                  <a:pt x="354" y="835"/>
                </a:lnTo>
                <a:lnTo>
                  <a:pt x="324" y="871"/>
                </a:lnTo>
                <a:lnTo>
                  <a:pt x="324" y="871"/>
                </a:lnTo>
                <a:lnTo>
                  <a:pt x="324" y="871"/>
                </a:lnTo>
                <a:lnTo>
                  <a:pt x="240" y="925"/>
                </a:lnTo>
                <a:lnTo>
                  <a:pt x="240" y="925"/>
                </a:lnTo>
                <a:lnTo>
                  <a:pt x="240" y="925"/>
                </a:lnTo>
                <a:lnTo>
                  <a:pt x="216" y="949"/>
                </a:lnTo>
                <a:lnTo>
                  <a:pt x="216" y="949"/>
                </a:lnTo>
                <a:lnTo>
                  <a:pt x="216" y="949"/>
                </a:lnTo>
                <a:lnTo>
                  <a:pt x="198" y="979"/>
                </a:lnTo>
                <a:lnTo>
                  <a:pt x="198" y="973"/>
                </a:lnTo>
                <a:lnTo>
                  <a:pt x="192" y="973"/>
                </a:lnTo>
                <a:lnTo>
                  <a:pt x="192" y="973"/>
                </a:lnTo>
                <a:lnTo>
                  <a:pt x="210" y="943"/>
                </a:lnTo>
                <a:lnTo>
                  <a:pt x="210" y="943"/>
                </a:lnTo>
                <a:lnTo>
                  <a:pt x="210" y="943"/>
                </a:lnTo>
                <a:lnTo>
                  <a:pt x="234" y="919"/>
                </a:lnTo>
                <a:lnTo>
                  <a:pt x="234" y="919"/>
                </a:lnTo>
                <a:lnTo>
                  <a:pt x="234" y="919"/>
                </a:lnTo>
                <a:lnTo>
                  <a:pt x="318" y="865"/>
                </a:lnTo>
                <a:lnTo>
                  <a:pt x="318" y="865"/>
                </a:lnTo>
                <a:lnTo>
                  <a:pt x="318" y="865"/>
                </a:lnTo>
                <a:lnTo>
                  <a:pt x="348" y="829"/>
                </a:lnTo>
                <a:lnTo>
                  <a:pt x="348" y="829"/>
                </a:lnTo>
                <a:lnTo>
                  <a:pt x="348" y="829"/>
                </a:lnTo>
                <a:lnTo>
                  <a:pt x="372" y="787"/>
                </a:lnTo>
                <a:lnTo>
                  <a:pt x="372" y="787"/>
                </a:lnTo>
                <a:lnTo>
                  <a:pt x="372" y="787"/>
                </a:lnTo>
                <a:lnTo>
                  <a:pt x="396" y="696"/>
                </a:lnTo>
                <a:lnTo>
                  <a:pt x="396" y="696"/>
                </a:lnTo>
                <a:lnTo>
                  <a:pt x="396" y="696"/>
                </a:lnTo>
                <a:lnTo>
                  <a:pt x="414" y="606"/>
                </a:lnTo>
                <a:lnTo>
                  <a:pt x="414" y="606"/>
                </a:lnTo>
                <a:lnTo>
                  <a:pt x="414" y="606"/>
                </a:lnTo>
                <a:lnTo>
                  <a:pt x="414" y="510"/>
                </a:lnTo>
                <a:lnTo>
                  <a:pt x="414" y="510"/>
                </a:lnTo>
                <a:lnTo>
                  <a:pt x="414" y="510"/>
                </a:lnTo>
                <a:lnTo>
                  <a:pt x="390" y="426"/>
                </a:lnTo>
                <a:lnTo>
                  <a:pt x="390" y="426"/>
                </a:lnTo>
                <a:lnTo>
                  <a:pt x="390" y="426"/>
                </a:lnTo>
                <a:lnTo>
                  <a:pt x="372" y="354"/>
                </a:lnTo>
                <a:lnTo>
                  <a:pt x="372" y="354"/>
                </a:lnTo>
                <a:lnTo>
                  <a:pt x="372" y="354"/>
                </a:lnTo>
                <a:lnTo>
                  <a:pt x="396" y="300"/>
                </a:lnTo>
                <a:lnTo>
                  <a:pt x="396" y="300"/>
                </a:lnTo>
                <a:lnTo>
                  <a:pt x="396" y="300"/>
                </a:lnTo>
                <a:lnTo>
                  <a:pt x="438" y="240"/>
                </a:lnTo>
                <a:lnTo>
                  <a:pt x="438" y="240"/>
                </a:lnTo>
                <a:lnTo>
                  <a:pt x="438" y="240"/>
                </a:lnTo>
                <a:lnTo>
                  <a:pt x="462" y="216"/>
                </a:lnTo>
                <a:lnTo>
                  <a:pt x="462" y="216"/>
                </a:lnTo>
                <a:lnTo>
                  <a:pt x="462" y="216"/>
                </a:lnTo>
                <a:lnTo>
                  <a:pt x="492" y="210"/>
                </a:lnTo>
                <a:lnTo>
                  <a:pt x="492" y="210"/>
                </a:lnTo>
                <a:lnTo>
                  <a:pt x="492" y="210"/>
                </a:lnTo>
                <a:lnTo>
                  <a:pt x="582" y="198"/>
                </a:lnTo>
                <a:lnTo>
                  <a:pt x="582" y="198"/>
                </a:lnTo>
                <a:lnTo>
                  <a:pt x="582" y="198"/>
                </a:lnTo>
                <a:lnTo>
                  <a:pt x="672" y="192"/>
                </a:lnTo>
                <a:lnTo>
                  <a:pt x="672" y="192"/>
                </a:lnTo>
                <a:lnTo>
                  <a:pt x="672" y="192"/>
                </a:lnTo>
                <a:lnTo>
                  <a:pt x="786" y="186"/>
                </a:lnTo>
                <a:lnTo>
                  <a:pt x="786" y="186"/>
                </a:lnTo>
                <a:lnTo>
                  <a:pt x="786" y="186"/>
                </a:lnTo>
                <a:lnTo>
                  <a:pt x="870" y="162"/>
                </a:lnTo>
                <a:lnTo>
                  <a:pt x="870" y="162"/>
                </a:lnTo>
                <a:lnTo>
                  <a:pt x="870" y="162"/>
                </a:lnTo>
                <a:lnTo>
                  <a:pt x="906" y="132"/>
                </a:lnTo>
                <a:lnTo>
                  <a:pt x="906" y="132"/>
                </a:lnTo>
                <a:lnTo>
                  <a:pt x="906" y="132"/>
                </a:lnTo>
                <a:lnTo>
                  <a:pt x="942" y="90"/>
                </a:lnTo>
                <a:lnTo>
                  <a:pt x="942" y="90"/>
                </a:lnTo>
                <a:lnTo>
                  <a:pt x="942" y="90"/>
                </a:lnTo>
                <a:lnTo>
                  <a:pt x="984" y="24"/>
                </a:lnTo>
                <a:lnTo>
                  <a:pt x="984" y="24"/>
                </a:lnTo>
                <a:lnTo>
                  <a:pt x="984" y="24"/>
                </a:lnTo>
                <a:lnTo>
                  <a:pt x="984" y="0"/>
                </a:lnTo>
                <a:lnTo>
                  <a:pt x="984" y="0"/>
                </a:lnTo>
                <a:lnTo>
                  <a:pt x="984" y="6"/>
                </a:lnTo>
                <a:lnTo>
                  <a:pt x="954" y="6"/>
                </a:lnTo>
                <a:lnTo>
                  <a:pt x="954" y="6"/>
                </a:lnTo>
                <a:lnTo>
                  <a:pt x="954" y="6"/>
                </a:lnTo>
                <a:lnTo>
                  <a:pt x="768" y="42"/>
                </a:lnTo>
                <a:lnTo>
                  <a:pt x="768" y="42"/>
                </a:lnTo>
                <a:lnTo>
                  <a:pt x="768" y="42"/>
                </a:lnTo>
                <a:lnTo>
                  <a:pt x="666" y="72"/>
                </a:lnTo>
                <a:lnTo>
                  <a:pt x="666" y="72"/>
                </a:lnTo>
                <a:lnTo>
                  <a:pt x="666" y="72"/>
                </a:lnTo>
                <a:lnTo>
                  <a:pt x="564" y="114"/>
                </a:lnTo>
                <a:lnTo>
                  <a:pt x="564" y="114"/>
                </a:lnTo>
                <a:lnTo>
                  <a:pt x="564" y="114"/>
                </a:lnTo>
                <a:lnTo>
                  <a:pt x="480" y="108"/>
                </a:lnTo>
                <a:lnTo>
                  <a:pt x="480" y="108"/>
                </a:lnTo>
                <a:lnTo>
                  <a:pt x="480" y="108"/>
                </a:lnTo>
                <a:lnTo>
                  <a:pt x="438" y="108"/>
                </a:lnTo>
                <a:lnTo>
                  <a:pt x="438" y="108"/>
                </a:lnTo>
                <a:lnTo>
                  <a:pt x="444" y="108"/>
                </a:lnTo>
                <a:lnTo>
                  <a:pt x="414" y="132"/>
                </a:lnTo>
                <a:lnTo>
                  <a:pt x="414" y="132"/>
                </a:lnTo>
                <a:lnTo>
                  <a:pt x="414" y="132"/>
                </a:lnTo>
                <a:lnTo>
                  <a:pt x="390" y="162"/>
                </a:lnTo>
                <a:lnTo>
                  <a:pt x="390" y="162"/>
                </a:lnTo>
                <a:lnTo>
                  <a:pt x="384" y="162"/>
                </a:lnTo>
                <a:lnTo>
                  <a:pt x="354" y="162"/>
                </a:lnTo>
                <a:lnTo>
                  <a:pt x="354" y="162"/>
                </a:lnTo>
                <a:lnTo>
                  <a:pt x="354" y="162"/>
                </a:lnTo>
                <a:lnTo>
                  <a:pt x="294" y="144"/>
                </a:lnTo>
                <a:lnTo>
                  <a:pt x="294" y="144"/>
                </a:lnTo>
                <a:lnTo>
                  <a:pt x="294" y="144"/>
                </a:lnTo>
                <a:lnTo>
                  <a:pt x="228" y="162"/>
                </a:lnTo>
                <a:lnTo>
                  <a:pt x="228" y="162"/>
                </a:lnTo>
                <a:lnTo>
                  <a:pt x="234" y="162"/>
                </a:lnTo>
                <a:lnTo>
                  <a:pt x="192" y="216"/>
                </a:lnTo>
                <a:lnTo>
                  <a:pt x="192" y="216"/>
                </a:lnTo>
                <a:lnTo>
                  <a:pt x="192" y="210"/>
                </a:lnTo>
                <a:lnTo>
                  <a:pt x="168" y="276"/>
                </a:lnTo>
                <a:lnTo>
                  <a:pt x="168" y="276"/>
                </a:lnTo>
                <a:lnTo>
                  <a:pt x="168" y="276"/>
                </a:lnTo>
                <a:lnTo>
                  <a:pt x="162" y="342"/>
                </a:lnTo>
                <a:lnTo>
                  <a:pt x="162" y="342"/>
                </a:lnTo>
                <a:lnTo>
                  <a:pt x="162" y="342"/>
                </a:lnTo>
                <a:lnTo>
                  <a:pt x="156" y="414"/>
                </a:lnTo>
                <a:lnTo>
                  <a:pt x="156" y="414"/>
                </a:lnTo>
                <a:lnTo>
                  <a:pt x="156" y="414"/>
                </a:lnTo>
                <a:lnTo>
                  <a:pt x="132" y="480"/>
                </a:lnTo>
                <a:lnTo>
                  <a:pt x="132" y="480"/>
                </a:lnTo>
                <a:lnTo>
                  <a:pt x="132" y="486"/>
                </a:lnTo>
                <a:lnTo>
                  <a:pt x="108" y="516"/>
                </a:lnTo>
                <a:lnTo>
                  <a:pt x="108" y="516"/>
                </a:lnTo>
                <a:lnTo>
                  <a:pt x="108" y="516"/>
                </a:lnTo>
                <a:lnTo>
                  <a:pt x="84" y="534"/>
                </a:lnTo>
                <a:lnTo>
                  <a:pt x="84" y="534"/>
                </a:lnTo>
                <a:lnTo>
                  <a:pt x="78" y="534"/>
                </a:lnTo>
                <a:lnTo>
                  <a:pt x="0" y="546"/>
                </a:lnTo>
                <a:lnTo>
                  <a:pt x="0" y="540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10" name="Freeform 6"/>
          <p:cNvSpPr>
            <a:spLocks/>
          </p:cNvSpPr>
          <p:nvPr/>
        </p:nvSpPr>
        <p:spPr bwMode="auto">
          <a:xfrm>
            <a:off x="2514600" y="2287588"/>
            <a:ext cx="895350" cy="1295400"/>
          </a:xfrm>
          <a:custGeom>
            <a:avLst/>
            <a:gdLst/>
            <a:ahLst/>
            <a:cxnLst>
              <a:cxn ang="0">
                <a:pos x="228" y="174"/>
              </a:cxn>
              <a:cxn ang="0">
                <a:pos x="252" y="270"/>
              </a:cxn>
              <a:cxn ang="0">
                <a:pos x="318" y="324"/>
              </a:cxn>
              <a:cxn ang="0">
                <a:pos x="390" y="354"/>
              </a:cxn>
              <a:cxn ang="0">
                <a:pos x="438" y="414"/>
              </a:cxn>
              <a:cxn ang="0">
                <a:pos x="432" y="456"/>
              </a:cxn>
              <a:cxn ang="0">
                <a:pos x="438" y="510"/>
              </a:cxn>
              <a:cxn ang="0">
                <a:pos x="522" y="588"/>
              </a:cxn>
              <a:cxn ang="0">
                <a:pos x="564" y="642"/>
              </a:cxn>
              <a:cxn ang="0">
                <a:pos x="564" y="690"/>
              </a:cxn>
              <a:cxn ang="0">
                <a:pos x="498" y="792"/>
              </a:cxn>
              <a:cxn ang="0">
                <a:pos x="444" y="810"/>
              </a:cxn>
              <a:cxn ang="0">
                <a:pos x="354" y="816"/>
              </a:cxn>
              <a:cxn ang="0">
                <a:pos x="234" y="792"/>
              </a:cxn>
              <a:cxn ang="0">
                <a:pos x="204" y="768"/>
              </a:cxn>
              <a:cxn ang="0">
                <a:pos x="180" y="726"/>
              </a:cxn>
              <a:cxn ang="0">
                <a:pos x="162" y="636"/>
              </a:cxn>
              <a:cxn ang="0">
                <a:pos x="120" y="624"/>
              </a:cxn>
              <a:cxn ang="0">
                <a:pos x="78" y="612"/>
              </a:cxn>
              <a:cxn ang="0">
                <a:pos x="54" y="576"/>
              </a:cxn>
              <a:cxn ang="0">
                <a:pos x="12" y="480"/>
              </a:cxn>
              <a:cxn ang="0">
                <a:pos x="0" y="438"/>
              </a:cxn>
              <a:cxn ang="0">
                <a:pos x="90" y="318"/>
              </a:cxn>
              <a:cxn ang="0">
                <a:pos x="96" y="294"/>
              </a:cxn>
              <a:cxn ang="0">
                <a:pos x="96" y="282"/>
              </a:cxn>
              <a:cxn ang="0">
                <a:pos x="36" y="258"/>
              </a:cxn>
              <a:cxn ang="0">
                <a:pos x="18" y="234"/>
              </a:cxn>
              <a:cxn ang="0">
                <a:pos x="24" y="210"/>
              </a:cxn>
              <a:cxn ang="0">
                <a:pos x="90" y="114"/>
              </a:cxn>
              <a:cxn ang="0">
                <a:pos x="84" y="60"/>
              </a:cxn>
              <a:cxn ang="0">
                <a:pos x="84" y="0"/>
              </a:cxn>
              <a:cxn ang="0">
                <a:pos x="90" y="60"/>
              </a:cxn>
              <a:cxn ang="0">
                <a:pos x="78" y="156"/>
              </a:cxn>
              <a:cxn ang="0">
                <a:pos x="30" y="216"/>
              </a:cxn>
              <a:cxn ang="0">
                <a:pos x="24" y="234"/>
              </a:cxn>
              <a:cxn ang="0">
                <a:pos x="72" y="258"/>
              </a:cxn>
              <a:cxn ang="0">
                <a:pos x="102" y="276"/>
              </a:cxn>
              <a:cxn ang="0">
                <a:pos x="102" y="294"/>
              </a:cxn>
              <a:cxn ang="0">
                <a:pos x="12" y="414"/>
              </a:cxn>
              <a:cxn ang="0">
                <a:pos x="6" y="438"/>
              </a:cxn>
              <a:cxn ang="0">
                <a:pos x="18" y="480"/>
              </a:cxn>
              <a:cxn ang="0">
                <a:pos x="72" y="588"/>
              </a:cxn>
              <a:cxn ang="0">
                <a:pos x="84" y="606"/>
              </a:cxn>
              <a:cxn ang="0">
                <a:pos x="120" y="618"/>
              </a:cxn>
              <a:cxn ang="0">
                <a:pos x="180" y="678"/>
              </a:cxn>
              <a:cxn ang="0">
                <a:pos x="186" y="726"/>
              </a:cxn>
              <a:cxn ang="0">
                <a:pos x="210" y="762"/>
              </a:cxn>
              <a:cxn ang="0">
                <a:pos x="270" y="798"/>
              </a:cxn>
              <a:cxn ang="0">
                <a:pos x="354" y="810"/>
              </a:cxn>
              <a:cxn ang="0">
                <a:pos x="444" y="804"/>
              </a:cxn>
              <a:cxn ang="0">
                <a:pos x="534" y="738"/>
              </a:cxn>
              <a:cxn ang="0">
                <a:pos x="558" y="690"/>
              </a:cxn>
              <a:cxn ang="0">
                <a:pos x="558" y="648"/>
              </a:cxn>
              <a:cxn ang="0">
                <a:pos x="468" y="552"/>
              </a:cxn>
              <a:cxn ang="0">
                <a:pos x="432" y="516"/>
              </a:cxn>
              <a:cxn ang="0">
                <a:pos x="426" y="456"/>
              </a:cxn>
              <a:cxn ang="0">
                <a:pos x="426" y="390"/>
              </a:cxn>
              <a:cxn ang="0">
                <a:pos x="384" y="360"/>
              </a:cxn>
              <a:cxn ang="0">
                <a:pos x="318" y="330"/>
              </a:cxn>
              <a:cxn ang="0">
                <a:pos x="234" y="234"/>
              </a:cxn>
              <a:cxn ang="0">
                <a:pos x="222" y="174"/>
              </a:cxn>
            </a:cxnLst>
            <a:rect l="0" t="0" r="r" b="b"/>
            <a:pathLst>
              <a:path w="564" h="816">
                <a:moveTo>
                  <a:pt x="234" y="108"/>
                </a:moveTo>
                <a:lnTo>
                  <a:pt x="228" y="174"/>
                </a:lnTo>
                <a:lnTo>
                  <a:pt x="228" y="174"/>
                </a:lnTo>
                <a:lnTo>
                  <a:pt x="228" y="174"/>
                </a:lnTo>
                <a:lnTo>
                  <a:pt x="240" y="234"/>
                </a:lnTo>
                <a:lnTo>
                  <a:pt x="240" y="234"/>
                </a:lnTo>
                <a:lnTo>
                  <a:pt x="240" y="234"/>
                </a:lnTo>
                <a:lnTo>
                  <a:pt x="252" y="270"/>
                </a:lnTo>
                <a:lnTo>
                  <a:pt x="252" y="270"/>
                </a:lnTo>
                <a:lnTo>
                  <a:pt x="252" y="270"/>
                </a:lnTo>
                <a:lnTo>
                  <a:pt x="324" y="324"/>
                </a:lnTo>
                <a:lnTo>
                  <a:pt x="318" y="324"/>
                </a:lnTo>
                <a:lnTo>
                  <a:pt x="318" y="324"/>
                </a:lnTo>
                <a:lnTo>
                  <a:pt x="384" y="354"/>
                </a:lnTo>
                <a:lnTo>
                  <a:pt x="390" y="354"/>
                </a:lnTo>
                <a:lnTo>
                  <a:pt x="390" y="354"/>
                </a:lnTo>
                <a:lnTo>
                  <a:pt x="432" y="390"/>
                </a:lnTo>
                <a:lnTo>
                  <a:pt x="432" y="390"/>
                </a:lnTo>
                <a:lnTo>
                  <a:pt x="432" y="390"/>
                </a:lnTo>
                <a:lnTo>
                  <a:pt x="438" y="414"/>
                </a:lnTo>
                <a:lnTo>
                  <a:pt x="438" y="414"/>
                </a:lnTo>
                <a:lnTo>
                  <a:pt x="438" y="414"/>
                </a:lnTo>
                <a:lnTo>
                  <a:pt x="432" y="456"/>
                </a:lnTo>
                <a:lnTo>
                  <a:pt x="432" y="456"/>
                </a:lnTo>
                <a:lnTo>
                  <a:pt x="432" y="456"/>
                </a:lnTo>
                <a:lnTo>
                  <a:pt x="438" y="510"/>
                </a:lnTo>
                <a:lnTo>
                  <a:pt x="438" y="510"/>
                </a:lnTo>
                <a:lnTo>
                  <a:pt x="438" y="510"/>
                </a:lnTo>
                <a:lnTo>
                  <a:pt x="474" y="546"/>
                </a:lnTo>
                <a:lnTo>
                  <a:pt x="474" y="546"/>
                </a:lnTo>
                <a:lnTo>
                  <a:pt x="474" y="546"/>
                </a:lnTo>
                <a:lnTo>
                  <a:pt x="522" y="588"/>
                </a:lnTo>
                <a:lnTo>
                  <a:pt x="522" y="588"/>
                </a:lnTo>
                <a:lnTo>
                  <a:pt x="522" y="588"/>
                </a:lnTo>
                <a:lnTo>
                  <a:pt x="564" y="642"/>
                </a:lnTo>
                <a:lnTo>
                  <a:pt x="564" y="642"/>
                </a:lnTo>
                <a:lnTo>
                  <a:pt x="564" y="642"/>
                </a:lnTo>
                <a:lnTo>
                  <a:pt x="564" y="690"/>
                </a:lnTo>
                <a:lnTo>
                  <a:pt x="564" y="690"/>
                </a:lnTo>
                <a:lnTo>
                  <a:pt x="564" y="690"/>
                </a:lnTo>
                <a:lnTo>
                  <a:pt x="540" y="738"/>
                </a:lnTo>
                <a:lnTo>
                  <a:pt x="540" y="744"/>
                </a:lnTo>
                <a:lnTo>
                  <a:pt x="540" y="744"/>
                </a:lnTo>
                <a:lnTo>
                  <a:pt x="498" y="792"/>
                </a:lnTo>
                <a:lnTo>
                  <a:pt x="492" y="792"/>
                </a:lnTo>
                <a:lnTo>
                  <a:pt x="492" y="792"/>
                </a:lnTo>
                <a:lnTo>
                  <a:pt x="444" y="810"/>
                </a:lnTo>
                <a:lnTo>
                  <a:pt x="444" y="810"/>
                </a:lnTo>
                <a:lnTo>
                  <a:pt x="444" y="810"/>
                </a:lnTo>
                <a:lnTo>
                  <a:pt x="354" y="816"/>
                </a:lnTo>
                <a:lnTo>
                  <a:pt x="354" y="816"/>
                </a:lnTo>
                <a:lnTo>
                  <a:pt x="354" y="816"/>
                </a:lnTo>
                <a:lnTo>
                  <a:pt x="270" y="804"/>
                </a:lnTo>
                <a:lnTo>
                  <a:pt x="270" y="804"/>
                </a:lnTo>
                <a:lnTo>
                  <a:pt x="270" y="804"/>
                </a:lnTo>
                <a:lnTo>
                  <a:pt x="234" y="792"/>
                </a:lnTo>
                <a:lnTo>
                  <a:pt x="234" y="792"/>
                </a:lnTo>
                <a:lnTo>
                  <a:pt x="234" y="792"/>
                </a:lnTo>
                <a:lnTo>
                  <a:pt x="204" y="768"/>
                </a:lnTo>
                <a:lnTo>
                  <a:pt x="204" y="768"/>
                </a:lnTo>
                <a:lnTo>
                  <a:pt x="204" y="768"/>
                </a:lnTo>
                <a:lnTo>
                  <a:pt x="180" y="732"/>
                </a:lnTo>
                <a:lnTo>
                  <a:pt x="180" y="726"/>
                </a:lnTo>
                <a:lnTo>
                  <a:pt x="180" y="726"/>
                </a:lnTo>
                <a:lnTo>
                  <a:pt x="174" y="678"/>
                </a:lnTo>
                <a:lnTo>
                  <a:pt x="174" y="678"/>
                </a:lnTo>
                <a:lnTo>
                  <a:pt x="174" y="678"/>
                </a:lnTo>
                <a:lnTo>
                  <a:pt x="162" y="636"/>
                </a:lnTo>
                <a:lnTo>
                  <a:pt x="162" y="642"/>
                </a:lnTo>
                <a:lnTo>
                  <a:pt x="162" y="642"/>
                </a:lnTo>
                <a:lnTo>
                  <a:pt x="120" y="624"/>
                </a:lnTo>
                <a:lnTo>
                  <a:pt x="120" y="624"/>
                </a:lnTo>
                <a:lnTo>
                  <a:pt x="120" y="624"/>
                </a:lnTo>
                <a:lnTo>
                  <a:pt x="78" y="612"/>
                </a:lnTo>
                <a:lnTo>
                  <a:pt x="78" y="612"/>
                </a:lnTo>
                <a:lnTo>
                  <a:pt x="78" y="612"/>
                </a:lnTo>
                <a:lnTo>
                  <a:pt x="66" y="594"/>
                </a:lnTo>
                <a:lnTo>
                  <a:pt x="66" y="594"/>
                </a:lnTo>
                <a:lnTo>
                  <a:pt x="66" y="594"/>
                </a:lnTo>
                <a:lnTo>
                  <a:pt x="54" y="576"/>
                </a:lnTo>
                <a:lnTo>
                  <a:pt x="54" y="570"/>
                </a:lnTo>
                <a:lnTo>
                  <a:pt x="54" y="570"/>
                </a:lnTo>
                <a:lnTo>
                  <a:pt x="12" y="480"/>
                </a:lnTo>
                <a:lnTo>
                  <a:pt x="12" y="480"/>
                </a:lnTo>
                <a:lnTo>
                  <a:pt x="12" y="480"/>
                </a:lnTo>
                <a:lnTo>
                  <a:pt x="0" y="438"/>
                </a:lnTo>
                <a:lnTo>
                  <a:pt x="0" y="438"/>
                </a:lnTo>
                <a:lnTo>
                  <a:pt x="0" y="438"/>
                </a:lnTo>
                <a:lnTo>
                  <a:pt x="6" y="408"/>
                </a:lnTo>
                <a:lnTo>
                  <a:pt x="6" y="408"/>
                </a:lnTo>
                <a:lnTo>
                  <a:pt x="6" y="408"/>
                </a:lnTo>
                <a:lnTo>
                  <a:pt x="90" y="318"/>
                </a:lnTo>
                <a:lnTo>
                  <a:pt x="90" y="318"/>
                </a:lnTo>
                <a:lnTo>
                  <a:pt x="90" y="318"/>
                </a:lnTo>
                <a:lnTo>
                  <a:pt x="96" y="294"/>
                </a:lnTo>
                <a:lnTo>
                  <a:pt x="96" y="294"/>
                </a:lnTo>
                <a:lnTo>
                  <a:pt x="96" y="294"/>
                </a:lnTo>
                <a:lnTo>
                  <a:pt x="96" y="276"/>
                </a:lnTo>
                <a:lnTo>
                  <a:pt x="96" y="282"/>
                </a:lnTo>
                <a:lnTo>
                  <a:pt x="96" y="282"/>
                </a:lnTo>
                <a:lnTo>
                  <a:pt x="72" y="264"/>
                </a:lnTo>
                <a:lnTo>
                  <a:pt x="72" y="264"/>
                </a:lnTo>
                <a:lnTo>
                  <a:pt x="72" y="264"/>
                </a:lnTo>
                <a:lnTo>
                  <a:pt x="36" y="258"/>
                </a:lnTo>
                <a:lnTo>
                  <a:pt x="36" y="258"/>
                </a:lnTo>
                <a:lnTo>
                  <a:pt x="36" y="258"/>
                </a:lnTo>
                <a:lnTo>
                  <a:pt x="18" y="240"/>
                </a:lnTo>
                <a:lnTo>
                  <a:pt x="18" y="234"/>
                </a:lnTo>
                <a:lnTo>
                  <a:pt x="18" y="234"/>
                </a:lnTo>
                <a:lnTo>
                  <a:pt x="24" y="210"/>
                </a:lnTo>
                <a:lnTo>
                  <a:pt x="24" y="210"/>
                </a:lnTo>
                <a:lnTo>
                  <a:pt x="24" y="210"/>
                </a:lnTo>
                <a:lnTo>
                  <a:pt x="72" y="156"/>
                </a:lnTo>
                <a:lnTo>
                  <a:pt x="72" y="156"/>
                </a:lnTo>
                <a:lnTo>
                  <a:pt x="72" y="156"/>
                </a:lnTo>
                <a:lnTo>
                  <a:pt x="90" y="114"/>
                </a:lnTo>
                <a:lnTo>
                  <a:pt x="90" y="114"/>
                </a:lnTo>
                <a:lnTo>
                  <a:pt x="90" y="114"/>
                </a:lnTo>
                <a:lnTo>
                  <a:pt x="84" y="60"/>
                </a:lnTo>
                <a:lnTo>
                  <a:pt x="84" y="60"/>
                </a:lnTo>
                <a:lnTo>
                  <a:pt x="84" y="60"/>
                </a:lnTo>
                <a:lnTo>
                  <a:pt x="78" y="0"/>
                </a:lnTo>
                <a:lnTo>
                  <a:pt x="78" y="0"/>
                </a:lnTo>
                <a:lnTo>
                  <a:pt x="84" y="0"/>
                </a:lnTo>
                <a:lnTo>
                  <a:pt x="84" y="0"/>
                </a:lnTo>
                <a:lnTo>
                  <a:pt x="90" y="60"/>
                </a:lnTo>
                <a:lnTo>
                  <a:pt x="90" y="60"/>
                </a:lnTo>
                <a:lnTo>
                  <a:pt x="90" y="60"/>
                </a:lnTo>
                <a:lnTo>
                  <a:pt x="96" y="114"/>
                </a:lnTo>
                <a:lnTo>
                  <a:pt x="96" y="114"/>
                </a:lnTo>
                <a:lnTo>
                  <a:pt x="96" y="114"/>
                </a:lnTo>
                <a:lnTo>
                  <a:pt x="78" y="156"/>
                </a:lnTo>
                <a:lnTo>
                  <a:pt x="78" y="156"/>
                </a:lnTo>
                <a:lnTo>
                  <a:pt x="78" y="162"/>
                </a:lnTo>
                <a:lnTo>
                  <a:pt x="30" y="216"/>
                </a:lnTo>
                <a:lnTo>
                  <a:pt x="30" y="216"/>
                </a:lnTo>
                <a:lnTo>
                  <a:pt x="30" y="210"/>
                </a:lnTo>
                <a:lnTo>
                  <a:pt x="24" y="234"/>
                </a:lnTo>
                <a:lnTo>
                  <a:pt x="24" y="234"/>
                </a:lnTo>
                <a:lnTo>
                  <a:pt x="24" y="234"/>
                </a:lnTo>
                <a:lnTo>
                  <a:pt x="42" y="252"/>
                </a:lnTo>
                <a:lnTo>
                  <a:pt x="42" y="252"/>
                </a:lnTo>
                <a:lnTo>
                  <a:pt x="36" y="252"/>
                </a:lnTo>
                <a:lnTo>
                  <a:pt x="72" y="258"/>
                </a:lnTo>
                <a:lnTo>
                  <a:pt x="72" y="258"/>
                </a:lnTo>
                <a:lnTo>
                  <a:pt x="78" y="258"/>
                </a:lnTo>
                <a:lnTo>
                  <a:pt x="102" y="276"/>
                </a:lnTo>
                <a:lnTo>
                  <a:pt x="102" y="276"/>
                </a:lnTo>
                <a:lnTo>
                  <a:pt x="102" y="276"/>
                </a:lnTo>
                <a:lnTo>
                  <a:pt x="102" y="294"/>
                </a:lnTo>
                <a:lnTo>
                  <a:pt x="102" y="294"/>
                </a:lnTo>
                <a:lnTo>
                  <a:pt x="102" y="294"/>
                </a:lnTo>
                <a:lnTo>
                  <a:pt x="96" y="318"/>
                </a:lnTo>
                <a:lnTo>
                  <a:pt x="96" y="318"/>
                </a:lnTo>
                <a:lnTo>
                  <a:pt x="96" y="324"/>
                </a:lnTo>
                <a:lnTo>
                  <a:pt x="12" y="414"/>
                </a:lnTo>
                <a:lnTo>
                  <a:pt x="12" y="414"/>
                </a:lnTo>
                <a:lnTo>
                  <a:pt x="12" y="408"/>
                </a:lnTo>
                <a:lnTo>
                  <a:pt x="6" y="438"/>
                </a:lnTo>
                <a:lnTo>
                  <a:pt x="6" y="438"/>
                </a:lnTo>
                <a:lnTo>
                  <a:pt x="6" y="438"/>
                </a:lnTo>
                <a:lnTo>
                  <a:pt x="18" y="480"/>
                </a:lnTo>
                <a:lnTo>
                  <a:pt x="18" y="480"/>
                </a:lnTo>
                <a:lnTo>
                  <a:pt x="18" y="480"/>
                </a:lnTo>
                <a:lnTo>
                  <a:pt x="60" y="570"/>
                </a:lnTo>
                <a:lnTo>
                  <a:pt x="60" y="570"/>
                </a:lnTo>
                <a:lnTo>
                  <a:pt x="60" y="570"/>
                </a:lnTo>
                <a:lnTo>
                  <a:pt x="72" y="588"/>
                </a:lnTo>
                <a:lnTo>
                  <a:pt x="72" y="588"/>
                </a:lnTo>
                <a:lnTo>
                  <a:pt x="72" y="588"/>
                </a:lnTo>
                <a:lnTo>
                  <a:pt x="84" y="606"/>
                </a:lnTo>
                <a:lnTo>
                  <a:pt x="84" y="606"/>
                </a:lnTo>
                <a:lnTo>
                  <a:pt x="78" y="606"/>
                </a:lnTo>
                <a:lnTo>
                  <a:pt x="120" y="618"/>
                </a:lnTo>
                <a:lnTo>
                  <a:pt x="120" y="618"/>
                </a:lnTo>
                <a:lnTo>
                  <a:pt x="120" y="618"/>
                </a:lnTo>
                <a:lnTo>
                  <a:pt x="162" y="636"/>
                </a:lnTo>
                <a:lnTo>
                  <a:pt x="162" y="636"/>
                </a:lnTo>
                <a:lnTo>
                  <a:pt x="168" y="636"/>
                </a:lnTo>
                <a:lnTo>
                  <a:pt x="180" y="678"/>
                </a:lnTo>
                <a:lnTo>
                  <a:pt x="180" y="678"/>
                </a:lnTo>
                <a:lnTo>
                  <a:pt x="180" y="678"/>
                </a:lnTo>
                <a:lnTo>
                  <a:pt x="186" y="726"/>
                </a:lnTo>
                <a:lnTo>
                  <a:pt x="186" y="726"/>
                </a:lnTo>
                <a:lnTo>
                  <a:pt x="186" y="726"/>
                </a:lnTo>
                <a:lnTo>
                  <a:pt x="210" y="762"/>
                </a:lnTo>
                <a:lnTo>
                  <a:pt x="210" y="762"/>
                </a:lnTo>
                <a:lnTo>
                  <a:pt x="210" y="762"/>
                </a:lnTo>
                <a:lnTo>
                  <a:pt x="240" y="786"/>
                </a:lnTo>
                <a:lnTo>
                  <a:pt x="240" y="786"/>
                </a:lnTo>
                <a:lnTo>
                  <a:pt x="234" y="786"/>
                </a:lnTo>
                <a:lnTo>
                  <a:pt x="270" y="798"/>
                </a:lnTo>
                <a:lnTo>
                  <a:pt x="270" y="798"/>
                </a:lnTo>
                <a:lnTo>
                  <a:pt x="270" y="798"/>
                </a:lnTo>
                <a:lnTo>
                  <a:pt x="354" y="810"/>
                </a:lnTo>
                <a:lnTo>
                  <a:pt x="354" y="810"/>
                </a:lnTo>
                <a:lnTo>
                  <a:pt x="354" y="810"/>
                </a:lnTo>
                <a:lnTo>
                  <a:pt x="444" y="804"/>
                </a:lnTo>
                <a:lnTo>
                  <a:pt x="444" y="804"/>
                </a:lnTo>
                <a:lnTo>
                  <a:pt x="444" y="804"/>
                </a:lnTo>
                <a:lnTo>
                  <a:pt x="492" y="786"/>
                </a:lnTo>
                <a:lnTo>
                  <a:pt x="492" y="786"/>
                </a:lnTo>
                <a:lnTo>
                  <a:pt x="492" y="786"/>
                </a:lnTo>
                <a:lnTo>
                  <a:pt x="534" y="738"/>
                </a:lnTo>
                <a:lnTo>
                  <a:pt x="534" y="738"/>
                </a:lnTo>
                <a:lnTo>
                  <a:pt x="534" y="738"/>
                </a:lnTo>
                <a:lnTo>
                  <a:pt x="558" y="690"/>
                </a:lnTo>
                <a:lnTo>
                  <a:pt x="558" y="690"/>
                </a:lnTo>
                <a:lnTo>
                  <a:pt x="558" y="690"/>
                </a:lnTo>
                <a:lnTo>
                  <a:pt x="558" y="642"/>
                </a:lnTo>
                <a:lnTo>
                  <a:pt x="558" y="642"/>
                </a:lnTo>
                <a:lnTo>
                  <a:pt x="558" y="648"/>
                </a:lnTo>
                <a:lnTo>
                  <a:pt x="516" y="594"/>
                </a:lnTo>
                <a:lnTo>
                  <a:pt x="516" y="594"/>
                </a:lnTo>
                <a:lnTo>
                  <a:pt x="516" y="594"/>
                </a:lnTo>
                <a:lnTo>
                  <a:pt x="468" y="552"/>
                </a:lnTo>
                <a:lnTo>
                  <a:pt x="468" y="552"/>
                </a:lnTo>
                <a:lnTo>
                  <a:pt x="468" y="552"/>
                </a:lnTo>
                <a:lnTo>
                  <a:pt x="432" y="516"/>
                </a:lnTo>
                <a:lnTo>
                  <a:pt x="432" y="516"/>
                </a:lnTo>
                <a:lnTo>
                  <a:pt x="432" y="510"/>
                </a:lnTo>
                <a:lnTo>
                  <a:pt x="426" y="456"/>
                </a:lnTo>
                <a:lnTo>
                  <a:pt x="426" y="456"/>
                </a:lnTo>
                <a:lnTo>
                  <a:pt x="426" y="456"/>
                </a:lnTo>
                <a:lnTo>
                  <a:pt x="432" y="414"/>
                </a:lnTo>
                <a:lnTo>
                  <a:pt x="432" y="414"/>
                </a:lnTo>
                <a:lnTo>
                  <a:pt x="432" y="414"/>
                </a:lnTo>
                <a:lnTo>
                  <a:pt x="426" y="390"/>
                </a:lnTo>
                <a:lnTo>
                  <a:pt x="426" y="390"/>
                </a:lnTo>
                <a:lnTo>
                  <a:pt x="426" y="396"/>
                </a:lnTo>
                <a:lnTo>
                  <a:pt x="384" y="360"/>
                </a:lnTo>
                <a:lnTo>
                  <a:pt x="384" y="360"/>
                </a:lnTo>
                <a:lnTo>
                  <a:pt x="384" y="360"/>
                </a:lnTo>
                <a:lnTo>
                  <a:pt x="318" y="330"/>
                </a:lnTo>
                <a:lnTo>
                  <a:pt x="318" y="330"/>
                </a:lnTo>
                <a:lnTo>
                  <a:pt x="318" y="330"/>
                </a:lnTo>
                <a:lnTo>
                  <a:pt x="246" y="276"/>
                </a:lnTo>
                <a:lnTo>
                  <a:pt x="246" y="276"/>
                </a:lnTo>
                <a:lnTo>
                  <a:pt x="246" y="270"/>
                </a:lnTo>
                <a:lnTo>
                  <a:pt x="234" y="234"/>
                </a:lnTo>
                <a:lnTo>
                  <a:pt x="234" y="234"/>
                </a:lnTo>
                <a:lnTo>
                  <a:pt x="234" y="234"/>
                </a:lnTo>
                <a:lnTo>
                  <a:pt x="222" y="174"/>
                </a:lnTo>
                <a:lnTo>
                  <a:pt x="222" y="174"/>
                </a:lnTo>
                <a:lnTo>
                  <a:pt x="222" y="174"/>
                </a:lnTo>
                <a:lnTo>
                  <a:pt x="228" y="108"/>
                </a:lnTo>
                <a:lnTo>
                  <a:pt x="234" y="108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11" name="Freeform 7"/>
          <p:cNvSpPr>
            <a:spLocks/>
          </p:cNvSpPr>
          <p:nvPr/>
        </p:nvSpPr>
        <p:spPr bwMode="auto">
          <a:xfrm>
            <a:off x="2638425" y="1924050"/>
            <a:ext cx="161925" cy="363538"/>
          </a:xfrm>
          <a:custGeom>
            <a:avLst/>
            <a:gdLst/>
            <a:ahLst/>
            <a:cxnLst>
              <a:cxn ang="0">
                <a:pos x="0" y="229"/>
              </a:cxn>
              <a:cxn ang="0">
                <a:pos x="24" y="169"/>
              </a:cxn>
              <a:cxn ang="0">
                <a:pos x="24" y="169"/>
              </a:cxn>
              <a:cxn ang="0">
                <a:pos x="24" y="169"/>
              </a:cxn>
              <a:cxn ang="0">
                <a:pos x="66" y="115"/>
              </a:cxn>
              <a:cxn ang="0">
                <a:pos x="66" y="115"/>
              </a:cxn>
              <a:cxn ang="0">
                <a:pos x="66" y="115"/>
              </a:cxn>
              <a:cxn ang="0">
                <a:pos x="96" y="54"/>
              </a:cxn>
              <a:cxn ang="0">
                <a:pos x="96" y="54"/>
              </a:cxn>
              <a:cxn ang="0">
                <a:pos x="96" y="54"/>
              </a:cxn>
              <a:cxn ang="0">
                <a:pos x="96" y="30"/>
              </a:cxn>
              <a:cxn ang="0">
                <a:pos x="96" y="36"/>
              </a:cxn>
              <a:cxn ang="0">
                <a:pos x="96" y="36"/>
              </a:cxn>
              <a:cxn ang="0">
                <a:pos x="78" y="18"/>
              </a:cxn>
              <a:cxn ang="0">
                <a:pos x="78" y="18"/>
              </a:cxn>
              <a:cxn ang="0">
                <a:pos x="78" y="18"/>
              </a:cxn>
              <a:cxn ang="0">
                <a:pos x="48" y="6"/>
              </a:cxn>
              <a:cxn ang="0">
                <a:pos x="48" y="6"/>
              </a:cxn>
              <a:cxn ang="0">
                <a:pos x="48" y="0"/>
              </a:cxn>
              <a:cxn ang="0">
                <a:pos x="48" y="0"/>
              </a:cxn>
              <a:cxn ang="0">
                <a:pos x="78" y="12"/>
              </a:cxn>
              <a:cxn ang="0">
                <a:pos x="78" y="12"/>
              </a:cxn>
              <a:cxn ang="0">
                <a:pos x="84" y="12"/>
              </a:cxn>
              <a:cxn ang="0">
                <a:pos x="102" y="30"/>
              </a:cxn>
              <a:cxn ang="0">
                <a:pos x="102" y="30"/>
              </a:cxn>
              <a:cxn ang="0">
                <a:pos x="102" y="30"/>
              </a:cxn>
              <a:cxn ang="0">
                <a:pos x="102" y="54"/>
              </a:cxn>
              <a:cxn ang="0">
                <a:pos x="102" y="54"/>
              </a:cxn>
              <a:cxn ang="0">
                <a:pos x="102" y="54"/>
              </a:cxn>
              <a:cxn ang="0">
                <a:pos x="72" y="115"/>
              </a:cxn>
              <a:cxn ang="0">
                <a:pos x="72" y="115"/>
              </a:cxn>
              <a:cxn ang="0">
                <a:pos x="72" y="121"/>
              </a:cxn>
              <a:cxn ang="0">
                <a:pos x="30" y="175"/>
              </a:cxn>
              <a:cxn ang="0">
                <a:pos x="30" y="175"/>
              </a:cxn>
              <a:cxn ang="0">
                <a:pos x="30" y="169"/>
              </a:cxn>
              <a:cxn ang="0">
                <a:pos x="6" y="229"/>
              </a:cxn>
              <a:cxn ang="0">
                <a:pos x="0" y="229"/>
              </a:cxn>
            </a:cxnLst>
            <a:rect l="0" t="0" r="r" b="b"/>
            <a:pathLst>
              <a:path w="102" h="229">
                <a:moveTo>
                  <a:pt x="0" y="229"/>
                </a:moveTo>
                <a:lnTo>
                  <a:pt x="24" y="169"/>
                </a:lnTo>
                <a:lnTo>
                  <a:pt x="24" y="169"/>
                </a:lnTo>
                <a:lnTo>
                  <a:pt x="24" y="169"/>
                </a:lnTo>
                <a:lnTo>
                  <a:pt x="66" y="115"/>
                </a:lnTo>
                <a:lnTo>
                  <a:pt x="66" y="115"/>
                </a:lnTo>
                <a:lnTo>
                  <a:pt x="66" y="115"/>
                </a:lnTo>
                <a:lnTo>
                  <a:pt x="96" y="54"/>
                </a:lnTo>
                <a:lnTo>
                  <a:pt x="96" y="54"/>
                </a:lnTo>
                <a:lnTo>
                  <a:pt x="96" y="54"/>
                </a:lnTo>
                <a:lnTo>
                  <a:pt x="96" y="30"/>
                </a:lnTo>
                <a:lnTo>
                  <a:pt x="96" y="36"/>
                </a:lnTo>
                <a:lnTo>
                  <a:pt x="96" y="36"/>
                </a:lnTo>
                <a:lnTo>
                  <a:pt x="78" y="18"/>
                </a:lnTo>
                <a:lnTo>
                  <a:pt x="78" y="18"/>
                </a:lnTo>
                <a:lnTo>
                  <a:pt x="78" y="18"/>
                </a:lnTo>
                <a:lnTo>
                  <a:pt x="48" y="6"/>
                </a:lnTo>
                <a:lnTo>
                  <a:pt x="48" y="6"/>
                </a:lnTo>
                <a:lnTo>
                  <a:pt x="48" y="0"/>
                </a:lnTo>
                <a:lnTo>
                  <a:pt x="48" y="0"/>
                </a:lnTo>
                <a:lnTo>
                  <a:pt x="78" y="12"/>
                </a:lnTo>
                <a:lnTo>
                  <a:pt x="78" y="12"/>
                </a:lnTo>
                <a:lnTo>
                  <a:pt x="84" y="12"/>
                </a:lnTo>
                <a:lnTo>
                  <a:pt x="102" y="30"/>
                </a:lnTo>
                <a:lnTo>
                  <a:pt x="102" y="30"/>
                </a:lnTo>
                <a:lnTo>
                  <a:pt x="102" y="30"/>
                </a:lnTo>
                <a:lnTo>
                  <a:pt x="102" y="54"/>
                </a:lnTo>
                <a:lnTo>
                  <a:pt x="102" y="54"/>
                </a:lnTo>
                <a:lnTo>
                  <a:pt x="102" y="54"/>
                </a:lnTo>
                <a:lnTo>
                  <a:pt x="72" y="115"/>
                </a:lnTo>
                <a:lnTo>
                  <a:pt x="72" y="115"/>
                </a:lnTo>
                <a:lnTo>
                  <a:pt x="72" y="121"/>
                </a:lnTo>
                <a:lnTo>
                  <a:pt x="30" y="175"/>
                </a:lnTo>
                <a:lnTo>
                  <a:pt x="30" y="175"/>
                </a:lnTo>
                <a:lnTo>
                  <a:pt x="30" y="169"/>
                </a:lnTo>
                <a:lnTo>
                  <a:pt x="6" y="229"/>
                </a:lnTo>
                <a:lnTo>
                  <a:pt x="0" y="229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12" name="Rectangle 8"/>
          <p:cNvSpPr>
            <a:spLocks noChangeArrowheads="1"/>
          </p:cNvSpPr>
          <p:nvPr/>
        </p:nvSpPr>
        <p:spPr bwMode="auto">
          <a:xfrm>
            <a:off x="2628900" y="1933575"/>
            <a:ext cx="1588" cy="95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13" name="Freeform 9"/>
          <p:cNvSpPr>
            <a:spLocks/>
          </p:cNvSpPr>
          <p:nvPr/>
        </p:nvSpPr>
        <p:spPr bwMode="auto">
          <a:xfrm>
            <a:off x="2628900" y="1924050"/>
            <a:ext cx="85725" cy="19050"/>
          </a:xfrm>
          <a:custGeom>
            <a:avLst/>
            <a:gdLst/>
            <a:ahLst/>
            <a:cxnLst>
              <a:cxn ang="0">
                <a:pos x="54" y="6"/>
              </a:cxn>
              <a:cxn ang="0">
                <a:pos x="54" y="0"/>
              </a:cxn>
              <a:cxn ang="0">
                <a:pos x="0" y="6"/>
              </a:cxn>
              <a:cxn ang="0">
                <a:pos x="0" y="12"/>
              </a:cxn>
              <a:cxn ang="0">
                <a:pos x="54" y="6"/>
              </a:cxn>
            </a:cxnLst>
            <a:rect l="0" t="0" r="r" b="b"/>
            <a:pathLst>
              <a:path w="54" h="12">
                <a:moveTo>
                  <a:pt x="54" y="6"/>
                </a:moveTo>
                <a:lnTo>
                  <a:pt x="54" y="0"/>
                </a:lnTo>
                <a:lnTo>
                  <a:pt x="0" y="6"/>
                </a:lnTo>
                <a:lnTo>
                  <a:pt x="0" y="12"/>
                </a:lnTo>
                <a:lnTo>
                  <a:pt x="54" y="6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14" name="Rectangle 10"/>
          <p:cNvSpPr>
            <a:spLocks noChangeArrowheads="1"/>
          </p:cNvSpPr>
          <p:nvPr/>
        </p:nvSpPr>
        <p:spPr bwMode="auto">
          <a:xfrm>
            <a:off x="4591050" y="3783013"/>
            <a:ext cx="1588" cy="95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15" name="Freeform 11"/>
          <p:cNvSpPr>
            <a:spLocks/>
          </p:cNvSpPr>
          <p:nvPr/>
        </p:nvSpPr>
        <p:spPr bwMode="auto">
          <a:xfrm>
            <a:off x="4333875" y="3783013"/>
            <a:ext cx="257175" cy="790575"/>
          </a:xfrm>
          <a:custGeom>
            <a:avLst/>
            <a:gdLst/>
            <a:ahLst/>
            <a:cxnLst>
              <a:cxn ang="0">
                <a:pos x="126" y="6"/>
              </a:cxn>
              <a:cxn ang="0">
                <a:pos x="126" y="6"/>
              </a:cxn>
              <a:cxn ang="0">
                <a:pos x="108" y="12"/>
              </a:cxn>
              <a:cxn ang="0">
                <a:pos x="96" y="18"/>
              </a:cxn>
              <a:cxn ang="0">
                <a:pos x="102" y="12"/>
              </a:cxn>
              <a:cxn ang="0">
                <a:pos x="96" y="30"/>
              </a:cxn>
              <a:cxn ang="0">
                <a:pos x="84" y="42"/>
              </a:cxn>
              <a:cxn ang="0">
                <a:pos x="84" y="36"/>
              </a:cxn>
              <a:cxn ang="0">
                <a:pos x="84" y="60"/>
              </a:cxn>
              <a:cxn ang="0">
                <a:pos x="78" y="84"/>
              </a:cxn>
              <a:cxn ang="0">
                <a:pos x="78" y="84"/>
              </a:cxn>
              <a:cxn ang="0">
                <a:pos x="78" y="108"/>
              </a:cxn>
              <a:cxn ang="0">
                <a:pos x="78" y="138"/>
              </a:cxn>
              <a:cxn ang="0">
                <a:pos x="78" y="138"/>
              </a:cxn>
              <a:cxn ang="0">
                <a:pos x="72" y="180"/>
              </a:cxn>
              <a:cxn ang="0">
                <a:pos x="66" y="222"/>
              </a:cxn>
              <a:cxn ang="0">
                <a:pos x="66" y="222"/>
              </a:cxn>
              <a:cxn ang="0">
                <a:pos x="66" y="288"/>
              </a:cxn>
              <a:cxn ang="0">
                <a:pos x="60" y="348"/>
              </a:cxn>
              <a:cxn ang="0">
                <a:pos x="60" y="348"/>
              </a:cxn>
              <a:cxn ang="0">
                <a:pos x="54" y="390"/>
              </a:cxn>
              <a:cxn ang="0">
                <a:pos x="48" y="426"/>
              </a:cxn>
              <a:cxn ang="0">
                <a:pos x="48" y="426"/>
              </a:cxn>
              <a:cxn ang="0">
                <a:pos x="36" y="450"/>
              </a:cxn>
              <a:cxn ang="0">
                <a:pos x="24" y="474"/>
              </a:cxn>
              <a:cxn ang="0">
                <a:pos x="24" y="480"/>
              </a:cxn>
              <a:cxn ang="0">
                <a:pos x="6" y="498"/>
              </a:cxn>
              <a:cxn ang="0">
                <a:pos x="0" y="492"/>
              </a:cxn>
              <a:cxn ang="0">
                <a:pos x="18" y="474"/>
              </a:cxn>
              <a:cxn ang="0">
                <a:pos x="30" y="450"/>
              </a:cxn>
              <a:cxn ang="0">
                <a:pos x="30" y="450"/>
              </a:cxn>
              <a:cxn ang="0">
                <a:pos x="42" y="426"/>
              </a:cxn>
              <a:cxn ang="0">
                <a:pos x="48" y="390"/>
              </a:cxn>
              <a:cxn ang="0">
                <a:pos x="48" y="390"/>
              </a:cxn>
              <a:cxn ang="0">
                <a:pos x="54" y="348"/>
              </a:cxn>
              <a:cxn ang="0">
                <a:pos x="60" y="288"/>
              </a:cxn>
              <a:cxn ang="0">
                <a:pos x="60" y="288"/>
              </a:cxn>
              <a:cxn ang="0">
                <a:pos x="60" y="222"/>
              </a:cxn>
              <a:cxn ang="0">
                <a:pos x="66" y="180"/>
              </a:cxn>
              <a:cxn ang="0">
                <a:pos x="66" y="180"/>
              </a:cxn>
              <a:cxn ang="0">
                <a:pos x="72" y="138"/>
              </a:cxn>
              <a:cxn ang="0">
                <a:pos x="72" y="108"/>
              </a:cxn>
              <a:cxn ang="0">
                <a:pos x="72" y="108"/>
              </a:cxn>
              <a:cxn ang="0">
                <a:pos x="72" y="84"/>
              </a:cxn>
              <a:cxn ang="0">
                <a:pos x="78" y="60"/>
              </a:cxn>
              <a:cxn ang="0">
                <a:pos x="78" y="60"/>
              </a:cxn>
              <a:cxn ang="0">
                <a:pos x="78" y="36"/>
              </a:cxn>
              <a:cxn ang="0">
                <a:pos x="90" y="24"/>
              </a:cxn>
              <a:cxn ang="0">
                <a:pos x="90" y="24"/>
              </a:cxn>
              <a:cxn ang="0">
                <a:pos x="96" y="12"/>
              </a:cxn>
              <a:cxn ang="0">
                <a:pos x="108" y="6"/>
              </a:cxn>
              <a:cxn ang="0">
                <a:pos x="108" y="6"/>
              </a:cxn>
              <a:cxn ang="0">
                <a:pos x="126" y="0"/>
              </a:cxn>
              <a:cxn ang="0">
                <a:pos x="162" y="0"/>
              </a:cxn>
            </a:cxnLst>
            <a:rect l="0" t="0" r="r" b="b"/>
            <a:pathLst>
              <a:path w="162" h="498">
                <a:moveTo>
                  <a:pt x="162" y="6"/>
                </a:moveTo>
                <a:lnTo>
                  <a:pt x="126" y="6"/>
                </a:lnTo>
                <a:lnTo>
                  <a:pt x="126" y="6"/>
                </a:lnTo>
                <a:lnTo>
                  <a:pt x="126" y="6"/>
                </a:lnTo>
                <a:lnTo>
                  <a:pt x="108" y="12"/>
                </a:lnTo>
                <a:lnTo>
                  <a:pt x="108" y="12"/>
                </a:lnTo>
                <a:lnTo>
                  <a:pt x="108" y="12"/>
                </a:lnTo>
                <a:lnTo>
                  <a:pt x="96" y="18"/>
                </a:lnTo>
                <a:lnTo>
                  <a:pt x="102" y="12"/>
                </a:lnTo>
                <a:lnTo>
                  <a:pt x="102" y="12"/>
                </a:lnTo>
                <a:lnTo>
                  <a:pt x="96" y="24"/>
                </a:lnTo>
                <a:lnTo>
                  <a:pt x="96" y="30"/>
                </a:lnTo>
                <a:lnTo>
                  <a:pt x="96" y="30"/>
                </a:lnTo>
                <a:lnTo>
                  <a:pt x="84" y="42"/>
                </a:lnTo>
                <a:lnTo>
                  <a:pt x="84" y="36"/>
                </a:lnTo>
                <a:lnTo>
                  <a:pt x="84" y="36"/>
                </a:lnTo>
                <a:lnTo>
                  <a:pt x="84" y="60"/>
                </a:lnTo>
                <a:lnTo>
                  <a:pt x="84" y="60"/>
                </a:lnTo>
                <a:lnTo>
                  <a:pt x="84" y="60"/>
                </a:lnTo>
                <a:lnTo>
                  <a:pt x="78" y="84"/>
                </a:lnTo>
                <a:lnTo>
                  <a:pt x="78" y="84"/>
                </a:lnTo>
                <a:lnTo>
                  <a:pt x="78" y="84"/>
                </a:lnTo>
                <a:lnTo>
                  <a:pt x="78" y="108"/>
                </a:lnTo>
                <a:lnTo>
                  <a:pt x="78" y="108"/>
                </a:lnTo>
                <a:lnTo>
                  <a:pt x="78" y="108"/>
                </a:lnTo>
                <a:lnTo>
                  <a:pt x="78" y="138"/>
                </a:lnTo>
                <a:lnTo>
                  <a:pt x="78" y="138"/>
                </a:lnTo>
                <a:lnTo>
                  <a:pt x="78" y="138"/>
                </a:lnTo>
                <a:lnTo>
                  <a:pt x="72" y="180"/>
                </a:lnTo>
                <a:lnTo>
                  <a:pt x="72" y="180"/>
                </a:lnTo>
                <a:lnTo>
                  <a:pt x="72" y="180"/>
                </a:lnTo>
                <a:lnTo>
                  <a:pt x="66" y="222"/>
                </a:lnTo>
                <a:lnTo>
                  <a:pt x="66" y="222"/>
                </a:lnTo>
                <a:lnTo>
                  <a:pt x="66" y="222"/>
                </a:lnTo>
                <a:lnTo>
                  <a:pt x="66" y="288"/>
                </a:lnTo>
                <a:lnTo>
                  <a:pt x="66" y="288"/>
                </a:lnTo>
                <a:lnTo>
                  <a:pt x="66" y="288"/>
                </a:lnTo>
                <a:lnTo>
                  <a:pt x="60" y="348"/>
                </a:lnTo>
                <a:lnTo>
                  <a:pt x="60" y="348"/>
                </a:lnTo>
                <a:lnTo>
                  <a:pt x="60" y="348"/>
                </a:lnTo>
                <a:lnTo>
                  <a:pt x="54" y="390"/>
                </a:lnTo>
                <a:lnTo>
                  <a:pt x="54" y="390"/>
                </a:lnTo>
                <a:lnTo>
                  <a:pt x="54" y="390"/>
                </a:lnTo>
                <a:lnTo>
                  <a:pt x="48" y="426"/>
                </a:lnTo>
                <a:lnTo>
                  <a:pt x="48" y="426"/>
                </a:lnTo>
                <a:lnTo>
                  <a:pt x="48" y="426"/>
                </a:lnTo>
                <a:lnTo>
                  <a:pt x="36" y="450"/>
                </a:lnTo>
                <a:lnTo>
                  <a:pt x="36" y="450"/>
                </a:lnTo>
                <a:lnTo>
                  <a:pt x="36" y="450"/>
                </a:lnTo>
                <a:lnTo>
                  <a:pt x="24" y="474"/>
                </a:lnTo>
                <a:lnTo>
                  <a:pt x="24" y="480"/>
                </a:lnTo>
                <a:lnTo>
                  <a:pt x="24" y="480"/>
                </a:lnTo>
                <a:lnTo>
                  <a:pt x="6" y="498"/>
                </a:lnTo>
                <a:lnTo>
                  <a:pt x="6" y="498"/>
                </a:lnTo>
                <a:lnTo>
                  <a:pt x="0" y="492"/>
                </a:lnTo>
                <a:lnTo>
                  <a:pt x="0" y="492"/>
                </a:lnTo>
                <a:lnTo>
                  <a:pt x="18" y="474"/>
                </a:lnTo>
                <a:lnTo>
                  <a:pt x="18" y="474"/>
                </a:lnTo>
                <a:lnTo>
                  <a:pt x="18" y="474"/>
                </a:lnTo>
                <a:lnTo>
                  <a:pt x="30" y="450"/>
                </a:lnTo>
                <a:lnTo>
                  <a:pt x="30" y="450"/>
                </a:lnTo>
                <a:lnTo>
                  <a:pt x="30" y="450"/>
                </a:lnTo>
                <a:lnTo>
                  <a:pt x="42" y="426"/>
                </a:lnTo>
                <a:lnTo>
                  <a:pt x="42" y="426"/>
                </a:lnTo>
                <a:lnTo>
                  <a:pt x="42" y="426"/>
                </a:lnTo>
                <a:lnTo>
                  <a:pt x="48" y="390"/>
                </a:lnTo>
                <a:lnTo>
                  <a:pt x="48" y="390"/>
                </a:lnTo>
                <a:lnTo>
                  <a:pt x="48" y="390"/>
                </a:lnTo>
                <a:lnTo>
                  <a:pt x="54" y="348"/>
                </a:lnTo>
                <a:lnTo>
                  <a:pt x="54" y="348"/>
                </a:lnTo>
                <a:lnTo>
                  <a:pt x="54" y="348"/>
                </a:lnTo>
                <a:lnTo>
                  <a:pt x="60" y="288"/>
                </a:lnTo>
                <a:lnTo>
                  <a:pt x="60" y="288"/>
                </a:lnTo>
                <a:lnTo>
                  <a:pt x="60" y="288"/>
                </a:lnTo>
                <a:lnTo>
                  <a:pt x="60" y="222"/>
                </a:lnTo>
                <a:lnTo>
                  <a:pt x="60" y="222"/>
                </a:lnTo>
                <a:lnTo>
                  <a:pt x="60" y="222"/>
                </a:lnTo>
                <a:lnTo>
                  <a:pt x="66" y="180"/>
                </a:lnTo>
                <a:lnTo>
                  <a:pt x="66" y="180"/>
                </a:lnTo>
                <a:lnTo>
                  <a:pt x="66" y="180"/>
                </a:lnTo>
                <a:lnTo>
                  <a:pt x="72" y="138"/>
                </a:lnTo>
                <a:lnTo>
                  <a:pt x="72" y="138"/>
                </a:lnTo>
                <a:lnTo>
                  <a:pt x="72" y="138"/>
                </a:lnTo>
                <a:lnTo>
                  <a:pt x="72" y="108"/>
                </a:lnTo>
                <a:lnTo>
                  <a:pt x="72" y="108"/>
                </a:lnTo>
                <a:lnTo>
                  <a:pt x="72" y="108"/>
                </a:lnTo>
                <a:lnTo>
                  <a:pt x="72" y="84"/>
                </a:lnTo>
                <a:lnTo>
                  <a:pt x="72" y="84"/>
                </a:lnTo>
                <a:lnTo>
                  <a:pt x="72" y="84"/>
                </a:lnTo>
                <a:lnTo>
                  <a:pt x="78" y="60"/>
                </a:lnTo>
                <a:lnTo>
                  <a:pt x="78" y="60"/>
                </a:lnTo>
                <a:lnTo>
                  <a:pt x="78" y="60"/>
                </a:lnTo>
                <a:lnTo>
                  <a:pt x="78" y="36"/>
                </a:lnTo>
                <a:lnTo>
                  <a:pt x="78" y="36"/>
                </a:lnTo>
                <a:lnTo>
                  <a:pt x="78" y="36"/>
                </a:lnTo>
                <a:lnTo>
                  <a:pt x="90" y="24"/>
                </a:lnTo>
                <a:lnTo>
                  <a:pt x="90" y="24"/>
                </a:lnTo>
                <a:lnTo>
                  <a:pt x="90" y="24"/>
                </a:lnTo>
                <a:lnTo>
                  <a:pt x="96" y="12"/>
                </a:lnTo>
                <a:lnTo>
                  <a:pt x="96" y="12"/>
                </a:lnTo>
                <a:lnTo>
                  <a:pt x="96" y="12"/>
                </a:lnTo>
                <a:lnTo>
                  <a:pt x="108" y="6"/>
                </a:lnTo>
                <a:lnTo>
                  <a:pt x="108" y="6"/>
                </a:lnTo>
                <a:lnTo>
                  <a:pt x="108" y="6"/>
                </a:lnTo>
                <a:lnTo>
                  <a:pt x="126" y="0"/>
                </a:lnTo>
                <a:lnTo>
                  <a:pt x="126" y="0"/>
                </a:lnTo>
                <a:lnTo>
                  <a:pt x="126" y="0"/>
                </a:lnTo>
                <a:lnTo>
                  <a:pt x="162" y="0"/>
                </a:lnTo>
                <a:lnTo>
                  <a:pt x="162" y="6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16" name="Freeform 12"/>
          <p:cNvSpPr>
            <a:spLocks/>
          </p:cNvSpPr>
          <p:nvPr/>
        </p:nvSpPr>
        <p:spPr bwMode="auto">
          <a:xfrm>
            <a:off x="4305300" y="4564063"/>
            <a:ext cx="38100" cy="47625"/>
          </a:xfrm>
          <a:custGeom>
            <a:avLst/>
            <a:gdLst/>
            <a:ahLst/>
            <a:cxnLst>
              <a:cxn ang="0">
                <a:pos x="24" y="6"/>
              </a:cxn>
              <a:cxn ang="0">
                <a:pos x="6" y="30"/>
              </a:cxn>
              <a:cxn ang="0">
                <a:pos x="6" y="30"/>
              </a:cxn>
              <a:cxn ang="0">
                <a:pos x="0" y="24"/>
              </a:cxn>
              <a:cxn ang="0">
                <a:pos x="0" y="24"/>
              </a:cxn>
              <a:cxn ang="0">
                <a:pos x="18" y="0"/>
              </a:cxn>
              <a:cxn ang="0">
                <a:pos x="24" y="6"/>
              </a:cxn>
            </a:cxnLst>
            <a:rect l="0" t="0" r="r" b="b"/>
            <a:pathLst>
              <a:path w="24" h="30">
                <a:moveTo>
                  <a:pt x="24" y="6"/>
                </a:moveTo>
                <a:lnTo>
                  <a:pt x="6" y="30"/>
                </a:lnTo>
                <a:lnTo>
                  <a:pt x="6" y="30"/>
                </a:lnTo>
                <a:lnTo>
                  <a:pt x="0" y="24"/>
                </a:lnTo>
                <a:lnTo>
                  <a:pt x="0" y="24"/>
                </a:lnTo>
                <a:lnTo>
                  <a:pt x="18" y="0"/>
                </a:lnTo>
                <a:lnTo>
                  <a:pt x="24" y="6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17" name="Freeform 13"/>
          <p:cNvSpPr>
            <a:spLocks/>
          </p:cNvSpPr>
          <p:nvPr/>
        </p:nvSpPr>
        <p:spPr bwMode="auto">
          <a:xfrm>
            <a:off x="4257675" y="4630738"/>
            <a:ext cx="9525" cy="9525"/>
          </a:xfrm>
          <a:custGeom>
            <a:avLst/>
            <a:gdLst/>
            <a:ahLst/>
            <a:cxnLst>
              <a:cxn ang="0">
                <a:pos x="6" y="6"/>
              </a:cxn>
              <a:cxn ang="0">
                <a:pos x="6" y="6"/>
              </a:cxn>
              <a:cxn ang="0">
                <a:pos x="0" y="0"/>
              </a:cxn>
              <a:cxn ang="0">
                <a:pos x="0" y="0"/>
              </a:cxn>
              <a:cxn ang="0">
                <a:pos x="6" y="6"/>
              </a:cxn>
            </a:cxnLst>
            <a:rect l="0" t="0" r="r" b="b"/>
            <a:pathLst>
              <a:path w="6" h="6">
                <a:moveTo>
                  <a:pt x="6" y="6"/>
                </a:moveTo>
                <a:lnTo>
                  <a:pt x="6" y="6"/>
                </a:lnTo>
                <a:lnTo>
                  <a:pt x="0" y="0"/>
                </a:lnTo>
                <a:lnTo>
                  <a:pt x="0" y="0"/>
                </a:lnTo>
                <a:lnTo>
                  <a:pt x="6" y="6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18" name="Freeform 14"/>
          <p:cNvSpPr>
            <a:spLocks/>
          </p:cNvSpPr>
          <p:nvPr/>
        </p:nvSpPr>
        <p:spPr bwMode="auto">
          <a:xfrm>
            <a:off x="4257675" y="4602163"/>
            <a:ext cx="57150" cy="38100"/>
          </a:xfrm>
          <a:custGeom>
            <a:avLst/>
            <a:gdLst/>
            <a:ahLst/>
            <a:cxnLst>
              <a:cxn ang="0">
                <a:pos x="36" y="6"/>
              </a:cxn>
              <a:cxn ang="0">
                <a:pos x="30" y="0"/>
              </a:cxn>
              <a:cxn ang="0">
                <a:pos x="0" y="18"/>
              </a:cxn>
              <a:cxn ang="0">
                <a:pos x="6" y="24"/>
              </a:cxn>
              <a:cxn ang="0">
                <a:pos x="36" y="6"/>
              </a:cxn>
            </a:cxnLst>
            <a:rect l="0" t="0" r="r" b="b"/>
            <a:pathLst>
              <a:path w="36" h="24">
                <a:moveTo>
                  <a:pt x="36" y="6"/>
                </a:moveTo>
                <a:lnTo>
                  <a:pt x="30" y="0"/>
                </a:lnTo>
                <a:lnTo>
                  <a:pt x="0" y="18"/>
                </a:lnTo>
                <a:lnTo>
                  <a:pt x="6" y="24"/>
                </a:lnTo>
                <a:lnTo>
                  <a:pt x="36" y="6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19" name="Rectangle 15"/>
          <p:cNvSpPr>
            <a:spLocks noChangeArrowheads="1"/>
          </p:cNvSpPr>
          <p:nvPr/>
        </p:nvSpPr>
        <p:spPr bwMode="auto">
          <a:xfrm>
            <a:off x="4591050" y="5470525"/>
            <a:ext cx="1588" cy="95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20" name="Freeform 16"/>
          <p:cNvSpPr>
            <a:spLocks/>
          </p:cNvSpPr>
          <p:nvPr/>
        </p:nvSpPr>
        <p:spPr bwMode="auto">
          <a:xfrm>
            <a:off x="4343400" y="4689475"/>
            <a:ext cx="247650" cy="790575"/>
          </a:xfrm>
          <a:custGeom>
            <a:avLst/>
            <a:gdLst/>
            <a:ahLst/>
            <a:cxnLst>
              <a:cxn ang="0">
                <a:pos x="120" y="498"/>
              </a:cxn>
              <a:cxn ang="0">
                <a:pos x="120" y="498"/>
              </a:cxn>
              <a:cxn ang="0">
                <a:pos x="108" y="498"/>
              </a:cxn>
              <a:cxn ang="0">
                <a:pos x="96" y="492"/>
              </a:cxn>
              <a:cxn ang="0">
                <a:pos x="96" y="492"/>
              </a:cxn>
              <a:cxn ang="0">
                <a:pos x="84" y="474"/>
              </a:cxn>
              <a:cxn ang="0">
                <a:pos x="78" y="456"/>
              </a:cxn>
              <a:cxn ang="0">
                <a:pos x="78" y="456"/>
              </a:cxn>
              <a:cxn ang="0">
                <a:pos x="72" y="438"/>
              </a:cxn>
              <a:cxn ang="0">
                <a:pos x="72" y="414"/>
              </a:cxn>
              <a:cxn ang="0">
                <a:pos x="72" y="414"/>
              </a:cxn>
              <a:cxn ang="0">
                <a:pos x="66" y="384"/>
              </a:cxn>
              <a:cxn ang="0">
                <a:pos x="66" y="360"/>
              </a:cxn>
              <a:cxn ang="0">
                <a:pos x="66" y="360"/>
              </a:cxn>
              <a:cxn ang="0">
                <a:pos x="66" y="318"/>
              </a:cxn>
              <a:cxn ang="0">
                <a:pos x="60" y="276"/>
              </a:cxn>
              <a:cxn ang="0">
                <a:pos x="60" y="276"/>
              </a:cxn>
              <a:cxn ang="0">
                <a:pos x="54" y="210"/>
              </a:cxn>
              <a:cxn ang="0">
                <a:pos x="54" y="150"/>
              </a:cxn>
              <a:cxn ang="0">
                <a:pos x="54" y="150"/>
              </a:cxn>
              <a:cxn ang="0">
                <a:pos x="48" y="108"/>
              </a:cxn>
              <a:cxn ang="0">
                <a:pos x="42" y="72"/>
              </a:cxn>
              <a:cxn ang="0">
                <a:pos x="42" y="72"/>
              </a:cxn>
              <a:cxn ang="0">
                <a:pos x="30" y="48"/>
              </a:cxn>
              <a:cxn ang="0">
                <a:pos x="12" y="30"/>
              </a:cxn>
              <a:cxn ang="0">
                <a:pos x="12" y="24"/>
              </a:cxn>
              <a:cxn ang="0">
                <a:pos x="0" y="6"/>
              </a:cxn>
              <a:cxn ang="0">
                <a:pos x="6" y="0"/>
              </a:cxn>
              <a:cxn ang="0">
                <a:pos x="18" y="24"/>
              </a:cxn>
              <a:cxn ang="0">
                <a:pos x="36" y="42"/>
              </a:cxn>
              <a:cxn ang="0">
                <a:pos x="36" y="42"/>
              </a:cxn>
              <a:cxn ang="0">
                <a:pos x="48" y="72"/>
              </a:cxn>
              <a:cxn ang="0">
                <a:pos x="54" y="108"/>
              </a:cxn>
              <a:cxn ang="0">
                <a:pos x="54" y="108"/>
              </a:cxn>
              <a:cxn ang="0">
                <a:pos x="60" y="150"/>
              </a:cxn>
              <a:cxn ang="0">
                <a:pos x="60" y="210"/>
              </a:cxn>
              <a:cxn ang="0">
                <a:pos x="60" y="210"/>
              </a:cxn>
              <a:cxn ang="0">
                <a:pos x="66" y="276"/>
              </a:cxn>
              <a:cxn ang="0">
                <a:pos x="72" y="318"/>
              </a:cxn>
              <a:cxn ang="0">
                <a:pos x="72" y="318"/>
              </a:cxn>
              <a:cxn ang="0">
                <a:pos x="72" y="360"/>
              </a:cxn>
              <a:cxn ang="0">
                <a:pos x="72" y="384"/>
              </a:cxn>
              <a:cxn ang="0">
                <a:pos x="72" y="384"/>
              </a:cxn>
              <a:cxn ang="0">
                <a:pos x="78" y="414"/>
              </a:cxn>
              <a:cxn ang="0">
                <a:pos x="78" y="438"/>
              </a:cxn>
              <a:cxn ang="0">
                <a:pos x="78" y="438"/>
              </a:cxn>
              <a:cxn ang="0">
                <a:pos x="84" y="456"/>
              </a:cxn>
              <a:cxn ang="0">
                <a:pos x="90" y="474"/>
              </a:cxn>
              <a:cxn ang="0">
                <a:pos x="90" y="474"/>
              </a:cxn>
              <a:cxn ang="0">
                <a:pos x="102" y="486"/>
              </a:cxn>
              <a:cxn ang="0">
                <a:pos x="108" y="492"/>
              </a:cxn>
              <a:cxn ang="0">
                <a:pos x="108" y="492"/>
              </a:cxn>
              <a:cxn ang="0">
                <a:pos x="120" y="492"/>
              </a:cxn>
              <a:cxn ang="0">
                <a:pos x="156" y="492"/>
              </a:cxn>
            </a:cxnLst>
            <a:rect l="0" t="0" r="r" b="b"/>
            <a:pathLst>
              <a:path w="156" h="498">
                <a:moveTo>
                  <a:pt x="156" y="498"/>
                </a:moveTo>
                <a:lnTo>
                  <a:pt x="120" y="498"/>
                </a:lnTo>
                <a:lnTo>
                  <a:pt x="120" y="498"/>
                </a:lnTo>
                <a:lnTo>
                  <a:pt x="120" y="498"/>
                </a:lnTo>
                <a:lnTo>
                  <a:pt x="108" y="498"/>
                </a:lnTo>
                <a:lnTo>
                  <a:pt x="108" y="498"/>
                </a:lnTo>
                <a:lnTo>
                  <a:pt x="108" y="498"/>
                </a:lnTo>
                <a:lnTo>
                  <a:pt x="96" y="492"/>
                </a:lnTo>
                <a:lnTo>
                  <a:pt x="96" y="492"/>
                </a:lnTo>
                <a:lnTo>
                  <a:pt x="96" y="492"/>
                </a:lnTo>
                <a:lnTo>
                  <a:pt x="84" y="480"/>
                </a:lnTo>
                <a:lnTo>
                  <a:pt x="84" y="474"/>
                </a:lnTo>
                <a:lnTo>
                  <a:pt x="84" y="474"/>
                </a:lnTo>
                <a:lnTo>
                  <a:pt x="78" y="456"/>
                </a:lnTo>
                <a:lnTo>
                  <a:pt x="78" y="456"/>
                </a:lnTo>
                <a:lnTo>
                  <a:pt x="78" y="456"/>
                </a:lnTo>
                <a:lnTo>
                  <a:pt x="72" y="438"/>
                </a:lnTo>
                <a:lnTo>
                  <a:pt x="72" y="438"/>
                </a:lnTo>
                <a:lnTo>
                  <a:pt x="72" y="438"/>
                </a:lnTo>
                <a:lnTo>
                  <a:pt x="72" y="414"/>
                </a:lnTo>
                <a:lnTo>
                  <a:pt x="72" y="414"/>
                </a:lnTo>
                <a:lnTo>
                  <a:pt x="72" y="414"/>
                </a:lnTo>
                <a:lnTo>
                  <a:pt x="66" y="384"/>
                </a:lnTo>
                <a:lnTo>
                  <a:pt x="66" y="384"/>
                </a:lnTo>
                <a:lnTo>
                  <a:pt x="66" y="384"/>
                </a:lnTo>
                <a:lnTo>
                  <a:pt x="66" y="360"/>
                </a:lnTo>
                <a:lnTo>
                  <a:pt x="66" y="360"/>
                </a:lnTo>
                <a:lnTo>
                  <a:pt x="66" y="360"/>
                </a:lnTo>
                <a:lnTo>
                  <a:pt x="66" y="318"/>
                </a:lnTo>
                <a:lnTo>
                  <a:pt x="66" y="318"/>
                </a:lnTo>
                <a:lnTo>
                  <a:pt x="66" y="318"/>
                </a:lnTo>
                <a:lnTo>
                  <a:pt x="60" y="276"/>
                </a:lnTo>
                <a:lnTo>
                  <a:pt x="60" y="276"/>
                </a:lnTo>
                <a:lnTo>
                  <a:pt x="60" y="276"/>
                </a:lnTo>
                <a:lnTo>
                  <a:pt x="54" y="210"/>
                </a:lnTo>
                <a:lnTo>
                  <a:pt x="54" y="210"/>
                </a:lnTo>
                <a:lnTo>
                  <a:pt x="54" y="210"/>
                </a:lnTo>
                <a:lnTo>
                  <a:pt x="54" y="150"/>
                </a:lnTo>
                <a:lnTo>
                  <a:pt x="54" y="150"/>
                </a:lnTo>
                <a:lnTo>
                  <a:pt x="54" y="150"/>
                </a:lnTo>
                <a:lnTo>
                  <a:pt x="48" y="108"/>
                </a:lnTo>
                <a:lnTo>
                  <a:pt x="48" y="108"/>
                </a:lnTo>
                <a:lnTo>
                  <a:pt x="48" y="108"/>
                </a:lnTo>
                <a:lnTo>
                  <a:pt x="42" y="72"/>
                </a:lnTo>
                <a:lnTo>
                  <a:pt x="42" y="72"/>
                </a:lnTo>
                <a:lnTo>
                  <a:pt x="42" y="72"/>
                </a:lnTo>
                <a:lnTo>
                  <a:pt x="30" y="42"/>
                </a:lnTo>
                <a:lnTo>
                  <a:pt x="30" y="48"/>
                </a:lnTo>
                <a:lnTo>
                  <a:pt x="30" y="48"/>
                </a:lnTo>
                <a:lnTo>
                  <a:pt x="12" y="30"/>
                </a:lnTo>
                <a:lnTo>
                  <a:pt x="12" y="24"/>
                </a:lnTo>
                <a:lnTo>
                  <a:pt x="12" y="24"/>
                </a:lnTo>
                <a:lnTo>
                  <a:pt x="0" y="0"/>
                </a:lnTo>
                <a:lnTo>
                  <a:pt x="0" y="6"/>
                </a:lnTo>
                <a:lnTo>
                  <a:pt x="6" y="0"/>
                </a:lnTo>
                <a:lnTo>
                  <a:pt x="6" y="0"/>
                </a:lnTo>
                <a:lnTo>
                  <a:pt x="18" y="24"/>
                </a:lnTo>
                <a:lnTo>
                  <a:pt x="18" y="24"/>
                </a:lnTo>
                <a:lnTo>
                  <a:pt x="18" y="24"/>
                </a:lnTo>
                <a:lnTo>
                  <a:pt x="36" y="42"/>
                </a:lnTo>
                <a:lnTo>
                  <a:pt x="36" y="42"/>
                </a:lnTo>
                <a:lnTo>
                  <a:pt x="36" y="42"/>
                </a:lnTo>
                <a:lnTo>
                  <a:pt x="48" y="72"/>
                </a:lnTo>
                <a:lnTo>
                  <a:pt x="48" y="72"/>
                </a:lnTo>
                <a:lnTo>
                  <a:pt x="48" y="72"/>
                </a:lnTo>
                <a:lnTo>
                  <a:pt x="54" y="108"/>
                </a:lnTo>
                <a:lnTo>
                  <a:pt x="54" y="108"/>
                </a:lnTo>
                <a:lnTo>
                  <a:pt x="54" y="108"/>
                </a:lnTo>
                <a:lnTo>
                  <a:pt x="60" y="150"/>
                </a:lnTo>
                <a:lnTo>
                  <a:pt x="60" y="150"/>
                </a:lnTo>
                <a:lnTo>
                  <a:pt x="60" y="150"/>
                </a:lnTo>
                <a:lnTo>
                  <a:pt x="60" y="210"/>
                </a:lnTo>
                <a:lnTo>
                  <a:pt x="60" y="210"/>
                </a:lnTo>
                <a:lnTo>
                  <a:pt x="60" y="210"/>
                </a:lnTo>
                <a:lnTo>
                  <a:pt x="66" y="276"/>
                </a:lnTo>
                <a:lnTo>
                  <a:pt x="66" y="276"/>
                </a:lnTo>
                <a:lnTo>
                  <a:pt x="66" y="276"/>
                </a:lnTo>
                <a:lnTo>
                  <a:pt x="72" y="318"/>
                </a:lnTo>
                <a:lnTo>
                  <a:pt x="72" y="318"/>
                </a:lnTo>
                <a:lnTo>
                  <a:pt x="72" y="318"/>
                </a:lnTo>
                <a:lnTo>
                  <a:pt x="72" y="360"/>
                </a:lnTo>
                <a:lnTo>
                  <a:pt x="72" y="360"/>
                </a:lnTo>
                <a:lnTo>
                  <a:pt x="72" y="360"/>
                </a:lnTo>
                <a:lnTo>
                  <a:pt x="72" y="384"/>
                </a:lnTo>
                <a:lnTo>
                  <a:pt x="72" y="384"/>
                </a:lnTo>
                <a:lnTo>
                  <a:pt x="72" y="384"/>
                </a:lnTo>
                <a:lnTo>
                  <a:pt x="78" y="414"/>
                </a:lnTo>
                <a:lnTo>
                  <a:pt x="78" y="414"/>
                </a:lnTo>
                <a:lnTo>
                  <a:pt x="78" y="414"/>
                </a:lnTo>
                <a:lnTo>
                  <a:pt x="78" y="438"/>
                </a:lnTo>
                <a:lnTo>
                  <a:pt x="78" y="438"/>
                </a:lnTo>
                <a:lnTo>
                  <a:pt x="78" y="438"/>
                </a:lnTo>
                <a:lnTo>
                  <a:pt x="84" y="456"/>
                </a:lnTo>
                <a:lnTo>
                  <a:pt x="84" y="456"/>
                </a:lnTo>
                <a:lnTo>
                  <a:pt x="84" y="456"/>
                </a:lnTo>
                <a:lnTo>
                  <a:pt x="90" y="474"/>
                </a:lnTo>
                <a:lnTo>
                  <a:pt x="90" y="474"/>
                </a:lnTo>
                <a:lnTo>
                  <a:pt x="90" y="474"/>
                </a:lnTo>
                <a:lnTo>
                  <a:pt x="102" y="486"/>
                </a:lnTo>
                <a:lnTo>
                  <a:pt x="102" y="486"/>
                </a:lnTo>
                <a:lnTo>
                  <a:pt x="96" y="486"/>
                </a:lnTo>
                <a:lnTo>
                  <a:pt x="108" y="492"/>
                </a:lnTo>
                <a:lnTo>
                  <a:pt x="108" y="492"/>
                </a:lnTo>
                <a:lnTo>
                  <a:pt x="108" y="492"/>
                </a:lnTo>
                <a:lnTo>
                  <a:pt x="120" y="492"/>
                </a:lnTo>
                <a:lnTo>
                  <a:pt x="120" y="492"/>
                </a:lnTo>
                <a:lnTo>
                  <a:pt x="120" y="492"/>
                </a:lnTo>
                <a:lnTo>
                  <a:pt x="156" y="492"/>
                </a:lnTo>
                <a:lnTo>
                  <a:pt x="156" y="498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21" name="Freeform 17"/>
          <p:cNvSpPr>
            <a:spLocks/>
          </p:cNvSpPr>
          <p:nvPr/>
        </p:nvSpPr>
        <p:spPr bwMode="auto">
          <a:xfrm>
            <a:off x="4314825" y="4659313"/>
            <a:ext cx="38100" cy="39687"/>
          </a:xfrm>
          <a:custGeom>
            <a:avLst/>
            <a:gdLst/>
            <a:ahLst/>
            <a:cxnLst>
              <a:cxn ang="0">
                <a:pos x="18" y="25"/>
              </a:cxn>
              <a:cxn ang="0">
                <a:pos x="0" y="6"/>
              </a:cxn>
              <a:cxn ang="0">
                <a:pos x="0" y="6"/>
              </a:cxn>
              <a:cxn ang="0">
                <a:pos x="6" y="0"/>
              </a:cxn>
              <a:cxn ang="0">
                <a:pos x="6" y="0"/>
              </a:cxn>
              <a:cxn ang="0">
                <a:pos x="24" y="19"/>
              </a:cxn>
              <a:cxn ang="0">
                <a:pos x="18" y="25"/>
              </a:cxn>
            </a:cxnLst>
            <a:rect l="0" t="0" r="r" b="b"/>
            <a:pathLst>
              <a:path w="24" h="25">
                <a:moveTo>
                  <a:pt x="18" y="25"/>
                </a:moveTo>
                <a:lnTo>
                  <a:pt x="0" y="6"/>
                </a:lnTo>
                <a:lnTo>
                  <a:pt x="0" y="6"/>
                </a:lnTo>
                <a:lnTo>
                  <a:pt x="6" y="0"/>
                </a:lnTo>
                <a:lnTo>
                  <a:pt x="6" y="0"/>
                </a:lnTo>
                <a:lnTo>
                  <a:pt x="24" y="19"/>
                </a:lnTo>
                <a:lnTo>
                  <a:pt x="18" y="25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22" name="Freeform 18"/>
          <p:cNvSpPr>
            <a:spLocks/>
          </p:cNvSpPr>
          <p:nvPr/>
        </p:nvSpPr>
        <p:spPr bwMode="auto">
          <a:xfrm>
            <a:off x="4267200" y="4621213"/>
            <a:ext cx="9525" cy="9525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0" y="6"/>
              </a:cxn>
              <a:cxn ang="0">
                <a:pos x="6" y="0"/>
              </a:cxn>
              <a:cxn ang="0">
                <a:pos x="6" y="0"/>
              </a:cxn>
              <a:cxn ang="0">
                <a:pos x="0" y="6"/>
              </a:cxn>
            </a:cxnLst>
            <a:rect l="0" t="0" r="r" b="b"/>
            <a:pathLst>
              <a:path w="6" h="6">
                <a:moveTo>
                  <a:pt x="0" y="6"/>
                </a:moveTo>
                <a:lnTo>
                  <a:pt x="0" y="6"/>
                </a:lnTo>
                <a:lnTo>
                  <a:pt x="6" y="0"/>
                </a:lnTo>
                <a:lnTo>
                  <a:pt x="6" y="0"/>
                </a:lnTo>
                <a:lnTo>
                  <a:pt x="0" y="6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23" name="Freeform 19"/>
          <p:cNvSpPr>
            <a:spLocks/>
          </p:cNvSpPr>
          <p:nvPr/>
        </p:nvSpPr>
        <p:spPr bwMode="auto">
          <a:xfrm>
            <a:off x="4267200" y="4621213"/>
            <a:ext cx="57150" cy="47625"/>
          </a:xfrm>
          <a:custGeom>
            <a:avLst/>
            <a:gdLst/>
            <a:ahLst/>
            <a:cxnLst>
              <a:cxn ang="0">
                <a:pos x="30" y="30"/>
              </a:cxn>
              <a:cxn ang="0">
                <a:pos x="36" y="24"/>
              </a:cxn>
              <a:cxn ang="0">
                <a:pos x="6" y="0"/>
              </a:cxn>
              <a:cxn ang="0">
                <a:pos x="0" y="6"/>
              </a:cxn>
              <a:cxn ang="0">
                <a:pos x="30" y="30"/>
              </a:cxn>
            </a:cxnLst>
            <a:rect l="0" t="0" r="r" b="b"/>
            <a:pathLst>
              <a:path w="36" h="30">
                <a:moveTo>
                  <a:pt x="30" y="30"/>
                </a:moveTo>
                <a:lnTo>
                  <a:pt x="36" y="24"/>
                </a:lnTo>
                <a:lnTo>
                  <a:pt x="6" y="0"/>
                </a:lnTo>
                <a:lnTo>
                  <a:pt x="0" y="6"/>
                </a:lnTo>
                <a:lnTo>
                  <a:pt x="30" y="30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24" name="Rectangle 20"/>
          <p:cNvSpPr>
            <a:spLocks noChangeArrowheads="1"/>
          </p:cNvSpPr>
          <p:nvPr/>
        </p:nvSpPr>
        <p:spPr bwMode="auto">
          <a:xfrm>
            <a:off x="4333875" y="2125663"/>
            <a:ext cx="1588" cy="95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25" name="Rectangle 21"/>
          <p:cNvSpPr>
            <a:spLocks noChangeArrowheads="1"/>
          </p:cNvSpPr>
          <p:nvPr/>
        </p:nvSpPr>
        <p:spPr bwMode="auto">
          <a:xfrm>
            <a:off x="6219825" y="2125663"/>
            <a:ext cx="1588" cy="95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26" name="Rectangle 22"/>
          <p:cNvSpPr>
            <a:spLocks noChangeArrowheads="1"/>
          </p:cNvSpPr>
          <p:nvPr/>
        </p:nvSpPr>
        <p:spPr bwMode="auto">
          <a:xfrm>
            <a:off x="4333875" y="2125663"/>
            <a:ext cx="1885950" cy="95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27" name="Freeform 23"/>
          <p:cNvSpPr>
            <a:spLocks/>
          </p:cNvSpPr>
          <p:nvPr/>
        </p:nvSpPr>
        <p:spPr bwMode="auto">
          <a:xfrm>
            <a:off x="5191125" y="1952625"/>
            <a:ext cx="19050" cy="19050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6"/>
              </a:cxn>
              <a:cxn ang="0">
                <a:pos x="6" y="12"/>
              </a:cxn>
              <a:cxn ang="0">
                <a:pos x="12" y="6"/>
              </a:cxn>
              <a:cxn ang="0">
                <a:pos x="6" y="0"/>
              </a:cxn>
            </a:cxnLst>
            <a:rect l="0" t="0" r="r" b="b"/>
            <a:pathLst>
              <a:path w="12" h="12">
                <a:moveTo>
                  <a:pt x="6" y="0"/>
                </a:moveTo>
                <a:lnTo>
                  <a:pt x="0" y="6"/>
                </a:lnTo>
                <a:lnTo>
                  <a:pt x="6" y="12"/>
                </a:lnTo>
                <a:lnTo>
                  <a:pt x="12" y="6"/>
                </a:lnTo>
                <a:lnTo>
                  <a:pt x="6" y="0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28" name="Freeform 24"/>
          <p:cNvSpPr>
            <a:spLocks/>
          </p:cNvSpPr>
          <p:nvPr/>
        </p:nvSpPr>
        <p:spPr bwMode="auto">
          <a:xfrm>
            <a:off x="5172075" y="1943100"/>
            <a:ext cx="85725" cy="95250"/>
          </a:xfrm>
          <a:custGeom>
            <a:avLst/>
            <a:gdLst/>
            <a:ahLst/>
            <a:cxnLst>
              <a:cxn ang="0">
                <a:pos x="24" y="12"/>
              </a:cxn>
              <a:cxn ang="0">
                <a:pos x="30" y="0"/>
              </a:cxn>
              <a:cxn ang="0">
                <a:pos x="30" y="0"/>
              </a:cxn>
              <a:cxn ang="0">
                <a:pos x="30" y="0"/>
              </a:cxn>
              <a:cxn ang="0">
                <a:pos x="54" y="54"/>
              </a:cxn>
              <a:cxn ang="0">
                <a:pos x="48" y="60"/>
              </a:cxn>
              <a:cxn ang="0">
                <a:pos x="48" y="60"/>
              </a:cxn>
              <a:cxn ang="0">
                <a:pos x="0" y="30"/>
              </a:cxn>
              <a:cxn ang="0">
                <a:pos x="0" y="30"/>
              </a:cxn>
              <a:cxn ang="0">
                <a:pos x="6" y="24"/>
              </a:cxn>
              <a:cxn ang="0">
                <a:pos x="6" y="24"/>
              </a:cxn>
              <a:cxn ang="0">
                <a:pos x="54" y="54"/>
              </a:cxn>
              <a:cxn ang="0">
                <a:pos x="48" y="60"/>
              </a:cxn>
              <a:cxn ang="0">
                <a:pos x="48" y="60"/>
              </a:cxn>
              <a:cxn ang="0">
                <a:pos x="24" y="6"/>
              </a:cxn>
              <a:cxn ang="0">
                <a:pos x="30" y="0"/>
              </a:cxn>
              <a:cxn ang="0">
                <a:pos x="36" y="6"/>
              </a:cxn>
              <a:cxn ang="0">
                <a:pos x="30" y="18"/>
              </a:cxn>
              <a:cxn ang="0">
                <a:pos x="24" y="12"/>
              </a:cxn>
            </a:cxnLst>
            <a:rect l="0" t="0" r="r" b="b"/>
            <a:pathLst>
              <a:path w="54" h="60">
                <a:moveTo>
                  <a:pt x="24" y="12"/>
                </a:moveTo>
                <a:lnTo>
                  <a:pt x="30" y="0"/>
                </a:lnTo>
                <a:lnTo>
                  <a:pt x="30" y="0"/>
                </a:lnTo>
                <a:lnTo>
                  <a:pt x="30" y="0"/>
                </a:lnTo>
                <a:lnTo>
                  <a:pt x="54" y="54"/>
                </a:lnTo>
                <a:lnTo>
                  <a:pt x="48" y="60"/>
                </a:lnTo>
                <a:lnTo>
                  <a:pt x="48" y="60"/>
                </a:lnTo>
                <a:lnTo>
                  <a:pt x="0" y="30"/>
                </a:lnTo>
                <a:lnTo>
                  <a:pt x="0" y="30"/>
                </a:lnTo>
                <a:lnTo>
                  <a:pt x="6" y="24"/>
                </a:lnTo>
                <a:lnTo>
                  <a:pt x="6" y="24"/>
                </a:lnTo>
                <a:lnTo>
                  <a:pt x="54" y="54"/>
                </a:lnTo>
                <a:lnTo>
                  <a:pt x="48" y="60"/>
                </a:lnTo>
                <a:lnTo>
                  <a:pt x="48" y="60"/>
                </a:lnTo>
                <a:lnTo>
                  <a:pt x="24" y="6"/>
                </a:lnTo>
                <a:lnTo>
                  <a:pt x="30" y="0"/>
                </a:lnTo>
                <a:lnTo>
                  <a:pt x="36" y="6"/>
                </a:lnTo>
                <a:lnTo>
                  <a:pt x="30" y="18"/>
                </a:lnTo>
                <a:lnTo>
                  <a:pt x="24" y="12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29" name="Freeform 25"/>
          <p:cNvSpPr>
            <a:spLocks/>
          </p:cNvSpPr>
          <p:nvPr/>
        </p:nvSpPr>
        <p:spPr bwMode="auto">
          <a:xfrm>
            <a:off x="5181600" y="1962150"/>
            <a:ext cx="38100" cy="28575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18" y="0"/>
              </a:cxn>
              <a:cxn ang="0">
                <a:pos x="24" y="6"/>
              </a:cxn>
              <a:cxn ang="0">
                <a:pos x="24" y="6"/>
              </a:cxn>
              <a:cxn ang="0">
                <a:pos x="24" y="6"/>
              </a:cxn>
              <a:cxn ang="0">
                <a:pos x="6" y="18"/>
              </a:cxn>
              <a:cxn ang="0">
                <a:pos x="0" y="12"/>
              </a:cxn>
            </a:cxnLst>
            <a:rect l="0" t="0" r="r" b="b"/>
            <a:pathLst>
              <a:path w="24" h="18">
                <a:moveTo>
                  <a:pt x="0" y="12"/>
                </a:moveTo>
                <a:lnTo>
                  <a:pt x="18" y="0"/>
                </a:lnTo>
                <a:lnTo>
                  <a:pt x="24" y="6"/>
                </a:lnTo>
                <a:lnTo>
                  <a:pt x="24" y="6"/>
                </a:lnTo>
                <a:lnTo>
                  <a:pt x="24" y="6"/>
                </a:lnTo>
                <a:lnTo>
                  <a:pt x="6" y="18"/>
                </a:lnTo>
                <a:lnTo>
                  <a:pt x="0" y="12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30" name="Freeform 26"/>
          <p:cNvSpPr>
            <a:spLocks/>
          </p:cNvSpPr>
          <p:nvPr/>
        </p:nvSpPr>
        <p:spPr bwMode="auto">
          <a:xfrm>
            <a:off x="5181600" y="1943100"/>
            <a:ext cx="76200" cy="85725"/>
          </a:xfrm>
          <a:custGeom>
            <a:avLst/>
            <a:gdLst/>
            <a:ahLst/>
            <a:cxnLst>
              <a:cxn ang="0">
                <a:pos x="18" y="12"/>
              </a:cxn>
              <a:cxn ang="0">
                <a:pos x="24" y="0"/>
              </a:cxn>
              <a:cxn ang="0">
                <a:pos x="48" y="54"/>
              </a:cxn>
              <a:cxn ang="0">
                <a:pos x="0" y="24"/>
              </a:cxn>
              <a:cxn ang="0">
                <a:pos x="18" y="12"/>
              </a:cxn>
            </a:cxnLst>
            <a:rect l="0" t="0" r="r" b="b"/>
            <a:pathLst>
              <a:path w="48" h="54">
                <a:moveTo>
                  <a:pt x="18" y="12"/>
                </a:moveTo>
                <a:lnTo>
                  <a:pt x="24" y="0"/>
                </a:lnTo>
                <a:lnTo>
                  <a:pt x="48" y="54"/>
                </a:lnTo>
                <a:lnTo>
                  <a:pt x="0" y="24"/>
                </a:lnTo>
                <a:lnTo>
                  <a:pt x="18" y="12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31" name="Freeform 27"/>
          <p:cNvSpPr>
            <a:spLocks/>
          </p:cNvSpPr>
          <p:nvPr/>
        </p:nvSpPr>
        <p:spPr bwMode="auto">
          <a:xfrm>
            <a:off x="3028950" y="1819275"/>
            <a:ext cx="9525" cy="9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6" y="6"/>
              </a:cxn>
              <a:cxn ang="0">
                <a:pos x="6" y="6"/>
              </a:cxn>
              <a:cxn ang="0">
                <a:pos x="0" y="0"/>
              </a:cxn>
            </a:cxnLst>
            <a:rect l="0" t="0" r="r" b="b"/>
            <a:pathLst>
              <a:path w="6" h="6">
                <a:moveTo>
                  <a:pt x="0" y="0"/>
                </a:moveTo>
                <a:lnTo>
                  <a:pt x="0" y="0"/>
                </a:lnTo>
                <a:lnTo>
                  <a:pt x="6" y="6"/>
                </a:lnTo>
                <a:lnTo>
                  <a:pt x="6" y="6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32" name="Freeform 28"/>
          <p:cNvSpPr>
            <a:spLocks/>
          </p:cNvSpPr>
          <p:nvPr/>
        </p:nvSpPr>
        <p:spPr bwMode="auto">
          <a:xfrm>
            <a:off x="3028950" y="1438275"/>
            <a:ext cx="1676400" cy="390525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156" y="132"/>
              </a:cxn>
              <a:cxn ang="0">
                <a:pos x="156" y="132"/>
              </a:cxn>
              <a:cxn ang="0">
                <a:pos x="156" y="132"/>
              </a:cxn>
              <a:cxn ang="0">
                <a:pos x="324" y="54"/>
              </a:cxn>
              <a:cxn ang="0">
                <a:pos x="324" y="54"/>
              </a:cxn>
              <a:cxn ang="0">
                <a:pos x="324" y="54"/>
              </a:cxn>
              <a:cxn ang="0">
                <a:pos x="504" y="18"/>
              </a:cxn>
              <a:cxn ang="0">
                <a:pos x="510" y="12"/>
              </a:cxn>
              <a:cxn ang="0">
                <a:pos x="510" y="12"/>
              </a:cxn>
              <a:cxn ang="0">
                <a:pos x="696" y="0"/>
              </a:cxn>
              <a:cxn ang="0">
                <a:pos x="696" y="0"/>
              </a:cxn>
              <a:cxn ang="0">
                <a:pos x="696" y="0"/>
              </a:cxn>
              <a:cxn ang="0">
                <a:pos x="882" y="30"/>
              </a:cxn>
              <a:cxn ang="0">
                <a:pos x="882" y="30"/>
              </a:cxn>
              <a:cxn ang="0">
                <a:pos x="882" y="30"/>
              </a:cxn>
              <a:cxn ang="0">
                <a:pos x="1056" y="90"/>
              </a:cxn>
              <a:cxn ang="0">
                <a:pos x="1056" y="90"/>
              </a:cxn>
              <a:cxn ang="0">
                <a:pos x="1050" y="96"/>
              </a:cxn>
              <a:cxn ang="0">
                <a:pos x="1050" y="96"/>
              </a:cxn>
              <a:cxn ang="0">
                <a:pos x="876" y="36"/>
              </a:cxn>
              <a:cxn ang="0">
                <a:pos x="876" y="36"/>
              </a:cxn>
              <a:cxn ang="0">
                <a:pos x="882" y="42"/>
              </a:cxn>
              <a:cxn ang="0">
                <a:pos x="696" y="12"/>
              </a:cxn>
              <a:cxn ang="0">
                <a:pos x="696" y="12"/>
              </a:cxn>
              <a:cxn ang="0">
                <a:pos x="696" y="12"/>
              </a:cxn>
              <a:cxn ang="0">
                <a:pos x="510" y="24"/>
              </a:cxn>
              <a:cxn ang="0">
                <a:pos x="510" y="24"/>
              </a:cxn>
              <a:cxn ang="0">
                <a:pos x="510" y="24"/>
              </a:cxn>
              <a:cxn ang="0">
                <a:pos x="330" y="60"/>
              </a:cxn>
              <a:cxn ang="0">
                <a:pos x="330" y="60"/>
              </a:cxn>
              <a:cxn ang="0">
                <a:pos x="330" y="60"/>
              </a:cxn>
              <a:cxn ang="0">
                <a:pos x="162" y="138"/>
              </a:cxn>
              <a:cxn ang="0">
                <a:pos x="162" y="138"/>
              </a:cxn>
              <a:cxn ang="0">
                <a:pos x="162" y="138"/>
              </a:cxn>
              <a:cxn ang="0">
                <a:pos x="6" y="246"/>
              </a:cxn>
              <a:cxn ang="0">
                <a:pos x="0" y="240"/>
              </a:cxn>
            </a:cxnLst>
            <a:rect l="0" t="0" r="r" b="b"/>
            <a:pathLst>
              <a:path w="1056" h="246">
                <a:moveTo>
                  <a:pt x="0" y="240"/>
                </a:moveTo>
                <a:lnTo>
                  <a:pt x="156" y="132"/>
                </a:lnTo>
                <a:lnTo>
                  <a:pt x="156" y="132"/>
                </a:lnTo>
                <a:lnTo>
                  <a:pt x="156" y="132"/>
                </a:lnTo>
                <a:lnTo>
                  <a:pt x="324" y="54"/>
                </a:lnTo>
                <a:lnTo>
                  <a:pt x="324" y="54"/>
                </a:lnTo>
                <a:lnTo>
                  <a:pt x="324" y="54"/>
                </a:lnTo>
                <a:lnTo>
                  <a:pt x="504" y="18"/>
                </a:lnTo>
                <a:lnTo>
                  <a:pt x="510" y="12"/>
                </a:lnTo>
                <a:lnTo>
                  <a:pt x="510" y="12"/>
                </a:lnTo>
                <a:lnTo>
                  <a:pt x="696" y="0"/>
                </a:lnTo>
                <a:lnTo>
                  <a:pt x="696" y="0"/>
                </a:lnTo>
                <a:lnTo>
                  <a:pt x="696" y="0"/>
                </a:lnTo>
                <a:lnTo>
                  <a:pt x="882" y="30"/>
                </a:lnTo>
                <a:lnTo>
                  <a:pt x="882" y="30"/>
                </a:lnTo>
                <a:lnTo>
                  <a:pt x="882" y="30"/>
                </a:lnTo>
                <a:lnTo>
                  <a:pt x="1056" y="90"/>
                </a:lnTo>
                <a:lnTo>
                  <a:pt x="1056" y="90"/>
                </a:lnTo>
                <a:lnTo>
                  <a:pt x="1050" y="96"/>
                </a:lnTo>
                <a:lnTo>
                  <a:pt x="1050" y="96"/>
                </a:lnTo>
                <a:lnTo>
                  <a:pt x="876" y="36"/>
                </a:lnTo>
                <a:lnTo>
                  <a:pt x="876" y="36"/>
                </a:lnTo>
                <a:lnTo>
                  <a:pt x="882" y="42"/>
                </a:lnTo>
                <a:lnTo>
                  <a:pt x="696" y="12"/>
                </a:lnTo>
                <a:lnTo>
                  <a:pt x="696" y="12"/>
                </a:lnTo>
                <a:lnTo>
                  <a:pt x="696" y="12"/>
                </a:lnTo>
                <a:lnTo>
                  <a:pt x="510" y="24"/>
                </a:lnTo>
                <a:lnTo>
                  <a:pt x="510" y="24"/>
                </a:lnTo>
                <a:lnTo>
                  <a:pt x="510" y="24"/>
                </a:lnTo>
                <a:lnTo>
                  <a:pt x="330" y="60"/>
                </a:lnTo>
                <a:lnTo>
                  <a:pt x="330" y="60"/>
                </a:lnTo>
                <a:lnTo>
                  <a:pt x="330" y="60"/>
                </a:lnTo>
                <a:lnTo>
                  <a:pt x="162" y="138"/>
                </a:lnTo>
                <a:lnTo>
                  <a:pt x="162" y="138"/>
                </a:lnTo>
                <a:lnTo>
                  <a:pt x="162" y="138"/>
                </a:lnTo>
                <a:lnTo>
                  <a:pt x="6" y="246"/>
                </a:lnTo>
                <a:lnTo>
                  <a:pt x="0" y="240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33" name="Freeform 29"/>
          <p:cNvSpPr>
            <a:spLocks/>
          </p:cNvSpPr>
          <p:nvPr/>
        </p:nvSpPr>
        <p:spPr bwMode="auto">
          <a:xfrm>
            <a:off x="4695825" y="1581150"/>
            <a:ext cx="276225" cy="171450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174" y="102"/>
              </a:cxn>
              <a:cxn ang="0">
                <a:pos x="174" y="102"/>
              </a:cxn>
              <a:cxn ang="0">
                <a:pos x="168" y="108"/>
              </a:cxn>
              <a:cxn ang="0">
                <a:pos x="168" y="108"/>
              </a:cxn>
              <a:cxn ang="0">
                <a:pos x="0" y="6"/>
              </a:cxn>
              <a:cxn ang="0">
                <a:pos x="6" y="0"/>
              </a:cxn>
            </a:cxnLst>
            <a:rect l="0" t="0" r="r" b="b"/>
            <a:pathLst>
              <a:path w="174" h="108">
                <a:moveTo>
                  <a:pt x="6" y="0"/>
                </a:moveTo>
                <a:lnTo>
                  <a:pt x="174" y="102"/>
                </a:lnTo>
                <a:lnTo>
                  <a:pt x="174" y="102"/>
                </a:lnTo>
                <a:lnTo>
                  <a:pt x="168" y="108"/>
                </a:lnTo>
                <a:lnTo>
                  <a:pt x="168" y="108"/>
                </a:lnTo>
                <a:lnTo>
                  <a:pt x="0" y="6"/>
                </a:lnTo>
                <a:lnTo>
                  <a:pt x="6" y="0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34" name="Freeform 30"/>
          <p:cNvSpPr>
            <a:spLocks/>
          </p:cNvSpPr>
          <p:nvPr/>
        </p:nvSpPr>
        <p:spPr bwMode="auto">
          <a:xfrm>
            <a:off x="5200650" y="1943100"/>
            <a:ext cx="9525" cy="9525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0"/>
              </a:cxn>
              <a:cxn ang="0">
                <a:pos x="0" y="6"/>
              </a:cxn>
              <a:cxn ang="0">
                <a:pos x="0" y="6"/>
              </a:cxn>
              <a:cxn ang="0">
                <a:pos x="6" y="0"/>
              </a:cxn>
            </a:cxnLst>
            <a:rect l="0" t="0" r="r" b="b"/>
            <a:pathLst>
              <a:path w="6" h="6">
                <a:moveTo>
                  <a:pt x="6" y="0"/>
                </a:moveTo>
                <a:lnTo>
                  <a:pt x="6" y="0"/>
                </a:lnTo>
                <a:lnTo>
                  <a:pt x="0" y="6"/>
                </a:lnTo>
                <a:lnTo>
                  <a:pt x="0" y="6"/>
                </a:lnTo>
                <a:lnTo>
                  <a:pt x="6" y="0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35" name="Freeform 31"/>
          <p:cNvSpPr>
            <a:spLocks/>
          </p:cNvSpPr>
          <p:nvPr/>
        </p:nvSpPr>
        <p:spPr bwMode="auto">
          <a:xfrm>
            <a:off x="4962525" y="1743075"/>
            <a:ext cx="247650" cy="209550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6"/>
              </a:cxn>
              <a:cxn ang="0">
                <a:pos x="150" y="132"/>
              </a:cxn>
              <a:cxn ang="0">
                <a:pos x="156" y="126"/>
              </a:cxn>
              <a:cxn ang="0">
                <a:pos x="6" y="0"/>
              </a:cxn>
            </a:cxnLst>
            <a:rect l="0" t="0" r="r" b="b"/>
            <a:pathLst>
              <a:path w="156" h="132">
                <a:moveTo>
                  <a:pt x="6" y="0"/>
                </a:moveTo>
                <a:lnTo>
                  <a:pt x="0" y="6"/>
                </a:lnTo>
                <a:lnTo>
                  <a:pt x="150" y="132"/>
                </a:lnTo>
                <a:lnTo>
                  <a:pt x="156" y="126"/>
                </a:lnTo>
                <a:lnTo>
                  <a:pt x="6" y="0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36" name="Rectangle 32"/>
          <p:cNvSpPr>
            <a:spLocks noChangeArrowheads="1"/>
          </p:cNvSpPr>
          <p:nvPr/>
        </p:nvSpPr>
        <p:spPr bwMode="auto">
          <a:xfrm>
            <a:off x="5695950" y="2201863"/>
            <a:ext cx="9525" cy="95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37" name="Freeform 33"/>
          <p:cNvSpPr>
            <a:spLocks/>
          </p:cNvSpPr>
          <p:nvPr/>
        </p:nvSpPr>
        <p:spPr bwMode="auto">
          <a:xfrm>
            <a:off x="5667375" y="2201863"/>
            <a:ext cx="66675" cy="123825"/>
          </a:xfrm>
          <a:custGeom>
            <a:avLst/>
            <a:gdLst/>
            <a:ahLst/>
            <a:cxnLst>
              <a:cxn ang="0">
                <a:pos x="24" y="6"/>
              </a:cxn>
              <a:cxn ang="0">
                <a:pos x="42" y="0"/>
              </a:cxn>
              <a:cxn ang="0">
                <a:pos x="42" y="0"/>
              </a:cxn>
              <a:cxn ang="0">
                <a:pos x="42" y="0"/>
              </a:cxn>
              <a:cxn ang="0">
                <a:pos x="24" y="60"/>
              </a:cxn>
              <a:cxn ang="0">
                <a:pos x="24" y="78"/>
              </a:cxn>
              <a:cxn ang="0">
                <a:pos x="18" y="60"/>
              </a:cxn>
              <a:cxn ang="0">
                <a:pos x="0" y="0"/>
              </a:cxn>
              <a:cxn ang="0">
                <a:pos x="0" y="0"/>
              </a:cxn>
              <a:cxn ang="0">
                <a:pos x="6" y="0"/>
              </a:cxn>
              <a:cxn ang="0">
                <a:pos x="6" y="0"/>
              </a:cxn>
              <a:cxn ang="0">
                <a:pos x="24" y="60"/>
              </a:cxn>
              <a:cxn ang="0">
                <a:pos x="18" y="60"/>
              </a:cxn>
              <a:cxn ang="0">
                <a:pos x="18" y="60"/>
              </a:cxn>
              <a:cxn ang="0">
                <a:pos x="36" y="0"/>
              </a:cxn>
              <a:cxn ang="0">
                <a:pos x="42" y="0"/>
              </a:cxn>
              <a:cxn ang="0">
                <a:pos x="42" y="6"/>
              </a:cxn>
              <a:cxn ang="0">
                <a:pos x="24" y="12"/>
              </a:cxn>
              <a:cxn ang="0">
                <a:pos x="24" y="6"/>
              </a:cxn>
            </a:cxnLst>
            <a:rect l="0" t="0" r="r" b="b"/>
            <a:pathLst>
              <a:path w="42" h="78">
                <a:moveTo>
                  <a:pt x="24" y="6"/>
                </a:moveTo>
                <a:lnTo>
                  <a:pt x="42" y="0"/>
                </a:lnTo>
                <a:lnTo>
                  <a:pt x="42" y="0"/>
                </a:lnTo>
                <a:lnTo>
                  <a:pt x="42" y="0"/>
                </a:lnTo>
                <a:lnTo>
                  <a:pt x="24" y="60"/>
                </a:lnTo>
                <a:lnTo>
                  <a:pt x="24" y="78"/>
                </a:lnTo>
                <a:lnTo>
                  <a:pt x="18" y="60"/>
                </a:lnTo>
                <a:lnTo>
                  <a:pt x="0" y="0"/>
                </a:lnTo>
                <a:lnTo>
                  <a:pt x="0" y="0"/>
                </a:lnTo>
                <a:lnTo>
                  <a:pt x="6" y="0"/>
                </a:lnTo>
                <a:lnTo>
                  <a:pt x="6" y="0"/>
                </a:lnTo>
                <a:lnTo>
                  <a:pt x="24" y="60"/>
                </a:lnTo>
                <a:lnTo>
                  <a:pt x="18" y="60"/>
                </a:lnTo>
                <a:lnTo>
                  <a:pt x="18" y="60"/>
                </a:lnTo>
                <a:lnTo>
                  <a:pt x="36" y="0"/>
                </a:lnTo>
                <a:lnTo>
                  <a:pt x="42" y="0"/>
                </a:lnTo>
                <a:lnTo>
                  <a:pt x="42" y="6"/>
                </a:lnTo>
                <a:lnTo>
                  <a:pt x="24" y="12"/>
                </a:lnTo>
                <a:lnTo>
                  <a:pt x="24" y="6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38" name="Freeform 34"/>
          <p:cNvSpPr>
            <a:spLocks/>
          </p:cNvSpPr>
          <p:nvPr/>
        </p:nvSpPr>
        <p:spPr bwMode="auto">
          <a:xfrm>
            <a:off x="5676900" y="2201863"/>
            <a:ext cx="28575" cy="19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" y="6"/>
              </a:cxn>
              <a:cxn ang="0">
                <a:pos x="18" y="12"/>
              </a:cxn>
              <a:cxn ang="0">
                <a:pos x="18" y="12"/>
              </a:cxn>
              <a:cxn ang="0">
                <a:pos x="18" y="12"/>
              </a:cxn>
              <a:cxn ang="0">
                <a:pos x="0" y="6"/>
              </a:cxn>
              <a:cxn ang="0">
                <a:pos x="0" y="0"/>
              </a:cxn>
            </a:cxnLst>
            <a:rect l="0" t="0" r="r" b="b"/>
            <a:pathLst>
              <a:path w="18" h="12">
                <a:moveTo>
                  <a:pt x="0" y="0"/>
                </a:moveTo>
                <a:lnTo>
                  <a:pt x="18" y="6"/>
                </a:lnTo>
                <a:lnTo>
                  <a:pt x="18" y="12"/>
                </a:lnTo>
                <a:lnTo>
                  <a:pt x="18" y="12"/>
                </a:lnTo>
                <a:lnTo>
                  <a:pt x="18" y="12"/>
                </a:lnTo>
                <a:lnTo>
                  <a:pt x="0" y="6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39" name="Freeform 35"/>
          <p:cNvSpPr>
            <a:spLocks/>
          </p:cNvSpPr>
          <p:nvPr/>
        </p:nvSpPr>
        <p:spPr bwMode="auto">
          <a:xfrm>
            <a:off x="5676900" y="2201863"/>
            <a:ext cx="57150" cy="95250"/>
          </a:xfrm>
          <a:custGeom>
            <a:avLst/>
            <a:gdLst/>
            <a:ahLst/>
            <a:cxnLst>
              <a:cxn ang="0">
                <a:pos x="18" y="6"/>
              </a:cxn>
              <a:cxn ang="0">
                <a:pos x="36" y="0"/>
              </a:cxn>
              <a:cxn ang="0">
                <a:pos x="18" y="60"/>
              </a:cxn>
              <a:cxn ang="0">
                <a:pos x="0" y="0"/>
              </a:cxn>
              <a:cxn ang="0">
                <a:pos x="18" y="6"/>
              </a:cxn>
            </a:cxnLst>
            <a:rect l="0" t="0" r="r" b="b"/>
            <a:pathLst>
              <a:path w="36" h="60">
                <a:moveTo>
                  <a:pt x="18" y="6"/>
                </a:moveTo>
                <a:lnTo>
                  <a:pt x="36" y="0"/>
                </a:lnTo>
                <a:lnTo>
                  <a:pt x="18" y="60"/>
                </a:lnTo>
                <a:lnTo>
                  <a:pt x="0" y="0"/>
                </a:lnTo>
                <a:lnTo>
                  <a:pt x="18" y="6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40" name="Rectangle 36"/>
          <p:cNvSpPr>
            <a:spLocks noChangeArrowheads="1"/>
          </p:cNvSpPr>
          <p:nvPr/>
        </p:nvSpPr>
        <p:spPr bwMode="auto">
          <a:xfrm>
            <a:off x="5705475" y="2135188"/>
            <a:ext cx="9525" cy="1587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41" name="Rectangle 37"/>
          <p:cNvSpPr>
            <a:spLocks noChangeArrowheads="1"/>
          </p:cNvSpPr>
          <p:nvPr/>
        </p:nvSpPr>
        <p:spPr bwMode="auto">
          <a:xfrm>
            <a:off x="5705475" y="2201863"/>
            <a:ext cx="9525" cy="1587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42" name="Rectangle 38"/>
          <p:cNvSpPr>
            <a:spLocks noChangeArrowheads="1"/>
          </p:cNvSpPr>
          <p:nvPr/>
        </p:nvSpPr>
        <p:spPr bwMode="auto">
          <a:xfrm>
            <a:off x="5705475" y="2135188"/>
            <a:ext cx="9525" cy="6667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43" name="Rectangle 39"/>
          <p:cNvSpPr>
            <a:spLocks noChangeArrowheads="1"/>
          </p:cNvSpPr>
          <p:nvPr/>
        </p:nvSpPr>
        <p:spPr bwMode="auto">
          <a:xfrm>
            <a:off x="5686425" y="2297113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 i="1" baseline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49544" name="Freeform 40"/>
          <p:cNvSpPr>
            <a:spLocks/>
          </p:cNvSpPr>
          <p:nvPr/>
        </p:nvSpPr>
        <p:spPr bwMode="auto">
          <a:xfrm>
            <a:off x="2990850" y="3163888"/>
            <a:ext cx="257175" cy="219075"/>
          </a:xfrm>
          <a:custGeom>
            <a:avLst/>
            <a:gdLst/>
            <a:ahLst/>
            <a:cxnLst>
              <a:cxn ang="0">
                <a:pos x="30" y="120"/>
              </a:cxn>
              <a:cxn ang="0">
                <a:pos x="12" y="96"/>
              </a:cxn>
              <a:cxn ang="0">
                <a:pos x="0" y="72"/>
              </a:cxn>
              <a:cxn ang="0">
                <a:pos x="0" y="48"/>
              </a:cxn>
              <a:cxn ang="0">
                <a:pos x="6" y="24"/>
              </a:cxn>
              <a:cxn ang="0">
                <a:pos x="30" y="6"/>
              </a:cxn>
              <a:cxn ang="0">
                <a:pos x="60" y="0"/>
              </a:cxn>
              <a:cxn ang="0">
                <a:pos x="90" y="0"/>
              </a:cxn>
              <a:cxn ang="0">
                <a:pos x="126" y="0"/>
              </a:cxn>
              <a:cxn ang="0">
                <a:pos x="138" y="18"/>
              </a:cxn>
              <a:cxn ang="0">
                <a:pos x="150" y="30"/>
              </a:cxn>
              <a:cxn ang="0">
                <a:pos x="156" y="42"/>
              </a:cxn>
              <a:cxn ang="0">
                <a:pos x="162" y="60"/>
              </a:cxn>
              <a:cxn ang="0">
                <a:pos x="162" y="78"/>
              </a:cxn>
              <a:cxn ang="0">
                <a:pos x="156" y="102"/>
              </a:cxn>
              <a:cxn ang="0">
                <a:pos x="144" y="114"/>
              </a:cxn>
              <a:cxn ang="0">
                <a:pos x="138" y="120"/>
              </a:cxn>
              <a:cxn ang="0">
                <a:pos x="120" y="132"/>
              </a:cxn>
              <a:cxn ang="0">
                <a:pos x="108" y="138"/>
              </a:cxn>
              <a:cxn ang="0">
                <a:pos x="102" y="138"/>
              </a:cxn>
              <a:cxn ang="0">
                <a:pos x="90" y="132"/>
              </a:cxn>
              <a:cxn ang="0">
                <a:pos x="60" y="126"/>
              </a:cxn>
              <a:cxn ang="0">
                <a:pos x="90" y="126"/>
              </a:cxn>
              <a:cxn ang="0">
                <a:pos x="102" y="132"/>
              </a:cxn>
              <a:cxn ang="0">
                <a:pos x="108" y="132"/>
              </a:cxn>
              <a:cxn ang="0">
                <a:pos x="120" y="126"/>
              </a:cxn>
              <a:cxn ang="0">
                <a:pos x="132" y="114"/>
              </a:cxn>
              <a:cxn ang="0">
                <a:pos x="138" y="108"/>
              </a:cxn>
              <a:cxn ang="0">
                <a:pos x="150" y="96"/>
              </a:cxn>
              <a:cxn ang="0">
                <a:pos x="156" y="78"/>
              </a:cxn>
              <a:cxn ang="0">
                <a:pos x="156" y="60"/>
              </a:cxn>
              <a:cxn ang="0">
                <a:pos x="150" y="42"/>
              </a:cxn>
              <a:cxn ang="0">
                <a:pos x="144" y="30"/>
              </a:cxn>
              <a:cxn ang="0">
                <a:pos x="132" y="24"/>
              </a:cxn>
              <a:cxn ang="0">
                <a:pos x="120" y="6"/>
              </a:cxn>
              <a:cxn ang="0">
                <a:pos x="90" y="6"/>
              </a:cxn>
              <a:cxn ang="0">
                <a:pos x="60" y="6"/>
              </a:cxn>
              <a:cxn ang="0">
                <a:pos x="30" y="12"/>
              </a:cxn>
              <a:cxn ang="0">
                <a:pos x="12" y="30"/>
              </a:cxn>
              <a:cxn ang="0">
                <a:pos x="6" y="48"/>
              </a:cxn>
              <a:cxn ang="0">
                <a:pos x="6" y="72"/>
              </a:cxn>
              <a:cxn ang="0">
                <a:pos x="18" y="96"/>
              </a:cxn>
              <a:cxn ang="0">
                <a:pos x="36" y="114"/>
              </a:cxn>
              <a:cxn ang="0">
                <a:pos x="60" y="120"/>
              </a:cxn>
            </a:cxnLst>
            <a:rect l="0" t="0" r="r" b="b"/>
            <a:pathLst>
              <a:path w="162" h="138">
                <a:moveTo>
                  <a:pt x="60" y="126"/>
                </a:moveTo>
                <a:lnTo>
                  <a:pt x="30" y="120"/>
                </a:lnTo>
                <a:lnTo>
                  <a:pt x="30" y="120"/>
                </a:lnTo>
                <a:lnTo>
                  <a:pt x="30" y="120"/>
                </a:lnTo>
                <a:lnTo>
                  <a:pt x="12" y="102"/>
                </a:lnTo>
                <a:lnTo>
                  <a:pt x="12" y="96"/>
                </a:lnTo>
                <a:lnTo>
                  <a:pt x="12" y="96"/>
                </a:lnTo>
                <a:lnTo>
                  <a:pt x="0" y="72"/>
                </a:lnTo>
                <a:lnTo>
                  <a:pt x="0" y="72"/>
                </a:lnTo>
                <a:lnTo>
                  <a:pt x="0" y="72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6" y="24"/>
                </a:lnTo>
                <a:lnTo>
                  <a:pt x="6" y="24"/>
                </a:lnTo>
                <a:lnTo>
                  <a:pt x="6" y="24"/>
                </a:lnTo>
                <a:lnTo>
                  <a:pt x="30" y="6"/>
                </a:lnTo>
                <a:lnTo>
                  <a:pt x="30" y="6"/>
                </a:lnTo>
                <a:lnTo>
                  <a:pt x="30" y="6"/>
                </a:lnTo>
                <a:lnTo>
                  <a:pt x="60" y="0"/>
                </a:lnTo>
                <a:lnTo>
                  <a:pt x="60" y="0"/>
                </a:lnTo>
                <a:lnTo>
                  <a:pt x="60" y="0"/>
                </a:lnTo>
                <a:lnTo>
                  <a:pt x="90" y="0"/>
                </a:lnTo>
                <a:lnTo>
                  <a:pt x="90" y="0"/>
                </a:lnTo>
                <a:lnTo>
                  <a:pt x="90" y="0"/>
                </a:lnTo>
                <a:lnTo>
                  <a:pt x="120" y="0"/>
                </a:lnTo>
                <a:lnTo>
                  <a:pt x="126" y="0"/>
                </a:lnTo>
                <a:lnTo>
                  <a:pt x="126" y="0"/>
                </a:lnTo>
                <a:lnTo>
                  <a:pt x="138" y="18"/>
                </a:lnTo>
                <a:lnTo>
                  <a:pt x="138" y="18"/>
                </a:lnTo>
                <a:lnTo>
                  <a:pt x="138" y="18"/>
                </a:lnTo>
                <a:lnTo>
                  <a:pt x="150" y="30"/>
                </a:lnTo>
                <a:lnTo>
                  <a:pt x="150" y="30"/>
                </a:lnTo>
                <a:lnTo>
                  <a:pt x="150" y="30"/>
                </a:lnTo>
                <a:lnTo>
                  <a:pt x="156" y="42"/>
                </a:lnTo>
                <a:lnTo>
                  <a:pt x="156" y="42"/>
                </a:lnTo>
                <a:lnTo>
                  <a:pt x="156" y="42"/>
                </a:lnTo>
                <a:lnTo>
                  <a:pt x="162" y="60"/>
                </a:lnTo>
                <a:lnTo>
                  <a:pt x="162" y="60"/>
                </a:lnTo>
                <a:lnTo>
                  <a:pt x="162" y="60"/>
                </a:lnTo>
                <a:lnTo>
                  <a:pt x="162" y="78"/>
                </a:lnTo>
                <a:lnTo>
                  <a:pt x="162" y="78"/>
                </a:lnTo>
                <a:lnTo>
                  <a:pt x="162" y="78"/>
                </a:lnTo>
                <a:lnTo>
                  <a:pt x="156" y="96"/>
                </a:lnTo>
                <a:lnTo>
                  <a:pt x="156" y="102"/>
                </a:lnTo>
                <a:lnTo>
                  <a:pt x="156" y="102"/>
                </a:lnTo>
                <a:lnTo>
                  <a:pt x="144" y="114"/>
                </a:lnTo>
                <a:lnTo>
                  <a:pt x="144" y="114"/>
                </a:lnTo>
                <a:lnTo>
                  <a:pt x="144" y="114"/>
                </a:lnTo>
                <a:lnTo>
                  <a:pt x="138" y="120"/>
                </a:lnTo>
                <a:lnTo>
                  <a:pt x="138" y="120"/>
                </a:lnTo>
                <a:lnTo>
                  <a:pt x="138" y="120"/>
                </a:lnTo>
                <a:lnTo>
                  <a:pt x="126" y="132"/>
                </a:lnTo>
                <a:lnTo>
                  <a:pt x="120" y="132"/>
                </a:lnTo>
                <a:lnTo>
                  <a:pt x="120" y="132"/>
                </a:lnTo>
                <a:lnTo>
                  <a:pt x="108" y="138"/>
                </a:lnTo>
                <a:lnTo>
                  <a:pt x="108" y="138"/>
                </a:lnTo>
                <a:lnTo>
                  <a:pt x="108" y="138"/>
                </a:lnTo>
                <a:lnTo>
                  <a:pt x="102" y="138"/>
                </a:lnTo>
                <a:lnTo>
                  <a:pt x="102" y="138"/>
                </a:lnTo>
                <a:lnTo>
                  <a:pt x="102" y="138"/>
                </a:lnTo>
                <a:lnTo>
                  <a:pt x="90" y="132"/>
                </a:lnTo>
                <a:lnTo>
                  <a:pt x="90" y="132"/>
                </a:lnTo>
                <a:lnTo>
                  <a:pt x="90" y="132"/>
                </a:lnTo>
                <a:lnTo>
                  <a:pt x="60" y="126"/>
                </a:lnTo>
                <a:lnTo>
                  <a:pt x="60" y="126"/>
                </a:lnTo>
                <a:lnTo>
                  <a:pt x="60" y="120"/>
                </a:lnTo>
                <a:lnTo>
                  <a:pt x="60" y="120"/>
                </a:lnTo>
                <a:lnTo>
                  <a:pt x="90" y="126"/>
                </a:lnTo>
                <a:lnTo>
                  <a:pt x="90" y="126"/>
                </a:lnTo>
                <a:lnTo>
                  <a:pt x="90" y="126"/>
                </a:lnTo>
                <a:lnTo>
                  <a:pt x="102" y="132"/>
                </a:lnTo>
                <a:lnTo>
                  <a:pt x="102" y="132"/>
                </a:lnTo>
                <a:lnTo>
                  <a:pt x="102" y="132"/>
                </a:lnTo>
                <a:lnTo>
                  <a:pt x="108" y="132"/>
                </a:lnTo>
                <a:lnTo>
                  <a:pt x="108" y="132"/>
                </a:lnTo>
                <a:lnTo>
                  <a:pt x="108" y="132"/>
                </a:lnTo>
                <a:lnTo>
                  <a:pt x="120" y="126"/>
                </a:lnTo>
                <a:lnTo>
                  <a:pt x="120" y="126"/>
                </a:lnTo>
                <a:lnTo>
                  <a:pt x="120" y="126"/>
                </a:lnTo>
                <a:lnTo>
                  <a:pt x="132" y="114"/>
                </a:lnTo>
                <a:lnTo>
                  <a:pt x="132" y="114"/>
                </a:lnTo>
                <a:lnTo>
                  <a:pt x="132" y="114"/>
                </a:lnTo>
                <a:lnTo>
                  <a:pt x="138" y="108"/>
                </a:lnTo>
                <a:lnTo>
                  <a:pt x="138" y="108"/>
                </a:lnTo>
                <a:lnTo>
                  <a:pt x="138" y="108"/>
                </a:lnTo>
                <a:lnTo>
                  <a:pt x="150" y="96"/>
                </a:lnTo>
                <a:lnTo>
                  <a:pt x="150" y="96"/>
                </a:lnTo>
                <a:lnTo>
                  <a:pt x="150" y="96"/>
                </a:lnTo>
                <a:lnTo>
                  <a:pt x="156" y="78"/>
                </a:lnTo>
                <a:lnTo>
                  <a:pt x="156" y="78"/>
                </a:lnTo>
                <a:lnTo>
                  <a:pt x="156" y="78"/>
                </a:lnTo>
                <a:lnTo>
                  <a:pt x="156" y="60"/>
                </a:lnTo>
                <a:lnTo>
                  <a:pt x="156" y="60"/>
                </a:lnTo>
                <a:lnTo>
                  <a:pt x="156" y="60"/>
                </a:lnTo>
                <a:lnTo>
                  <a:pt x="150" y="42"/>
                </a:lnTo>
                <a:lnTo>
                  <a:pt x="150" y="42"/>
                </a:lnTo>
                <a:lnTo>
                  <a:pt x="150" y="42"/>
                </a:lnTo>
                <a:lnTo>
                  <a:pt x="144" y="30"/>
                </a:lnTo>
                <a:lnTo>
                  <a:pt x="144" y="30"/>
                </a:lnTo>
                <a:lnTo>
                  <a:pt x="144" y="36"/>
                </a:lnTo>
                <a:lnTo>
                  <a:pt x="132" y="24"/>
                </a:lnTo>
                <a:lnTo>
                  <a:pt x="132" y="24"/>
                </a:lnTo>
                <a:lnTo>
                  <a:pt x="132" y="24"/>
                </a:lnTo>
                <a:lnTo>
                  <a:pt x="120" y="6"/>
                </a:lnTo>
                <a:lnTo>
                  <a:pt x="120" y="6"/>
                </a:lnTo>
                <a:lnTo>
                  <a:pt x="120" y="6"/>
                </a:lnTo>
                <a:lnTo>
                  <a:pt x="90" y="6"/>
                </a:lnTo>
                <a:lnTo>
                  <a:pt x="90" y="6"/>
                </a:lnTo>
                <a:lnTo>
                  <a:pt x="90" y="6"/>
                </a:lnTo>
                <a:lnTo>
                  <a:pt x="60" y="6"/>
                </a:lnTo>
                <a:lnTo>
                  <a:pt x="60" y="6"/>
                </a:lnTo>
                <a:lnTo>
                  <a:pt x="60" y="6"/>
                </a:lnTo>
                <a:lnTo>
                  <a:pt x="30" y="12"/>
                </a:lnTo>
                <a:lnTo>
                  <a:pt x="30" y="12"/>
                </a:lnTo>
                <a:lnTo>
                  <a:pt x="36" y="12"/>
                </a:lnTo>
                <a:lnTo>
                  <a:pt x="12" y="30"/>
                </a:lnTo>
                <a:lnTo>
                  <a:pt x="12" y="30"/>
                </a:lnTo>
                <a:lnTo>
                  <a:pt x="12" y="24"/>
                </a:lnTo>
                <a:lnTo>
                  <a:pt x="6" y="48"/>
                </a:lnTo>
                <a:lnTo>
                  <a:pt x="6" y="48"/>
                </a:lnTo>
                <a:lnTo>
                  <a:pt x="6" y="48"/>
                </a:lnTo>
                <a:lnTo>
                  <a:pt x="6" y="72"/>
                </a:lnTo>
                <a:lnTo>
                  <a:pt x="6" y="72"/>
                </a:lnTo>
                <a:lnTo>
                  <a:pt x="6" y="72"/>
                </a:lnTo>
                <a:lnTo>
                  <a:pt x="18" y="96"/>
                </a:lnTo>
                <a:lnTo>
                  <a:pt x="18" y="96"/>
                </a:lnTo>
                <a:lnTo>
                  <a:pt x="18" y="96"/>
                </a:lnTo>
                <a:lnTo>
                  <a:pt x="36" y="114"/>
                </a:lnTo>
                <a:lnTo>
                  <a:pt x="36" y="114"/>
                </a:lnTo>
                <a:lnTo>
                  <a:pt x="30" y="114"/>
                </a:lnTo>
                <a:lnTo>
                  <a:pt x="60" y="120"/>
                </a:lnTo>
                <a:lnTo>
                  <a:pt x="60" y="126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45" name="Freeform 41"/>
          <p:cNvSpPr>
            <a:spLocks/>
          </p:cNvSpPr>
          <p:nvPr/>
        </p:nvSpPr>
        <p:spPr bwMode="auto">
          <a:xfrm>
            <a:off x="3086100" y="3354388"/>
            <a:ext cx="1588" cy="9525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0" y="6"/>
              </a:cxn>
              <a:cxn ang="0">
                <a:pos x="0" y="6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6"/>
              </a:cxn>
            </a:cxnLst>
            <a:rect l="0" t="0" r="r" b="b"/>
            <a:pathLst>
              <a:path h="6">
                <a:moveTo>
                  <a:pt x="0" y="6"/>
                </a:moveTo>
                <a:lnTo>
                  <a:pt x="0" y="6"/>
                </a:lnTo>
                <a:lnTo>
                  <a:pt x="0" y="6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6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46" name="Rectangle 42"/>
          <p:cNvSpPr>
            <a:spLocks noChangeArrowheads="1"/>
          </p:cNvSpPr>
          <p:nvPr/>
        </p:nvSpPr>
        <p:spPr bwMode="auto">
          <a:xfrm>
            <a:off x="3171825" y="3154363"/>
            <a:ext cx="9525" cy="95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47" name="Freeform 43"/>
          <p:cNvSpPr>
            <a:spLocks/>
          </p:cNvSpPr>
          <p:nvPr/>
        </p:nvSpPr>
        <p:spPr bwMode="auto">
          <a:xfrm>
            <a:off x="3152775" y="3135313"/>
            <a:ext cx="57150" cy="133350"/>
          </a:xfrm>
          <a:custGeom>
            <a:avLst/>
            <a:gdLst/>
            <a:ahLst/>
            <a:cxnLst>
              <a:cxn ang="0">
                <a:pos x="18" y="18"/>
              </a:cxn>
              <a:cxn ang="0">
                <a:pos x="36" y="18"/>
              </a:cxn>
              <a:cxn ang="0">
                <a:pos x="36" y="18"/>
              </a:cxn>
              <a:cxn ang="0">
                <a:pos x="36" y="18"/>
              </a:cxn>
              <a:cxn ang="0">
                <a:pos x="6" y="66"/>
              </a:cxn>
              <a:cxn ang="0">
                <a:pos x="0" y="84"/>
              </a:cxn>
              <a:cxn ang="0">
                <a:pos x="0" y="66"/>
              </a:cxn>
              <a:cxn ang="0">
                <a:pos x="0" y="6"/>
              </a:cxn>
              <a:cxn ang="0">
                <a:pos x="0" y="0"/>
              </a:cxn>
              <a:cxn ang="0">
                <a:pos x="6" y="6"/>
              </a:cxn>
              <a:cxn ang="0">
                <a:pos x="6" y="6"/>
              </a:cxn>
              <a:cxn ang="0">
                <a:pos x="6" y="66"/>
              </a:cxn>
              <a:cxn ang="0">
                <a:pos x="0" y="66"/>
              </a:cxn>
              <a:cxn ang="0">
                <a:pos x="0" y="66"/>
              </a:cxn>
              <a:cxn ang="0">
                <a:pos x="30" y="18"/>
              </a:cxn>
              <a:cxn ang="0">
                <a:pos x="36" y="18"/>
              </a:cxn>
              <a:cxn ang="0">
                <a:pos x="36" y="24"/>
              </a:cxn>
              <a:cxn ang="0">
                <a:pos x="18" y="24"/>
              </a:cxn>
              <a:cxn ang="0">
                <a:pos x="18" y="18"/>
              </a:cxn>
            </a:cxnLst>
            <a:rect l="0" t="0" r="r" b="b"/>
            <a:pathLst>
              <a:path w="36" h="84">
                <a:moveTo>
                  <a:pt x="18" y="18"/>
                </a:moveTo>
                <a:lnTo>
                  <a:pt x="36" y="18"/>
                </a:lnTo>
                <a:lnTo>
                  <a:pt x="36" y="18"/>
                </a:lnTo>
                <a:lnTo>
                  <a:pt x="36" y="18"/>
                </a:lnTo>
                <a:lnTo>
                  <a:pt x="6" y="66"/>
                </a:lnTo>
                <a:lnTo>
                  <a:pt x="0" y="84"/>
                </a:lnTo>
                <a:lnTo>
                  <a:pt x="0" y="66"/>
                </a:lnTo>
                <a:lnTo>
                  <a:pt x="0" y="6"/>
                </a:lnTo>
                <a:lnTo>
                  <a:pt x="0" y="0"/>
                </a:lnTo>
                <a:lnTo>
                  <a:pt x="6" y="6"/>
                </a:lnTo>
                <a:lnTo>
                  <a:pt x="6" y="6"/>
                </a:lnTo>
                <a:lnTo>
                  <a:pt x="6" y="66"/>
                </a:lnTo>
                <a:lnTo>
                  <a:pt x="0" y="66"/>
                </a:lnTo>
                <a:lnTo>
                  <a:pt x="0" y="66"/>
                </a:lnTo>
                <a:lnTo>
                  <a:pt x="30" y="18"/>
                </a:lnTo>
                <a:lnTo>
                  <a:pt x="36" y="18"/>
                </a:lnTo>
                <a:lnTo>
                  <a:pt x="36" y="24"/>
                </a:lnTo>
                <a:lnTo>
                  <a:pt x="18" y="24"/>
                </a:lnTo>
                <a:lnTo>
                  <a:pt x="18" y="18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48" name="Freeform 44"/>
          <p:cNvSpPr>
            <a:spLocks/>
          </p:cNvSpPr>
          <p:nvPr/>
        </p:nvSpPr>
        <p:spPr bwMode="auto">
          <a:xfrm>
            <a:off x="3162300" y="3144838"/>
            <a:ext cx="19050" cy="28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" y="12"/>
              </a:cxn>
              <a:cxn ang="0">
                <a:pos x="12" y="18"/>
              </a:cxn>
              <a:cxn ang="0">
                <a:pos x="12" y="18"/>
              </a:cxn>
              <a:cxn ang="0">
                <a:pos x="12" y="18"/>
              </a:cxn>
              <a:cxn ang="0">
                <a:pos x="0" y="6"/>
              </a:cxn>
              <a:cxn ang="0">
                <a:pos x="0" y="0"/>
              </a:cxn>
            </a:cxnLst>
            <a:rect l="0" t="0" r="r" b="b"/>
            <a:pathLst>
              <a:path w="12" h="18">
                <a:moveTo>
                  <a:pt x="0" y="0"/>
                </a:moveTo>
                <a:lnTo>
                  <a:pt x="12" y="12"/>
                </a:lnTo>
                <a:lnTo>
                  <a:pt x="12" y="18"/>
                </a:lnTo>
                <a:lnTo>
                  <a:pt x="12" y="18"/>
                </a:lnTo>
                <a:lnTo>
                  <a:pt x="12" y="18"/>
                </a:lnTo>
                <a:lnTo>
                  <a:pt x="0" y="6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49" name="Freeform 45"/>
          <p:cNvSpPr>
            <a:spLocks/>
          </p:cNvSpPr>
          <p:nvPr/>
        </p:nvSpPr>
        <p:spPr bwMode="auto">
          <a:xfrm>
            <a:off x="3162300" y="3144838"/>
            <a:ext cx="47625" cy="95250"/>
          </a:xfrm>
          <a:custGeom>
            <a:avLst/>
            <a:gdLst/>
            <a:ahLst/>
            <a:cxnLst>
              <a:cxn ang="0">
                <a:pos x="12" y="12"/>
              </a:cxn>
              <a:cxn ang="0">
                <a:pos x="30" y="12"/>
              </a:cxn>
              <a:cxn ang="0">
                <a:pos x="0" y="60"/>
              </a:cxn>
              <a:cxn ang="0">
                <a:pos x="0" y="0"/>
              </a:cxn>
              <a:cxn ang="0">
                <a:pos x="12" y="12"/>
              </a:cxn>
            </a:cxnLst>
            <a:rect l="0" t="0" r="r" b="b"/>
            <a:pathLst>
              <a:path w="30" h="60">
                <a:moveTo>
                  <a:pt x="12" y="12"/>
                </a:moveTo>
                <a:lnTo>
                  <a:pt x="30" y="12"/>
                </a:lnTo>
                <a:lnTo>
                  <a:pt x="0" y="60"/>
                </a:lnTo>
                <a:lnTo>
                  <a:pt x="0" y="0"/>
                </a:lnTo>
                <a:lnTo>
                  <a:pt x="12" y="12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50" name="Rectangle 46"/>
          <p:cNvSpPr>
            <a:spLocks noChangeArrowheads="1"/>
          </p:cNvSpPr>
          <p:nvPr/>
        </p:nvSpPr>
        <p:spPr bwMode="auto">
          <a:xfrm>
            <a:off x="3781425" y="2773363"/>
            <a:ext cx="1588" cy="95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51" name="Freeform 47"/>
          <p:cNvSpPr>
            <a:spLocks/>
          </p:cNvSpPr>
          <p:nvPr/>
        </p:nvSpPr>
        <p:spPr bwMode="auto">
          <a:xfrm>
            <a:off x="3286125" y="2763838"/>
            <a:ext cx="495300" cy="228600"/>
          </a:xfrm>
          <a:custGeom>
            <a:avLst/>
            <a:gdLst/>
            <a:ahLst/>
            <a:cxnLst>
              <a:cxn ang="0">
                <a:pos x="312" y="12"/>
              </a:cxn>
              <a:cxn ang="0">
                <a:pos x="222" y="6"/>
              </a:cxn>
              <a:cxn ang="0">
                <a:pos x="222" y="6"/>
              </a:cxn>
              <a:cxn ang="0">
                <a:pos x="222" y="6"/>
              </a:cxn>
              <a:cxn ang="0">
                <a:pos x="192" y="6"/>
              </a:cxn>
              <a:cxn ang="0">
                <a:pos x="192" y="6"/>
              </a:cxn>
              <a:cxn ang="0">
                <a:pos x="192" y="6"/>
              </a:cxn>
              <a:cxn ang="0">
                <a:pos x="138" y="30"/>
              </a:cxn>
              <a:cxn ang="0">
                <a:pos x="144" y="30"/>
              </a:cxn>
              <a:cxn ang="0">
                <a:pos x="144" y="30"/>
              </a:cxn>
              <a:cxn ang="0">
                <a:pos x="84" y="78"/>
              </a:cxn>
              <a:cxn ang="0">
                <a:pos x="84" y="78"/>
              </a:cxn>
              <a:cxn ang="0">
                <a:pos x="84" y="78"/>
              </a:cxn>
              <a:cxn ang="0">
                <a:pos x="54" y="102"/>
              </a:cxn>
              <a:cxn ang="0">
                <a:pos x="54" y="102"/>
              </a:cxn>
              <a:cxn ang="0">
                <a:pos x="54" y="102"/>
              </a:cxn>
              <a:cxn ang="0">
                <a:pos x="6" y="144"/>
              </a:cxn>
              <a:cxn ang="0">
                <a:pos x="6" y="144"/>
              </a:cxn>
              <a:cxn ang="0">
                <a:pos x="0" y="138"/>
              </a:cxn>
              <a:cxn ang="0">
                <a:pos x="0" y="138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78" y="72"/>
              </a:cxn>
              <a:cxn ang="0">
                <a:pos x="78" y="72"/>
              </a:cxn>
              <a:cxn ang="0">
                <a:pos x="78" y="72"/>
              </a:cxn>
              <a:cxn ang="0">
                <a:pos x="138" y="24"/>
              </a:cxn>
              <a:cxn ang="0">
                <a:pos x="138" y="24"/>
              </a:cxn>
              <a:cxn ang="0">
                <a:pos x="138" y="24"/>
              </a:cxn>
              <a:cxn ang="0">
                <a:pos x="192" y="0"/>
              </a:cxn>
              <a:cxn ang="0">
                <a:pos x="192" y="0"/>
              </a:cxn>
              <a:cxn ang="0">
                <a:pos x="192" y="0"/>
              </a:cxn>
              <a:cxn ang="0">
                <a:pos x="222" y="0"/>
              </a:cxn>
              <a:cxn ang="0">
                <a:pos x="222" y="0"/>
              </a:cxn>
              <a:cxn ang="0">
                <a:pos x="222" y="0"/>
              </a:cxn>
              <a:cxn ang="0">
                <a:pos x="312" y="6"/>
              </a:cxn>
              <a:cxn ang="0">
                <a:pos x="312" y="12"/>
              </a:cxn>
            </a:cxnLst>
            <a:rect l="0" t="0" r="r" b="b"/>
            <a:pathLst>
              <a:path w="312" h="144">
                <a:moveTo>
                  <a:pt x="312" y="12"/>
                </a:moveTo>
                <a:lnTo>
                  <a:pt x="222" y="6"/>
                </a:lnTo>
                <a:lnTo>
                  <a:pt x="222" y="6"/>
                </a:lnTo>
                <a:lnTo>
                  <a:pt x="222" y="6"/>
                </a:lnTo>
                <a:lnTo>
                  <a:pt x="192" y="6"/>
                </a:lnTo>
                <a:lnTo>
                  <a:pt x="192" y="6"/>
                </a:lnTo>
                <a:lnTo>
                  <a:pt x="192" y="6"/>
                </a:lnTo>
                <a:lnTo>
                  <a:pt x="138" y="30"/>
                </a:lnTo>
                <a:lnTo>
                  <a:pt x="144" y="30"/>
                </a:lnTo>
                <a:lnTo>
                  <a:pt x="144" y="30"/>
                </a:lnTo>
                <a:lnTo>
                  <a:pt x="84" y="78"/>
                </a:lnTo>
                <a:lnTo>
                  <a:pt x="84" y="78"/>
                </a:lnTo>
                <a:lnTo>
                  <a:pt x="84" y="78"/>
                </a:lnTo>
                <a:lnTo>
                  <a:pt x="54" y="102"/>
                </a:lnTo>
                <a:lnTo>
                  <a:pt x="54" y="102"/>
                </a:lnTo>
                <a:lnTo>
                  <a:pt x="54" y="102"/>
                </a:lnTo>
                <a:lnTo>
                  <a:pt x="6" y="144"/>
                </a:lnTo>
                <a:lnTo>
                  <a:pt x="6" y="144"/>
                </a:lnTo>
                <a:lnTo>
                  <a:pt x="0" y="138"/>
                </a:lnTo>
                <a:lnTo>
                  <a:pt x="0" y="138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78" y="72"/>
                </a:lnTo>
                <a:lnTo>
                  <a:pt x="78" y="72"/>
                </a:lnTo>
                <a:lnTo>
                  <a:pt x="78" y="72"/>
                </a:lnTo>
                <a:lnTo>
                  <a:pt x="138" y="24"/>
                </a:lnTo>
                <a:lnTo>
                  <a:pt x="138" y="24"/>
                </a:lnTo>
                <a:lnTo>
                  <a:pt x="138" y="24"/>
                </a:lnTo>
                <a:lnTo>
                  <a:pt x="192" y="0"/>
                </a:lnTo>
                <a:lnTo>
                  <a:pt x="192" y="0"/>
                </a:lnTo>
                <a:lnTo>
                  <a:pt x="192" y="0"/>
                </a:lnTo>
                <a:lnTo>
                  <a:pt x="222" y="0"/>
                </a:lnTo>
                <a:lnTo>
                  <a:pt x="222" y="0"/>
                </a:lnTo>
                <a:lnTo>
                  <a:pt x="222" y="0"/>
                </a:lnTo>
                <a:lnTo>
                  <a:pt x="312" y="6"/>
                </a:lnTo>
                <a:lnTo>
                  <a:pt x="312" y="12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52" name="Freeform 48"/>
          <p:cNvSpPr>
            <a:spLocks/>
          </p:cNvSpPr>
          <p:nvPr/>
        </p:nvSpPr>
        <p:spPr bwMode="auto">
          <a:xfrm>
            <a:off x="3238500" y="2982913"/>
            <a:ext cx="57150" cy="57150"/>
          </a:xfrm>
          <a:custGeom>
            <a:avLst/>
            <a:gdLst/>
            <a:ahLst/>
            <a:cxnLst>
              <a:cxn ang="0">
                <a:pos x="36" y="6"/>
              </a:cxn>
              <a:cxn ang="0">
                <a:pos x="6" y="36"/>
              </a:cxn>
              <a:cxn ang="0">
                <a:pos x="6" y="30"/>
              </a:cxn>
              <a:cxn ang="0">
                <a:pos x="0" y="30"/>
              </a:cxn>
              <a:cxn ang="0">
                <a:pos x="0" y="30"/>
              </a:cxn>
              <a:cxn ang="0">
                <a:pos x="30" y="0"/>
              </a:cxn>
              <a:cxn ang="0">
                <a:pos x="36" y="6"/>
              </a:cxn>
            </a:cxnLst>
            <a:rect l="0" t="0" r="r" b="b"/>
            <a:pathLst>
              <a:path w="36" h="36">
                <a:moveTo>
                  <a:pt x="36" y="6"/>
                </a:moveTo>
                <a:lnTo>
                  <a:pt x="6" y="36"/>
                </a:lnTo>
                <a:lnTo>
                  <a:pt x="6" y="30"/>
                </a:lnTo>
                <a:lnTo>
                  <a:pt x="0" y="30"/>
                </a:lnTo>
                <a:lnTo>
                  <a:pt x="0" y="30"/>
                </a:lnTo>
                <a:lnTo>
                  <a:pt x="30" y="0"/>
                </a:lnTo>
                <a:lnTo>
                  <a:pt x="36" y="6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53" name="Rectangle 49"/>
          <p:cNvSpPr>
            <a:spLocks noChangeArrowheads="1"/>
          </p:cNvSpPr>
          <p:nvPr/>
        </p:nvSpPr>
        <p:spPr bwMode="auto">
          <a:xfrm>
            <a:off x="3181350" y="3154363"/>
            <a:ext cx="9525" cy="1587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54" name="Freeform 50"/>
          <p:cNvSpPr>
            <a:spLocks/>
          </p:cNvSpPr>
          <p:nvPr/>
        </p:nvSpPr>
        <p:spPr bwMode="auto">
          <a:xfrm>
            <a:off x="3181350" y="3030538"/>
            <a:ext cx="66675" cy="123825"/>
          </a:xfrm>
          <a:custGeom>
            <a:avLst/>
            <a:gdLst/>
            <a:ahLst/>
            <a:cxnLst>
              <a:cxn ang="0">
                <a:pos x="42" y="0"/>
              </a:cxn>
              <a:cxn ang="0">
                <a:pos x="36" y="0"/>
              </a:cxn>
              <a:cxn ang="0">
                <a:pos x="0" y="78"/>
              </a:cxn>
              <a:cxn ang="0">
                <a:pos x="6" y="78"/>
              </a:cxn>
              <a:cxn ang="0">
                <a:pos x="42" y="0"/>
              </a:cxn>
            </a:cxnLst>
            <a:rect l="0" t="0" r="r" b="b"/>
            <a:pathLst>
              <a:path w="42" h="78">
                <a:moveTo>
                  <a:pt x="42" y="0"/>
                </a:moveTo>
                <a:lnTo>
                  <a:pt x="36" y="0"/>
                </a:lnTo>
                <a:lnTo>
                  <a:pt x="0" y="78"/>
                </a:lnTo>
                <a:lnTo>
                  <a:pt x="6" y="78"/>
                </a:lnTo>
                <a:lnTo>
                  <a:pt x="42" y="0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55" name="Freeform 51"/>
          <p:cNvSpPr>
            <a:spLocks/>
          </p:cNvSpPr>
          <p:nvPr/>
        </p:nvSpPr>
        <p:spPr bwMode="auto">
          <a:xfrm>
            <a:off x="4943475" y="5480050"/>
            <a:ext cx="9525" cy="9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6" y="6"/>
              </a:cxn>
              <a:cxn ang="0">
                <a:pos x="6" y="6"/>
              </a:cxn>
              <a:cxn ang="0">
                <a:pos x="0" y="0"/>
              </a:cxn>
            </a:cxnLst>
            <a:rect l="0" t="0" r="r" b="b"/>
            <a:pathLst>
              <a:path w="6" h="6">
                <a:moveTo>
                  <a:pt x="0" y="0"/>
                </a:moveTo>
                <a:lnTo>
                  <a:pt x="0" y="0"/>
                </a:lnTo>
                <a:lnTo>
                  <a:pt x="6" y="6"/>
                </a:lnTo>
                <a:lnTo>
                  <a:pt x="6" y="6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56" name="Freeform 52"/>
          <p:cNvSpPr>
            <a:spLocks/>
          </p:cNvSpPr>
          <p:nvPr/>
        </p:nvSpPr>
        <p:spPr bwMode="auto">
          <a:xfrm>
            <a:off x="4943475" y="3792538"/>
            <a:ext cx="1800225" cy="1697037"/>
          </a:xfrm>
          <a:custGeom>
            <a:avLst/>
            <a:gdLst/>
            <a:ahLst/>
            <a:cxnLst>
              <a:cxn ang="0">
                <a:pos x="144" y="949"/>
              </a:cxn>
              <a:cxn ang="0">
                <a:pos x="144" y="949"/>
              </a:cxn>
              <a:cxn ang="0">
                <a:pos x="204" y="871"/>
              </a:cxn>
              <a:cxn ang="0">
                <a:pos x="252" y="739"/>
              </a:cxn>
              <a:cxn ang="0">
                <a:pos x="252" y="739"/>
              </a:cxn>
              <a:cxn ang="0">
                <a:pos x="294" y="691"/>
              </a:cxn>
              <a:cxn ang="0">
                <a:pos x="318" y="637"/>
              </a:cxn>
              <a:cxn ang="0">
                <a:pos x="318" y="637"/>
              </a:cxn>
              <a:cxn ang="0">
                <a:pos x="372" y="571"/>
              </a:cxn>
              <a:cxn ang="0">
                <a:pos x="450" y="522"/>
              </a:cxn>
              <a:cxn ang="0">
                <a:pos x="450" y="522"/>
              </a:cxn>
              <a:cxn ang="0">
                <a:pos x="582" y="480"/>
              </a:cxn>
              <a:cxn ang="0">
                <a:pos x="660" y="462"/>
              </a:cxn>
              <a:cxn ang="0">
                <a:pos x="660" y="462"/>
              </a:cxn>
              <a:cxn ang="0">
                <a:pos x="738" y="426"/>
              </a:cxn>
              <a:cxn ang="0">
                <a:pos x="900" y="186"/>
              </a:cxn>
              <a:cxn ang="0">
                <a:pos x="900" y="186"/>
              </a:cxn>
              <a:cxn ang="0">
                <a:pos x="990" y="96"/>
              </a:cxn>
              <a:cxn ang="0">
                <a:pos x="1038" y="54"/>
              </a:cxn>
              <a:cxn ang="0">
                <a:pos x="1038" y="54"/>
              </a:cxn>
              <a:cxn ang="0">
                <a:pos x="1128" y="0"/>
              </a:cxn>
              <a:cxn ang="0">
                <a:pos x="1134" y="6"/>
              </a:cxn>
              <a:cxn ang="0">
                <a:pos x="1038" y="54"/>
              </a:cxn>
              <a:cxn ang="0">
                <a:pos x="996" y="102"/>
              </a:cxn>
              <a:cxn ang="0">
                <a:pos x="996" y="102"/>
              </a:cxn>
              <a:cxn ang="0">
                <a:pos x="900" y="186"/>
              </a:cxn>
              <a:cxn ang="0">
                <a:pos x="738" y="426"/>
              </a:cxn>
              <a:cxn ang="0">
                <a:pos x="738" y="426"/>
              </a:cxn>
              <a:cxn ang="0">
                <a:pos x="666" y="468"/>
              </a:cxn>
              <a:cxn ang="0">
                <a:pos x="582" y="486"/>
              </a:cxn>
              <a:cxn ang="0">
                <a:pos x="582" y="486"/>
              </a:cxn>
              <a:cxn ang="0">
                <a:pos x="450" y="522"/>
              </a:cxn>
              <a:cxn ang="0">
                <a:pos x="378" y="577"/>
              </a:cxn>
              <a:cxn ang="0">
                <a:pos x="378" y="577"/>
              </a:cxn>
              <a:cxn ang="0">
                <a:pos x="318" y="637"/>
              </a:cxn>
              <a:cxn ang="0">
                <a:pos x="294" y="691"/>
              </a:cxn>
              <a:cxn ang="0">
                <a:pos x="294" y="691"/>
              </a:cxn>
              <a:cxn ang="0">
                <a:pos x="252" y="739"/>
              </a:cxn>
              <a:cxn ang="0">
                <a:pos x="204" y="871"/>
              </a:cxn>
              <a:cxn ang="0">
                <a:pos x="204" y="877"/>
              </a:cxn>
              <a:cxn ang="0">
                <a:pos x="150" y="955"/>
              </a:cxn>
              <a:cxn ang="0">
                <a:pos x="6" y="1069"/>
              </a:cxn>
            </a:cxnLst>
            <a:rect l="0" t="0" r="r" b="b"/>
            <a:pathLst>
              <a:path w="1134" h="1069">
                <a:moveTo>
                  <a:pt x="0" y="1063"/>
                </a:moveTo>
                <a:lnTo>
                  <a:pt x="144" y="949"/>
                </a:lnTo>
                <a:lnTo>
                  <a:pt x="150" y="955"/>
                </a:lnTo>
                <a:lnTo>
                  <a:pt x="144" y="949"/>
                </a:lnTo>
                <a:lnTo>
                  <a:pt x="198" y="871"/>
                </a:lnTo>
                <a:lnTo>
                  <a:pt x="204" y="871"/>
                </a:lnTo>
                <a:lnTo>
                  <a:pt x="198" y="871"/>
                </a:lnTo>
                <a:lnTo>
                  <a:pt x="252" y="739"/>
                </a:lnTo>
                <a:lnTo>
                  <a:pt x="252" y="739"/>
                </a:lnTo>
                <a:lnTo>
                  <a:pt x="252" y="739"/>
                </a:lnTo>
                <a:lnTo>
                  <a:pt x="288" y="685"/>
                </a:lnTo>
                <a:lnTo>
                  <a:pt x="294" y="691"/>
                </a:lnTo>
                <a:lnTo>
                  <a:pt x="288" y="685"/>
                </a:lnTo>
                <a:lnTo>
                  <a:pt x="318" y="637"/>
                </a:lnTo>
                <a:lnTo>
                  <a:pt x="318" y="637"/>
                </a:lnTo>
                <a:lnTo>
                  <a:pt x="318" y="637"/>
                </a:lnTo>
                <a:lnTo>
                  <a:pt x="372" y="571"/>
                </a:lnTo>
                <a:lnTo>
                  <a:pt x="372" y="571"/>
                </a:lnTo>
                <a:lnTo>
                  <a:pt x="372" y="571"/>
                </a:lnTo>
                <a:lnTo>
                  <a:pt x="450" y="522"/>
                </a:lnTo>
                <a:lnTo>
                  <a:pt x="450" y="522"/>
                </a:lnTo>
                <a:lnTo>
                  <a:pt x="450" y="522"/>
                </a:lnTo>
                <a:lnTo>
                  <a:pt x="582" y="480"/>
                </a:lnTo>
                <a:lnTo>
                  <a:pt x="582" y="480"/>
                </a:lnTo>
                <a:lnTo>
                  <a:pt x="582" y="480"/>
                </a:lnTo>
                <a:lnTo>
                  <a:pt x="660" y="462"/>
                </a:lnTo>
                <a:lnTo>
                  <a:pt x="666" y="468"/>
                </a:lnTo>
                <a:lnTo>
                  <a:pt x="660" y="462"/>
                </a:lnTo>
                <a:lnTo>
                  <a:pt x="732" y="420"/>
                </a:lnTo>
                <a:lnTo>
                  <a:pt x="738" y="426"/>
                </a:lnTo>
                <a:lnTo>
                  <a:pt x="732" y="420"/>
                </a:lnTo>
                <a:lnTo>
                  <a:pt x="900" y="186"/>
                </a:lnTo>
                <a:lnTo>
                  <a:pt x="900" y="186"/>
                </a:lnTo>
                <a:lnTo>
                  <a:pt x="900" y="186"/>
                </a:lnTo>
                <a:lnTo>
                  <a:pt x="990" y="96"/>
                </a:lnTo>
                <a:lnTo>
                  <a:pt x="990" y="96"/>
                </a:lnTo>
                <a:lnTo>
                  <a:pt x="990" y="96"/>
                </a:lnTo>
                <a:lnTo>
                  <a:pt x="1038" y="54"/>
                </a:lnTo>
                <a:lnTo>
                  <a:pt x="1038" y="54"/>
                </a:lnTo>
                <a:lnTo>
                  <a:pt x="1038" y="54"/>
                </a:lnTo>
                <a:lnTo>
                  <a:pt x="1128" y="0"/>
                </a:lnTo>
                <a:lnTo>
                  <a:pt x="1128" y="0"/>
                </a:lnTo>
                <a:lnTo>
                  <a:pt x="1128" y="0"/>
                </a:lnTo>
                <a:lnTo>
                  <a:pt x="1134" y="6"/>
                </a:lnTo>
                <a:lnTo>
                  <a:pt x="1044" y="60"/>
                </a:lnTo>
                <a:lnTo>
                  <a:pt x="1038" y="54"/>
                </a:lnTo>
                <a:lnTo>
                  <a:pt x="1044" y="60"/>
                </a:lnTo>
                <a:lnTo>
                  <a:pt x="996" y="102"/>
                </a:lnTo>
                <a:lnTo>
                  <a:pt x="990" y="96"/>
                </a:lnTo>
                <a:lnTo>
                  <a:pt x="996" y="102"/>
                </a:lnTo>
                <a:lnTo>
                  <a:pt x="906" y="192"/>
                </a:lnTo>
                <a:lnTo>
                  <a:pt x="900" y="186"/>
                </a:lnTo>
                <a:lnTo>
                  <a:pt x="906" y="192"/>
                </a:lnTo>
                <a:lnTo>
                  <a:pt x="738" y="426"/>
                </a:lnTo>
                <a:lnTo>
                  <a:pt x="738" y="426"/>
                </a:lnTo>
                <a:lnTo>
                  <a:pt x="738" y="426"/>
                </a:lnTo>
                <a:lnTo>
                  <a:pt x="666" y="468"/>
                </a:lnTo>
                <a:lnTo>
                  <a:pt x="666" y="468"/>
                </a:lnTo>
                <a:lnTo>
                  <a:pt x="660" y="468"/>
                </a:lnTo>
                <a:lnTo>
                  <a:pt x="582" y="486"/>
                </a:lnTo>
                <a:lnTo>
                  <a:pt x="582" y="480"/>
                </a:lnTo>
                <a:lnTo>
                  <a:pt x="582" y="486"/>
                </a:lnTo>
                <a:lnTo>
                  <a:pt x="450" y="528"/>
                </a:lnTo>
                <a:lnTo>
                  <a:pt x="450" y="522"/>
                </a:lnTo>
                <a:lnTo>
                  <a:pt x="456" y="528"/>
                </a:lnTo>
                <a:lnTo>
                  <a:pt x="378" y="577"/>
                </a:lnTo>
                <a:lnTo>
                  <a:pt x="372" y="571"/>
                </a:lnTo>
                <a:lnTo>
                  <a:pt x="378" y="577"/>
                </a:lnTo>
                <a:lnTo>
                  <a:pt x="324" y="643"/>
                </a:lnTo>
                <a:lnTo>
                  <a:pt x="318" y="637"/>
                </a:lnTo>
                <a:lnTo>
                  <a:pt x="324" y="643"/>
                </a:lnTo>
                <a:lnTo>
                  <a:pt x="294" y="691"/>
                </a:lnTo>
                <a:lnTo>
                  <a:pt x="294" y="691"/>
                </a:lnTo>
                <a:lnTo>
                  <a:pt x="294" y="691"/>
                </a:lnTo>
                <a:lnTo>
                  <a:pt x="258" y="745"/>
                </a:lnTo>
                <a:lnTo>
                  <a:pt x="252" y="739"/>
                </a:lnTo>
                <a:lnTo>
                  <a:pt x="258" y="739"/>
                </a:lnTo>
                <a:lnTo>
                  <a:pt x="204" y="871"/>
                </a:lnTo>
                <a:lnTo>
                  <a:pt x="198" y="883"/>
                </a:lnTo>
                <a:lnTo>
                  <a:pt x="204" y="877"/>
                </a:lnTo>
                <a:lnTo>
                  <a:pt x="150" y="955"/>
                </a:lnTo>
                <a:lnTo>
                  <a:pt x="150" y="955"/>
                </a:lnTo>
                <a:lnTo>
                  <a:pt x="150" y="955"/>
                </a:lnTo>
                <a:lnTo>
                  <a:pt x="6" y="1069"/>
                </a:lnTo>
                <a:lnTo>
                  <a:pt x="0" y="1063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57" name="Rectangle 53"/>
          <p:cNvSpPr>
            <a:spLocks noChangeArrowheads="1"/>
          </p:cNvSpPr>
          <p:nvPr/>
        </p:nvSpPr>
        <p:spPr bwMode="auto">
          <a:xfrm>
            <a:off x="6886575" y="3783013"/>
            <a:ext cx="1588" cy="95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58" name="Freeform 54"/>
          <p:cNvSpPr>
            <a:spLocks/>
          </p:cNvSpPr>
          <p:nvPr/>
        </p:nvSpPr>
        <p:spPr bwMode="auto">
          <a:xfrm>
            <a:off x="6734175" y="3783013"/>
            <a:ext cx="152400" cy="19050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0" y="12"/>
              </a:cxn>
              <a:cxn ang="0">
                <a:pos x="96" y="6"/>
              </a:cxn>
              <a:cxn ang="0">
                <a:pos x="96" y="0"/>
              </a:cxn>
              <a:cxn ang="0">
                <a:pos x="0" y="6"/>
              </a:cxn>
            </a:cxnLst>
            <a:rect l="0" t="0" r="r" b="b"/>
            <a:pathLst>
              <a:path w="96" h="12">
                <a:moveTo>
                  <a:pt x="0" y="6"/>
                </a:moveTo>
                <a:lnTo>
                  <a:pt x="0" y="12"/>
                </a:lnTo>
                <a:lnTo>
                  <a:pt x="96" y="6"/>
                </a:lnTo>
                <a:lnTo>
                  <a:pt x="96" y="0"/>
                </a:lnTo>
                <a:lnTo>
                  <a:pt x="0" y="6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59" name="Rectangle 55"/>
          <p:cNvSpPr>
            <a:spLocks noChangeArrowheads="1"/>
          </p:cNvSpPr>
          <p:nvPr/>
        </p:nvSpPr>
        <p:spPr bwMode="auto">
          <a:xfrm>
            <a:off x="3563938" y="2492375"/>
            <a:ext cx="1987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1" i="1" baseline="0">
                <a:solidFill>
                  <a:schemeClr val="tx1"/>
                </a:solidFill>
                <a:latin typeface="Times" pitchFamily="18" charset="0"/>
              </a:rPr>
              <a:t>B(x) = {s|0 ≤ f(s) ≤ x}</a:t>
            </a:r>
          </a:p>
        </p:txBody>
      </p:sp>
      <p:sp>
        <p:nvSpPr>
          <p:cNvPr id="149560" name="Rectangle 56"/>
          <p:cNvSpPr>
            <a:spLocks noChangeArrowheads="1"/>
          </p:cNvSpPr>
          <p:nvPr/>
        </p:nvSpPr>
        <p:spPr bwMode="auto">
          <a:xfrm>
            <a:off x="4324350" y="2811463"/>
            <a:ext cx="9525" cy="1587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61" name="Rectangle 57"/>
          <p:cNvSpPr>
            <a:spLocks noChangeArrowheads="1"/>
          </p:cNvSpPr>
          <p:nvPr/>
        </p:nvSpPr>
        <p:spPr bwMode="auto">
          <a:xfrm>
            <a:off x="4324350" y="2706688"/>
            <a:ext cx="9525" cy="1587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62" name="Freeform 58"/>
          <p:cNvSpPr>
            <a:spLocks/>
          </p:cNvSpPr>
          <p:nvPr/>
        </p:nvSpPr>
        <p:spPr bwMode="auto">
          <a:xfrm>
            <a:off x="2952750" y="4306888"/>
            <a:ext cx="85725" cy="123825"/>
          </a:xfrm>
          <a:custGeom>
            <a:avLst/>
            <a:gdLst/>
            <a:ahLst/>
            <a:cxnLst>
              <a:cxn ang="0">
                <a:pos x="30" y="72"/>
              </a:cxn>
              <a:cxn ang="0">
                <a:pos x="18" y="78"/>
              </a:cxn>
              <a:cxn ang="0">
                <a:pos x="18" y="78"/>
              </a:cxn>
              <a:cxn ang="0">
                <a:pos x="18" y="78"/>
              </a:cxn>
              <a:cxn ang="0">
                <a:pos x="6" y="18"/>
              </a:cxn>
              <a:cxn ang="0">
                <a:pos x="0" y="0"/>
              </a:cxn>
              <a:cxn ang="0">
                <a:pos x="12" y="18"/>
              </a:cxn>
              <a:cxn ang="0">
                <a:pos x="54" y="60"/>
              </a:cxn>
              <a:cxn ang="0">
                <a:pos x="54" y="60"/>
              </a:cxn>
              <a:cxn ang="0">
                <a:pos x="48" y="60"/>
              </a:cxn>
              <a:cxn ang="0">
                <a:pos x="48" y="60"/>
              </a:cxn>
              <a:cxn ang="0">
                <a:pos x="6" y="18"/>
              </a:cxn>
              <a:cxn ang="0">
                <a:pos x="12" y="18"/>
              </a:cxn>
              <a:cxn ang="0">
                <a:pos x="12" y="18"/>
              </a:cxn>
              <a:cxn ang="0">
                <a:pos x="24" y="78"/>
              </a:cxn>
              <a:cxn ang="0">
                <a:pos x="18" y="78"/>
              </a:cxn>
              <a:cxn ang="0">
                <a:pos x="18" y="72"/>
              </a:cxn>
              <a:cxn ang="0">
                <a:pos x="30" y="66"/>
              </a:cxn>
              <a:cxn ang="0">
                <a:pos x="30" y="72"/>
              </a:cxn>
            </a:cxnLst>
            <a:rect l="0" t="0" r="r" b="b"/>
            <a:pathLst>
              <a:path w="54" h="78">
                <a:moveTo>
                  <a:pt x="30" y="72"/>
                </a:moveTo>
                <a:lnTo>
                  <a:pt x="18" y="78"/>
                </a:lnTo>
                <a:lnTo>
                  <a:pt x="18" y="78"/>
                </a:lnTo>
                <a:lnTo>
                  <a:pt x="18" y="78"/>
                </a:lnTo>
                <a:lnTo>
                  <a:pt x="6" y="18"/>
                </a:lnTo>
                <a:lnTo>
                  <a:pt x="0" y="0"/>
                </a:lnTo>
                <a:lnTo>
                  <a:pt x="12" y="18"/>
                </a:lnTo>
                <a:lnTo>
                  <a:pt x="54" y="60"/>
                </a:lnTo>
                <a:lnTo>
                  <a:pt x="54" y="60"/>
                </a:lnTo>
                <a:lnTo>
                  <a:pt x="48" y="60"/>
                </a:lnTo>
                <a:lnTo>
                  <a:pt x="48" y="60"/>
                </a:lnTo>
                <a:lnTo>
                  <a:pt x="6" y="18"/>
                </a:lnTo>
                <a:lnTo>
                  <a:pt x="12" y="18"/>
                </a:lnTo>
                <a:lnTo>
                  <a:pt x="12" y="18"/>
                </a:lnTo>
                <a:lnTo>
                  <a:pt x="24" y="78"/>
                </a:lnTo>
                <a:lnTo>
                  <a:pt x="18" y="78"/>
                </a:lnTo>
                <a:lnTo>
                  <a:pt x="18" y="72"/>
                </a:lnTo>
                <a:lnTo>
                  <a:pt x="30" y="66"/>
                </a:lnTo>
                <a:lnTo>
                  <a:pt x="30" y="72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63" name="Freeform 59"/>
          <p:cNvSpPr>
            <a:spLocks/>
          </p:cNvSpPr>
          <p:nvPr/>
        </p:nvSpPr>
        <p:spPr bwMode="auto">
          <a:xfrm>
            <a:off x="3000375" y="4392613"/>
            <a:ext cx="28575" cy="28575"/>
          </a:xfrm>
          <a:custGeom>
            <a:avLst/>
            <a:gdLst/>
            <a:ahLst/>
            <a:cxnLst>
              <a:cxn ang="0">
                <a:pos x="18" y="6"/>
              </a:cxn>
              <a:cxn ang="0">
                <a:pos x="0" y="18"/>
              </a:cxn>
              <a:cxn ang="0">
                <a:pos x="0" y="18"/>
              </a:cxn>
              <a:cxn ang="0">
                <a:pos x="0" y="18"/>
              </a:cxn>
              <a:cxn ang="0">
                <a:pos x="0" y="12"/>
              </a:cxn>
              <a:cxn ang="0">
                <a:pos x="18" y="0"/>
              </a:cxn>
              <a:cxn ang="0">
                <a:pos x="18" y="6"/>
              </a:cxn>
            </a:cxnLst>
            <a:rect l="0" t="0" r="r" b="b"/>
            <a:pathLst>
              <a:path w="18" h="18">
                <a:moveTo>
                  <a:pt x="18" y="6"/>
                </a:moveTo>
                <a:lnTo>
                  <a:pt x="0" y="18"/>
                </a:lnTo>
                <a:lnTo>
                  <a:pt x="0" y="18"/>
                </a:lnTo>
                <a:lnTo>
                  <a:pt x="0" y="18"/>
                </a:lnTo>
                <a:lnTo>
                  <a:pt x="0" y="12"/>
                </a:lnTo>
                <a:lnTo>
                  <a:pt x="18" y="0"/>
                </a:lnTo>
                <a:lnTo>
                  <a:pt x="18" y="6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64" name="Freeform 60"/>
          <p:cNvSpPr>
            <a:spLocks/>
          </p:cNvSpPr>
          <p:nvPr/>
        </p:nvSpPr>
        <p:spPr bwMode="auto">
          <a:xfrm>
            <a:off x="2962275" y="4335463"/>
            <a:ext cx="66675" cy="95250"/>
          </a:xfrm>
          <a:custGeom>
            <a:avLst/>
            <a:gdLst/>
            <a:ahLst/>
            <a:cxnLst>
              <a:cxn ang="0">
                <a:pos x="24" y="54"/>
              </a:cxn>
              <a:cxn ang="0">
                <a:pos x="12" y="60"/>
              </a:cxn>
              <a:cxn ang="0">
                <a:pos x="0" y="0"/>
              </a:cxn>
              <a:cxn ang="0">
                <a:pos x="42" y="42"/>
              </a:cxn>
              <a:cxn ang="0">
                <a:pos x="24" y="54"/>
              </a:cxn>
            </a:cxnLst>
            <a:rect l="0" t="0" r="r" b="b"/>
            <a:pathLst>
              <a:path w="42" h="60">
                <a:moveTo>
                  <a:pt x="24" y="54"/>
                </a:moveTo>
                <a:lnTo>
                  <a:pt x="12" y="60"/>
                </a:lnTo>
                <a:lnTo>
                  <a:pt x="0" y="0"/>
                </a:lnTo>
                <a:lnTo>
                  <a:pt x="42" y="42"/>
                </a:lnTo>
                <a:lnTo>
                  <a:pt x="24" y="54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65" name="Rectangle 61"/>
          <p:cNvSpPr>
            <a:spLocks noChangeArrowheads="1"/>
          </p:cNvSpPr>
          <p:nvPr/>
        </p:nvSpPr>
        <p:spPr bwMode="auto">
          <a:xfrm>
            <a:off x="6124575" y="5889625"/>
            <a:ext cx="1588" cy="95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66" name="Freeform 62"/>
          <p:cNvSpPr>
            <a:spLocks/>
          </p:cNvSpPr>
          <p:nvPr/>
        </p:nvSpPr>
        <p:spPr bwMode="auto">
          <a:xfrm>
            <a:off x="3143250" y="4813300"/>
            <a:ext cx="2981325" cy="1095375"/>
          </a:xfrm>
          <a:custGeom>
            <a:avLst/>
            <a:gdLst/>
            <a:ahLst/>
            <a:cxnLst>
              <a:cxn ang="0">
                <a:pos x="1668" y="690"/>
              </a:cxn>
              <a:cxn ang="0">
                <a:pos x="1668" y="690"/>
              </a:cxn>
              <a:cxn ang="0">
                <a:pos x="1458" y="690"/>
              </a:cxn>
              <a:cxn ang="0">
                <a:pos x="1230" y="690"/>
              </a:cxn>
              <a:cxn ang="0">
                <a:pos x="1230" y="690"/>
              </a:cxn>
              <a:cxn ang="0">
                <a:pos x="942" y="690"/>
              </a:cxn>
              <a:cxn ang="0">
                <a:pos x="684" y="690"/>
              </a:cxn>
              <a:cxn ang="0">
                <a:pos x="684" y="690"/>
              </a:cxn>
              <a:cxn ang="0">
                <a:pos x="612" y="672"/>
              </a:cxn>
              <a:cxn ang="0">
                <a:pos x="552" y="660"/>
              </a:cxn>
              <a:cxn ang="0">
                <a:pos x="552" y="660"/>
              </a:cxn>
              <a:cxn ang="0">
                <a:pos x="510" y="642"/>
              </a:cxn>
              <a:cxn ang="0">
                <a:pos x="456" y="612"/>
              </a:cxn>
              <a:cxn ang="0">
                <a:pos x="456" y="612"/>
              </a:cxn>
              <a:cxn ang="0">
                <a:pos x="360" y="558"/>
              </a:cxn>
              <a:cxn ang="0">
                <a:pos x="294" y="498"/>
              </a:cxn>
              <a:cxn ang="0">
                <a:pos x="294" y="498"/>
              </a:cxn>
              <a:cxn ang="0">
                <a:pos x="240" y="432"/>
              </a:cxn>
              <a:cxn ang="0">
                <a:pos x="180" y="360"/>
              </a:cxn>
              <a:cxn ang="0">
                <a:pos x="180" y="360"/>
              </a:cxn>
              <a:cxn ang="0">
                <a:pos x="108" y="258"/>
              </a:cxn>
              <a:cxn ang="0">
                <a:pos x="60" y="156"/>
              </a:cxn>
              <a:cxn ang="0">
                <a:pos x="60" y="156"/>
              </a:cxn>
              <a:cxn ang="0">
                <a:pos x="0" y="0"/>
              </a:cxn>
              <a:cxn ang="0">
                <a:pos x="6" y="0"/>
              </a:cxn>
              <a:cxn ang="0">
                <a:pos x="66" y="156"/>
              </a:cxn>
              <a:cxn ang="0">
                <a:pos x="114" y="258"/>
              </a:cxn>
              <a:cxn ang="0">
                <a:pos x="114" y="258"/>
              </a:cxn>
              <a:cxn ang="0">
                <a:pos x="186" y="354"/>
              </a:cxn>
              <a:cxn ang="0">
                <a:pos x="246" y="426"/>
              </a:cxn>
              <a:cxn ang="0">
                <a:pos x="246" y="426"/>
              </a:cxn>
              <a:cxn ang="0">
                <a:pos x="300" y="492"/>
              </a:cxn>
              <a:cxn ang="0">
                <a:pos x="366" y="552"/>
              </a:cxn>
              <a:cxn ang="0">
                <a:pos x="360" y="552"/>
              </a:cxn>
              <a:cxn ang="0">
                <a:pos x="456" y="606"/>
              </a:cxn>
              <a:cxn ang="0">
                <a:pos x="510" y="636"/>
              </a:cxn>
              <a:cxn ang="0">
                <a:pos x="510" y="636"/>
              </a:cxn>
              <a:cxn ang="0">
                <a:pos x="552" y="654"/>
              </a:cxn>
              <a:cxn ang="0">
                <a:pos x="612" y="666"/>
              </a:cxn>
              <a:cxn ang="0">
                <a:pos x="612" y="666"/>
              </a:cxn>
              <a:cxn ang="0">
                <a:pos x="684" y="684"/>
              </a:cxn>
              <a:cxn ang="0">
                <a:pos x="942" y="684"/>
              </a:cxn>
              <a:cxn ang="0">
                <a:pos x="942" y="684"/>
              </a:cxn>
              <a:cxn ang="0">
                <a:pos x="1230" y="684"/>
              </a:cxn>
              <a:cxn ang="0">
                <a:pos x="1458" y="684"/>
              </a:cxn>
              <a:cxn ang="0">
                <a:pos x="1458" y="684"/>
              </a:cxn>
              <a:cxn ang="0">
                <a:pos x="1668" y="684"/>
              </a:cxn>
              <a:cxn ang="0">
                <a:pos x="1878" y="678"/>
              </a:cxn>
            </a:cxnLst>
            <a:rect l="0" t="0" r="r" b="b"/>
            <a:pathLst>
              <a:path w="1878" h="690">
                <a:moveTo>
                  <a:pt x="1878" y="684"/>
                </a:moveTo>
                <a:lnTo>
                  <a:pt x="1668" y="690"/>
                </a:lnTo>
                <a:lnTo>
                  <a:pt x="1668" y="690"/>
                </a:lnTo>
                <a:lnTo>
                  <a:pt x="1668" y="690"/>
                </a:lnTo>
                <a:lnTo>
                  <a:pt x="1458" y="690"/>
                </a:lnTo>
                <a:lnTo>
                  <a:pt x="1458" y="690"/>
                </a:lnTo>
                <a:lnTo>
                  <a:pt x="1458" y="690"/>
                </a:lnTo>
                <a:lnTo>
                  <a:pt x="1230" y="690"/>
                </a:lnTo>
                <a:lnTo>
                  <a:pt x="1230" y="690"/>
                </a:lnTo>
                <a:lnTo>
                  <a:pt x="1230" y="690"/>
                </a:lnTo>
                <a:lnTo>
                  <a:pt x="942" y="690"/>
                </a:lnTo>
                <a:lnTo>
                  <a:pt x="942" y="690"/>
                </a:lnTo>
                <a:lnTo>
                  <a:pt x="942" y="690"/>
                </a:lnTo>
                <a:lnTo>
                  <a:pt x="684" y="690"/>
                </a:lnTo>
                <a:lnTo>
                  <a:pt x="684" y="690"/>
                </a:lnTo>
                <a:lnTo>
                  <a:pt x="684" y="690"/>
                </a:lnTo>
                <a:lnTo>
                  <a:pt x="612" y="672"/>
                </a:lnTo>
                <a:lnTo>
                  <a:pt x="612" y="672"/>
                </a:lnTo>
                <a:lnTo>
                  <a:pt x="612" y="672"/>
                </a:lnTo>
                <a:lnTo>
                  <a:pt x="552" y="660"/>
                </a:lnTo>
                <a:lnTo>
                  <a:pt x="552" y="660"/>
                </a:lnTo>
                <a:lnTo>
                  <a:pt x="552" y="660"/>
                </a:lnTo>
                <a:lnTo>
                  <a:pt x="510" y="642"/>
                </a:lnTo>
                <a:lnTo>
                  <a:pt x="510" y="642"/>
                </a:lnTo>
                <a:lnTo>
                  <a:pt x="510" y="642"/>
                </a:lnTo>
                <a:lnTo>
                  <a:pt x="456" y="612"/>
                </a:lnTo>
                <a:lnTo>
                  <a:pt x="456" y="612"/>
                </a:lnTo>
                <a:lnTo>
                  <a:pt x="456" y="612"/>
                </a:lnTo>
                <a:lnTo>
                  <a:pt x="360" y="558"/>
                </a:lnTo>
                <a:lnTo>
                  <a:pt x="360" y="558"/>
                </a:lnTo>
                <a:lnTo>
                  <a:pt x="360" y="558"/>
                </a:lnTo>
                <a:lnTo>
                  <a:pt x="294" y="498"/>
                </a:lnTo>
                <a:lnTo>
                  <a:pt x="294" y="498"/>
                </a:lnTo>
                <a:lnTo>
                  <a:pt x="294" y="498"/>
                </a:lnTo>
                <a:lnTo>
                  <a:pt x="240" y="432"/>
                </a:lnTo>
                <a:lnTo>
                  <a:pt x="240" y="432"/>
                </a:lnTo>
                <a:lnTo>
                  <a:pt x="240" y="432"/>
                </a:lnTo>
                <a:lnTo>
                  <a:pt x="180" y="360"/>
                </a:lnTo>
                <a:lnTo>
                  <a:pt x="180" y="360"/>
                </a:lnTo>
                <a:lnTo>
                  <a:pt x="180" y="360"/>
                </a:lnTo>
                <a:lnTo>
                  <a:pt x="108" y="264"/>
                </a:lnTo>
                <a:lnTo>
                  <a:pt x="108" y="258"/>
                </a:lnTo>
                <a:lnTo>
                  <a:pt x="108" y="258"/>
                </a:lnTo>
                <a:lnTo>
                  <a:pt x="60" y="156"/>
                </a:lnTo>
                <a:lnTo>
                  <a:pt x="60" y="156"/>
                </a:lnTo>
                <a:lnTo>
                  <a:pt x="60" y="156"/>
                </a:lnTo>
                <a:lnTo>
                  <a:pt x="0" y="0"/>
                </a:lnTo>
                <a:lnTo>
                  <a:pt x="0" y="0"/>
                </a:lnTo>
                <a:lnTo>
                  <a:pt x="6" y="0"/>
                </a:lnTo>
                <a:lnTo>
                  <a:pt x="6" y="0"/>
                </a:lnTo>
                <a:lnTo>
                  <a:pt x="66" y="156"/>
                </a:lnTo>
                <a:lnTo>
                  <a:pt x="66" y="156"/>
                </a:lnTo>
                <a:lnTo>
                  <a:pt x="66" y="156"/>
                </a:lnTo>
                <a:lnTo>
                  <a:pt x="114" y="258"/>
                </a:lnTo>
                <a:lnTo>
                  <a:pt x="114" y="258"/>
                </a:lnTo>
                <a:lnTo>
                  <a:pt x="114" y="258"/>
                </a:lnTo>
                <a:lnTo>
                  <a:pt x="186" y="354"/>
                </a:lnTo>
                <a:lnTo>
                  <a:pt x="186" y="354"/>
                </a:lnTo>
                <a:lnTo>
                  <a:pt x="186" y="354"/>
                </a:lnTo>
                <a:lnTo>
                  <a:pt x="246" y="426"/>
                </a:lnTo>
                <a:lnTo>
                  <a:pt x="246" y="426"/>
                </a:lnTo>
                <a:lnTo>
                  <a:pt x="246" y="426"/>
                </a:lnTo>
                <a:lnTo>
                  <a:pt x="300" y="492"/>
                </a:lnTo>
                <a:lnTo>
                  <a:pt x="300" y="492"/>
                </a:lnTo>
                <a:lnTo>
                  <a:pt x="300" y="492"/>
                </a:lnTo>
                <a:lnTo>
                  <a:pt x="366" y="552"/>
                </a:lnTo>
                <a:lnTo>
                  <a:pt x="366" y="552"/>
                </a:lnTo>
                <a:lnTo>
                  <a:pt x="360" y="552"/>
                </a:lnTo>
                <a:lnTo>
                  <a:pt x="456" y="606"/>
                </a:lnTo>
                <a:lnTo>
                  <a:pt x="456" y="606"/>
                </a:lnTo>
                <a:lnTo>
                  <a:pt x="456" y="606"/>
                </a:lnTo>
                <a:lnTo>
                  <a:pt x="510" y="636"/>
                </a:lnTo>
                <a:lnTo>
                  <a:pt x="510" y="636"/>
                </a:lnTo>
                <a:lnTo>
                  <a:pt x="510" y="636"/>
                </a:lnTo>
                <a:lnTo>
                  <a:pt x="552" y="654"/>
                </a:lnTo>
                <a:lnTo>
                  <a:pt x="552" y="654"/>
                </a:lnTo>
                <a:lnTo>
                  <a:pt x="552" y="654"/>
                </a:lnTo>
                <a:lnTo>
                  <a:pt x="612" y="666"/>
                </a:lnTo>
                <a:lnTo>
                  <a:pt x="612" y="666"/>
                </a:lnTo>
                <a:lnTo>
                  <a:pt x="612" y="666"/>
                </a:lnTo>
                <a:lnTo>
                  <a:pt x="684" y="684"/>
                </a:lnTo>
                <a:lnTo>
                  <a:pt x="684" y="684"/>
                </a:lnTo>
                <a:lnTo>
                  <a:pt x="684" y="684"/>
                </a:lnTo>
                <a:lnTo>
                  <a:pt x="942" y="684"/>
                </a:lnTo>
                <a:lnTo>
                  <a:pt x="942" y="684"/>
                </a:lnTo>
                <a:lnTo>
                  <a:pt x="942" y="684"/>
                </a:lnTo>
                <a:lnTo>
                  <a:pt x="1230" y="684"/>
                </a:lnTo>
                <a:lnTo>
                  <a:pt x="1230" y="684"/>
                </a:lnTo>
                <a:lnTo>
                  <a:pt x="1230" y="684"/>
                </a:lnTo>
                <a:lnTo>
                  <a:pt x="1458" y="684"/>
                </a:lnTo>
                <a:lnTo>
                  <a:pt x="1458" y="684"/>
                </a:lnTo>
                <a:lnTo>
                  <a:pt x="1458" y="684"/>
                </a:lnTo>
                <a:lnTo>
                  <a:pt x="1668" y="684"/>
                </a:lnTo>
                <a:lnTo>
                  <a:pt x="1668" y="684"/>
                </a:lnTo>
                <a:lnTo>
                  <a:pt x="1668" y="684"/>
                </a:lnTo>
                <a:lnTo>
                  <a:pt x="1878" y="678"/>
                </a:lnTo>
                <a:lnTo>
                  <a:pt x="1878" y="684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67" name="Freeform 63"/>
          <p:cNvSpPr>
            <a:spLocks/>
          </p:cNvSpPr>
          <p:nvPr/>
        </p:nvSpPr>
        <p:spPr bwMode="auto">
          <a:xfrm>
            <a:off x="3067050" y="4611688"/>
            <a:ext cx="85725" cy="201612"/>
          </a:xfrm>
          <a:custGeom>
            <a:avLst/>
            <a:gdLst/>
            <a:ahLst/>
            <a:cxnLst>
              <a:cxn ang="0">
                <a:pos x="48" y="127"/>
              </a:cxn>
              <a:cxn ang="0">
                <a:pos x="0" y="0"/>
              </a:cxn>
              <a:cxn ang="0">
                <a:pos x="0" y="0"/>
              </a:cxn>
              <a:cxn ang="0">
                <a:pos x="6" y="0"/>
              </a:cxn>
              <a:cxn ang="0">
                <a:pos x="6" y="0"/>
              </a:cxn>
              <a:cxn ang="0">
                <a:pos x="54" y="127"/>
              </a:cxn>
              <a:cxn ang="0">
                <a:pos x="48" y="127"/>
              </a:cxn>
            </a:cxnLst>
            <a:rect l="0" t="0" r="r" b="b"/>
            <a:pathLst>
              <a:path w="54" h="127">
                <a:moveTo>
                  <a:pt x="48" y="127"/>
                </a:moveTo>
                <a:lnTo>
                  <a:pt x="0" y="0"/>
                </a:lnTo>
                <a:lnTo>
                  <a:pt x="0" y="0"/>
                </a:lnTo>
                <a:lnTo>
                  <a:pt x="6" y="0"/>
                </a:lnTo>
                <a:lnTo>
                  <a:pt x="6" y="0"/>
                </a:lnTo>
                <a:lnTo>
                  <a:pt x="54" y="127"/>
                </a:lnTo>
                <a:lnTo>
                  <a:pt x="48" y="127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68" name="Rectangle 64"/>
          <p:cNvSpPr>
            <a:spLocks noChangeArrowheads="1"/>
          </p:cNvSpPr>
          <p:nvPr/>
        </p:nvSpPr>
        <p:spPr bwMode="auto">
          <a:xfrm>
            <a:off x="3000375" y="4421188"/>
            <a:ext cx="9525" cy="1587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69" name="Freeform 65"/>
          <p:cNvSpPr>
            <a:spLocks/>
          </p:cNvSpPr>
          <p:nvPr/>
        </p:nvSpPr>
        <p:spPr bwMode="auto">
          <a:xfrm>
            <a:off x="3000375" y="4421188"/>
            <a:ext cx="76200" cy="190500"/>
          </a:xfrm>
          <a:custGeom>
            <a:avLst/>
            <a:gdLst/>
            <a:ahLst/>
            <a:cxnLst>
              <a:cxn ang="0">
                <a:pos x="42" y="120"/>
              </a:cxn>
              <a:cxn ang="0">
                <a:pos x="48" y="120"/>
              </a:cxn>
              <a:cxn ang="0">
                <a:pos x="6" y="0"/>
              </a:cxn>
              <a:cxn ang="0">
                <a:pos x="0" y="0"/>
              </a:cxn>
              <a:cxn ang="0">
                <a:pos x="42" y="120"/>
              </a:cxn>
            </a:cxnLst>
            <a:rect l="0" t="0" r="r" b="b"/>
            <a:pathLst>
              <a:path w="48" h="120">
                <a:moveTo>
                  <a:pt x="42" y="120"/>
                </a:moveTo>
                <a:lnTo>
                  <a:pt x="48" y="120"/>
                </a:lnTo>
                <a:lnTo>
                  <a:pt x="6" y="0"/>
                </a:lnTo>
                <a:lnTo>
                  <a:pt x="0" y="0"/>
                </a:lnTo>
                <a:lnTo>
                  <a:pt x="42" y="120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70" name="Rectangle 66"/>
          <p:cNvSpPr>
            <a:spLocks noChangeArrowheads="1"/>
          </p:cNvSpPr>
          <p:nvPr/>
        </p:nvSpPr>
        <p:spPr bwMode="auto">
          <a:xfrm>
            <a:off x="5514975" y="3240088"/>
            <a:ext cx="9525" cy="95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71" name="Freeform 67"/>
          <p:cNvSpPr>
            <a:spLocks/>
          </p:cNvSpPr>
          <p:nvPr/>
        </p:nvSpPr>
        <p:spPr bwMode="auto">
          <a:xfrm>
            <a:off x="5438775" y="3211513"/>
            <a:ext cx="95250" cy="66675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60" y="36"/>
              </a:cxn>
              <a:cxn ang="0">
                <a:pos x="60" y="36"/>
              </a:cxn>
              <a:cxn ang="0">
                <a:pos x="60" y="36"/>
              </a:cxn>
              <a:cxn ang="0">
                <a:pos x="0" y="42"/>
              </a:cxn>
              <a:cxn ang="0">
                <a:pos x="0" y="36"/>
              </a:cxn>
              <a:cxn ang="0">
                <a:pos x="0" y="36"/>
              </a:cxn>
              <a:cxn ang="0">
                <a:pos x="48" y="0"/>
              </a:cxn>
              <a:cxn ang="0">
                <a:pos x="48" y="0"/>
              </a:cxn>
              <a:cxn ang="0">
                <a:pos x="48" y="6"/>
              </a:cxn>
              <a:cxn ang="0">
                <a:pos x="48" y="6"/>
              </a:cxn>
              <a:cxn ang="0">
                <a:pos x="0" y="42"/>
              </a:cxn>
              <a:cxn ang="0">
                <a:pos x="0" y="36"/>
              </a:cxn>
              <a:cxn ang="0">
                <a:pos x="0" y="36"/>
              </a:cxn>
              <a:cxn ang="0">
                <a:pos x="60" y="30"/>
              </a:cxn>
              <a:cxn ang="0">
                <a:pos x="60" y="36"/>
              </a:cxn>
              <a:cxn ang="0">
                <a:pos x="54" y="36"/>
              </a:cxn>
              <a:cxn ang="0">
                <a:pos x="42" y="24"/>
              </a:cxn>
              <a:cxn ang="0">
                <a:pos x="48" y="24"/>
              </a:cxn>
            </a:cxnLst>
            <a:rect l="0" t="0" r="r" b="b"/>
            <a:pathLst>
              <a:path w="60" h="42">
                <a:moveTo>
                  <a:pt x="48" y="24"/>
                </a:moveTo>
                <a:lnTo>
                  <a:pt x="60" y="36"/>
                </a:lnTo>
                <a:lnTo>
                  <a:pt x="60" y="36"/>
                </a:lnTo>
                <a:lnTo>
                  <a:pt x="60" y="36"/>
                </a:lnTo>
                <a:lnTo>
                  <a:pt x="0" y="42"/>
                </a:lnTo>
                <a:lnTo>
                  <a:pt x="0" y="36"/>
                </a:lnTo>
                <a:lnTo>
                  <a:pt x="0" y="36"/>
                </a:lnTo>
                <a:lnTo>
                  <a:pt x="48" y="0"/>
                </a:lnTo>
                <a:lnTo>
                  <a:pt x="48" y="0"/>
                </a:lnTo>
                <a:lnTo>
                  <a:pt x="48" y="6"/>
                </a:lnTo>
                <a:lnTo>
                  <a:pt x="48" y="6"/>
                </a:lnTo>
                <a:lnTo>
                  <a:pt x="0" y="42"/>
                </a:lnTo>
                <a:lnTo>
                  <a:pt x="0" y="36"/>
                </a:lnTo>
                <a:lnTo>
                  <a:pt x="0" y="36"/>
                </a:lnTo>
                <a:lnTo>
                  <a:pt x="60" y="30"/>
                </a:lnTo>
                <a:lnTo>
                  <a:pt x="60" y="36"/>
                </a:lnTo>
                <a:lnTo>
                  <a:pt x="54" y="36"/>
                </a:lnTo>
                <a:lnTo>
                  <a:pt x="42" y="24"/>
                </a:lnTo>
                <a:lnTo>
                  <a:pt x="48" y="24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72" name="Freeform 68"/>
          <p:cNvSpPr>
            <a:spLocks/>
          </p:cNvSpPr>
          <p:nvPr/>
        </p:nvSpPr>
        <p:spPr bwMode="auto">
          <a:xfrm>
            <a:off x="5505450" y="3221038"/>
            <a:ext cx="9525" cy="28575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18"/>
              </a:cxn>
              <a:cxn ang="0">
                <a:pos x="0" y="18"/>
              </a:cxn>
              <a:cxn ang="0">
                <a:pos x="0" y="18"/>
              </a:cxn>
              <a:cxn ang="0">
                <a:pos x="0" y="18"/>
              </a:cxn>
              <a:cxn ang="0">
                <a:pos x="0" y="0"/>
              </a:cxn>
              <a:cxn ang="0">
                <a:pos x="6" y="0"/>
              </a:cxn>
            </a:cxnLst>
            <a:rect l="0" t="0" r="r" b="b"/>
            <a:pathLst>
              <a:path w="6" h="18">
                <a:moveTo>
                  <a:pt x="6" y="0"/>
                </a:moveTo>
                <a:lnTo>
                  <a:pt x="6" y="18"/>
                </a:lnTo>
                <a:lnTo>
                  <a:pt x="0" y="18"/>
                </a:lnTo>
                <a:lnTo>
                  <a:pt x="0" y="18"/>
                </a:lnTo>
                <a:lnTo>
                  <a:pt x="0" y="18"/>
                </a:lnTo>
                <a:lnTo>
                  <a:pt x="0" y="0"/>
                </a:lnTo>
                <a:lnTo>
                  <a:pt x="6" y="0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73" name="Freeform 69"/>
          <p:cNvSpPr>
            <a:spLocks/>
          </p:cNvSpPr>
          <p:nvPr/>
        </p:nvSpPr>
        <p:spPr bwMode="auto">
          <a:xfrm>
            <a:off x="5438775" y="3221038"/>
            <a:ext cx="95250" cy="57150"/>
          </a:xfrm>
          <a:custGeom>
            <a:avLst/>
            <a:gdLst/>
            <a:ahLst/>
            <a:cxnLst>
              <a:cxn ang="0">
                <a:pos x="48" y="18"/>
              </a:cxn>
              <a:cxn ang="0">
                <a:pos x="60" y="30"/>
              </a:cxn>
              <a:cxn ang="0">
                <a:pos x="0" y="36"/>
              </a:cxn>
              <a:cxn ang="0">
                <a:pos x="48" y="0"/>
              </a:cxn>
              <a:cxn ang="0">
                <a:pos x="48" y="18"/>
              </a:cxn>
            </a:cxnLst>
            <a:rect l="0" t="0" r="r" b="b"/>
            <a:pathLst>
              <a:path w="60" h="36">
                <a:moveTo>
                  <a:pt x="48" y="18"/>
                </a:moveTo>
                <a:lnTo>
                  <a:pt x="60" y="30"/>
                </a:lnTo>
                <a:lnTo>
                  <a:pt x="0" y="36"/>
                </a:lnTo>
                <a:lnTo>
                  <a:pt x="48" y="0"/>
                </a:lnTo>
                <a:lnTo>
                  <a:pt x="48" y="18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74" name="Rectangle 70"/>
          <p:cNvSpPr>
            <a:spLocks noChangeArrowheads="1"/>
          </p:cNvSpPr>
          <p:nvPr/>
        </p:nvSpPr>
        <p:spPr bwMode="auto">
          <a:xfrm>
            <a:off x="5724525" y="2487613"/>
            <a:ext cx="9525" cy="1587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75" name="Freeform 71"/>
          <p:cNvSpPr>
            <a:spLocks/>
          </p:cNvSpPr>
          <p:nvPr/>
        </p:nvSpPr>
        <p:spPr bwMode="auto">
          <a:xfrm>
            <a:off x="5591175" y="2487613"/>
            <a:ext cx="142875" cy="695325"/>
          </a:xfrm>
          <a:custGeom>
            <a:avLst/>
            <a:gdLst/>
            <a:ahLst/>
            <a:cxnLst>
              <a:cxn ang="0">
                <a:pos x="90" y="0"/>
              </a:cxn>
              <a:cxn ang="0">
                <a:pos x="78" y="192"/>
              </a:cxn>
              <a:cxn ang="0">
                <a:pos x="78" y="192"/>
              </a:cxn>
              <a:cxn ang="0">
                <a:pos x="78" y="192"/>
              </a:cxn>
              <a:cxn ang="0">
                <a:pos x="36" y="354"/>
              </a:cxn>
              <a:cxn ang="0">
                <a:pos x="36" y="354"/>
              </a:cxn>
              <a:cxn ang="0">
                <a:pos x="36" y="354"/>
              </a:cxn>
              <a:cxn ang="0">
                <a:pos x="6" y="432"/>
              </a:cxn>
              <a:cxn ang="0">
                <a:pos x="6" y="438"/>
              </a:cxn>
              <a:cxn ang="0">
                <a:pos x="0" y="432"/>
              </a:cxn>
              <a:cxn ang="0">
                <a:pos x="0" y="432"/>
              </a:cxn>
              <a:cxn ang="0">
                <a:pos x="30" y="354"/>
              </a:cxn>
              <a:cxn ang="0">
                <a:pos x="30" y="354"/>
              </a:cxn>
              <a:cxn ang="0">
                <a:pos x="30" y="354"/>
              </a:cxn>
              <a:cxn ang="0">
                <a:pos x="72" y="192"/>
              </a:cxn>
              <a:cxn ang="0">
                <a:pos x="72" y="192"/>
              </a:cxn>
              <a:cxn ang="0">
                <a:pos x="72" y="192"/>
              </a:cxn>
              <a:cxn ang="0">
                <a:pos x="84" y="0"/>
              </a:cxn>
              <a:cxn ang="0">
                <a:pos x="90" y="0"/>
              </a:cxn>
            </a:cxnLst>
            <a:rect l="0" t="0" r="r" b="b"/>
            <a:pathLst>
              <a:path w="90" h="438">
                <a:moveTo>
                  <a:pt x="90" y="0"/>
                </a:moveTo>
                <a:lnTo>
                  <a:pt x="78" y="192"/>
                </a:lnTo>
                <a:lnTo>
                  <a:pt x="78" y="192"/>
                </a:lnTo>
                <a:lnTo>
                  <a:pt x="78" y="192"/>
                </a:lnTo>
                <a:lnTo>
                  <a:pt x="36" y="354"/>
                </a:lnTo>
                <a:lnTo>
                  <a:pt x="36" y="354"/>
                </a:lnTo>
                <a:lnTo>
                  <a:pt x="36" y="354"/>
                </a:lnTo>
                <a:lnTo>
                  <a:pt x="6" y="432"/>
                </a:lnTo>
                <a:lnTo>
                  <a:pt x="6" y="438"/>
                </a:lnTo>
                <a:lnTo>
                  <a:pt x="0" y="432"/>
                </a:lnTo>
                <a:lnTo>
                  <a:pt x="0" y="432"/>
                </a:lnTo>
                <a:lnTo>
                  <a:pt x="30" y="354"/>
                </a:lnTo>
                <a:lnTo>
                  <a:pt x="30" y="354"/>
                </a:lnTo>
                <a:lnTo>
                  <a:pt x="30" y="354"/>
                </a:lnTo>
                <a:lnTo>
                  <a:pt x="72" y="192"/>
                </a:lnTo>
                <a:lnTo>
                  <a:pt x="72" y="192"/>
                </a:lnTo>
                <a:lnTo>
                  <a:pt x="72" y="192"/>
                </a:lnTo>
                <a:lnTo>
                  <a:pt x="84" y="0"/>
                </a:lnTo>
                <a:lnTo>
                  <a:pt x="90" y="0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76" name="Freeform 72"/>
          <p:cNvSpPr>
            <a:spLocks/>
          </p:cNvSpPr>
          <p:nvPr/>
        </p:nvSpPr>
        <p:spPr bwMode="auto">
          <a:xfrm>
            <a:off x="5562600" y="3173413"/>
            <a:ext cx="38100" cy="57150"/>
          </a:xfrm>
          <a:custGeom>
            <a:avLst/>
            <a:gdLst/>
            <a:ahLst/>
            <a:cxnLst>
              <a:cxn ang="0">
                <a:pos x="24" y="6"/>
              </a:cxn>
              <a:cxn ang="0">
                <a:pos x="6" y="36"/>
              </a:cxn>
              <a:cxn ang="0">
                <a:pos x="6" y="36"/>
              </a:cxn>
              <a:cxn ang="0">
                <a:pos x="0" y="30"/>
              </a:cxn>
              <a:cxn ang="0">
                <a:pos x="0" y="30"/>
              </a:cxn>
              <a:cxn ang="0">
                <a:pos x="18" y="0"/>
              </a:cxn>
              <a:cxn ang="0">
                <a:pos x="24" y="6"/>
              </a:cxn>
            </a:cxnLst>
            <a:rect l="0" t="0" r="r" b="b"/>
            <a:pathLst>
              <a:path w="24" h="36">
                <a:moveTo>
                  <a:pt x="24" y="6"/>
                </a:moveTo>
                <a:lnTo>
                  <a:pt x="6" y="36"/>
                </a:lnTo>
                <a:lnTo>
                  <a:pt x="6" y="36"/>
                </a:lnTo>
                <a:lnTo>
                  <a:pt x="0" y="30"/>
                </a:lnTo>
                <a:lnTo>
                  <a:pt x="0" y="30"/>
                </a:lnTo>
                <a:lnTo>
                  <a:pt x="18" y="0"/>
                </a:lnTo>
                <a:lnTo>
                  <a:pt x="24" y="6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77" name="Freeform 73"/>
          <p:cNvSpPr>
            <a:spLocks/>
          </p:cNvSpPr>
          <p:nvPr/>
        </p:nvSpPr>
        <p:spPr bwMode="auto">
          <a:xfrm>
            <a:off x="5524500" y="3249613"/>
            <a:ext cx="9525" cy="9525"/>
          </a:xfrm>
          <a:custGeom>
            <a:avLst/>
            <a:gdLst/>
            <a:ahLst/>
            <a:cxnLst>
              <a:cxn ang="0">
                <a:pos x="6" y="6"/>
              </a:cxn>
              <a:cxn ang="0">
                <a:pos x="6" y="6"/>
              </a:cxn>
              <a:cxn ang="0">
                <a:pos x="0" y="0"/>
              </a:cxn>
              <a:cxn ang="0">
                <a:pos x="0" y="0"/>
              </a:cxn>
              <a:cxn ang="0">
                <a:pos x="6" y="6"/>
              </a:cxn>
            </a:cxnLst>
            <a:rect l="0" t="0" r="r" b="b"/>
            <a:pathLst>
              <a:path w="6" h="6">
                <a:moveTo>
                  <a:pt x="6" y="6"/>
                </a:moveTo>
                <a:lnTo>
                  <a:pt x="6" y="6"/>
                </a:lnTo>
                <a:lnTo>
                  <a:pt x="0" y="0"/>
                </a:lnTo>
                <a:lnTo>
                  <a:pt x="0" y="0"/>
                </a:lnTo>
                <a:lnTo>
                  <a:pt x="6" y="6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78" name="Freeform 74"/>
          <p:cNvSpPr>
            <a:spLocks/>
          </p:cNvSpPr>
          <p:nvPr/>
        </p:nvSpPr>
        <p:spPr bwMode="auto">
          <a:xfrm>
            <a:off x="5524500" y="3221038"/>
            <a:ext cx="47625" cy="38100"/>
          </a:xfrm>
          <a:custGeom>
            <a:avLst/>
            <a:gdLst/>
            <a:ahLst/>
            <a:cxnLst>
              <a:cxn ang="0">
                <a:pos x="30" y="6"/>
              </a:cxn>
              <a:cxn ang="0">
                <a:pos x="24" y="0"/>
              </a:cxn>
              <a:cxn ang="0">
                <a:pos x="0" y="18"/>
              </a:cxn>
              <a:cxn ang="0">
                <a:pos x="6" y="24"/>
              </a:cxn>
              <a:cxn ang="0">
                <a:pos x="30" y="6"/>
              </a:cxn>
            </a:cxnLst>
            <a:rect l="0" t="0" r="r" b="b"/>
            <a:pathLst>
              <a:path w="30" h="24">
                <a:moveTo>
                  <a:pt x="30" y="6"/>
                </a:moveTo>
                <a:lnTo>
                  <a:pt x="24" y="0"/>
                </a:lnTo>
                <a:lnTo>
                  <a:pt x="0" y="18"/>
                </a:lnTo>
                <a:lnTo>
                  <a:pt x="6" y="24"/>
                </a:lnTo>
                <a:lnTo>
                  <a:pt x="30" y="6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79" name="Rectangle 75"/>
          <p:cNvSpPr>
            <a:spLocks noChangeArrowheads="1"/>
          </p:cNvSpPr>
          <p:nvPr/>
        </p:nvSpPr>
        <p:spPr bwMode="auto">
          <a:xfrm>
            <a:off x="4500563" y="4437063"/>
            <a:ext cx="2667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 i="1" baseline="0">
                <a:solidFill>
                  <a:schemeClr val="tx1"/>
                </a:solidFill>
              </a:rPr>
              <a:t>F(x</a:t>
            </a:r>
            <a:r>
              <a:rPr lang="en-US" sz="900" b="1" i="1" baseline="0">
                <a:solidFill>
                  <a:srgbClr val="000000"/>
                </a:solidFill>
              </a:rPr>
              <a:t>)</a:t>
            </a:r>
            <a:endParaRPr lang="en-US" b="1" i="1" baseline="0">
              <a:solidFill>
                <a:srgbClr val="000099"/>
              </a:solidFill>
            </a:endParaRPr>
          </a:p>
        </p:txBody>
      </p:sp>
      <p:sp>
        <p:nvSpPr>
          <p:cNvPr id="149580" name="Rectangle 76"/>
          <p:cNvSpPr>
            <a:spLocks noChangeArrowheads="1"/>
          </p:cNvSpPr>
          <p:nvPr/>
        </p:nvSpPr>
        <p:spPr bwMode="auto">
          <a:xfrm>
            <a:off x="2971800" y="2325688"/>
            <a:ext cx="9525" cy="95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81" name="Freeform 77"/>
          <p:cNvSpPr>
            <a:spLocks/>
          </p:cNvSpPr>
          <p:nvPr/>
        </p:nvSpPr>
        <p:spPr bwMode="auto">
          <a:xfrm>
            <a:off x="2952750" y="2220913"/>
            <a:ext cx="57150" cy="114300"/>
          </a:xfrm>
          <a:custGeom>
            <a:avLst/>
            <a:gdLst/>
            <a:ahLst/>
            <a:cxnLst>
              <a:cxn ang="0">
                <a:pos x="18" y="66"/>
              </a:cxn>
              <a:cxn ang="0">
                <a:pos x="6" y="72"/>
              </a:cxn>
              <a:cxn ang="0">
                <a:pos x="0" y="72"/>
              </a:cxn>
              <a:cxn ang="0">
                <a:pos x="0" y="72"/>
              </a:cxn>
              <a:cxn ang="0">
                <a:pos x="18" y="18"/>
              </a:cxn>
              <a:cxn ang="0">
                <a:pos x="18" y="0"/>
              </a:cxn>
              <a:cxn ang="0">
                <a:pos x="24" y="18"/>
              </a:cxn>
              <a:cxn ang="0">
                <a:pos x="36" y="72"/>
              </a:cxn>
              <a:cxn ang="0">
                <a:pos x="36" y="72"/>
              </a:cxn>
              <a:cxn ang="0">
                <a:pos x="30" y="72"/>
              </a:cxn>
              <a:cxn ang="0">
                <a:pos x="30" y="72"/>
              </a:cxn>
              <a:cxn ang="0">
                <a:pos x="18" y="18"/>
              </a:cxn>
              <a:cxn ang="0">
                <a:pos x="24" y="18"/>
              </a:cxn>
              <a:cxn ang="0">
                <a:pos x="24" y="18"/>
              </a:cxn>
              <a:cxn ang="0">
                <a:pos x="6" y="72"/>
              </a:cxn>
              <a:cxn ang="0">
                <a:pos x="0" y="72"/>
              </a:cxn>
              <a:cxn ang="0">
                <a:pos x="0" y="66"/>
              </a:cxn>
              <a:cxn ang="0">
                <a:pos x="12" y="60"/>
              </a:cxn>
              <a:cxn ang="0">
                <a:pos x="18" y="66"/>
              </a:cxn>
            </a:cxnLst>
            <a:rect l="0" t="0" r="r" b="b"/>
            <a:pathLst>
              <a:path w="36" h="72">
                <a:moveTo>
                  <a:pt x="18" y="66"/>
                </a:moveTo>
                <a:lnTo>
                  <a:pt x="6" y="72"/>
                </a:lnTo>
                <a:lnTo>
                  <a:pt x="0" y="72"/>
                </a:lnTo>
                <a:lnTo>
                  <a:pt x="0" y="72"/>
                </a:lnTo>
                <a:lnTo>
                  <a:pt x="18" y="18"/>
                </a:lnTo>
                <a:lnTo>
                  <a:pt x="18" y="0"/>
                </a:lnTo>
                <a:lnTo>
                  <a:pt x="24" y="18"/>
                </a:lnTo>
                <a:lnTo>
                  <a:pt x="36" y="72"/>
                </a:lnTo>
                <a:lnTo>
                  <a:pt x="36" y="72"/>
                </a:lnTo>
                <a:lnTo>
                  <a:pt x="30" y="72"/>
                </a:lnTo>
                <a:lnTo>
                  <a:pt x="30" y="72"/>
                </a:lnTo>
                <a:lnTo>
                  <a:pt x="18" y="18"/>
                </a:lnTo>
                <a:lnTo>
                  <a:pt x="24" y="18"/>
                </a:lnTo>
                <a:lnTo>
                  <a:pt x="24" y="18"/>
                </a:lnTo>
                <a:lnTo>
                  <a:pt x="6" y="72"/>
                </a:lnTo>
                <a:lnTo>
                  <a:pt x="0" y="72"/>
                </a:lnTo>
                <a:lnTo>
                  <a:pt x="0" y="66"/>
                </a:lnTo>
                <a:lnTo>
                  <a:pt x="12" y="60"/>
                </a:lnTo>
                <a:lnTo>
                  <a:pt x="18" y="66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82" name="Freeform 78"/>
          <p:cNvSpPr>
            <a:spLocks/>
          </p:cNvSpPr>
          <p:nvPr/>
        </p:nvSpPr>
        <p:spPr bwMode="auto">
          <a:xfrm>
            <a:off x="2971800" y="2316163"/>
            <a:ext cx="28575" cy="19050"/>
          </a:xfrm>
          <a:custGeom>
            <a:avLst/>
            <a:gdLst/>
            <a:ahLst/>
            <a:cxnLst>
              <a:cxn ang="0">
                <a:pos x="18" y="12"/>
              </a:cxn>
              <a:cxn ang="0">
                <a:pos x="0" y="6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18" y="6"/>
              </a:cxn>
              <a:cxn ang="0">
                <a:pos x="18" y="12"/>
              </a:cxn>
            </a:cxnLst>
            <a:rect l="0" t="0" r="r" b="b"/>
            <a:pathLst>
              <a:path w="18" h="12">
                <a:moveTo>
                  <a:pt x="18" y="12"/>
                </a:moveTo>
                <a:lnTo>
                  <a:pt x="0" y="6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18" y="6"/>
                </a:lnTo>
                <a:lnTo>
                  <a:pt x="18" y="12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83" name="Freeform 79"/>
          <p:cNvSpPr>
            <a:spLocks/>
          </p:cNvSpPr>
          <p:nvPr/>
        </p:nvSpPr>
        <p:spPr bwMode="auto">
          <a:xfrm>
            <a:off x="2952750" y="2249488"/>
            <a:ext cx="47625" cy="85725"/>
          </a:xfrm>
          <a:custGeom>
            <a:avLst/>
            <a:gdLst/>
            <a:ahLst/>
            <a:cxnLst>
              <a:cxn ang="0">
                <a:pos x="12" y="48"/>
              </a:cxn>
              <a:cxn ang="0">
                <a:pos x="0" y="54"/>
              </a:cxn>
              <a:cxn ang="0">
                <a:pos x="18" y="0"/>
              </a:cxn>
              <a:cxn ang="0">
                <a:pos x="30" y="54"/>
              </a:cxn>
              <a:cxn ang="0">
                <a:pos x="12" y="48"/>
              </a:cxn>
            </a:cxnLst>
            <a:rect l="0" t="0" r="r" b="b"/>
            <a:pathLst>
              <a:path w="30" h="54">
                <a:moveTo>
                  <a:pt x="12" y="48"/>
                </a:moveTo>
                <a:lnTo>
                  <a:pt x="0" y="54"/>
                </a:lnTo>
                <a:lnTo>
                  <a:pt x="18" y="0"/>
                </a:lnTo>
                <a:lnTo>
                  <a:pt x="30" y="54"/>
                </a:lnTo>
                <a:lnTo>
                  <a:pt x="12" y="48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84" name="Rectangle 80"/>
          <p:cNvSpPr>
            <a:spLocks noChangeArrowheads="1"/>
          </p:cNvSpPr>
          <p:nvPr/>
        </p:nvSpPr>
        <p:spPr bwMode="auto">
          <a:xfrm>
            <a:off x="2971800" y="3983038"/>
            <a:ext cx="9525" cy="1587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85" name="Freeform 81"/>
          <p:cNvSpPr>
            <a:spLocks/>
          </p:cNvSpPr>
          <p:nvPr/>
        </p:nvSpPr>
        <p:spPr bwMode="auto">
          <a:xfrm>
            <a:off x="2933700" y="2897188"/>
            <a:ext cx="47625" cy="1085850"/>
          </a:xfrm>
          <a:custGeom>
            <a:avLst/>
            <a:gdLst/>
            <a:ahLst/>
            <a:cxnLst>
              <a:cxn ang="0">
                <a:pos x="24" y="684"/>
              </a:cxn>
              <a:cxn ang="0">
                <a:pos x="18" y="528"/>
              </a:cxn>
              <a:cxn ang="0">
                <a:pos x="18" y="528"/>
              </a:cxn>
              <a:cxn ang="0">
                <a:pos x="18" y="528"/>
              </a:cxn>
              <a:cxn ang="0">
                <a:pos x="6" y="420"/>
              </a:cxn>
              <a:cxn ang="0">
                <a:pos x="6" y="420"/>
              </a:cxn>
              <a:cxn ang="0">
                <a:pos x="6" y="420"/>
              </a:cxn>
              <a:cxn ang="0">
                <a:pos x="0" y="372"/>
              </a:cxn>
              <a:cxn ang="0">
                <a:pos x="0" y="372"/>
              </a:cxn>
              <a:cxn ang="0">
                <a:pos x="0" y="372"/>
              </a:cxn>
              <a:cxn ang="0">
                <a:pos x="0" y="306"/>
              </a:cxn>
              <a:cxn ang="0">
                <a:pos x="0" y="306"/>
              </a:cxn>
              <a:cxn ang="0">
                <a:pos x="0" y="306"/>
              </a:cxn>
              <a:cxn ang="0">
                <a:pos x="0" y="234"/>
              </a:cxn>
              <a:cxn ang="0">
                <a:pos x="0" y="234"/>
              </a:cxn>
              <a:cxn ang="0">
                <a:pos x="0" y="234"/>
              </a:cxn>
              <a:cxn ang="0">
                <a:pos x="0" y="150"/>
              </a:cxn>
              <a:cxn ang="0">
                <a:pos x="0" y="150"/>
              </a:cxn>
              <a:cxn ang="0">
                <a:pos x="0" y="150"/>
              </a:cxn>
              <a:cxn ang="0">
                <a:pos x="0" y="72"/>
              </a:cxn>
              <a:cxn ang="0">
                <a:pos x="0" y="72"/>
              </a:cxn>
              <a:cxn ang="0">
                <a:pos x="0" y="72"/>
              </a:cxn>
              <a:cxn ang="0">
                <a:pos x="6" y="0"/>
              </a:cxn>
              <a:cxn ang="0">
                <a:pos x="6" y="0"/>
              </a:cxn>
              <a:cxn ang="0">
                <a:pos x="12" y="0"/>
              </a:cxn>
              <a:cxn ang="0">
                <a:pos x="12" y="0"/>
              </a:cxn>
              <a:cxn ang="0">
                <a:pos x="6" y="72"/>
              </a:cxn>
              <a:cxn ang="0">
                <a:pos x="6" y="72"/>
              </a:cxn>
              <a:cxn ang="0">
                <a:pos x="6" y="72"/>
              </a:cxn>
              <a:cxn ang="0">
                <a:pos x="6" y="150"/>
              </a:cxn>
              <a:cxn ang="0">
                <a:pos x="6" y="150"/>
              </a:cxn>
              <a:cxn ang="0">
                <a:pos x="6" y="150"/>
              </a:cxn>
              <a:cxn ang="0">
                <a:pos x="6" y="234"/>
              </a:cxn>
              <a:cxn ang="0">
                <a:pos x="6" y="234"/>
              </a:cxn>
              <a:cxn ang="0">
                <a:pos x="6" y="234"/>
              </a:cxn>
              <a:cxn ang="0">
                <a:pos x="6" y="306"/>
              </a:cxn>
              <a:cxn ang="0">
                <a:pos x="6" y="306"/>
              </a:cxn>
              <a:cxn ang="0">
                <a:pos x="6" y="306"/>
              </a:cxn>
              <a:cxn ang="0">
                <a:pos x="6" y="372"/>
              </a:cxn>
              <a:cxn ang="0">
                <a:pos x="6" y="372"/>
              </a:cxn>
              <a:cxn ang="0">
                <a:pos x="6" y="372"/>
              </a:cxn>
              <a:cxn ang="0">
                <a:pos x="12" y="420"/>
              </a:cxn>
              <a:cxn ang="0">
                <a:pos x="12" y="420"/>
              </a:cxn>
              <a:cxn ang="0">
                <a:pos x="12" y="420"/>
              </a:cxn>
              <a:cxn ang="0">
                <a:pos x="24" y="528"/>
              </a:cxn>
              <a:cxn ang="0">
                <a:pos x="24" y="528"/>
              </a:cxn>
              <a:cxn ang="0">
                <a:pos x="24" y="528"/>
              </a:cxn>
              <a:cxn ang="0">
                <a:pos x="30" y="684"/>
              </a:cxn>
              <a:cxn ang="0">
                <a:pos x="24" y="684"/>
              </a:cxn>
            </a:cxnLst>
            <a:rect l="0" t="0" r="r" b="b"/>
            <a:pathLst>
              <a:path w="30" h="684">
                <a:moveTo>
                  <a:pt x="24" y="684"/>
                </a:moveTo>
                <a:lnTo>
                  <a:pt x="18" y="528"/>
                </a:lnTo>
                <a:lnTo>
                  <a:pt x="18" y="528"/>
                </a:lnTo>
                <a:lnTo>
                  <a:pt x="18" y="528"/>
                </a:lnTo>
                <a:lnTo>
                  <a:pt x="6" y="420"/>
                </a:lnTo>
                <a:lnTo>
                  <a:pt x="6" y="420"/>
                </a:lnTo>
                <a:lnTo>
                  <a:pt x="6" y="420"/>
                </a:lnTo>
                <a:lnTo>
                  <a:pt x="0" y="372"/>
                </a:lnTo>
                <a:lnTo>
                  <a:pt x="0" y="372"/>
                </a:lnTo>
                <a:lnTo>
                  <a:pt x="0" y="372"/>
                </a:lnTo>
                <a:lnTo>
                  <a:pt x="0" y="306"/>
                </a:lnTo>
                <a:lnTo>
                  <a:pt x="0" y="306"/>
                </a:lnTo>
                <a:lnTo>
                  <a:pt x="0" y="306"/>
                </a:lnTo>
                <a:lnTo>
                  <a:pt x="0" y="234"/>
                </a:lnTo>
                <a:lnTo>
                  <a:pt x="0" y="234"/>
                </a:lnTo>
                <a:lnTo>
                  <a:pt x="0" y="234"/>
                </a:lnTo>
                <a:lnTo>
                  <a:pt x="0" y="150"/>
                </a:lnTo>
                <a:lnTo>
                  <a:pt x="0" y="150"/>
                </a:lnTo>
                <a:lnTo>
                  <a:pt x="0" y="150"/>
                </a:lnTo>
                <a:lnTo>
                  <a:pt x="0" y="72"/>
                </a:lnTo>
                <a:lnTo>
                  <a:pt x="0" y="72"/>
                </a:lnTo>
                <a:lnTo>
                  <a:pt x="0" y="72"/>
                </a:lnTo>
                <a:lnTo>
                  <a:pt x="6" y="0"/>
                </a:lnTo>
                <a:lnTo>
                  <a:pt x="6" y="0"/>
                </a:lnTo>
                <a:lnTo>
                  <a:pt x="12" y="0"/>
                </a:lnTo>
                <a:lnTo>
                  <a:pt x="12" y="0"/>
                </a:lnTo>
                <a:lnTo>
                  <a:pt x="6" y="72"/>
                </a:lnTo>
                <a:lnTo>
                  <a:pt x="6" y="72"/>
                </a:lnTo>
                <a:lnTo>
                  <a:pt x="6" y="72"/>
                </a:lnTo>
                <a:lnTo>
                  <a:pt x="6" y="150"/>
                </a:lnTo>
                <a:lnTo>
                  <a:pt x="6" y="150"/>
                </a:lnTo>
                <a:lnTo>
                  <a:pt x="6" y="150"/>
                </a:lnTo>
                <a:lnTo>
                  <a:pt x="6" y="234"/>
                </a:lnTo>
                <a:lnTo>
                  <a:pt x="6" y="234"/>
                </a:lnTo>
                <a:lnTo>
                  <a:pt x="6" y="234"/>
                </a:lnTo>
                <a:lnTo>
                  <a:pt x="6" y="306"/>
                </a:lnTo>
                <a:lnTo>
                  <a:pt x="6" y="306"/>
                </a:lnTo>
                <a:lnTo>
                  <a:pt x="6" y="306"/>
                </a:lnTo>
                <a:lnTo>
                  <a:pt x="6" y="372"/>
                </a:lnTo>
                <a:lnTo>
                  <a:pt x="6" y="372"/>
                </a:lnTo>
                <a:lnTo>
                  <a:pt x="6" y="372"/>
                </a:lnTo>
                <a:lnTo>
                  <a:pt x="12" y="420"/>
                </a:lnTo>
                <a:lnTo>
                  <a:pt x="12" y="420"/>
                </a:lnTo>
                <a:lnTo>
                  <a:pt x="12" y="420"/>
                </a:lnTo>
                <a:lnTo>
                  <a:pt x="24" y="528"/>
                </a:lnTo>
                <a:lnTo>
                  <a:pt x="24" y="528"/>
                </a:lnTo>
                <a:lnTo>
                  <a:pt x="24" y="528"/>
                </a:lnTo>
                <a:lnTo>
                  <a:pt x="30" y="684"/>
                </a:lnTo>
                <a:lnTo>
                  <a:pt x="24" y="684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86" name="Freeform 82"/>
          <p:cNvSpPr>
            <a:spLocks/>
          </p:cNvSpPr>
          <p:nvPr/>
        </p:nvSpPr>
        <p:spPr bwMode="auto">
          <a:xfrm>
            <a:off x="2943225" y="2744788"/>
            <a:ext cx="9525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0" y="0"/>
              </a:cxn>
              <a:cxn ang="0">
                <a:pos x="0" y="0"/>
              </a:cxn>
              <a:cxn ang="0">
                <a:pos x="6" y="0"/>
              </a:cxn>
              <a:cxn ang="0">
                <a:pos x="6" y="0"/>
              </a:cxn>
              <a:cxn ang="0">
                <a:pos x="6" y="96"/>
              </a:cxn>
              <a:cxn ang="0">
                <a:pos x="0" y="96"/>
              </a:cxn>
            </a:cxnLst>
            <a:rect l="0" t="0" r="r" b="b"/>
            <a:pathLst>
              <a:path w="6" h="96">
                <a:moveTo>
                  <a:pt x="0" y="96"/>
                </a:moveTo>
                <a:lnTo>
                  <a:pt x="0" y="0"/>
                </a:lnTo>
                <a:lnTo>
                  <a:pt x="0" y="0"/>
                </a:lnTo>
                <a:lnTo>
                  <a:pt x="6" y="0"/>
                </a:lnTo>
                <a:lnTo>
                  <a:pt x="6" y="0"/>
                </a:lnTo>
                <a:lnTo>
                  <a:pt x="6" y="96"/>
                </a:lnTo>
                <a:lnTo>
                  <a:pt x="0" y="96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87" name="Rectangle 83"/>
          <p:cNvSpPr>
            <a:spLocks noChangeArrowheads="1"/>
          </p:cNvSpPr>
          <p:nvPr/>
        </p:nvSpPr>
        <p:spPr bwMode="auto">
          <a:xfrm>
            <a:off x="2971800" y="2335213"/>
            <a:ext cx="9525" cy="1587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88" name="Freeform 84"/>
          <p:cNvSpPr>
            <a:spLocks/>
          </p:cNvSpPr>
          <p:nvPr/>
        </p:nvSpPr>
        <p:spPr bwMode="auto">
          <a:xfrm>
            <a:off x="2943225" y="2335213"/>
            <a:ext cx="38100" cy="409575"/>
          </a:xfrm>
          <a:custGeom>
            <a:avLst/>
            <a:gdLst/>
            <a:ahLst/>
            <a:cxnLst>
              <a:cxn ang="0">
                <a:pos x="0" y="258"/>
              </a:cxn>
              <a:cxn ang="0">
                <a:pos x="6" y="258"/>
              </a:cxn>
              <a:cxn ang="0">
                <a:pos x="24" y="0"/>
              </a:cxn>
              <a:cxn ang="0">
                <a:pos x="18" y="0"/>
              </a:cxn>
              <a:cxn ang="0">
                <a:pos x="0" y="258"/>
              </a:cxn>
            </a:cxnLst>
            <a:rect l="0" t="0" r="r" b="b"/>
            <a:pathLst>
              <a:path w="24" h="258">
                <a:moveTo>
                  <a:pt x="0" y="258"/>
                </a:moveTo>
                <a:lnTo>
                  <a:pt x="6" y="258"/>
                </a:lnTo>
                <a:lnTo>
                  <a:pt x="24" y="0"/>
                </a:lnTo>
                <a:lnTo>
                  <a:pt x="18" y="0"/>
                </a:lnTo>
                <a:lnTo>
                  <a:pt x="0" y="258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89" name="Rectangle 85"/>
          <p:cNvSpPr>
            <a:spLocks noChangeArrowheads="1"/>
          </p:cNvSpPr>
          <p:nvPr/>
        </p:nvSpPr>
        <p:spPr bwMode="auto">
          <a:xfrm>
            <a:off x="2971800" y="2078038"/>
            <a:ext cx="58738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 i="1" baseline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49590" name="Rectangle 86"/>
          <p:cNvSpPr>
            <a:spLocks noChangeArrowheads="1"/>
          </p:cNvSpPr>
          <p:nvPr/>
        </p:nvSpPr>
        <p:spPr bwMode="auto">
          <a:xfrm>
            <a:off x="4676775" y="5203825"/>
            <a:ext cx="682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 i="1" baseline="0">
                <a:solidFill>
                  <a:schemeClr val="tx1"/>
                </a:solidFill>
                <a:latin typeface="Times" pitchFamily="18" charset="0"/>
              </a:rPr>
              <a:t>y</a:t>
            </a:r>
            <a:endParaRPr lang="en-US" sz="1200" b="1" i="1" baseline="0">
              <a:solidFill>
                <a:schemeClr val="tx1"/>
              </a:solidFill>
            </a:endParaRPr>
          </a:p>
        </p:txBody>
      </p:sp>
      <p:sp>
        <p:nvSpPr>
          <p:cNvPr id="149591" name="Rectangle 87"/>
          <p:cNvSpPr>
            <a:spLocks noChangeArrowheads="1"/>
          </p:cNvSpPr>
          <p:nvPr/>
        </p:nvSpPr>
        <p:spPr bwMode="auto">
          <a:xfrm>
            <a:off x="4733925" y="5270500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 i="1" baseline="0">
                <a:solidFill>
                  <a:schemeClr val="tx1"/>
                </a:solidFill>
                <a:latin typeface="Times" pitchFamily="18" charset="0"/>
              </a:rPr>
              <a:t>1</a:t>
            </a:r>
            <a:endParaRPr lang="en-US" sz="1000" b="1" i="1" baseline="0">
              <a:solidFill>
                <a:schemeClr val="tx1"/>
              </a:solidFill>
            </a:endParaRPr>
          </a:p>
        </p:txBody>
      </p:sp>
      <p:sp>
        <p:nvSpPr>
          <p:cNvPr id="149592" name="Rectangle 88"/>
          <p:cNvSpPr>
            <a:spLocks noChangeArrowheads="1"/>
          </p:cNvSpPr>
          <p:nvPr/>
        </p:nvSpPr>
        <p:spPr bwMode="auto">
          <a:xfrm>
            <a:off x="4676775" y="4946650"/>
            <a:ext cx="682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 i="1" baseline="0">
                <a:solidFill>
                  <a:schemeClr val="tx1"/>
                </a:solidFill>
                <a:latin typeface="Times" pitchFamily="18" charset="0"/>
              </a:rPr>
              <a:t>y</a:t>
            </a:r>
            <a:endParaRPr lang="en-US" sz="1200" b="1" i="1" baseline="0">
              <a:solidFill>
                <a:schemeClr val="tx1"/>
              </a:solidFill>
            </a:endParaRPr>
          </a:p>
        </p:txBody>
      </p:sp>
      <p:sp>
        <p:nvSpPr>
          <p:cNvPr id="149593" name="Rectangle 89"/>
          <p:cNvSpPr>
            <a:spLocks noChangeArrowheads="1"/>
          </p:cNvSpPr>
          <p:nvPr/>
        </p:nvSpPr>
        <p:spPr bwMode="auto">
          <a:xfrm>
            <a:off x="4716463" y="5013325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 i="1" baseline="0">
                <a:solidFill>
                  <a:schemeClr val="tx1"/>
                </a:solidFill>
                <a:latin typeface="Times" pitchFamily="18" charset="0"/>
              </a:rPr>
              <a:t>2</a:t>
            </a:r>
            <a:endParaRPr lang="en-US" sz="1000" b="1" i="1" baseline="0">
              <a:solidFill>
                <a:schemeClr val="tx1"/>
              </a:solidFill>
            </a:endParaRPr>
          </a:p>
        </p:txBody>
      </p:sp>
      <p:sp>
        <p:nvSpPr>
          <p:cNvPr id="149594" name="Rectangle 90"/>
          <p:cNvSpPr>
            <a:spLocks noChangeArrowheads="1"/>
          </p:cNvSpPr>
          <p:nvPr/>
        </p:nvSpPr>
        <p:spPr bwMode="auto">
          <a:xfrm>
            <a:off x="4716463" y="4221163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 baseline="0">
                <a:solidFill>
                  <a:schemeClr val="tx1"/>
                </a:solidFill>
                <a:latin typeface="Times" pitchFamily="18" charset="0"/>
              </a:rPr>
              <a:t>y</a:t>
            </a:r>
            <a:endParaRPr lang="en-US" sz="1200" b="1" i="1" baseline="0">
              <a:solidFill>
                <a:schemeClr val="tx1"/>
              </a:solidFill>
            </a:endParaRPr>
          </a:p>
        </p:txBody>
      </p:sp>
      <p:sp>
        <p:nvSpPr>
          <p:cNvPr id="149595" name="Rectangle 91"/>
          <p:cNvSpPr>
            <a:spLocks noChangeArrowheads="1"/>
          </p:cNvSpPr>
          <p:nvPr/>
        </p:nvSpPr>
        <p:spPr bwMode="auto">
          <a:xfrm>
            <a:off x="4787900" y="4292600"/>
            <a:ext cx="317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aseline="0">
                <a:solidFill>
                  <a:srgbClr val="000000"/>
                </a:solidFill>
                <a:latin typeface="Times" pitchFamily="18" charset="0"/>
              </a:rPr>
              <a:t>i</a:t>
            </a:r>
            <a:endParaRPr lang="en-US" sz="1000" i="1" baseline="0">
              <a:solidFill>
                <a:srgbClr val="000099"/>
              </a:solidFill>
            </a:endParaRPr>
          </a:p>
        </p:txBody>
      </p:sp>
      <p:sp>
        <p:nvSpPr>
          <p:cNvPr id="149596" name="Rectangle 92"/>
          <p:cNvSpPr>
            <a:spLocks noChangeArrowheads="1"/>
          </p:cNvSpPr>
          <p:nvPr/>
        </p:nvSpPr>
        <p:spPr bwMode="auto">
          <a:xfrm>
            <a:off x="4676775" y="3763963"/>
            <a:ext cx="762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 baseline="0">
                <a:solidFill>
                  <a:schemeClr val="tx1"/>
                </a:solidFill>
                <a:latin typeface="Times" pitchFamily="18" charset="0"/>
              </a:rPr>
              <a:t>y</a:t>
            </a:r>
            <a:endParaRPr lang="en-US" sz="1200" b="1" i="1" baseline="0">
              <a:solidFill>
                <a:schemeClr val="tx1"/>
              </a:solidFill>
            </a:endParaRPr>
          </a:p>
        </p:txBody>
      </p:sp>
      <p:sp>
        <p:nvSpPr>
          <p:cNvPr id="149597" name="Rectangle 93"/>
          <p:cNvSpPr>
            <a:spLocks noChangeArrowheads="1"/>
          </p:cNvSpPr>
          <p:nvPr/>
        </p:nvSpPr>
        <p:spPr bwMode="auto">
          <a:xfrm>
            <a:off x="4733925" y="3811588"/>
            <a:ext cx="85725" cy="10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>
                <a:solidFill>
                  <a:schemeClr val="tx1"/>
                </a:solidFill>
                <a:latin typeface="Times" pitchFamily="18" charset="0"/>
              </a:rPr>
              <a:t>M</a:t>
            </a:r>
            <a:endParaRPr lang="en-US" sz="1000" b="1" i="1">
              <a:solidFill>
                <a:schemeClr val="tx1"/>
              </a:solidFill>
            </a:endParaRPr>
          </a:p>
        </p:txBody>
      </p:sp>
      <p:sp>
        <p:nvSpPr>
          <p:cNvPr id="149598" name="Rectangle 94"/>
          <p:cNvSpPr>
            <a:spLocks noChangeArrowheads="1"/>
          </p:cNvSpPr>
          <p:nvPr/>
        </p:nvSpPr>
        <p:spPr bwMode="auto">
          <a:xfrm>
            <a:off x="4848225" y="3840163"/>
            <a:ext cx="1588" cy="95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599" name="Rectangle 95"/>
          <p:cNvSpPr>
            <a:spLocks noChangeArrowheads="1"/>
          </p:cNvSpPr>
          <p:nvPr/>
        </p:nvSpPr>
        <p:spPr bwMode="auto">
          <a:xfrm>
            <a:off x="4933950" y="3840163"/>
            <a:ext cx="1588" cy="95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00" name="Rectangle 96"/>
          <p:cNvSpPr>
            <a:spLocks noChangeArrowheads="1"/>
          </p:cNvSpPr>
          <p:nvPr/>
        </p:nvSpPr>
        <p:spPr bwMode="auto">
          <a:xfrm>
            <a:off x="4848225" y="3840163"/>
            <a:ext cx="85725" cy="95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01" name="Rectangle 97"/>
          <p:cNvSpPr>
            <a:spLocks noChangeArrowheads="1"/>
          </p:cNvSpPr>
          <p:nvPr/>
        </p:nvSpPr>
        <p:spPr bwMode="auto">
          <a:xfrm>
            <a:off x="4933950" y="3754438"/>
            <a:ext cx="9525" cy="1587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02" name="Rectangle 98"/>
          <p:cNvSpPr>
            <a:spLocks noChangeArrowheads="1"/>
          </p:cNvSpPr>
          <p:nvPr/>
        </p:nvSpPr>
        <p:spPr bwMode="auto">
          <a:xfrm>
            <a:off x="4933950" y="5470525"/>
            <a:ext cx="9525" cy="1588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03" name="Rectangle 99"/>
          <p:cNvSpPr>
            <a:spLocks noChangeArrowheads="1"/>
          </p:cNvSpPr>
          <p:nvPr/>
        </p:nvSpPr>
        <p:spPr bwMode="auto">
          <a:xfrm>
            <a:off x="4933950" y="3754438"/>
            <a:ext cx="9525" cy="1716087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04" name="Rectangle 100"/>
          <p:cNvSpPr>
            <a:spLocks noChangeArrowheads="1"/>
          </p:cNvSpPr>
          <p:nvPr/>
        </p:nvSpPr>
        <p:spPr bwMode="auto">
          <a:xfrm>
            <a:off x="4933950" y="5470525"/>
            <a:ext cx="1588" cy="95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05" name="Rectangle 101"/>
          <p:cNvSpPr>
            <a:spLocks noChangeArrowheads="1"/>
          </p:cNvSpPr>
          <p:nvPr/>
        </p:nvSpPr>
        <p:spPr bwMode="auto">
          <a:xfrm>
            <a:off x="7077075" y="5470525"/>
            <a:ext cx="1588" cy="95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06" name="Rectangle 102"/>
          <p:cNvSpPr>
            <a:spLocks noChangeArrowheads="1"/>
          </p:cNvSpPr>
          <p:nvPr/>
        </p:nvSpPr>
        <p:spPr bwMode="auto">
          <a:xfrm>
            <a:off x="4933950" y="5470525"/>
            <a:ext cx="2143125" cy="95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07" name="Rectangle 103"/>
          <p:cNvSpPr>
            <a:spLocks noChangeArrowheads="1"/>
          </p:cNvSpPr>
          <p:nvPr/>
        </p:nvSpPr>
        <p:spPr bwMode="auto">
          <a:xfrm>
            <a:off x="4848225" y="4268788"/>
            <a:ext cx="1588" cy="95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08" name="Rectangle 104"/>
          <p:cNvSpPr>
            <a:spLocks noChangeArrowheads="1"/>
          </p:cNvSpPr>
          <p:nvPr/>
        </p:nvSpPr>
        <p:spPr bwMode="auto">
          <a:xfrm>
            <a:off x="4933950" y="4268788"/>
            <a:ext cx="1588" cy="95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09" name="Rectangle 105"/>
          <p:cNvSpPr>
            <a:spLocks noChangeArrowheads="1"/>
          </p:cNvSpPr>
          <p:nvPr/>
        </p:nvSpPr>
        <p:spPr bwMode="auto">
          <a:xfrm>
            <a:off x="4848225" y="4268788"/>
            <a:ext cx="85725" cy="95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10" name="Rectangle 106"/>
          <p:cNvSpPr>
            <a:spLocks noChangeArrowheads="1"/>
          </p:cNvSpPr>
          <p:nvPr/>
        </p:nvSpPr>
        <p:spPr bwMode="auto">
          <a:xfrm>
            <a:off x="4848225" y="5041900"/>
            <a:ext cx="1588" cy="95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11" name="Rectangle 107"/>
          <p:cNvSpPr>
            <a:spLocks noChangeArrowheads="1"/>
          </p:cNvSpPr>
          <p:nvPr/>
        </p:nvSpPr>
        <p:spPr bwMode="auto">
          <a:xfrm>
            <a:off x="4933950" y="5041900"/>
            <a:ext cx="1588" cy="95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12" name="Rectangle 108"/>
          <p:cNvSpPr>
            <a:spLocks noChangeArrowheads="1"/>
          </p:cNvSpPr>
          <p:nvPr/>
        </p:nvSpPr>
        <p:spPr bwMode="auto">
          <a:xfrm>
            <a:off x="4848225" y="5041900"/>
            <a:ext cx="85725" cy="95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13" name="Rectangle 109"/>
          <p:cNvSpPr>
            <a:spLocks noChangeArrowheads="1"/>
          </p:cNvSpPr>
          <p:nvPr/>
        </p:nvSpPr>
        <p:spPr bwMode="auto">
          <a:xfrm>
            <a:off x="4848225" y="5299075"/>
            <a:ext cx="1588" cy="95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14" name="Rectangle 110"/>
          <p:cNvSpPr>
            <a:spLocks noChangeArrowheads="1"/>
          </p:cNvSpPr>
          <p:nvPr/>
        </p:nvSpPr>
        <p:spPr bwMode="auto">
          <a:xfrm>
            <a:off x="4933950" y="5299075"/>
            <a:ext cx="1588" cy="95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15" name="Rectangle 111"/>
          <p:cNvSpPr>
            <a:spLocks noChangeArrowheads="1"/>
          </p:cNvSpPr>
          <p:nvPr/>
        </p:nvSpPr>
        <p:spPr bwMode="auto">
          <a:xfrm>
            <a:off x="4848225" y="5299075"/>
            <a:ext cx="85725" cy="95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16" name="Rectangle 112"/>
          <p:cNvSpPr>
            <a:spLocks noChangeArrowheads="1"/>
          </p:cNvSpPr>
          <p:nvPr/>
        </p:nvSpPr>
        <p:spPr bwMode="auto">
          <a:xfrm>
            <a:off x="4933950" y="5299075"/>
            <a:ext cx="1588" cy="95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17" name="Rectangle 113"/>
          <p:cNvSpPr>
            <a:spLocks noChangeArrowheads="1"/>
          </p:cNvSpPr>
          <p:nvPr/>
        </p:nvSpPr>
        <p:spPr bwMode="auto">
          <a:xfrm>
            <a:off x="5172075" y="5299075"/>
            <a:ext cx="1588" cy="95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18" name="Rectangle 114"/>
          <p:cNvSpPr>
            <a:spLocks noChangeArrowheads="1"/>
          </p:cNvSpPr>
          <p:nvPr/>
        </p:nvSpPr>
        <p:spPr bwMode="auto">
          <a:xfrm>
            <a:off x="4933950" y="5299075"/>
            <a:ext cx="238125" cy="95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19" name="Rectangle 115"/>
          <p:cNvSpPr>
            <a:spLocks noChangeArrowheads="1"/>
          </p:cNvSpPr>
          <p:nvPr/>
        </p:nvSpPr>
        <p:spPr bwMode="auto">
          <a:xfrm>
            <a:off x="5162550" y="5365750"/>
            <a:ext cx="9525" cy="95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20" name="Freeform 116"/>
          <p:cNvSpPr>
            <a:spLocks/>
          </p:cNvSpPr>
          <p:nvPr/>
        </p:nvSpPr>
        <p:spPr bwMode="auto">
          <a:xfrm>
            <a:off x="5133975" y="5365750"/>
            <a:ext cx="57150" cy="95250"/>
          </a:xfrm>
          <a:custGeom>
            <a:avLst/>
            <a:gdLst/>
            <a:ahLst/>
            <a:cxnLst>
              <a:cxn ang="0">
                <a:pos x="24" y="6"/>
              </a:cxn>
              <a:cxn ang="0">
                <a:pos x="36" y="0"/>
              </a:cxn>
              <a:cxn ang="0">
                <a:pos x="36" y="0"/>
              </a:cxn>
              <a:cxn ang="0">
                <a:pos x="36" y="0"/>
              </a:cxn>
              <a:cxn ang="0">
                <a:pos x="24" y="60"/>
              </a:cxn>
              <a:cxn ang="0">
                <a:pos x="18" y="60"/>
              </a:cxn>
              <a:cxn ang="0">
                <a:pos x="18" y="60"/>
              </a:cxn>
              <a:cxn ang="0">
                <a:pos x="0" y="0"/>
              </a:cxn>
              <a:cxn ang="0">
                <a:pos x="0" y="0"/>
              </a:cxn>
              <a:cxn ang="0">
                <a:pos x="6" y="0"/>
              </a:cxn>
              <a:cxn ang="0">
                <a:pos x="6" y="0"/>
              </a:cxn>
              <a:cxn ang="0">
                <a:pos x="24" y="60"/>
              </a:cxn>
              <a:cxn ang="0">
                <a:pos x="24" y="60"/>
              </a:cxn>
              <a:cxn ang="0">
                <a:pos x="18" y="60"/>
              </a:cxn>
              <a:cxn ang="0">
                <a:pos x="30" y="0"/>
              </a:cxn>
              <a:cxn ang="0">
                <a:pos x="36" y="0"/>
              </a:cxn>
              <a:cxn ang="0">
                <a:pos x="36" y="6"/>
              </a:cxn>
              <a:cxn ang="0">
                <a:pos x="24" y="12"/>
              </a:cxn>
              <a:cxn ang="0">
                <a:pos x="24" y="6"/>
              </a:cxn>
            </a:cxnLst>
            <a:rect l="0" t="0" r="r" b="b"/>
            <a:pathLst>
              <a:path w="36" h="60">
                <a:moveTo>
                  <a:pt x="24" y="6"/>
                </a:moveTo>
                <a:lnTo>
                  <a:pt x="36" y="0"/>
                </a:lnTo>
                <a:lnTo>
                  <a:pt x="36" y="0"/>
                </a:lnTo>
                <a:lnTo>
                  <a:pt x="36" y="0"/>
                </a:lnTo>
                <a:lnTo>
                  <a:pt x="24" y="60"/>
                </a:lnTo>
                <a:lnTo>
                  <a:pt x="18" y="60"/>
                </a:lnTo>
                <a:lnTo>
                  <a:pt x="18" y="60"/>
                </a:lnTo>
                <a:lnTo>
                  <a:pt x="0" y="0"/>
                </a:lnTo>
                <a:lnTo>
                  <a:pt x="0" y="0"/>
                </a:lnTo>
                <a:lnTo>
                  <a:pt x="6" y="0"/>
                </a:lnTo>
                <a:lnTo>
                  <a:pt x="6" y="0"/>
                </a:lnTo>
                <a:lnTo>
                  <a:pt x="24" y="60"/>
                </a:lnTo>
                <a:lnTo>
                  <a:pt x="24" y="60"/>
                </a:lnTo>
                <a:lnTo>
                  <a:pt x="18" y="60"/>
                </a:lnTo>
                <a:lnTo>
                  <a:pt x="30" y="0"/>
                </a:lnTo>
                <a:lnTo>
                  <a:pt x="36" y="0"/>
                </a:lnTo>
                <a:lnTo>
                  <a:pt x="36" y="6"/>
                </a:lnTo>
                <a:lnTo>
                  <a:pt x="24" y="12"/>
                </a:lnTo>
                <a:lnTo>
                  <a:pt x="24" y="6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21" name="Freeform 117"/>
          <p:cNvSpPr>
            <a:spLocks/>
          </p:cNvSpPr>
          <p:nvPr/>
        </p:nvSpPr>
        <p:spPr bwMode="auto">
          <a:xfrm>
            <a:off x="5143500" y="5365750"/>
            <a:ext cx="28575" cy="19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" y="6"/>
              </a:cxn>
              <a:cxn ang="0">
                <a:pos x="18" y="12"/>
              </a:cxn>
              <a:cxn ang="0">
                <a:pos x="18" y="12"/>
              </a:cxn>
              <a:cxn ang="0">
                <a:pos x="18" y="12"/>
              </a:cxn>
              <a:cxn ang="0">
                <a:pos x="0" y="6"/>
              </a:cxn>
              <a:cxn ang="0">
                <a:pos x="0" y="0"/>
              </a:cxn>
            </a:cxnLst>
            <a:rect l="0" t="0" r="r" b="b"/>
            <a:pathLst>
              <a:path w="18" h="12">
                <a:moveTo>
                  <a:pt x="0" y="0"/>
                </a:moveTo>
                <a:lnTo>
                  <a:pt x="18" y="6"/>
                </a:lnTo>
                <a:lnTo>
                  <a:pt x="18" y="12"/>
                </a:lnTo>
                <a:lnTo>
                  <a:pt x="18" y="12"/>
                </a:lnTo>
                <a:lnTo>
                  <a:pt x="18" y="12"/>
                </a:lnTo>
                <a:lnTo>
                  <a:pt x="0" y="6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22" name="Freeform 118"/>
          <p:cNvSpPr>
            <a:spLocks/>
          </p:cNvSpPr>
          <p:nvPr/>
        </p:nvSpPr>
        <p:spPr bwMode="auto">
          <a:xfrm>
            <a:off x="5143500" y="5365750"/>
            <a:ext cx="47625" cy="95250"/>
          </a:xfrm>
          <a:custGeom>
            <a:avLst/>
            <a:gdLst/>
            <a:ahLst/>
            <a:cxnLst>
              <a:cxn ang="0">
                <a:pos x="18" y="6"/>
              </a:cxn>
              <a:cxn ang="0">
                <a:pos x="30" y="0"/>
              </a:cxn>
              <a:cxn ang="0">
                <a:pos x="18" y="60"/>
              </a:cxn>
              <a:cxn ang="0">
                <a:pos x="0" y="0"/>
              </a:cxn>
              <a:cxn ang="0">
                <a:pos x="18" y="6"/>
              </a:cxn>
            </a:cxnLst>
            <a:rect l="0" t="0" r="r" b="b"/>
            <a:pathLst>
              <a:path w="30" h="60">
                <a:moveTo>
                  <a:pt x="18" y="6"/>
                </a:moveTo>
                <a:lnTo>
                  <a:pt x="30" y="0"/>
                </a:lnTo>
                <a:lnTo>
                  <a:pt x="18" y="60"/>
                </a:lnTo>
                <a:lnTo>
                  <a:pt x="0" y="0"/>
                </a:lnTo>
                <a:lnTo>
                  <a:pt x="18" y="6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23" name="Rectangle 119"/>
          <p:cNvSpPr>
            <a:spLocks noChangeArrowheads="1"/>
          </p:cNvSpPr>
          <p:nvPr/>
        </p:nvSpPr>
        <p:spPr bwMode="auto">
          <a:xfrm>
            <a:off x="5172075" y="5308600"/>
            <a:ext cx="9525" cy="1588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24" name="Rectangle 120"/>
          <p:cNvSpPr>
            <a:spLocks noChangeArrowheads="1"/>
          </p:cNvSpPr>
          <p:nvPr/>
        </p:nvSpPr>
        <p:spPr bwMode="auto">
          <a:xfrm>
            <a:off x="5172075" y="5365750"/>
            <a:ext cx="9525" cy="1588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25" name="Rectangle 121"/>
          <p:cNvSpPr>
            <a:spLocks noChangeArrowheads="1"/>
          </p:cNvSpPr>
          <p:nvPr/>
        </p:nvSpPr>
        <p:spPr bwMode="auto">
          <a:xfrm>
            <a:off x="5172075" y="5308600"/>
            <a:ext cx="9525" cy="5715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26" name="Rectangle 122"/>
          <p:cNvSpPr>
            <a:spLocks noChangeArrowheads="1"/>
          </p:cNvSpPr>
          <p:nvPr/>
        </p:nvSpPr>
        <p:spPr bwMode="auto">
          <a:xfrm>
            <a:off x="4943475" y="5051425"/>
            <a:ext cx="1588" cy="95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27" name="Rectangle 123"/>
          <p:cNvSpPr>
            <a:spLocks noChangeArrowheads="1"/>
          </p:cNvSpPr>
          <p:nvPr/>
        </p:nvSpPr>
        <p:spPr bwMode="auto">
          <a:xfrm>
            <a:off x="5305425" y="5041900"/>
            <a:ext cx="1588" cy="95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28" name="Freeform 124"/>
          <p:cNvSpPr>
            <a:spLocks/>
          </p:cNvSpPr>
          <p:nvPr/>
        </p:nvSpPr>
        <p:spPr bwMode="auto">
          <a:xfrm>
            <a:off x="4943475" y="5041900"/>
            <a:ext cx="361950" cy="19050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0" y="12"/>
              </a:cxn>
              <a:cxn ang="0">
                <a:pos x="228" y="6"/>
              </a:cxn>
              <a:cxn ang="0">
                <a:pos x="228" y="0"/>
              </a:cxn>
              <a:cxn ang="0">
                <a:pos x="0" y="6"/>
              </a:cxn>
            </a:cxnLst>
            <a:rect l="0" t="0" r="r" b="b"/>
            <a:pathLst>
              <a:path w="228" h="12">
                <a:moveTo>
                  <a:pt x="0" y="6"/>
                </a:moveTo>
                <a:lnTo>
                  <a:pt x="0" y="12"/>
                </a:lnTo>
                <a:lnTo>
                  <a:pt x="228" y="6"/>
                </a:lnTo>
                <a:lnTo>
                  <a:pt x="228" y="0"/>
                </a:lnTo>
                <a:lnTo>
                  <a:pt x="0" y="6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29" name="Rectangle 125"/>
          <p:cNvSpPr>
            <a:spLocks noChangeArrowheads="1"/>
          </p:cNvSpPr>
          <p:nvPr/>
        </p:nvSpPr>
        <p:spPr bwMode="auto">
          <a:xfrm>
            <a:off x="5295900" y="5365750"/>
            <a:ext cx="9525" cy="95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30" name="Freeform 126"/>
          <p:cNvSpPr>
            <a:spLocks/>
          </p:cNvSpPr>
          <p:nvPr/>
        </p:nvSpPr>
        <p:spPr bwMode="auto">
          <a:xfrm>
            <a:off x="5276850" y="5356225"/>
            <a:ext cx="57150" cy="104775"/>
          </a:xfrm>
          <a:custGeom>
            <a:avLst/>
            <a:gdLst/>
            <a:ahLst/>
            <a:cxnLst>
              <a:cxn ang="0">
                <a:pos x="18" y="12"/>
              </a:cxn>
              <a:cxn ang="0">
                <a:pos x="36" y="6"/>
              </a:cxn>
              <a:cxn ang="0">
                <a:pos x="36" y="6"/>
              </a:cxn>
              <a:cxn ang="0">
                <a:pos x="36" y="6"/>
              </a:cxn>
              <a:cxn ang="0">
                <a:pos x="18" y="66"/>
              </a:cxn>
              <a:cxn ang="0">
                <a:pos x="12" y="66"/>
              </a:cxn>
              <a:cxn ang="0">
                <a:pos x="12" y="66"/>
              </a:cxn>
              <a:cxn ang="0">
                <a:pos x="0" y="6"/>
              </a:cxn>
              <a:cxn ang="0">
                <a:pos x="0" y="0"/>
              </a:cxn>
              <a:cxn ang="0">
                <a:pos x="6" y="6"/>
              </a:cxn>
              <a:cxn ang="0">
                <a:pos x="6" y="6"/>
              </a:cxn>
              <a:cxn ang="0">
                <a:pos x="18" y="66"/>
              </a:cxn>
              <a:cxn ang="0">
                <a:pos x="18" y="66"/>
              </a:cxn>
              <a:cxn ang="0">
                <a:pos x="12" y="66"/>
              </a:cxn>
              <a:cxn ang="0">
                <a:pos x="30" y="6"/>
              </a:cxn>
              <a:cxn ang="0">
                <a:pos x="36" y="6"/>
              </a:cxn>
              <a:cxn ang="0">
                <a:pos x="36" y="12"/>
              </a:cxn>
              <a:cxn ang="0">
                <a:pos x="18" y="18"/>
              </a:cxn>
              <a:cxn ang="0">
                <a:pos x="18" y="12"/>
              </a:cxn>
            </a:cxnLst>
            <a:rect l="0" t="0" r="r" b="b"/>
            <a:pathLst>
              <a:path w="36" h="66">
                <a:moveTo>
                  <a:pt x="18" y="12"/>
                </a:moveTo>
                <a:lnTo>
                  <a:pt x="36" y="6"/>
                </a:lnTo>
                <a:lnTo>
                  <a:pt x="36" y="6"/>
                </a:lnTo>
                <a:lnTo>
                  <a:pt x="36" y="6"/>
                </a:lnTo>
                <a:lnTo>
                  <a:pt x="18" y="66"/>
                </a:lnTo>
                <a:lnTo>
                  <a:pt x="12" y="66"/>
                </a:lnTo>
                <a:lnTo>
                  <a:pt x="12" y="66"/>
                </a:lnTo>
                <a:lnTo>
                  <a:pt x="0" y="6"/>
                </a:lnTo>
                <a:lnTo>
                  <a:pt x="0" y="0"/>
                </a:lnTo>
                <a:lnTo>
                  <a:pt x="6" y="6"/>
                </a:lnTo>
                <a:lnTo>
                  <a:pt x="6" y="6"/>
                </a:lnTo>
                <a:lnTo>
                  <a:pt x="18" y="66"/>
                </a:lnTo>
                <a:lnTo>
                  <a:pt x="18" y="66"/>
                </a:lnTo>
                <a:lnTo>
                  <a:pt x="12" y="66"/>
                </a:lnTo>
                <a:lnTo>
                  <a:pt x="30" y="6"/>
                </a:lnTo>
                <a:lnTo>
                  <a:pt x="36" y="6"/>
                </a:lnTo>
                <a:lnTo>
                  <a:pt x="36" y="12"/>
                </a:lnTo>
                <a:lnTo>
                  <a:pt x="18" y="18"/>
                </a:lnTo>
                <a:lnTo>
                  <a:pt x="18" y="12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31" name="Freeform 127"/>
          <p:cNvSpPr>
            <a:spLocks/>
          </p:cNvSpPr>
          <p:nvPr/>
        </p:nvSpPr>
        <p:spPr bwMode="auto">
          <a:xfrm>
            <a:off x="5286375" y="5365750"/>
            <a:ext cx="19050" cy="19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" y="6"/>
              </a:cxn>
              <a:cxn ang="0">
                <a:pos x="12" y="12"/>
              </a:cxn>
              <a:cxn ang="0">
                <a:pos x="12" y="12"/>
              </a:cxn>
              <a:cxn ang="0">
                <a:pos x="12" y="12"/>
              </a:cxn>
              <a:cxn ang="0">
                <a:pos x="0" y="6"/>
              </a:cxn>
              <a:cxn ang="0">
                <a:pos x="0" y="0"/>
              </a:cxn>
            </a:cxnLst>
            <a:rect l="0" t="0" r="r" b="b"/>
            <a:pathLst>
              <a:path w="12" h="12">
                <a:moveTo>
                  <a:pt x="0" y="0"/>
                </a:moveTo>
                <a:lnTo>
                  <a:pt x="12" y="6"/>
                </a:lnTo>
                <a:lnTo>
                  <a:pt x="12" y="12"/>
                </a:lnTo>
                <a:lnTo>
                  <a:pt x="12" y="12"/>
                </a:lnTo>
                <a:lnTo>
                  <a:pt x="12" y="12"/>
                </a:lnTo>
                <a:lnTo>
                  <a:pt x="0" y="6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32" name="Freeform 128"/>
          <p:cNvSpPr>
            <a:spLocks/>
          </p:cNvSpPr>
          <p:nvPr/>
        </p:nvSpPr>
        <p:spPr bwMode="auto">
          <a:xfrm>
            <a:off x="5286375" y="5365750"/>
            <a:ext cx="47625" cy="95250"/>
          </a:xfrm>
          <a:custGeom>
            <a:avLst/>
            <a:gdLst/>
            <a:ahLst/>
            <a:cxnLst>
              <a:cxn ang="0">
                <a:pos x="12" y="6"/>
              </a:cxn>
              <a:cxn ang="0">
                <a:pos x="30" y="0"/>
              </a:cxn>
              <a:cxn ang="0">
                <a:pos x="12" y="60"/>
              </a:cxn>
              <a:cxn ang="0">
                <a:pos x="0" y="0"/>
              </a:cxn>
              <a:cxn ang="0">
                <a:pos x="12" y="6"/>
              </a:cxn>
            </a:cxnLst>
            <a:rect l="0" t="0" r="r" b="b"/>
            <a:pathLst>
              <a:path w="30" h="60">
                <a:moveTo>
                  <a:pt x="12" y="6"/>
                </a:moveTo>
                <a:lnTo>
                  <a:pt x="30" y="0"/>
                </a:lnTo>
                <a:lnTo>
                  <a:pt x="12" y="60"/>
                </a:lnTo>
                <a:lnTo>
                  <a:pt x="0" y="0"/>
                </a:lnTo>
                <a:lnTo>
                  <a:pt x="12" y="6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33" name="Rectangle 129"/>
          <p:cNvSpPr>
            <a:spLocks noChangeArrowheads="1"/>
          </p:cNvSpPr>
          <p:nvPr/>
        </p:nvSpPr>
        <p:spPr bwMode="auto">
          <a:xfrm>
            <a:off x="5305425" y="5041900"/>
            <a:ext cx="9525" cy="1588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34" name="Rectangle 130"/>
          <p:cNvSpPr>
            <a:spLocks noChangeArrowheads="1"/>
          </p:cNvSpPr>
          <p:nvPr/>
        </p:nvSpPr>
        <p:spPr bwMode="auto">
          <a:xfrm>
            <a:off x="5305425" y="5365750"/>
            <a:ext cx="9525" cy="1588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35" name="Rectangle 131"/>
          <p:cNvSpPr>
            <a:spLocks noChangeArrowheads="1"/>
          </p:cNvSpPr>
          <p:nvPr/>
        </p:nvSpPr>
        <p:spPr bwMode="auto">
          <a:xfrm>
            <a:off x="5305425" y="5041900"/>
            <a:ext cx="9525" cy="32385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36" name="Rectangle 132"/>
          <p:cNvSpPr>
            <a:spLocks noChangeArrowheads="1"/>
          </p:cNvSpPr>
          <p:nvPr/>
        </p:nvSpPr>
        <p:spPr bwMode="auto">
          <a:xfrm>
            <a:off x="4762500" y="4516438"/>
            <a:ext cx="2857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i="1" baseline="0">
                <a:solidFill>
                  <a:srgbClr val="000000"/>
                </a:solidFill>
                <a:latin typeface="Times" pitchFamily="18" charset="0"/>
              </a:rPr>
              <a:t>.</a:t>
            </a:r>
            <a:endParaRPr lang="en-US" i="1" baseline="0">
              <a:solidFill>
                <a:srgbClr val="000099"/>
              </a:solidFill>
            </a:endParaRPr>
          </a:p>
        </p:txBody>
      </p:sp>
      <p:sp>
        <p:nvSpPr>
          <p:cNvPr id="149637" name="Rectangle 133"/>
          <p:cNvSpPr>
            <a:spLocks noChangeArrowheads="1"/>
          </p:cNvSpPr>
          <p:nvPr/>
        </p:nvSpPr>
        <p:spPr bwMode="auto">
          <a:xfrm>
            <a:off x="4762500" y="4756150"/>
            <a:ext cx="2857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i="1" baseline="0">
                <a:solidFill>
                  <a:srgbClr val="000000"/>
                </a:solidFill>
                <a:latin typeface="Times" pitchFamily="18" charset="0"/>
              </a:rPr>
              <a:t>.</a:t>
            </a:r>
            <a:endParaRPr lang="en-US" i="1" baseline="0">
              <a:solidFill>
                <a:srgbClr val="000099"/>
              </a:solidFill>
            </a:endParaRPr>
          </a:p>
        </p:txBody>
      </p:sp>
      <p:sp>
        <p:nvSpPr>
          <p:cNvPr id="149638" name="Rectangle 134"/>
          <p:cNvSpPr>
            <a:spLocks noChangeArrowheads="1"/>
          </p:cNvSpPr>
          <p:nvPr/>
        </p:nvSpPr>
        <p:spPr bwMode="auto">
          <a:xfrm>
            <a:off x="4762500" y="4325938"/>
            <a:ext cx="2857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i="1" baseline="0">
                <a:solidFill>
                  <a:srgbClr val="000000"/>
                </a:solidFill>
                <a:latin typeface="Times" pitchFamily="18" charset="0"/>
              </a:rPr>
              <a:t>.</a:t>
            </a:r>
            <a:endParaRPr lang="en-US" i="1" baseline="0">
              <a:solidFill>
                <a:srgbClr val="000099"/>
              </a:solidFill>
            </a:endParaRPr>
          </a:p>
        </p:txBody>
      </p:sp>
      <p:sp>
        <p:nvSpPr>
          <p:cNvPr id="149639" name="Rectangle 135"/>
          <p:cNvSpPr>
            <a:spLocks noChangeArrowheads="1"/>
          </p:cNvSpPr>
          <p:nvPr/>
        </p:nvSpPr>
        <p:spPr bwMode="auto">
          <a:xfrm>
            <a:off x="4933950" y="4268788"/>
            <a:ext cx="1588" cy="95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40" name="Rectangle 136"/>
          <p:cNvSpPr>
            <a:spLocks noChangeArrowheads="1"/>
          </p:cNvSpPr>
          <p:nvPr/>
        </p:nvSpPr>
        <p:spPr bwMode="auto">
          <a:xfrm>
            <a:off x="6219825" y="4268788"/>
            <a:ext cx="1588" cy="95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41" name="Rectangle 137"/>
          <p:cNvSpPr>
            <a:spLocks noChangeArrowheads="1"/>
          </p:cNvSpPr>
          <p:nvPr/>
        </p:nvSpPr>
        <p:spPr bwMode="auto">
          <a:xfrm>
            <a:off x="4933950" y="4268788"/>
            <a:ext cx="1285875" cy="95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42" name="Rectangle 138"/>
          <p:cNvSpPr>
            <a:spLocks noChangeArrowheads="1"/>
          </p:cNvSpPr>
          <p:nvPr/>
        </p:nvSpPr>
        <p:spPr bwMode="auto">
          <a:xfrm>
            <a:off x="6210300" y="5365750"/>
            <a:ext cx="9525" cy="95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43" name="Freeform 139"/>
          <p:cNvSpPr>
            <a:spLocks/>
          </p:cNvSpPr>
          <p:nvPr/>
        </p:nvSpPr>
        <p:spPr bwMode="auto">
          <a:xfrm>
            <a:off x="6191250" y="5356225"/>
            <a:ext cx="57150" cy="104775"/>
          </a:xfrm>
          <a:custGeom>
            <a:avLst/>
            <a:gdLst/>
            <a:ahLst/>
            <a:cxnLst>
              <a:cxn ang="0">
                <a:pos x="18" y="12"/>
              </a:cxn>
              <a:cxn ang="0">
                <a:pos x="36" y="6"/>
              </a:cxn>
              <a:cxn ang="0">
                <a:pos x="36" y="6"/>
              </a:cxn>
              <a:cxn ang="0">
                <a:pos x="36" y="6"/>
              </a:cxn>
              <a:cxn ang="0">
                <a:pos x="18" y="66"/>
              </a:cxn>
              <a:cxn ang="0">
                <a:pos x="12" y="66"/>
              </a:cxn>
              <a:cxn ang="0">
                <a:pos x="12" y="66"/>
              </a:cxn>
              <a:cxn ang="0">
                <a:pos x="0" y="6"/>
              </a:cxn>
              <a:cxn ang="0">
                <a:pos x="0" y="0"/>
              </a:cxn>
              <a:cxn ang="0">
                <a:pos x="6" y="6"/>
              </a:cxn>
              <a:cxn ang="0">
                <a:pos x="6" y="6"/>
              </a:cxn>
              <a:cxn ang="0">
                <a:pos x="18" y="66"/>
              </a:cxn>
              <a:cxn ang="0">
                <a:pos x="18" y="66"/>
              </a:cxn>
              <a:cxn ang="0">
                <a:pos x="12" y="66"/>
              </a:cxn>
              <a:cxn ang="0">
                <a:pos x="30" y="6"/>
              </a:cxn>
              <a:cxn ang="0">
                <a:pos x="36" y="6"/>
              </a:cxn>
              <a:cxn ang="0">
                <a:pos x="36" y="12"/>
              </a:cxn>
              <a:cxn ang="0">
                <a:pos x="18" y="18"/>
              </a:cxn>
              <a:cxn ang="0">
                <a:pos x="18" y="12"/>
              </a:cxn>
            </a:cxnLst>
            <a:rect l="0" t="0" r="r" b="b"/>
            <a:pathLst>
              <a:path w="36" h="66">
                <a:moveTo>
                  <a:pt x="18" y="12"/>
                </a:moveTo>
                <a:lnTo>
                  <a:pt x="36" y="6"/>
                </a:lnTo>
                <a:lnTo>
                  <a:pt x="36" y="6"/>
                </a:lnTo>
                <a:lnTo>
                  <a:pt x="36" y="6"/>
                </a:lnTo>
                <a:lnTo>
                  <a:pt x="18" y="66"/>
                </a:lnTo>
                <a:lnTo>
                  <a:pt x="12" y="66"/>
                </a:lnTo>
                <a:lnTo>
                  <a:pt x="12" y="66"/>
                </a:lnTo>
                <a:lnTo>
                  <a:pt x="0" y="6"/>
                </a:lnTo>
                <a:lnTo>
                  <a:pt x="0" y="0"/>
                </a:lnTo>
                <a:lnTo>
                  <a:pt x="6" y="6"/>
                </a:lnTo>
                <a:lnTo>
                  <a:pt x="6" y="6"/>
                </a:lnTo>
                <a:lnTo>
                  <a:pt x="18" y="66"/>
                </a:lnTo>
                <a:lnTo>
                  <a:pt x="18" y="66"/>
                </a:lnTo>
                <a:lnTo>
                  <a:pt x="12" y="66"/>
                </a:lnTo>
                <a:lnTo>
                  <a:pt x="30" y="6"/>
                </a:lnTo>
                <a:lnTo>
                  <a:pt x="36" y="6"/>
                </a:lnTo>
                <a:lnTo>
                  <a:pt x="36" y="12"/>
                </a:lnTo>
                <a:lnTo>
                  <a:pt x="18" y="18"/>
                </a:lnTo>
                <a:lnTo>
                  <a:pt x="18" y="12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44" name="Freeform 140"/>
          <p:cNvSpPr>
            <a:spLocks/>
          </p:cNvSpPr>
          <p:nvPr/>
        </p:nvSpPr>
        <p:spPr bwMode="auto">
          <a:xfrm>
            <a:off x="6200775" y="5365750"/>
            <a:ext cx="19050" cy="19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" y="6"/>
              </a:cxn>
              <a:cxn ang="0">
                <a:pos x="12" y="12"/>
              </a:cxn>
              <a:cxn ang="0">
                <a:pos x="12" y="12"/>
              </a:cxn>
              <a:cxn ang="0">
                <a:pos x="12" y="12"/>
              </a:cxn>
              <a:cxn ang="0">
                <a:pos x="0" y="6"/>
              </a:cxn>
              <a:cxn ang="0">
                <a:pos x="0" y="0"/>
              </a:cxn>
            </a:cxnLst>
            <a:rect l="0" t="0" r="r" b="b"/>
            <a:pathLst>
              <a:path w="12" h="12">
                <a:moveTo>
                  <a:pt x="0" y="0"/>
                </a:moveTo>
                <a:lnTo>
                  <a:pt x="12" y="6"/>
                </a:lnTo>
                <a:lnTo>
                  <a:pt x="12" y="12"/>
                </a:lnTo>
                <a:lnTo>
                  <a:pt x="12" y="12"/>
                </a:lnTo>
                <a:lnTo>
                  <a:pt x="12" y="12"/>
                </a:lnTo>
                <a:lnTo>
                  <a:pt x="0" y="6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45" name="Freeform 141"/>
          <p:cNvSpPr>
            <a:spLocks/>
          </p:cNvSpPr>
          <p:nvPr/>
        </p:nvSpPr>
        <p:spPr bwMode="auto">
          <a:xfrm>
            <a:off x="6200775" y="5365750"/>
            <a:ext cx="47625" cy="95250"/>
          </a:xfrm>
          <a:custGeom>
            <a:avLst/>
            <a:gdLst/>
            <a:ahLst/>
            <a:cxnLst>
              <a:cxn ang="0">
                <a:pos x="12" y="6"/>
              </a:cxn>
              <a:cxn ang="0">
                <a:pos x="30" y="0"/>
              </a:cxn>
              <a:cxn ang="0">
                <a:pos x="12" y="60"/>
              </a:cxn>
              <a:cxn ang="0">
                <a:pos x="0" y="0"/>
              </a:cxn>
              <a:cxn ang="0">
                <a:pos x="12" y="6"/>
              </a:cxn>
            </a:cxnLst>
            <a:rect l="0" t="0" r="r" b="b"/>
            <a:pathLst>
              <a:path w="30" h="60">
                <a:moveTo>
                  <a:pt x="12" y="6"/>
                </a:moveTo>
                <a:lnTo>
                  <a:pt x="30" y="0"/>
                </a:lnTo>
                <a:lnTo>
                  <a:pt x="12" y="60"/>
                </a:lnTo>
                <a:lnTo>
                  <a:pt x="0" y="0"/>
                </a:lnTo>
                <a:lnTo>
                  <a:pt x="12" y="6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46" name="Rectangle 142"/>
          <p:cNvSpPr>
            <a:spLocks noChangeArrowheads="1"/>
          </p:cNvSpPr>
          <p:nvPr/>
        </p:nvSpPr>
        <p:spPr bwMode="auto">
          <a:xfrm>
            <a:off x="6219825" y="4268788"/>
            <a:ext cx="9525" cy="1587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47" name="Rectangle 143"/>
          <p:cNvSpPr>
            <a:spLocks noChangeArrowheads="1"/>
          </p:cNvSpPr>
          <p:nvPr/>
        </p:nvSpPr>
        <p:spPr bwMode="auto">
          <a:xfrm>
            <a:off x="6219825" y="5365750"/>
            <a:ext cx="9525" cy="1588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48" name="Rectangle 144"/>
          <p:cNvSpPr>
            <a:spLocks noChangeArrowheads="1"/>
          </p:cNvSpPr>
          <p:nvPr/>
        </p:nvSpPr>
        <p:spPr bwMode="auto">
          <a:xfrm>
            <a:off x="6219825" y="4268788"/>
            <a:ext cx="9525" cy="1096962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49" name="Rectangle 145"/>
          <p:cNvSpPr>
            <a:spLocks noChangeArrowheads="1"/>
          </p:cNvSpPr>
          <p:nvPr/>
        </p:nvSpPr>
        <p:spPr bwMode="auto">
          <a:xfrm>
            <a:off x="4762500" y="4068763"/>
            <a:ext cx="2857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i="1" baseline="0">
                <a:solidFill>
                  <a:srgbClr val="000000"/>
                </a:solidFill>
                <a:latin typeface="Times" pitchFamily="18" charset="0"/>
              </a:rPr>
              <a:t>.</a:t>
            </a:r>
            <a:endParaRPr lang="en-US" i="1" baseline="0">
              <a:solidFill>
                <a:srgbClr val="000099"/>
              </a:solidFill>
            </a:endParaRPr>
          </a:p>
        </p:txBody>
      </p:sp>
      <p:sp>
        <p:nvSpPr>
          <p:cNvPr id="149650" name="Rectangle 146"/>
          <p:cNvSpPr>
            <a:spLocks noChangeArrowheads="1"/>
          </p:cNvSpPr>
          <p:nvPr/>
        </p:nvSpPr>
        <p:spPr bwMode="auto">
          <a:xfrm>
            <a:off x="4762500" y="3983038"/>
            <a:ext cx="2857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i="1" baseline="0">
                <a:solidFill>
                  <a:srgbClr val="000000"/>
                </a:solidFill>
                <a:latin typeface="Times" pitchFamily="18" charset="0"/>
              </a:rPr>
              <a:t>.</a:t>
            </a:r>
            <a:endParaRPr lang="en-US" i="1" baseline="0">
              <a:solidFill>
                <a:srgbClr val="000099"/>
              </a:solidFill>
            </a:endParaRPr>
          </a:p>
        </p:txBody>
      </p:sp>
      <p:sp>
        <p:nvSpPr>
          <p:cNvPr id="149651" name="Rectangle 147"/>
          <p:cNvSpPr>
            <a:spLocks noChangeArrowheads="1"/>
          </p:cNvSpPr>
          <p:nvPr/>
        </p:nvSpPr>
        <p:spPr bwMode="auto">
          <a:xfrm>
            <a:off x="4762500" y="3897313"/>
            <a:ext cx="2857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i="1" baseline="0">
                <a:solidFill>
                  <a:srgbClr val="000000"/>
                </a:solidFill>
                <a:latin typeface="Times" pitchFamily="18" charset="0"/>
              </a:rPr>
              <a:t>.</a:t>
            </a:r>
            <a:endParaRPr lang="en-US" i="1" baseline="0">
              <a:solidFill>
                <a:srgbClr val="000099"/>
              </a:solidFill>
            </a:endParaRPr>
          </a:p>
        </p:txBody>
      </p:sp>
      <p:sp>
        <p:nvSpPr>
          <p:cNvPr id="149652" name="Rectangle 148"/>
          <p:cNvSpPr>
            <a:spLocks noChangeArrowheads="1"/>
          </p:cNvSpPr>
          <p:nvPr/>
        </p:nvSpPr>
        <p:spPr bwMode="auto">
          <a:xfrm>
            <a:off x="4933950" y="3840163"/>
            <a:ext cx="1588" cy="95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53" name="Rectangle 149"/>
          <p:cNvSpPr>
            <a:spLocks noChangeArrowheads="1"/>
          </p:cNvSpPr>
          <p:nvPr/>
        </p:nvSpPr>
        <p:spPr bwMode="auto">
          <a:xfrm>
            <a:off x="6648450" y="3840163"/>
            <a:ext cx="1588" cy="95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54" name="Rectangle 150"/>
          <p:cNvSpPr>
            <a:spLocks noChangeArrowheads="1"/>
          </p:cNvSpPr>
          <p:nvPr/>
        </p:nvSpPr>
        <p:spPr bwMode="auto">
          <a:xfrm>
            <a:off x="4933950" y="3840163"/>
            <a:ext cx="1714500" cy="95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55" name="Rectangle 151"/>
          <p:cNvSpPr>
            <a:spLocks noChangeArrowheads="1"/>
          </p:cNvSpPr>
          <p:nvPr/>
        </p:nvSpPr>
        <p:spPr bwMode="auto">
          <a:xfrm>
            <a:off x="6638925" y="5365750"/>
            <a:ext cx="9525" cy="95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56" name="Freeform 152"/>
          <p:cNvSpPr>
            <a:spLocks/>
          </p:cNvSpPr>
          <p:nvPr/>
        </p:nvSpPr>
        <p:spPr bwMode="auto">
          <a:xfrm>
            <a:off x="6619875" y="5356225"/>
            <a:ext cx="57150" cy="104775"/>
          </a:xfrm>
          <a:custGeom>
            <a:avLst/>
            <a:gdLst/>
            <a:ahLst/>
            <a:cxnLst>
              <a:cxn ang="0">
                <a:pos x="18" y="12"/>
              </a:cxn>
              <a:cxn ang="0">
                <a:pos x="36" y="6"/>
              </a:cxn>
              <a:cxn ang="0">
                <a:pos x="36" y="6"/>
              </a:cxn>
              <a:cxn ang="0">
                <a:pos x="36" y="6"/>
              </a:cxn>
              <a:cxn ang="0">
                <a:pos x="18" y="66"/>
              </a:cxn>
              <a:cxn ang="0">
                <a:pos x="12" y="66"/>
              </a:cxn>
              <a:cxn ang="0">
                <a:pos x="12" y="66"/>
              </a:cxn>
              <a:cxn ang="0">
                <a:pos x="0" y="6"/>
              </a:cxn>
              <a:cxn ang="0">
                <a:pos x="0" y="0"/>
              </a:cxn>
              <a:cxn ang="0">
                <a:pos x="6" y="6"/>
              </a:cxn>
              <a:cxn ang="0">
                <a:pos x="6" y="6"/>
              </a:cxn>
              <a:cxn ang="0">
                <a:pos x="18" y="66"/>
              </a:cxn>
              <a:cxn ang="0">
                <a:pos x="18" y="66"/>
              </a:cxn>
              <a:cxn ang="0">
                <a:pos x="12" y="66"/>
              </a:cxn>
              <a:cxn ang="0">
                <a:pos x="30" y="6"/>
              </a:cxn>
              <a:cxn ang="0">
                <a:pos x="36" y="6"/>
              </a:cxn>
              <a:cxn ang="0">
                <a:pos x="36" y="12"/>
              </a:cxn>
              <a:cxn ang="0">
                <a:pos x="18" y="18"/>
              </a:cxn>
              <a:cxn ang="0">
                <a:pos x="18" y="12"/>
              </a:cxn>
            </a:cxnLst>
            <a:rect l="0" t="0" r="r" b="b"/>
            <a:pathLst>
              <a:path w="36" h="66">
                <a:moveTo>
                  <a:pt x="18" y="12"/>
                </a:moveTo>
                <a:lnTo>
                  <a:pt x="36" y="6"/>
                </a:lnTo>
                <a:lnTo>
                  <a:pt x="36" y="6"/>
                </a:lnTo>
                <a:lnTo>
                  <a:pt x="36" y="6"/>
                </a:lnTo>
                <a:lnTo>
                  <a:pt x="18" y="66"/>
                </a:lnTo>
                <a:lnTo>
                  <a:pt x="12" y="66"/>
                </a:lnTo>
                <a:lnTo>
                  <a:pt x="12" y="66"/>
                </a:lnTo>
                <a:lnTo>
                  <a:pt x="0" y="6"/>
                </a:lnTo>
                <a:lnTo>
                  <a:pt x="0" y="0"/>
                </a:lnTo>
                <a:lnTo>
                  <a:pt x="6" y="6"/>
                </a:lnTo>
                <a:lnTo>
                  <a:pt x="6" y="6"/>
                </a:lnTo>
                <a:lnTo>
                  <a:pt x="18" y="66"/>
                </a:lnTo>
                <a:lnTo>
                  <a:pt x="18" y="66"/>
                </a:lnTo>
                <a:lnTo>
                  <a:pt x="12" y="66"/>
                </a:lnTo>
                <a:lnTo>
                  <a:pt x="30" y="6"/>
                </a:lnTo>
                <a:lnTo>
                  <a:pt x="36" y="6"/>
                </a:lnTo>
                <a:lnTo>
                  <a:pt x="36" y="12"/>
                </a:lnTo>
                <a:lnTo>
                  <a:pt x="18" y="18"/>
                </a:lnTo>
                <a:lnTo>
                  <a:pt x="18" y="12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57" name="Freeform 153"/>
          <p:cNvSpPr>
            <a:spLocks/>
          </p:cNvSpPr>
          <p:nvPr/>
        </p:nvSpPr>
        <p:spPr bwMode="auto">
          <a:xfrm>
            <a:off x="6629400" y="5365750"/>
            <a:ext cx="19050" cy="190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" y="6"/>
              </a:cxn>
              <a:cxn ang="0">
                <a:pos x="12" y="12"/>
              </a:cxn>
              <a:cxn ang="0">
                <a:pos x="12" y="12"/>
              </a:cxn>
              <a:cxn ang="0">
                <a:pos x="12" y="12"/>
              </a:cxn>
              <a:cxn ang="0">
                <a:pos x="0" y="6"/>
              </a:cxn>
              <a:cxn ang="0">
                <a:pos x="0" y="0"/>
              </a:cxn>
            </a:cxnLst>
            <a:rect l="0" t="0" r="r" b="b"/>
            <a:pathLst>
              <a:path w="12" h="12">
                <a:moveTo>
                  <a:pt x="0" y="0"/>
                </a:moveTo>
                <a:lnTo>
                  <a:pt x="12" y="6"/>
                </a:lnTo>
                <a:lnTo>
                  <a:pt x="12" y="12"/>
                </a:lnTo>
                <a:lnTo>
                  <a:pt x="12" y="12"/>
                </a:lnTo>
                <a:lnTo>
                  <a:pt x="12" y="12"/>
                </a:lnTo>
                <a:lnTo>
                  <a:pt x="0" y="6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58" name="Freeform 154"/>
          <p:cNvSpPr>
            <a:spLocks/>
          </p:cNvSpPr>
          <p:nvPr/>
        </p:nvSpPr>
        <p:spPr bwMode="auto">
          <a:xfrm>
            <a:off x="6629400" y="5365750"/>
            <a:ext cx="47625" cy="95250"/>
          </a:xfrm>
          <a:custGeom>
            <a:avLst/>
            <a:gdLst/>
            <a:ahLst/>
            <a:cxnLst>
              <a:cxn ang="0">
                <a:pos x="12" y="6"/>
              </a:cxn>
              <a:cxn ang="0">
                <a:pos x="30" y="0"/>
              </a:cxn>
              <a:cxn ang="0">
                <a:pos x="12" y="60"/>
              </a:cxn>
              <a:cxn ang="0">
                <a:pos x="0" y="0"/>
              </a:cxn>
              <a:cxn ang="0">
                <a:pos x="12" y="6"/>
              </a:cxn>
            </a:cxnLst>
            <a:rect l="0" t="0" r="r" b="b"/>
            <a:pathLst>
              <a:path w="30" h="60">
                <a:moveTo>
                  <a:pt x="12" y="6"/>
                </a:moveTo>
                <a:lnTo>
                  <a:pt x="30" y="0"/>
                </a:lnTo>
                <a:lnTo>
                  <a:pt x="12" y="60"/>
                </a:lnTo>
                <a:lnTo>
                  <a:pt x="0" y="0"/>
                </a:lnTo>
                <a:lnTo>
                  <a:pt x="12" y="6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59" name="Rectangle 155"/>
          <p:cNvSpPr>
            <a:spLocks noChangeArrowheads="1"/>
          </p:cNvSpPr>
          <p:nvPr/>
        </p:nvSpPr>
        <p:spPr bwMode="auto">
          <a:xfrm>
            <a:off x="6648450" y="3840163"/>
            <a:ext cx="9525" cy="1587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60" name="Rectangle 156"/>
          <p:cNvSpPr>
            <a:spLocks noChangeArrowheads="1"/>
          </p:cNvSpPr>
          <p:nvPr/>
        </p:nvSpPr>
        <p:spPr bwMode="auto">
          <a:xfrm>
            <a:off x="6648450" y="5365750"/>
            <a:ext cx="9525" cy="1588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61" name="Rectangle 157"/>
          <p:cNvSpPr>
            <a:spLocks noChangeArrowheads="1"/>
          </p:cNvSpPr>
          <p:nvPr/>
        </p:nvSpPr>
        <p:spPr bwMode="auto">
          <a:xfrm>
            <a:off x="6648450" y="3840163"/>
            <a:ext cx="9525" cy="1525587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62" name="Rectangle 158"/>
          <p:cNvSpPr>
            <a:spLocks noChangeArrowheads="1"/>
          </p:cNvSpPr>
          <p:nvPr/>
        </p:nvSpPr>
        <p:spPr bwMode="auto">
          <a:xfrm>
            <a:off x="5105400" y="5441950"/>
            <a:ext cx="76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 i="1" baseline="0">
                <a:solidFill>
                  <a:schemeClr val="tx1"/>
                </a:solidFill>
                <a:latin typeface="Times" pitchFamily="18" charset="0"/>
              </a:rPr>
              <a:t>x</a:t>
            </a:r>
            <a:endParaRPr lang="en-US" sz="1200" b="1" i="1" baseline="0">
              <a:solidFill>
                <a:schemeClr val="tx1"/>
              </a:solidFill>
            </a:endParaRPr>
          </a:p>
        </p:txBody>
      </p:sp>
      <p:sp>
        <p:nvSpPr>
          <p:cNvPr id="149663" name="Rectangle 159"/>
          <p:cNvSpPr>
            <a:spLocks noChangeArrowheads="1"/>
          </p:cNvSpPr>
          <p:nvPr/>
        </p:nvSpPr>
        <p:spPr bwMode="auto">
          <a:xfrm>
            <a:off x="5162550" y="5508625"/>
            <a:ext cx="571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 i="1" baseline="0">
                <a:solidFill>
                  <a:schemeClr val="tx1"/>
                </a:solidFill>
                <a:latin typeface="Times" pitchFamily="18" charset="0"/>
              </a:rPr>
              <a:t>1</a:t>
            </a:r>
            <a:endParaRPr lang="en-US" sz="900" b="1" i="1" baseline="0">
              <a:solidFill>
                <a:schemeClr val="tx1"/>
              </a:solidFill>
            </a:endParaRPr>
          </a:p>
        </p:txBody>
      </p:sp>
      <p:sp>
        <p:nvSpPr>
          <p:cNvPr id="149664" name="Rectangle 160"/>
          <p:cNvSpPr>
            <a:spLocks noChangeArrowheads="1"/>
          </p:cNvSpPr>
          <p:nvPr/>
        </p:nvSpPr>
        <p:spPr bwMode="auto">
          <a:xfrm>
            <a:off x="5276850" y="5441950"/>
            <a:ext cx="76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 i="1" baseline="0">
                <a:solidFill>
                  <a:schemeClr val="tx1"/>
                </a:solidFill>
                <a:latin typeface="Times" pitchFamily="18" charset="0"/>
              </a:rPr>
              <a:t>x</a:t>
            </a:r>
            <a:endParaRPr lang="en-US" sz="1200" b="1" i="1" baseline="0">
              <a:solidFill>
                <a:schemeClr val="tx1"/>
              </a:solidFill>
            </a:endParaRPr>
          </a:p>
        </p:txBody>
      </p:sp>
      <p:sp>
        <p:nvSpPr>
          <p:cNvPr id="149665" name="Rectangle 161"/>
          <p:cNvSpPr>
            <a:spLocks noChangeArrowheads="1"/>
          </p:cNvSpPr>
          <p:nvPr/>
        </p:nvSpPr>
        <p:spPr bwMode="auto">
          <a:xfrm>
            <a:off x="5334000" y="5508625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 i="1" baseline="0">
                <a:solidFill>
                  <a:schemeClr val="tx1"/>
                </a:solidFill>
                <a:latin typeface="Times" pitchFamily="18" charset="0"/>
              </a:rPr>
              <a:t>2</a:t>
            </a:r>
            <a:endParaRPr lang="en-US" sz="1000" b="1" i="1" baseline="0">
              <a:solidFill>
                <a:schemeClr val="tx1"/>
              </a:solidFill>
            </a:endParaRPr>
          </a:p>
        </p:txBody>
      </p:sp>
      <p:sp>
        <p:nvSpPr>
          <p:cNvPr id="149666" name="Rectangle 162"/>
          <p:cNvSpPr>
            <a:spLocks noChangeArrowheads="1"/>
          </p:cNvSpPr>
          <p:nvPr/>
        </p:nvSpPr>
        <p:spPr bwMode="auto">
          <a:xfrm>
            <a:off x="5534025" y="5441950"/>
            <a:ext cx="2857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i="1" baseline="0">
                <a:solidFill>
                  <a:srgbClr val="000000"/>
                </a:solidFill>
                <a:latin typeface="Times" pitchFamily="18" charset="0"/>
              </a:rPr>
              <a:t>.</a:t>
            </a:r>
            <a:endParaRPr lang="en-US" i="1" baseline="0">
              <a:solidFill>
                <a:srgbClr val="000099"/>
              </a:solidFill>
            </a:endParaRPr>
          </a:p>
        </p:txBody>
      </p:sp>
      <p:sp>
        <p:nvSpPr>
          <p:cNvPr id="149667" name="Rectangle 163"/>
          <p:cNvSpPr>
            <a:spLocks noChangeArrowheads="1"/>
          </p:cNvSpPr>
          <p:nvPr/>
        </p:nvSpPr>
        <p:spPr bwMode="auto">
          <a:xfrm>
            <a:off x="5705475" y="5441950"/>
            <a:ext cx="2857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i="1" baseline="0">
                <a:solidFill>
                  <a:srgbClr val="000000"/>
                </a:solidFill>
                <a:latin typeface="Times" pitchFamily="18" charset="0"/>
              </a:rPr>
              <a:t>.</a:t>
            </a:r>
            <a:endParaRPr lang="en-US" i="1" baseline="0">
              <a:solidFill>
                <a:srgbClr val="000099"/>
              </a:solidFill>
            </a:endParaRPr>
          </a:p>
        </p:txBody>
      </p:sp>
      <p:sp>
        <p:nvSpPr>
          <p:cNvPr id="149668" name="Rectangle 164"/>
          <p:cNvSpPr>
            <a:spLocks noChangeArrowheads="1"/>
          </p:cNvSpPr>
          <p:nvPr/>
        </p:nvSpPr>
        <p:spPr bwMode="auto">
          <a:xfrm>
            <a:off x="5876925" y="5441950"/>
            <a:ext cx="2857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i="1" baseline="0">
                <a:solidFill>
                  <a:srgbClr val="000000"/>
                </a:solidFill>
                <a:latin typeface="Times" pitchFamily="18" charset="0"/>
              </a:rPr>
              <a:t>.</a:t>
            </a:r>
            <a:endParaRPr lang="en-US" i="1" baseline="0">
              <a:solidFill>
                <a:srgbClr val="000099"/>
              </a:solidFill>
            </a:endParaRPr>
          </a:p>
        </p:txBody>
      </p:sp>
      <p:sp>
        <p:nvSpPr>
          <p:cNvPr id="149669" name="Rectangle 165"/>
          <p:cNvSpPr>
            <a:spLocks noChangeArrowheads="1"/>
          </p:cNvSpPr>
          <p:nvPr/>
        </p:nvSpPr>
        <p:spPr bwMode="auto">
          <a:xfrm>
            <a:off x="6219825" y="5441950"/>
            <a:ext cx="76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 i="1" baseline="0">
                <a:solidFill>
                  <a:schemeClr val="tx1"/>
                </a:solidFill>
                <a:latin typeface="Times" pitchFamily="18" charset="0"/>
              </a:rPr>
              <a:t>x</a:t>
            </a:r>
            <a:endParaRPr lang="en-US" sz="1200" b="1" i="1" baseline="0">
              <a:solidFill>
                <a:schemeClr val="tx1"/>
              </a:solidFill>
            </a:endParaRPr>
          </a:p>
        </p:txBody>
      </p:sp>
      <p:sp>
        <p:nvSpPr>
          <p:cNvPr id="149670" name="Rectangle 166"/>
          <p:cNvSpPr>
            <a:spLocks noChangeArrowheads="1"/>
          </p:cNvSpPr>
          <p:nvPr/>
        </p:nvSpPr>
        <p:spPr bwMode="auto">
          <a:xfrm>
            <a:off x="6276975" y="5508625"/>
            <a:ext cx="34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 i="1" baseline="0">
                <a:solidFill>
                  <a:schemeClr val="tx1"/>
                </a:solidFill>
                <a:latin typeface="Times" pitchFamily="18" charset="0"/>
              </a:rPr>
              <a:t>i</a:t>
            </a:r>
            <a:endParaRPr lang="en-US" sz="1000" b="1" i="1" baseline="0">
              <a:solidFill>
                <a:schemeClr val="tx1"/>
              </a:solidFill>
            </a:endParaRPr>
          </a:p>
        </p:txBody>
      </p:sp>
      <p:sp>
        <p:nvSpPr>
          <p:cNvPr id="149671" name="Rectangle 167"/>
          <p:cNvSpPr>
            <a:spLocks noChangeArrowheads="1"/>
          </p:cNvSpPr>
          <p:nvPr/>
        </p:nvSpPr>
        <p:spPr bwMode="auto">
          <a:xfrm>
            <a:off x="6391275" y="5441950"/>
            <a:ext cx="2857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i="1" baseline="0">
                <a:solidFill>
                  <a:srgbClr val="000000"/>
                </a:solidFill>
                <a:latin typeface="Times" pitchFamily="18" charset="0"/>
              </a:rPr>
              <a:t>.</a:t>
            </a:r>
            <a:endParaRPr lang="en-US" i="1" baseline="0">
              <a:solidFill>
                <a:srgbClr val="000099"/>
              </a:solidFill>
            </a:endParaRPr>
          </a:p>
        </p:txBody>
      </p:sp>
      <p:sp>
        <p:nvSpPr>
          <p:cNvPr id="149672" name="Rectangle 168"/>
          <p:cNvSpPr>
            <a:spLocks noChangeArrowheads="1"/>
          </p:cNvSpPr>
          <p:nvPr/>
        </p:nvSpPr>
        <p:spPr bwMode="auto">
          <a:xfrm>
            <a:off x="6477000" y="5441950"/>
            <a:ext cx="2857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i="1" baseline="0">
                <a:solidFill>
                  <a:srgbClr val="000000"/>
                </a:solidFill>
                <a:latin typeface="Times" pitchFamily="18" charset="0"/>
              </a:rPr>
              <a:t>.</a:t>
            </a:r>
            <a:endParaRPr lang="en-US" i="1" baseline="0">
              <a:solidFill>
                <a:srgbClr val="000099"/>
              </a:solidFill>
            </a:endParaRPr>
          </a:p>
        </p:txBody>
      </p:sp>
      <p:sp>
        <p:nvSpPr>
          <p:cNvPr id="149673" name="Rectangle 169"/>
          <p:cNvSpPr>
            <a:spLocks noChangeArrowheads="1"/>
          </p:cNvSpPr>
          <p:nvPr/>
        </p:nvSpPr>
        <p:spPr bwMode="auto">
          <a:xfrm>
            <a:off x="6562725" y="5441950"/>
            <a:ext cx="2857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i="1" baseline="0">
                <a:solidFill>
                  <a:srgbClr val="000000"/>
                </a:solidFill>
                <a:latin typeface="Times" pitchFamily="18" charset="0"/>
              </a:rPr>
              <a:t>.</a:t>
            </a:r>
            <a:endParaRPr lang="en-US" i="1" baseline="0">
              <a:solidFill>
                <a:srgbClr val="000099"/>
              </a:solidFill>
            </a:endParaRPr>
          </a:p>
        </p:txBody>
      </p:sp>
      <p:sp>
        <p:nvSpPr>
          <p:cNvPr id="149674" name="Rectangle 170"/>
          <p:cNvSpPr>
            <a:spLocks noChangeArrowheads="1"/>
          </p:cNvSpPr>
          <p:nvPr/>
        </p:nvSpPr>
        <p:spPr bwMode="auto">
          <a:xfrm>
            <a:off x="6648450" y="5441950"/>
            <a:ext cx="76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 i="1" baseline="0">
                <a:solidFill>
                  <a:schemeClr val="tx1"/>
                </a:solidFill>
                <a:latin typeface="Times" pitchFamily="18" charset="0"/>
              </a:rPr>
              <a:t>x</a:t>
            </a:r>
            <a:endParaRPr lang="en-US" sz="1200" b="1" i="1" baseline="0">
              <a:solidFill>
                <a:schemeClr val="tx1"/>
              </a:solidFill>
            </a:endParaRPr>
          </a:p>
        </p:txBody>
      </p:sp>
      <p:sp>
        <p:nvSpPr>
          <p:cNvPr id="149675" name="Rectangle 171"/>
          <p:cNvSpPr>
            <a:spLocks noChangeArrowheads="1"/>
          </p:cNvSpPr>
          <p:nvPr/>
        </p:nvSpPr>
        <p:spPr bwMode="auto">
          <a:xfrm>
            <a:off x="6705600" y="5508625"/>
            <a:ext cx="11271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 b="1" i="1" baseline="0">
                <a:solidFill>
                  <a:schemeClr val="tx1"/>
                </a:solidFill>
                <a:latin typeface="Times" pitchFamily="18" charset="0"/>
              </a:rPr>
              <a:t>M</a:t>
            </a:r>
            <a:endParaRPr lang="en-US" sz="1000" b="1" i="1" baseline="0">
              <a:solidFill>
                <a:schemeClr val="tx1"/>
              </a:solidFill>
            </a:endParaRPr>
          </a:p>
        </p:txBody>
      </p:sp>
      <p:sp>
        <p:nvSpPr>
          <p:cNvPr id="149676" name="Rectangle 172"/>
          <p:cNvSpPr>
            <a:spLocks noChangeArrowheads="1"/>
          </p:cNvSpPr>
          <p:nvPr/>
        </p:nvSpPr>
        <p:spPr bwMode="auto">
          <a:xfrm>
            <a:off x="4211638" y="1052513"/>
            <a:ext cx="46815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1800" b="1" baseline="0">
                <a:solidFill>
                  <a:schemeClr val="tx1"/>
                </a:solidFill>
                <a:latin typeface="Times" pitchFamily="18" charset="0"/>
              </a:rPr>
              <a:t>quadrant-recursive</a:t>
            </a:r>
            <a:r>
              <a:rPr lang="en-US" sz="1800" b="1" baseline="0">
                <a:solidFill>
                  <a:srgbClr val="000000"/>
                </a:solidFill>
                <a:latin typeface="Times" pitchFamily="18" charset="0"/>
              </a:rPr>
              <a:t>, </a:t>
            </a:r>
            <a:r>
              <a:rPr lang="en-US" sz="1800" b="1" baseline="0">
                <a:solidFill>
                  <a:schemeClr val="tx1"/>
                </a:solidFill>
                <a:latin typeface="Times" pitchFamily="18" charset="0"/>
              </a:rPr>
              <a:t>hierarchical random map</a:t>
            </a:r>
            <a:endParaRPr lang="en-US" sz="1800" b="1" i="1" baseline="0">
              <a:solidFill>
                <a:schemeClr val="tx1"/>
              </a:solidFill>
            </a:endParaRPr>
          </a:p>
        </p:txBody>
      </p:sp>
      <p:sp>
        <p:nvSpPr>
          <p:cNvPr id="149677" name="Rectangle 173"/>
          <p:cNvSpPr>
            <a:spLocks noChangeArrowheads="1"/>
          </p:cNvSpPr>
          <p:nvPr/>
        </p:nvSpPr>
        <p:spPr bwMode="auto">
          <a:xfrm>
            <a:off x="4400550" y="4506913"/>
            <a:ext cx="9525" cy="95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78" name="Freeform 174"/>
          <p:cNvSpPr>
            <a:spLocks/>
          </p:cNvSpPr>
          <p:nvPr/>
        </p:nvSpPr>
        <p:spPr bwMode="auto">
          <a:xfrm>
            <a:off x="4400550" y="4478338"/>
            <a:ext cx="85725" cy="66675"/>
          </a:xfrm>
          <a:custGeom>
            <a:avLst/>
            <a:gdLst/>
            <a:ahLst/>
            <a:cxnLst>
              <a:cxn ang="0">
                <a:pos x="6" y="18"/>
              </a:cxn>
              <a:cxn ang="0">
                <a:pos x="6" y="0"/>
              </a:cxn>
              <a:cxn ang="0">
                <a:pos x="6" y="0"/>
              </a:cxn>
              <a:cxn ang="0">
                <a:pos x="6" y="0"/>
              </a:cxn>
              <a:cxn ang="0">
                <a:pos x="54" y="30"/>
              </a:cxn>
              <a:cxn ang="0">
                <a:pos x="54" y="36"/>
              </a:cxn>
              <a:cxn ang="0">
                <a:pos x="54" y="36"/>
              </a:cxn>
              <a:cxn ang="0">
                <a:pos x="0" y="42"/>
              </a:cxn>
              <a:cxn ang="0">
                <a:pos x="0" y="42"/>
              </a:cxn>
              <a:cxn ang="0">
                <a:pos x="0" y="36"/>
              </a:cxn>
              <a:cxn ang="0">
                <a:pos x="0" y="36"/>
              </a:cxn>
              <a:cxn ang="0">
                <a:pos x="54" y="30"/>
              </a:cxn>
              <a:cxn ang="0">
                <a:pos x="54" y="36"/>
              </a:cxn>
              <a:cxn ang="0">
                <a:pos x="54" y="36"/>
              </a:cxn>
              <a:cxn ang="0">
                <a:pos x="6" y="6"/>
              </a:cxn>
              <a:cxn ang="0">
                <a:pos x="6" y="0"/>
              </a:cxn>
              <a:cxn ang="0">
                <a:pos x="12" y="0"/>
              </a:cxn>
              <a:cxn ang="0">
                <a:pos x="12" y="18"/>
              </a:cxn>
              <a:cxn ang="0">
                <a:pos x="6" y="18"/>
              </a:cxn>
            </a:cxnLst>
            <a:rect l="0" t="0" r="r" b="b"/>
            <a:pathLst>
              <a:path w="54" h="42">
                <a:moveTo>
                  <a:pt x="6" y="18"/>
                </a:moveTo>
                <a:lnTo>
                  <a:pt x="6" y="0"/>
                </a:lnTo>
                <a:lnTo>
                  <a:pt x="6" y="0"/>
                </a:lnTo>
                <a:lnTo>
                  <a:pt x="6" y="0"/>
                </a:lnTo>
                <a:lnTo>
                  <a:pt x="54" y="30"/>
                </a:lnTo>
                <a:lnTo>
                  <a:pt x="54" y="36"/>
                </a:lnTo>
                <a:lnTo>
                  <a:pt x="54" y="36"/>
                </a:lnTo>
                <a:lnTo>
                  <a:pt x="0" y="42"/>
                </a:lnTo>
                <a:lnTo>
                  <a:pt x="0" y="42"/>
                </a:lnTo>
                <a:lnTo>
                  <a:pt x="0" y="36"/>
                </a:lnTo>
                <a:lnTo>
                  <a:pt x="0" y="36"/>
                </a:lnTo>
                <a:lnTo>
                  <a:pt x="54" y="30"/>
                </a:lnTo>
                <a:lnTo>
                  <a:pt x="54" y="36"/>
                </a:lnTo>
                <a:lnTo>
                  <a:pt x="54" y="36"/>
                </a:lnTo>
                <a:lnTo>
                  <a:pt x="6" y="6"/>
                </a:lnTo>
                <a:lnTo>
                  <a:pt x="6" y="0"/>
                </a:lnTo>
                <a:lnTo>
                  <a:pt x="12" y="0"/>
                </a:lnTo>
                <a:lnTo>
                  <a:pt x="12" y="18"/>
                </a:lnTo>
                <a:lnTo>
                  <a:pt x="6" y="18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79" name="Freeform 175"/>
          <p:cNvSpPr>
            <a:spLocks/>
          </p:cNvSpPr>
          <p:nvPr/>
        </p:nvSpPr>
        <p:spPr bwMode="auto">
          <a:xfrm>
            <a:off x="4400550" y="4506913"/>
            <a:ext cx="19050" cy="28575"/>
          </a:xfrm>
          <a:custGeom>
            <a:avLst/>
            <a:gdLst/>
            <a:ahLst/>
            <a:cxnLst>
              <a:cxn ang="0">
                <a:pos x="0" y="18"/>
              </a:cxn>
              <a:cxn ang="0">
                <a:pos x="6" y="0"/>
              </a:cxn>
              <a:cxn ang="0">
                <a:pos x="12" y="0"/>
              </a:cxn>
              <a:cxn ang="0">
                <a:pos x="12" y="0"/>
              </a:cxn>
              <a:cxn ang="0">
                <a:pos x="12" y="0"/>
              </a:cxn>
              <a:cxn ang="0">
                <a:pos x="6" y="18"/>
              </a:cxn>
              <a:cxn ang="0">
                <a:pos x="0" y="18"/>
              </a:cxn>
            </a:cxnLst>
            <a:rect l="0" t="0" r="r" b="b"/>
            <a:pathLst>
              <a:path w="12" h="18">
                <a:moveTo>
                  <a:pt x="0" y="18"/>
                </a:moveTo>
                <a:lnTo>
                  <a:pt x="6" y="0"/>
                </a:lnTo>
                <a:lnTo>
                  <a:pt x="12" y="0"/>
                </a:lnTo>
                <a:lnTo>
                  <a:pt x="12" y="0"/>
                </a:lnTo>
                <a:lnTo>
                  <a:pt x="12" y="0"/>
                </a:lnTo>
                <a:lnTo>
                  <a:pt x="6" y="18"/>
                </a:lnTo>
                <a:lnTo>
                  <a:pt x="0" y="18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80" name="Freeform 176"/>
          <p:cNvSpPr>
            <a:spLocks/>
          </p:cNvSpPr>
          <p:nvPr/>
        </p:nvSpPr>
        <p:spPr bwMode="auto">
          <a:xfrm>
            <a:off x="4400550" y="4478338"/>
            <a:ext cx="85725" cy="57150"/>
          </a:xfrm>
          <a:custGeom>
            <a:avLst/>
            <a:gdLst/>
            <a:ahLst/>
            <a:cxnLst>
              <a:cxn ang="0">
                <a:pos x="6" y="18"/>
              </a:cxn>
              <a:cxn ang="0">
                <a:pos x="6" y="0"/>
              </a:cxn>
              <a:cxn ang="0">
                <a:pos x="54" y="30"/>
              </a:cxn>
              <a:cxn ang="0">
                <a:pos x="0" y="36"/>
              </a:cxn>
              <a:cxn ang="0">
                <a:pos x="6" y="18"/>
              </a:cxn>
            </a:cxnLst>
            <a:rect l="0" t="0" r="r" b="b"/>
            <a:pathLst>
              <a:path w="54" h="36">
                <a:moveTo>
                  <a:pt x="6" y="18"/>
                </a:moveTo>
                <a:lnTo>
                  <a:pt x="6" y="0"/>
                </a:lnTo>
                <a:lnTo>
                  <a:pt x="54" y="30"/>
                </a:lnTo>
                <a:lnTo>
                  <a:pt x="0" y="36"/>
                </a:lnTo>
                <a:lnTo>
                  <a:pt x="6" y="18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81" name="Rectangle 177"/>
          <p:cNvSpPr>
            <a:spLocks noChangeArrowheads="1"/>
          </p:cNvSpPr>
          <p:nvPr/>
        </p:nvSpPr>
        <p:spPr bwMode="auto">
          <a:xfrm>
            <a:off x="4076700" y="3201988"/>
            <a:ext cx="1588" cy="95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82" name="Freeform 178"/>
          <p:cNvSpPr>
            <a:spLocks/>
          </p:cNvSpPr>
          <p:nvPr/>
        </p:nvSpPr>
        <p:spPr bwMode="auto">
          <a:xfrm>
            <a:off x="3743325" y="3201988"/>
            <a:ext cx="476250" cy="1266825"/>
          </a:xfrm>
          <a:custGeom>
            <a:avLst/>
            <a:gdLst/>
            <a:ahLst/>
            <a:cxnLst>
              <a:cxn ang="0">
                <a:pos x="210" y="6"/>
              </a:cxn>
              <a:cxn ang="0">
                <a:pos x="126" y="6"/>
              </a:cxn>
              <a:cxn ang="0">
                <a:pos x="126" y="0"/>
              </a:cxn>
              <a:cxn ang="0">
                <a:pos x="126" y="6"/>
              </a:cxn>
              <a:cxn ang="0">
                <a:pos x="42" y="54"/>
              </a:cxn>
              <a:cxn ang="0">
                <a:pos x="42" y="48"/>
              </a:cxn>
              <a:cxn ang="0">
                <a:pos x="48" y="54"/>
              </a:cxn>
              <a:cxn ang="0">
                <a:pos x="12" y="108"/>
              </a:cxn>
              <a:cxn ang="0">
                <a:pos x="6" y="102"/>
              </a:cxn>
              <a:cxn ang="0">
                <a:pos x="12" y="102"/>
              </a:cxn>
              <a:cxn ang="0">
                <a:pos x="6" y="192"/>
              </a:cxn>
              <a:cxn ang="0">
                <a:pos x="0" y="192"/>
              </a:cxn>
              <a:cxn ang="0">
                <a:pos x="6" y="192"/>
              </a:cxn>
              <a:cxn ang="0">
                <a:pos x="12" y="300"/>
              </a:cxn>
              <a:cxn ang="0">
                <a:pos x="6" y="300"/>
              </a:cxn>
              <a:cxn ang="0">
                <a:pos x="12" y="300"/>
              </a:cxn>
              <a:cxn ang="0">
                <a:pos x="30" y="396"/>
              </a:cxn>
              <a:cxn ang="0">
                <a:pos x="24" y="396"/>
              </a:cxn>
              <a:cxn ang="0">
                <a:pos x="30" y="396"/>
              </a:cxn>
              <a:cxn ang="0">
                <a:pos x="114" y="582"/>
              </a:cxn>
              <a:cxn ang="0">
                <a:pos x="108" y="588"/>
              </a:cxn>
              <a:cxn ang="0">
                <a:pos x="114" y="582"/>
              </a:cxn>
              <a:cxn ang="0">
                <a:pos x="198" y="708"/>
              </a:cxn>
              <a:cxn ang="0">
                <a:pos x="192" y="714"/>
              </a:cxn>
              <a:cxn ang="0">
                <a:pos x="198" y="708"/>
              </a:cxn>
              <a:cxn ang="0">
                <a:pos x="300" y="792"/>
              </a:cxn>
              <a:cxn ang="0">
                <a:pos x="294" y="798"/>
              </a:cxn>
              <a:cxn ang="0">
                <a:pos x="294" y="798"/>
              </a:cxn>
              <a:cxn ang="0">
                <a:pos x="294" y="798"/>
              </a:cxn>
              <a:cxn ang="0">
                <a:pos x="192" y="714"/>
              </a:cxn>
              <a:cxn ang="0">
                <a:pos x="192" y="714"/>
              </a:cxn>
              <a:cxn ang="0">
                <a:pos x="192" y="714"/>
              </a:cxn>
              <a:cxn ang="0">
                <a:pos x="108" y="588"/>
              </a:cxn>
              <a:cxn ang="0">
                <a:pos x="114" y="600"/>
              </a:cxn>
              <a:cxn ang="0">
                <a:pos x="108" y="582"/>
              </a:cxn>
              <a:cxn ang="0">
                <a:pos x="24" y="396"/>
              </a:cxn>
              <a:cxn ang="0">
                <a:pos x="24" y="396"/>
              </a:cxn>
              <a:cxn ang="0">
                <a:pos x="24" y="396"/>
              </a:cxn>
              <a:cxn ang="0">
                <a:pos x="6" y="300"/>
              </a:cxn>
              <a:cxn ang="0">
                <a:pos x="6" y="300"/>
              </a:cxn>
              <a:cxn ang="0">
                <a:pos x="6" y="300"/>
              </a:cxn>
              <a:cxn ang="0">
                <a:pos x="0" y="192"/>
              </a:cxn>
              <a:cxn ang="0">
                <a:pos x="0" y="192"/>
              </a:cxn>
              <a:cxn ang="0">
                <a:pos x="0" y="192"/>
              </a:cxn>
              <a:cxn ang="0">
                <a:pos x="6" y="102"/>
              </a:cxn>
              <a:cxn ang="0">
                <a:pos x="6" y="102"/>
              </a:cxn>
              <a:cxn ang="0">
                <a:pos x="6" y="102"/>
              </a:cxn>
              <a:cxn ang="0">
                <a:pos x="42" y="48"/>
              </a:cxn>
              <a:cxn ang="0">
                <a:pos x="42" y="48"/>
              </a:cxn>
              <a:cxn ang="0">
                <a:pos x="42" y="48"/>
              </a:cxn>
              <a:cxn ang="0">
                <a:pos x="126" y="0"/>
              </a:cxn>
              <a:cxn ang="0">
                <a:pos x="126" y="0"/>
              </a:cxn>
              <a:cxn ang="0">
                <a:pos x="126" y="0"/>
              </a:cxn>
              <a:cxn ang="0">
                <a:pos x="210" y="0"/>
              </a:cxn>
              <a:cxn ang="0">
                <a:pos x="210" y="6"/>
              </a:cxn>
            </a:cxnLst>
            <a:rect l="0" t="0" r="r" b="b"/>
            <a:pathLst>
              <a:path w="300" h="798">
                <a:moveTo>
                  <a:pt x="210" y="6"/>
                </a:moveTo>
                <a:lnTo>
                  <a:pt x="126" y="6"/>
                </a:lnTo>
                <a:lnTo>
                  <a:pt x="126" y="0"/>
                </a:lnTo>
                <a:lnTo>
                  <a:pt x="126" y="6"/>
                </a:lnTo>
                <a:lnTo>
                  <a:pt x="42" y="54"/>
                </a:lnTo>
                <a:lnTo>
                  <a:pt x="42" y="48"/>
                </a:lnTo>
                <a:lnTo>
                  <a:pt x="48" y="54"/>
                </a:lnTo>
                <a:lnTo>
                  <a:pt x="12" y="108"/>
                </a:lnTo>
                <a:lnTo>
                  <a:pt x="6" y="102"/>
                </a:lnTo>
                <a:lnTo>
                  <a:pt x="12" y="102"/>
                </a:lnTo>
                <a:lnTo>
                  <a:pt x="6" y="192"/>
                </a:lnTo>
                <a:lnTo>
                  <a:pt x="0" y="192"/>
                </a:lnTo>
                <a:lnTo>
                  <a:pt x="6" y="192"/>
                </a:lnTo>
                <a:lnTo>
                  <a:pt x="12" y="300"/>
                </a:lnTo>
                <a:lnTo>
                  <a:pt x="6" y="300"/>
                </a:lnTo>
                <a:lnTo>
                  <a:pt x="12" y="300"/>
                </a:lnTo>
                <a:lnTo>
                  <a:pt x="30" y="396"/>
                </a:lnTo>
                <a:lnTo>
                  <a:pt x="24" y="396"/>
                </a:lnTo>
                <a:lnTo>
                  <a:pt x="30" y="396"/>
                </a:lnTo>
                <a:lnTo>
                  <a:pt x="114" y="582"/>
                </a:lnTo>
                <a:lnTo>
                  <a:pt x="108" y="588"/>
                </a:lnTo>
                <a:lnTo>
                  <a:pt x="114" y="582"/>
                </a:lnTo>
                <a:lnTo>
                  <a:pt x="198" y="708"/>
                </a:lnTo>
                <a:lnTo>
                  <a:pt x="192" y="714"/>
                </a:lnTo>
                <a:lnTo>
                  <a:pt x="198" y="708"/>
                </a:lnTo>
                <a:lnTo>
                  <a:pt x="300" y="792"/>
                </a:lnTo>
                <a:lnTo>
                  <a:pt x="294" y="798"/>
                </a:lnTo>
                <a:lnTo>
                  <a:pt x="294" y="798"/>
                </a:lnTo>
                <a:lnTo>
                  <a:pt x="294" y="798"/>
                </a:lnTo>
                <a:lnTo>
                  <a:pt x="192" y="714"/>
                </a:lnTo>
                <a:lnTo>
                  <a:pt x="192" y="714"/>
                </a:lnTo>
                <a:lnTo>
                  <a:pt x="192" y="714"/>
                </a:lnTo>
                <a:lnTo>
                  <a:pt x="108" y="588"/>
                </a:lnTo>
                <a:lnTo>
                  <a:pt x="114" y="600"/>
                </a:lnTo>
                <a:lnTo>
                  <a:pt x="108" y="582"/>
                </a:lnTo>
                <a:lnTo>
                  <a:pt x="24" y="396"/>
                </a:lnTo>
                <a:lnTo>
                  <a:pt x="24" y="396"/>
                </a:lnTo>
                <a:lnTo>
                  <a:pt x="24" y="396"/>
                </a:lnTo>
                <a:lnTo>
                  <a:pt x="6" y="300"/>
                </a:lnTo>
                <a:lnTo>
                  <a:pt x="6" y="300"/>
                </a:lnTo>
                <a:lnTo>
                  <a:pt x="6" y="300"/>
                </a:lnTo>
                <a:lnTo>
                  <a:pt x="0" y="192"/>
                </a:lnTo>
                <a:lnTo>
                  <a:pt x="0" y="192"/>
                </a:lnTo>
                <a:lnTo>
                  <a:pt x="0" y="192"/>
                </a:lnTo>
                <a:lnTo>
                  <a:pt x="6" y="102"/>
                </a:lnTo>
                <a:lnTo>
                  <a:pt x="6" y="102"/>
                </a:lnTo>
                <a:lnTo>
                  <a:pt x="6" y="102"/>
                </a:lnTo>
                <a:lnTo>
                  <a:pt x="42" y="48"/>
                </a:lnTo>
                <a:lnTo>
                  <a:pt x="42" y="48"/>
                </a:lnTo>
                <a:lnTo>
                  <a:pt x="42" y="48"/>
                </a:lnTo>
                <a:lnTo>
                  <a:pt x="126" y="0"/>
                </a:lnTo>
                <a:lnTo>
                  <a:pt x="126" y="0"/>
                </a:lnTo>
                <a:lnTo>
                  <a:pt x="126" y="0"/>
                </a:lnTo>
                <a:lnTo>
                  <a:pt x="210" y="0"/>
                </a:lnTo>
                <a:lnTo>
                  <a:pt x="210" y="6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83" name="Freeform 179"/>
          <p:cNvSpPr>
            <a:spLocks/>
          </p:cNvSpPr>
          <p:nvPr/>
        </p:nvSpPr>
        <p:spPr bwMode="auto">
          <a:xfrm>
            <a:off x="4210050" y="4459288"/>
            <a:ext cx="104775" cy="38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6" y="18"/>
              </a:cxn>
              <a:cxn ang="0">
                <a:pos x="66" y="24"/>
              </a:cxn>
              <a:cxn ang="0">
                <a:pos x="66" y="24"/>
              </a:cxn>
              <a:cxn ang="0">
                <a:pos x="66" y="24"/>
              </a:cxn>
              <a:cxn ang="0">
                <a:pos x="0" y="6"/>
              </a:cxn>
              <a:cxn ang="0">
                <a:pos x="0" y="0"/>
              </a:cxn>
            </a:cxnLst>
            <a:rect l="0" t="0" r="r" b="b"/>
            <a:pathLst>
              <a:path w="66" h="24">
                <a:moveTo>
                  <a:pt x="0" y="0"/>
                </a:moveTo>
                <a:lnTo>
                  <a:pt x="66" y="18"/>
                </a:lnTo>
                <a:lnTo>
                  <a:pt x="66" y="24"/>
                </a:lnTo>
                <a:lnTo>
                  <a:pt x="66" y="24"/>
                </a:lnTo>
                <a:lnTo>
                  <a:pt x="66" y="24"/>
                </a:lnTo>
                <a:lnTo>
                  <a:pt x="0" y="6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84" name="Rectangle 180"/>
          <p:cNvSpPr>
            <a:spLocks noChangeArrowheads="1"/>
          </p:cNvSpPr>
          <p:nvPr/>
        </p:nvSpPr>
        <p:spPr bwMode="auto">
          <a:xfrm>
            <a:off x="4400550" y="4506913"/>
            <a:ext cx="1588" cy="95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85" name="Freeform 181"/>
          <p:cNvSpPr>
            <a:spLocks/>
          </p:cNvSpPr>
          <p:nvPr/>
        </p:nvSpPr>
        <p:spPr bwMode="auto">
          <a:xfrm>
            <a:off x="4314825" y="4487863"/>
            <a:ext cx="85725" cy="28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"/>
              </a:cxn>
              <a:cxn ang="0">
                <a:pos x="54" y="18"/>
              </a:cxn>
              <a:cxn ang="0">
                <a:pos x="54" y="12"/>
              </a:cxn>
              <a:cxn ang="0">
                <a:pos x="0" y="0"/>
              </a:cxn>
            </a:cxnLst>
            <a:rect l="0" t="0" r="r" b="b"/>
            <a:pathLst>
              <a:path w="54" h="18">
                <a:moveTo>
                  <a:pt x="0" y="0"/>
                </a:moveTo>
                <a:lnTo>
                  <a:pt x="0" y="6"/>
                </a:lnTo>
                <a:lnTo>
                  <a:pt x="54" y="18"/>
                </a:lnTo>
                <a:lnTo>
                  <a:pt x="54" y="12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686" name="Rectangle 182"/>
          <p:cNvSpPr>
            <a:spLocks noChangeArrowheads="1"/>
          </p:cNvSpPr>
          <p:nvPr/>
        </p:nvSpPr>
        <p:spPr bwMode="auto">
          <a:xfrm>
            <a:off x="3203575" y="4508500"/>
            <a:ext cx="1016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1" baseline="0">
                <a:solidFill>
                  <a:schemeClr val="tx1"/>
                </a:solidFill>
              </a:rPr>
              <a:t>systematic</a:t>
            </a:r>
            <a:endParaRPr lang="en-US" sz="1800" b="1" i="1" baseline="0">
              <a:solidFill>
                <a:schemeClr val="tx1"/>
              </a:solidFill>
            </a:endParaRPr>
          </a:p>
        </p:txBody>
      </p:sp>
      <p:sp>
        <p:nvSpPr>
          <p:cNvPr id="149687" name="Rectangle 183"/>
          <p:cNvSpPr>
            <a:spLocks noChangeArrowheads="1"/>
          </p:cNvSpPr>
          <p:nvPr/>
        </p:nvSpPr>
        <p:spPr bwMode="auto">
          <a:xfrm>
            <a:off x="3781425" y="4592638"/>
            <a:ext cx="571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i="1" baseline="0">
                <a:solidFill>
                  <a:srgbClr val="000000"/>
                </a:solidFill>
              </a:rPr>
              <a:t>  </a:t>
            </a:r>
            <a:endParaRPr lang="en-US" i="1" baseline="0">
              <a:solidFill>
                <a:srgbClr val="000099"/>
              </a:solidFill>
            </a:endParaRPr>
          </a:p>
        </p:txBody>
      </p:sp>
      <p:sp>
        <p:nvSpPr>
          <p:cNvPr id="149688" name="Rectangle 184"/>
          <p:cNvSpPr>
            <a:spLocks noChangeArrowheads="1"/>
          </p:cNvSpPr>
          <p:nvPr/>
        </p:nvSpPr>
        <p:spPr bwMode="auto">
          <a:xfrm>
            <a:off x="3563938" y="4724400"/>
            <a:ext cx="685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1" baseline="0">
                <a:solidFill>
                  <a:schemeClr val="tx1"/>
                </a:solidFill>
              </a:rPr>
              <a:t>sample</a:t>
            </a:r>
            <a:endParaRPr lang="en-US" sz="1800" b="1" i="1" baseline="0">
              <a:solidFill>
                <a:schemeClr val="tx1"/>
              </a:solidFill>
            </a:endParaRPr>
          </a:p>
        </p:txBody>
      </p:sp>
      <p:sp>
        <p:nvSpPr>
          <p:cNvPr id="149689" name="Rectangle 185"/>
          <p:cNvSpPr>
            <a:spLocks noChangeArrowheads="1"/>
          </p:cNvSpPr>
          <p:nvPr/>
        </p:nvSpPr>
        <p:spPr bwMode="auto">
          <a:xfrm>
            <a:off x="2339975" y="4076700"/>
            <a:ext cx="7445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1" i="1" baseline="0">
                <a:solidFill>
                  <a:schemeClr val="tx1"/>
                </a:solidFill>
                <a:latin typeface="Times" pitchFamily="18" charset="0"/>
              </a:rPr>
              <a:t>s =f</a:t>
            </a:r>
            <a:r>
              <a:rPr lang="en-US" sz="1800" b="1" i="1" baseline="30000">
                <a:solidFill>
                  <a:schemeClr val="tx1"/>
                </a:solidFill>
                <a:latin typeface="Times" pitchFamily="18" charset="0"/>
              </a:rPr>
              <a:t>-1</a:t>
            </a:r>
            <a:r>
              <a:rPr lang="en-US" sz="1800" b="1" i="1" baseline="0">
                <a:solidFill>
                  <a:schemeClr val="tx1"/>
                </a:solidFill>
                <a:latin typeface="Times" pitchFamily="18" charset="0"/>
              </a:rPr>
              <a:t>(x</a:t>
            </a:r>
            <a:r>
              <a:rPr lang="en-US" sz="1800" i="1" baseline="0">
                <a:solidFill>
                  <a:schemeClr val="tx1"/>
                </a:solidFill>
                <a:latin typeface="Times" pitchFamily="18" charset="0"/>
              </a:rPr>
              <a:t>)</a:t>
            </a:r>
            <a:endParaRPr lang="en-US" sz="1800" i="1" baseline="0">
              <a:solidFill>
                <a:schemeClr val="tx1"/>
              </a:solidFill>
            </a:endParaRPr>
          </a:p>
        </p:txBody>
      </p:sp>
      <p:sp>
        <p:nvSpPr>
          <p:cNvPr id="149690" name="Rectangle 186"/>
          <p:cNvSpPr>
            <a:spLocks noChangeArrowheads="1"/>
          </p:cNvSpPr>
          <p:nvPr/>
        </p:nvSpPr>
        <p:spPr bwMode="auto">
          <a:xfrm>
            <a:off x="3779838" y="2924175"/>
            <a:ext cx="21859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1800" b="1" i="1" baseline="0">
                <a:solidFill>
                  <a:schemeClr val="tx1"/>
                </a:solidFill>
                <a:latin typeface="Times" pitchFamily="18" charset="0"/>
              </a:rPr>
              <a:t>F(x) = ∫ </a:t>
            </a:r>
            <a:r>
              <a:rPr lang="el-GR" sz="1800" b="1" i="1" baseline="0">
                <a:solidFill>
                  <a:schemeClr val="tx1"/>
                </a:solidFill>
                <a:cs typeface="Times New Roman" pitchFamily="18" charset="0"/>
              </a:rPr>
              <a:t>π</a:t>
            </a:r>
            <a:r>
              <a:rPr lang="en-US" sz="1800" b="1" i="1" baseline="0">
                <a:solidFill>
                  <a:schemeClr val="tx1"/>
                </a:solidFill>
                <a:cs typeface="Times New Roman" pitchFamily="18" charset="0"/>
              </a:rPr>
              <a:t>(s)d</a:t>
            </a:r>
            <a:r>
              <a:rPr lang="el-GR" sz="1800" b="1" i="1" baseline="0">
                <a:solidFill>
                  <a:schemeClr val="tx1"/>
                </a:solidFill>
                <a:cs typeface="Times New Roman" pitchFamily="18" charset="0"/>
              </a:rPr>
              <a:t>φ</a:t>
            </a:r>
            <a:r>
              <a:rPr lang="en-US" sz="1800" b="1" i="1" baseline="0">
                <a:solidFill>
                  <a:schemeClr val="tx1"/>
                </a:solidFill>
                <a:cs typeface="Times New Roman" pitchFamily="18" charset="0"/>
              </a:rPr>
              <a:t>(s</a:t>
            </a:r>
            <a:r>
              <a:rPr lang="en-US" sz="1800" i="1" baseline="0">
                <a:solidFill>
                  <a:schemeClr val="tx1"/>
                </a:solidFill>
                <a:cs typeface="Times New Roman" pitchFamily="18" charset="0"/>
              </a:rPr>
              <a:t>)</a:t>
            </a:r>
            <a:endParaRPr lang="el-GR" sz="1800" i="1" baseline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149691" name="Rectangle 187"/>
          <p:cNvSpPr>
            <a:spLocks noChangeArrowheads="1"/>
          </p:cNvSpPr>
          <p:nvPr/>
        </p:nvSpPr>
        <p:spPr bwMode="auto">
          <a:xfrm>
            <a:off x="4427538" y="3141663"/>
            <a:ext cx="26352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i="1" baseline="0">
                <a:solidFill>
                  <a:schemeClr val="tx1"/>
                </a:solidFill>
                <a:latin typeface="Times" pitchFamily="18" charset="0"/>
              </a:rPr>
              <a:t>B(x)</a:t>
            </a:r>
            <a:endParaRPr lang="en-US" sz="1200" i="1" baseline="0">
              <a:solidFill>
                <a:schemeClr val="tx1"/>
              </a:solidFill>
            </a:endParaRPr>
          </a:p>
        </p:txBody>
      </p:sp>
      <p:sp>
        <p:nvSpPr>
          <p:cNvPr id="149692" name="Rectangle 188"/>
          <p:cNvSpPr>
            <a:spLocks noChangeArrowheads="1"/>
          </p:cNvSpPr>
          <p:nvPr/>
        </p:nvSpPr>
        <p:spPr bwMode="auto">
          <a:xfrm>
            <a:off x="6238875" y="5746750"/>
            <a:ext cx="51911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 i="1" baseline="0">
                <a:solidFill>
                  <a:schemeClr val="tx1"/>
                </a:solidFill>
                <a:latin typeface="Times" pitchFamily="18" charset="0"/>
              </a:rPr>
              <a:t>x=F</a:t>
            </a:r>
            <a:r>
              <a:rPr lang="en-US" sz="1200" b="1" i="1" baseline="30000">
                <a:solidFill>
                  <a:schemeClr val="tx1"/>
                </a:solidFill>
                <a:latin typeface="Times" pitchFamily="18" charset="0"/>
              </a:rPr>
              <a:t>-1</a:t>
            </a:r>
            <a:r>
              <a:rPr lang="en-US" sz="1200" b="1" i="1" baseline="0">
                <a:solidFill>
                  <a:schemeClr val="tx1"/>
                </a:solidFill>
                <a:latin typeface="Times" pitchFamily="18" charset="0"/>
              </a:rPr>
              <a:t>(y)</a:t>
            </a:r>
            <a:endParaRPr lang="en-US" sz="1200" b="1" i="1" baseline="0">
              <a:solidFill>
                <a:schemeClr val="tx1"/>
              </a:solidFill>
            </a:endParaRPr>
          </a:p>
        </p:txBody>
      </p:sp>
      <p:sp>
        <p:nvSpPr>
          <p:cNvPr id="149693" name="Rectangle 189"/>
          <p:cNvSpPr>
            <a:spLocks noChangeArrowheads="1"/>
          </p:cNvSpPr>
          <p:nvPr/>
        </p:nvSpPr>
        <p:spPr bwMode="auto">
          <a:xfrm>
            <a:off x="6553200" y="5699125"/>
            <a:ext cx="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AU" i="1" baseline="0">
              <a:solidFill>
                <a:srgbClr val="000099"/>
              </a:solidFill>
            </a:endParaRPr>
          </a:p>
        </p:txBody>
      </p:sp>
      <p:sp>
        <p:nvSpPr>
          <p:cNvPr id="149694" name="Rectangle 190"/>
          <p:cNvSpPr>
            <a:spLocks noChangeArrowheads="1"/>
          </p:cNvSpPr>
          <p:nvPr/>
        </p:nvSpPr>
        <p:spPr bwMode="auto">
          <a:xfrm>
            <a:off x="5181600" y="1447800"/>
            <a:ext cx="5619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1" i="1" baseline="0">
                <a:solidFill>
                  <a:schemeClr val="tx1"/>
                </a:solidFill>
                <a:latin typeface="Times" pitchFamily="18" charset="0"/>
              </a:rPr>
              <a:t>x=f(s)</a:t>
            </a:r>
            <a:endParaRPr lang="en-US" sz="1800" b="1" i="1" baseline="0">
              <a:solidFill>
                <a:schemeClr val="tx1"/>
              </a:solidFill>
            </a:endParaRPr>
          </a:p>
        </p:txBody>
      </p:sp>
      <p:sp>
        <p:nvSpPr>
          <p:cNvPr id="149695" name="Text Box 191"/>
          <p:cNvSpPr txBox="1">
            <a:spLocks noChangeArrowheads="1"/>
          </p:cNvSpPr>
          <p:nvPr/>
        </p:nvSpPr>
        <p:spPr bwMode="auto">
          <a:xfrm>
            <a:off x="4114800" y="2133600"/>
            <a:ext cx="2228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i="1" baseline="0">
                <a:solidFill>
                  <a:schemeClr val="tx1"/>
                </a:solidFill>
              </a:rPr>
              <a:t>0                                          1</a:t>
            </a:r>
          </a:p>
        </p:txBody>
      </p:sp>
      <p:sp>
        <p:nvSpPr>
          <p:cNvPr id="195" name="Date Placeholder 19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Aug 2012</a:t>
            </a:r>
            <a:endParaRPr lang="en-US"/>
          </a:p>
        </p:txBody>
      </p:sp>
      <p:sp>
        <p:nvSpPr>
          <p:cNvPr id="196" name="Footer Placeholder 19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ISEMP- NITTY GRITTY GRTS</a:t>
            </a:r>
            <a:endParaRPr lang="en-US"/>
          </a:p>
        </p:txBody>
      </p:sp>
      <p:sp>
        <p:nvSpPr>
          <p:cNvPr id="197" name="Slide Number Placeholder 19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25E9-CEBD-4CD4-A001-54F82C7DD9D6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GRTS DESIGN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cs typeface="Times New Roman" pitchFamily="18" charset="0"/>
              </a:rPr>
              <a:t>Pick                                   as a systematic sample with random start from (0, </a:t>
            </a:r>
            <a:r>
              <a:rPr lang="en-US" i="1" dirty="0">
                <a:solidFill>
                  <a:srgbClr val="0000FF"/>
                </a:solidFill>
                <a:cs typeface="Times New Roman" pitchFamily="18" charset="0"/>
              </a:rPr>
              <a:t>M</a:t>
            </a:r>
            <a:r>
              <a:rPr lang="en-US" dirty="0">
                <a:solidFill>
                  <a:srgbClr val="0000FF"/>
                </a:solidFill>
                <a:cs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0000FF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cs typeface="Times New Roman" pitchFamily="18" charset="0"/>
              </a:rPr>
              <a:t>Set                      and 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0000FF"/>
              </a:solidFill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cs typeface="Times New Roman" pitchFamily="18" charset="0"/>
              </a:rPr>
              <a:t>Then                                  is a spatially well-balanced sample from </a:t>
            </a:r>
            <a:r>
              <a:rPr lang="en-US" i="1" dirty="0" smtClean="0">
                <a:solidFill>
                  <a:srgbClr val="0000FF"/>
                </a:solidFill>
                <a:cs typeface="Times New Roman" pitchFamily="18" charset="0"/>
              </a:rPr>
              <a:t>R</a:t>
            </a:r>
            <a:r>
              <a:rPr lang="en-US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cs typeface="Times New Roman" pitchFamily="18" charset="0"/>
              </a:rPr>
              <a:t>with the desired inclusion function.</a:t>
            </a:r>
            <a:endParaRPr lang="en-US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864B-CDB9-47F4-9B40-3A0D0F6D2BA1}" type="slidenum">
              <a:rPr lang="en-US" smtClean="0"/>
              <a:pPr/>
              <a:t>72</a:t>
            </a:fld>
            <a:endParaRPr lang="en-US"/>
          </a:p>
        </p:txBody>
      </p:sp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2289175" y="2057400"/>
          <a:ext cx="2693988" cy="446088"/>
        </p:xfrm>
        <a:graphic>
          <a:graphicData uri="http://schemas.openxmlformats.org/presentationml/2006/ole">
            <p:oleObj spid="_x0000_s38916" name="Equation" r:id="rId3" imgW="1536480" imgH="253800" progId="Equation.DSMT4">
              <p:embed/>
            </p:oleObj>
          </a:graphicData>
        </a:graphic>
      </p:graphicFrame>
      <p:graphicFrame>
        <p:nvGraphicFramePr>
          <p:cNvPr id="38917" name="Object 5"/>
          <p:cNvGraphicFramePr>
            <a:graphicFrameLocks noChangeAspect="1"/>
          </p:cNvGraphicFramePr>
          <p:nvPr/>
        </p:nvGraphicFramePr>
        <p:xfrm>
          <a:off x="1835150" y="3500438"/>
          <a:ext cx="1873250" cy="512762"/>
        </p:xfrm>
        <a:graphic>
          <a:graphicData uri="http://schemas.openxmlformats.org/presentationml/2006/ole">
            <p:oleObj spid="_x0000_s38917" name="Equation" r:id="rId4" imgW="1066680" imgH="291960" progId="Equation.DSMT4">
              <p:embed/>
            </p:oleObj>
          </a:graphicData>
        </a:graphic>
      </p:graphicFrame>
      <p:graphicFrame>
        <p:nvGraphicFramePr>
          <p:cNvPr id="38918" name="Object 6"/>
          <p:cNvGraphicFramePr>
            <a:graphicFrameLocks noChangeAspect="1"/>
          </p:cNvGraphicFramePr>
          <p:nvPr/>
        </p:nvGraphicFramePr>
        <p:xfrm>
          <a:off x="4716463" y="3429000"/>
          <a:ext cx="3721100" cy="604838"/>
        </p:xfrm>
        <a:graphic>
          <a:graphicData uri="http://schemas.openxmlformats.org/presentationml/2006/ole">
            <p:oleObj spid="_x0000_s38918" name="Equation" r:id="rId5" imgW="2108160" imgH="342720" progId="Equation.DSMT4">
              <p:embed/>
            </p:oleObj>
          </a:graphicData>
        </a:graphic>
      </p:graphicFrame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2209800" y="4648200"/>
          <a:ext cx="3035300" cy="468313"/>
        </p:xfrm>
        <a:graphic>
          <a:graphicData uri="http://schemas.openxmlformats.org/presentationml/2006/ole">
            <p:oleObj spid="_x0000_s38919" name="Equation" r:id="rId6" imgW="1726920" imgH="2664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GRTS DESIGN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0772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0000FF"/>
                </a:solidFill>
                <a:cs typeface="Times New Roman" pitchFamily="18" charset="0"/>
              </a:rPr>
              <a:t>Because the </a:t>
            </a:r>
            <a:r>
              <a:rPr lang="en-US" i="1">
                <a:solidFill>
                  <a:srgbClr val="0000FF"/>
                </a:solidFill>
                <a:cs typeface="Times New Roman" pitchFamily="18" charset="0"/>
              </a:rPr>
              <a:t>u</a:t>
            </a:r>
            <a:r>
              <a:rPr lang="en-US" i="1" baseline="-30000">
                <a:solidFill>
                  <a:srgbClr val="0000FF"/>
                </a:solidFill>
                <a:cs typeface="Times New Roman" pitchFamily="18" charset="0"/>
              </a:rPr>
              <a:t>i</a:t>
            </a:r>
            <a:r>
              <a:rPr lang="en-US">
                <a:solidFill>
                  <a:srgbClr val="0000FF"/>
                </a:solidFill>
                <a:cs typeface="Times New Roman" pitchFamily="18" charset="0"/>
              </a:rPr>
              <a:t> are ordered, the </a:t>
            </a:r>
            <a:r>
              <a:rPr lang="en-US" i="1">
                <a:solidFill>
                  <a:srgbClr val="0000FF"/>
                </a:solidFill>
                <a:cs typeface="Times New Roman" pitchFamily="18" charset="0"/>
              </a:rPr>
              <a:t>s</a:t>
            </a:r>
            <a:r>
              <a:rPr lang="en-US" i="1" baseline="-30000">
                <a:solidFill>
                  <a:srgbClr val="0000FF"/>
                </a:solidFill>
                <a:cs typeface="Times New Roman" pitchFamily="18" charset="0"/>
              </a:rPr>
              <a:t>i</a:t>
            </a:r>
            <a:r>
              <a:rPr lang="en-US">
                <a:solidFill>
                  <a:srgbClr val="0000FF"/>
                </a:solidFill>
                <a:cs typeface="Times New Roman" pitchFamily="18" charset="0"/>
              </a:rPr>
              <a:t> are in “Quadrant-Recursive Order”, that is, successive quarters of the points will all be in the same quadrant (equi-probable case)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0000FF"/>
                </a:solidFill>
                <a:cs typeface="Times New Roman" pitchFamily="18" charset="0"/>
              </a:rPr>
              <a:t>Re-order using “Reverse Hierarchical Order”:</a:t>
            </a:r>
            <a:endParaRPr lang="en-US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>
                <a:solidFill>
                  <a:srgbClr val="0000FF"/>
                </a:solidFill>
                <a:cs typeface="Times New Roman" pitchFamily="18" charset="0"/>
              </a:rPr>
              <a:t>Pick the first point in each quarter of the sample</a:t>
            </a:r>
            <a:r>
              <a:rPr lang="en-US"/>
              <a:t> 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rgbClr val="0000FF"/>
                </a:solidFill>
                <a:cs typeface="Times New Roman" pitchFamily="18" charset="0"/>
              </a:rPr>
              <a:t>Pick the next 4 points, one from each quarter of the sample and so on</a:t>
            </a:r>
            <a:r>
              <a:rPr lang="en-US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864B-CDB9-47F4-9B40-3A0D0F6D2BA1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Reverse Hierarchical Order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05000"/>
            <a:ext cx="7772400" cy="2133600"/>
          </a:xfrm>
        </p:spPr>
        <p:txBody>
          <a:bodyPr/>
          <a:lstStyle/>
          <a:p>
            <a:r>
              <a:rPr lang="en-US"/>
              <a:t>Illustrate for 2-levels of addressing: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864B-CDB9-47F4-9B40-3A0D0F6D2BA1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151556" name="Text Box 4"/>
          <p:cNvSpPr txBox="1">
            <a:spLocks noChangeArrowheads="1"/>
          </p:cNvSpPr>
          <p:nvPr/>
        </p:nvSpPr>
        <p:spPr bwMode="auto">
          <a:xfrm>
            <a:off x="609600" y="3048000"/>
            <a:ext cx="81534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aseline="0">
                <a:solidFill>
                  <a:schemeClr val="tx1"/>
                </a:solidFill>
              </a:rPr>
              <a:t>First 16 addresses as base 4-fractions</a:t>
            </a:r>
          </a:p>
          <a:p>
            <a:pPr>
              <a:spcBef>
                <a:spcPct val="50000"/>
              </a:spcBef>
            </a:pPr>
            <a:r>
              <a:rPr lang="en-US" sz="2400" i="1" baseline="0">
                <a:solidFill>
                  <a:schemeClr val="tx1"/>
                </a:solidFill>
              </a:rPr>
              <a:t>00  01  02  03    10  11  12  13     20  21  22  23    30  31  32   33</a:t>
            </a:r>
          </a:p>
          <a:p>
            <a:pPr>
              <a:spcBef>
                <a:spcPct val="50000"/>
              </a:spcBef>
            </a:pPr>
            <a:endParaRPr lang="en-US" sz="2400" i="1" baseline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Reverse Hierarchical Order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Illustrate for 2-levels of addressing:</a:t>
            </a:r>
          </a:p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864B-CDB9-47F4-9B40-3A0D0F6D2BA1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152580" name="Text Box 4"/>
          <p:cNvSpPr txBox="1">
            <a:spLocks noChangeArrowheads="1"/>
          </p:cNvSpPr>
          <p:nvPr/>
        </p:nvSpPr>
        <p:spPr bwMode="auto">
          <a:xfrm>
            <a:off x="762000" y="2971800"/>
            <a:ext cx="8153400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aseline="0">
                <a:solidFill>
                  <a:schemeClr val="tx1"/>
                </a:solidFill>
              </a:rPr>
              <a:t>First 16 addresses as base 4-fractions</a:t>
            </a:r>
            <a:endParaRPr lang="en-US" sz="2400" i="1" baseline="0">
              <a:solidFill>
                <a:schemeClr val="tx1"/>
              </a:solidFill>
            </a:endParaRPr>
          </a:p>
          <a:p>
            <a:pPr>
              <a:spcBef>
                <a:spcPct val="50000"/>
              </a:spcBef>
            </a:pPr>
            <a:r>
              <a:rPr lang="en-US" sz="2400" i="1" baseline="0">
                <a:solidFill>
                  <a:schemeClr val="tx1"/>
                </a:solidFill>
              </a:rPr>
              <a:t>00  01  02  03    10  11  12  13     20  21  22  23    30  31  32   33</a:t>
            </a:r>
          </a:p>
          <a:p>
            <a:pPr algn="ctr">
              <a:spcBef>
                <a:spcPct val="50000"/>
              </a:spcBef>
            </a:pPr>
            <a:r>
              <a:rPr lang="en-US" sz="2400" baseline="0">
                <a:solidFill>
                  <a:schemeClr val="tx1"/>
                </a:solidFill>
              </a:rPr>
              <a:t>Reversed  digits </a:t>
            </a:r>
          </a:p>
          <a:p>
            <a:pPr>
              <a:spcBef>
                <a:spcPct val="50000"/>
              </a:spcBef>
            </a:pPr>
            <a:r>
              <a:rPr lang="en-US" sz="2400" i="1" baseline="0">
                <a:solidFill>
                  <a:schemeClr val="tx1"/>
                </a:solidFill>
              </a:rPr>
              <a:t>00 10   20  30    01 11  21   31     02  12  22  32     03  13  23  33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Reverse Hierarchical Order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Illustrate for 2-levels of addressing:</a:t>
            </a:r>
          </a:p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864B-CDB9-47F4-9B40-3A0D0F6D2BA1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609600" y="2667000"/>
            <a:ext cx="8153400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aseline="0">
                <a:solidFill>
                  <a:schemeClr val="tx1"/>
                </a:solidFill>
              </a:rPr>
              <a:t>First 16 addresses as base 4-numbers</a:t>
            </a:r>
          </a:p>
          <a:p>
            <a:pPr algn="ctr">
              <a:spcBef>
                <a:spcPct val="50000"/>
              </a:spcBef>
            </a:pPr>
            <a:r>
              <a:rPr lang="en-US" sz="2400" i="1" baseline="0">
                <a:solidFill>
                  <a:schemeClr val="tx1"/>
                </a:solidFill>
              </a:rPr>
              <a:t>00  01  02  03    10  11  12  13     20  21  22  23    30  31  32   33</a:t>
            </a:r>
          </a:p>
          <a:p>
            <a:pPr algn="ctr">
              <a:spcBef>
                <a:spcPct val="50000"/>
              </a:spcBef>
            </a:pPr>
            <a:r>
              <a:rPr lang="en-US" sz="2400" baseline="0">
                <a:solidFill>
                  <a:schemeClr val="tx1"/>
                </a:solidFill>
              </a:rPr>
              <a:t>Reversed  digits </a:t>
            </a:r>
          </a:p>
          <a:p>
            <a:pPr>
              <a:spcBef>
                <a:spcPct val="50000"/>
              </a:spcBef>
            </a:pPr>
            <a:r>
              <a:rPr lang="en-US" sz="2400" i="1" baseline="0">
                <a:solidFill>
                  <a:schemeClr val="tx1"/>
                </a:solidFill>
              </a:rPr>
              <a:t>00 10   20  30    01 11  21   31     02  12  22  32     03  13  23  33</a:t>
            </a:r>
          </a:p>
          <a:p>
            <a:pPr algn="ctr">
              <a:spcBef>
                <a:spcPct val="50000"/>
              </a:spcBef>
            </a:pPr>
            <a:r>
              <a:rPr lang="en-US" sz="2400" baseline="0">
                <a:solidFill>
                  <a:schemeClr val="tx1"/>
                </a:solidFill>
              </a:rPr>
              <a:t>Reversed digits as base 10 numbers</a:t>
            </a:r>
          </a:p>
          <a:p>
            <a:pPr>
              <a:spcBef>
                <a:spcPct val="50000"/>
              </a:spcBef>
            </a:pPr>
            <a:r>
              <a:rPr lang="en-US" sz="2400" i="1" baseline="0">
                <a:solidFill>
                  <a:schemeClr val="tx1"/>
                </a:solidFill>
              </a:rPr>
              <a:t>0   4      8   12    1   5     9    13      2    6   10  14      3    7    11   15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Reverse Hierarchical Order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0000"/>
              </a:spcBef>
            </a:pPr>
            <a:r>
              <a:rPr lang="en-US"/>
              <a:t>The above algorithm works for sample sizes that are powers of 4, i.e., </a:t>
            </a:r>
            <a:r>
              <a:rPr lang="en-US" i="1"/>
              <a:t>n = 4</a:t>
            </a:r>
            <a:r>
              <a:rPr lang="en-US" i="1" baseline="30000"/>
              <a:t>k</a:t>
            </a:r>
            <a:endParaRPr lang="en-US"/>
          </a:p>
          <a:p>
            <a:pPr>
              <a:spcBef>
                <a:spcPct val="30000"/>
              </a:spcBef>
            </a:pPr>
            <a:r>
              <a:rPr lang="en-US"/>
              <a:t>For other values of sample, need to modify:</a:t>
            </a:r>
          </a:p>
          <a:p>
            <a:pPr lvl="1">
              <a:spcBef>
                <a:spcPct val="30000"/>
              </a:spcBef>
            </a:pPr>
            <a:r>
              <a:rPr lang="en-US"/>
              <a:t>Let </a:t>
            </a:r>
            <a:r>
              <a:rPr lang="en-US" i="1"/>
              <a:t>k </a:t>
            </a:r>
            <a:r>
              <a:rPr lang="en-US"/>
              <a:t>be smallest integer such that  </a:t>
            </a:r>
            <a:r>
              <a:rPr lang="en-US" i="1"/>
              <a:t>n </a:t>
            </a:r>
            <a:r>
              <a:rPr lang="en-US" i="1">
                <a:cs typeface="Times New Roman" pitchFamily="18" charset="0"/>
              </a:rPr>
              <a:t>≤</a:t>
            </a:r>
            <a:r>
              <a:rPr lang="en-US" i="1"/>
              <a:t> 4</a:t>
            </a:r>
            <a:r>
              <a:rPr lang="en-US" i="1" baseline="30000"/>
              <a:t>k</a:t>
            </a:r>
            <a:endParaRPr lang="en-US"/>
          </a:p>
          <a:p>
            <a:pPr lvl="1">
              <a:spcBef>
                <a:spcPct val="30000"/>
              </a:spcBef>
            </a:pPr>
            <a:r>
              <a:rPr lang="en-US"/>
              <a:t>Form the reverse hierarchical order for the integers </a:t>
            </a:r>
            <a:r>
              <a:rPr lang="en-US" i="1"/>
              <a:t>1,,,, 4</a:t>
            </a:r>
            <a:r>
              <a:rPr lang="en-US" i="1" baseline="30000"/>
              <a:t>k</a:t>
            </a:r>
            <a:endParaRPr lang="en-US"/>
          </a:p>
          <a:p>
            <a:pPr lvl="1">
              <a:spcBef>
                <a:spcPct val="30000"/>
              </a:spcBef>
            </a:pPr>
            <a:r>
              <a:rPr lang="en-US"/>
              <a:t>Scale the ordered integers to the range </a:t>
            </a:r>
            <a:r>
              <a:rPr lang="en-US" i="1"/>
              <a:t>(1, n) </a:t>
            </a:r>
          </a:p>
          <a:p>
            <a:pPr lvl="1">
              <a:spcBef>
                <a:spcPct val="30000"/>
              </a:spcBef>
            </a:pPr>
            <a:r>
              <a:rPr lang="en-US"/>
              <a:t>Eliminate any duplicates</a:t>
            </a:r>
          </a:p>
          <a:p>
            <a:endParaRPr lang="en-US" baseline="30000"/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864B-CDB9-47F4-9B40-3A0D0F6D2BA1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Reverse Hierarchical Order</a:t>
            </a:r>
          </a:p>
        </p:txBody>
      </p:sp>
      <p:sp>
        <p:nvSpPr>
          <p:cNvPr id="15770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example, let </a:t>
            </a:r>
            <a:r>
              <a:rPr lang="en-US" i="1" dirty="0"/>
              <a:t>n</a:t>
            </a:r>
            <a:r>
              <a:rPr lang="en-US" dirty="0"/>
              <a:t> = 12</a:t>
            </a:r>
          </a:p>
          <a:p>
            <a:pPr lvl="1"/>
            <a:r>
              <a:rPr lang="en-US" dirty="0"/>
              <a:t>Then </a:t>
            </a:r>
            <a:r>
              <a:rPr lang="en-US" i="1" dirty="0"/>
              <a:t>k </a:t>
            </a:r>
            <a:r>
              <a:rPr lang="en-US" dirty="0"/>
              <a:t>= 2, so that 4</a:t>
            </a:r>
            <a:r>
              <a:rPr lang="en-US" i="1" baseline="30000" dirty="0"/>
              <a:t>k</a:t>
            </a:r>
            <a:r>
              <a:rPr lang="en-US" dirty="0"/>
              <a:t> = 16</a:t>
            </a:r>
          </a:p>
          <a:p>
            <a:pPr lvl="1"/>
            <a:r>
              <a:rPr lang="en-US" dirty="0"/>
              <a:t>RHO(16) = (1, 5, 9,13, 2, 6,10,14, 3, 7, 11, 15, 4, 8,12, 16)</a:t>
            </a:r>
          </a:p>
          <a:p>
            <a:pPr lvl="1"/>
            <a:r>
              <a:rPr lang="en-US" dirty="0"/>
              <a:t>RHO(12) = (1, 4, 7,10, 2, 5, 8,11, 3,  6,  9, 12)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864B-CDB9-47F4-9B40-3A0D0F6D2BA1}" type="slidenum">
              <a:rPr lang="en-US" smtClean="0"/>
              <a:pPr/>
              <a:t>78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6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500" y="449263"/>
            <a:ext cx="6919913" cy="647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5653" name="Text Box 5"/>
          <p:cNvSpPr txBox="1">
            <a:spLocks noChangeArrowheads="1"/>
          </p:cNvSpPr>
          <p:nvPr/>
        </p:nvSpPr>
        <p:spPr bwMode="auto">
          <a:xfrm>
            <a:off x="395288" y="333375"/>
            <a:ext cx="820896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baseline="0"/>
              <a:t>100 Point GRTS Sample, QR order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Aug 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ISEMP- NITTY GRITTY GRTS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25E9-CEBD-4CD4-A001-54F82C7DD9D6}" type="slidenum">
              <a:rPr lang="en-US" smtClean="0"/>
              <a:pPr/>
              <a:t>79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Spatial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Systematic (spatial) sample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Sampling sites determined by the grid points located on a regular grid</a:t>
            </a:r>
            <a:endParaRPr lang="en-US" dirty="0" smtClean="0">
              <a:solidFill>
                <a:srgbClr val="0000FF"/>
              </a:solidFill>
            </a:endParaRPr>
          </a:p>
          <a:p>
            <a:pPr lvl="1"/>
            <a:endParaRPr lang="en-US" dirty="0" smtClean="0">
              <a:solidFill>
                <a:srgbClr val="0000FF"/>
              </a:solidFill>
            </a:endParaRP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864B-CDB9-47F4-9B40-3A0D0F6D2BA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6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500" y="449263"/>
            <a:ext cx="6919913" cy="647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684213" y="333375"/>
            <a:ext cx="1841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AU"/>
          </a:p>
        </p:txBody>
      </p:sp>
      <p:sp>
        <p:nvSpPr>
          <p:cNvPr id="156678" name="Text Box 6"/>
          <p:cNvSpPr txBox="1">
            <a:spLocks noChangeArrowheads="1"/>
          </p:cNvSpPr>
          <p:nvPr/>
        </p:nvSpPr>
        <p:spPr bwMode="auto">
          <a:xfrm>
            <a:off x="519113" y="34925"/>
            <a:ext cx="85042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AU" baseline="0"/>
              <a:t>100 Point GRTS Sample, RHO order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Aug 2012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ISEMP- NITTY GRITTY GRTS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25E9-CEBD-4CD4-A001-54F82C7DD9D6}" type="slidenum">
              <a:rPr lang="en-US" smtClean="0"/>
              <a:pPr/>
              <a:t>80</a:t>
            </a:fld>
            <a:endParaRPr 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srgbClr val="0000FF"/>
                </a:solidFill>
                <a:cs typeface="Times New Roman" pitchFamily="18" charset="0"/>
              </a:rPr>
              <a:t>SPATIAL PROPERTIES OF REVERSE HIERARCHICAL ORDERED	GRTS SAMPLE</a:t>
            </a:r>
            <a:r>
              <a:rPr lang="en-US"/>
              <a:t> 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828800"/>
            <a:ext cx="7772400" cy="3657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rgbClr val="0000FF"/>
                </a:solidFill>
                <a:cs typeface="Times New Roman" pitchFamily="18" charset="0"/>
              </a:rPr>
              <a:t>The complete sample is nearly regular, capturing much of the potential efficiency of a systematic sample without the potential flaws</a:t>
            </a:r>
            <a:r>
              <a:rPr lang="en-US" sz="2800"/>
              <a:t> </a:t>
            </a: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0000FF"/>
                </a:solidFill>
                <a:cs typeface="Times New Roman" pitchFamily="18" charset="0"/>
              </a:rPr>
              <a:t>Any subsample consisting of a consecutive subsequence is almost as regular as the full sample; in particular, the subsequence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rgbClr val="0000FF"/>
                </a:solidFill>
                <a:cs typeface="Times New Roman" pitchFamily="18" charset="0"/>
              </a:rPr>
              <a:t>                                                          , is a spatially well-balanced sample.</a:t>
            </a:r>
            <a:r>
              <a:rPr lang="en-US" sz="2800"/>
              <a:t> </a:t>
            </a: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0000FF"/>
                </a:solidFill>
                <a:cs typeface="Times New Roman" pitchFamily="18" charset="0"/>
              </a:rPr>
              <a:t>Any consecutive sequence subsample, restricted to the </a:t>
            </a:r>
            <a:r>
              <a:rPr lang="en-US" sz="2800" u="sng">
                <a:solidFill>
                  <a:srgbClr val="0000FF"/>
                </a:solidFill>
                <a:cs typeface="Times New Roman" pitchFamily="18" charset="0"/>
              </a:rPr>
              <a:t>accessible domain</a:t>
            </a:r>
            <a:r>
              <a:rPr lang="en-US" sz="2800">
                <a:solidFill>
                  <a:srgbClr val="0000FF"/>
                </a:solidFill>
                <a:cs typeface="Times New Roman" pitchFamily="18" charset="0"/>
              </a:rPr>
              <a:t>, is a spatially well-balanced sample of the accessible domain.</a:t>
            </a:r>
            <a:endParaRPr lang="en-US" sz="280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8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864B-CDB9-47F4-9B40-3A0D0F6D2BA1}" type="slidenum">
              <a:rPr lang="en-US" smtClean="0"/>
              <a:pPr/>
              <a:t>81</a:t>
            </a:fld>
            <a:endParaRPr lang="en-US"/>
          </a:p>
        </p:txBody>
      </p:sp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1066800" y="4267200"/>
          <a:ext cx="4699000" cy="487363"/>
        </p:xfrm>
        <a:graphic>
          <a:graphicData uri="http://schemas.openxmlformats.org/presentationml/2006/ole">
            <p:oleObj spid="_x0000_s43012" name="Equation" r:id="rId3" imgW="2692080" imgH="27936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722" name="Object 2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p:oleObj spid="_x0000_s158722" name="Graph Sheet" r:id="rId3" imgW="3352680" imgH="2590560" progId="">
              <p:embed/>
            </p:oleObj>
          </a:graphicData>
        </a:graphic>
      </p:graphicFrame>
      <p:sp>
        <p:nvSpPr>
          <p:cNvPr id="158723" name="Text Box 3"/>
          <p:cNvSpPr txBox="1">
            <a:spLocks noChangeArrowheads="1"/>
          </p:cNvSpPr>
          <p:nvPr/>
        </p:nvSpPr>
        <p:spPr bwMode="auto">
          <a:xfrm>
            <a:off x="990600" y="228600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i="1" baseline="0">
                <a:solidFill>
                  <a:schemeClr val="tx1"/>
                </a:solidFill>
              </a:rPr>
              <a:t>Inclusion probability density surface</a:t>
            </a:r>
          </a:p>
        </p:txBody>
      </p:sp>
      <p:sp>
        <p:nvSpPr>
          <p:cNvPr id="158724" name="Text Box 4"/>
          <p:cNvSpPr txBox="1">
            <a:spLocks noChangeArrowheads="1"/>
          </p:cNvSpPr>
          <p:nvPr/>
        </p:nvSpPr>
        <p:spPr bwMode="auto">
          <a:xfrm>
            <a:off x="838200" y="5562600"/>
            <a:ext cx="5715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AU" i="1" baseline="0">
              <a:solidFill>
                <a:srgbClr val="000099"/>
              </a:solidFill>
            </a:endParaRPr>
          </a:p>
        </p:txBody>
      </p:sp>
      <p:sp>
        <p:nvSpPr>
          <p:cNvPr id="158725" name="Text Box 5"/>
          <p:cNvSpPr txBox="1">
            <a:spLocks noChangeArrowheads="1"/>
          </p:cNvSpPr>
          <p:nvPr/>
        </p:nvSpPr>
        <p:spPr bwMode="auto">
          <a:xfrm>
            <a:off x="1524000" y="5791200"/>
            <a:ext cx="6477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baseline="0">
                <a:solidFill>
                  <a:schemeClr val="tx1"/>
                </a:solidFill>
              </a:rPr>
              <a:t>Region is (0,1)</a:t>
            </a:r>
            <a:r>
              <a:rPr lang="en-US" baseline="0">
                <a:solidFill>
                  <a:schemeClr val="tx1"/>
                </a:solidFill>
              </a:rPr>
              <a:t>x</a:t>
            </a:r>
            <a:r>
              <a:rPr lang="en-US" i="1" baseline="0">
                <a:solidFill>
                  <a:schemeClr val="tx1"/>
                </a:solidFill>
              </a:rPr>
              <a:t>(0,0.8)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Aug 2012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ISEMP- NITTY GRITTY GRTS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25E9-CEBD-4CD4-A001-54F82C7DD9D6}" type="slidenum">
              <a:rPr lang="en-US" smtClean="0"/>
              <a:pPr/>
              <a:t>82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9746" name="Object 2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p:oleObj spid="_x0000_s159746" name="Graph Sheet" r:id="rId3" imgW="3352680" imgH="2590560" progId="">
              <p:embed/>
            </p:oleObj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Aug 2012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ISEMP- NITTY GRITTY GRTS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25E9-CEBD-4CD4-A001-54F82C7DD9D6}" type="slidenum">
              <a:rPr lang="en-US" smtClean="0"/>
              <a:pPr/>
              <a:t>83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358775"/>
            <a:ext cx="7208838" cy="719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7939" name="Text Box 3"/>
          <p:cNvSpPr txBox="1">
            <a:spLocks noChangeArrowheads="1"/>
          </p:cNvSpPr>
          <p:nvPr/>
        </p:nvSpPr>
        <p:spPr bwMode="auto">
          <a:xfrm>
            <a:off x="1476375" y="549275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baseline="0">
                <a:solidFill>
                  <a:schemeClr val="tx1"/>
                </a:solidFill>
              </a:rPr>
              <a:t>20 –point GRTS Sample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Aug 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ISEMP- NITTY GRITTY GRTS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25E9-CEBD-4CD4-A001-54F82C7DD9D6}" type="slidenum">
              <a:rPr lang="en-US" smtClean="0"/>
              <a:pPr/>
              <a:t>84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358775"/>
            <a:ext cx="7197725" cy="718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8963" name="Text Box 3"/>
          <p:cNvSpPr txBox="1">
            <a:spLocks noChangeArrowheads="1"/>
          </p:cNvSpPr>
          <p:nvPr/>
        </p:nvSpPr>
        <p:spPr bwMode="auto">
          <a:xfrm>
            <a:off x="1042988" y="476250"/>
            <a:ext cx="66008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baseline="0">
                <a:solidFill>
                  <a:schemeClr val="tx1"/>
                </a:solidFill>
              </a:rPr>
              <a:t>Four 20-point GRTS Panels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Aug 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ISEMP- NITTY GRITTY GRTS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25E9-CEBD-4CD4-A001-54F82C7DD9D6}" type="slidenum">
              <a:rPr lang="en-US" smtClean="0"/>
              <a:pPr/>
              <a:t>85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358775"/>
            <a:ext cx="7212013" cy="719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9987" name="Text Box 3"/>
          <p:cNvSpPr txBox="1">
            <a:spLocks noChangeArrowheads="1"/>
          </p:cNvSpPr>
          <p:nvPr/>
        </p:nvSpPr>
        <p:spPr bwMode="auto">
          <a:xfrm>
            <a:off x="1403350" y="404813"/>
            <a:ext cx="64087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baseline="0">
                <a:solidFill>
                  <a:schemeClr val="tx1"/>
                </a:solidFill>
              </a:rPr>
              <a:t>Five 20-point GRTS Panels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Aug 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ISEMP- NITTY GRITTY GRTS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25E9-CEBD-4CD4-A001-54F82C7DD9D6}" type="slidenum">
              <a:rPr lang="en-US" smtClean="0"/>
              <a:pPr/>
              <a:t>86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358775"/>
            <a:ext cx="7212013" cy="719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1011" name="Text Box 3"/>
          <p:cNvSpPr txBox="1">
            <a:spLocks noChangeArrowheads="1"/>
          </p:cNvSpPr>
          <p:nvPr/>
        </p:nvSpPr>
        <p:spPr bwMode="auto">
          <a:xfrm>
            <a:off x="611188" y="188913"/>
            <a:ext cx="8153400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Aft>
                <a:spcPct val="5000"/>
              </a:spcAft>
            </a:pPr>
            <a:r>
              <a:rPr lang="en-US" i="1" baseline="0">
                <a:solidFill>
                  <a:schemeClr val="tx1"/>
                </a:solidFill>
              </a:rPr>
              <a:t>Five 20-point GRTS Panels </a:t>
            </a:r>
          </a:p>
          <a:p>
            <a:pPr algn="ctr">
              <a:spcAft>
                <a:spcPct val="5000"/>
              </a:spcAft>
            </a:pPr>
            <a:r>
              <a:rPr lang="en-US" i="1" baseline="0">
                <a:solidFill>
                  <a:schemeClr val="tx1"/>
                </a:solidFill>
              </a:rPr>
              <a:t>+ Special Study Area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Aug 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ISEMP- NITTY GRITTY GRTS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25E9-CEBD-4CD4-A001-54F82C7DD9D6}" type="slidenum">
              <a:rPr lang="en-US" smtClean="0"/>
              <a:pPr/>
              <a:t>87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Aug 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ISEMP- NITTY GRITTY GRTS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25E9-CEBD-4CD4-A001-54F82C7DD9D6}" type="slidenum">
              <a:rPr lang="en-US" smtClean="0"/>
              <a:pPr/>
              <a:t>88</a:t>
            </a:fld>
            <a:endParaRPr lang="en-US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Sampling a Stream Network</a:t>
            </a:r>
          </a:p>
        </p:txBody>
      </p:sp>
      <p:sp>
        <p:nvSpPr>
          <p:cNvPr id="432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GIS represents a stream network as a series of straight-line segments, each with starting coordinates (xs,ys) and ending coordinates (xe, ye)</a:t>
            </a:r>
          </a:p>
          <a:p>
            <a:r>
              <a:rPr lang="en-US"/>
              <a:t>We’ll assume that the resolution is high enough so that the inclusion probability density is constant on each stream segment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864B-CDB9-47F4-9B40-3A0D0F6D2BA1}" type="slidenum">
              <a:rPr lang="en-US" smtClean="0"/>
              <a:pPr/>
              <a:t>89</a:t>
            </a:fld>
            <a:endParaRPr 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75575" cy="1150938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Historical Context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>
          <a:xfrm>
            <a:off x="684213" y="1484313"/>
            <a:ext cx="7991475" cy="5114925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ts val="9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600"/>
              <a:t>EMAP statistical approach was founded on the concepts that </a:t>
            </a:r>
          </a:p>
          <a:p>
            <a:pPr lvl="1">
              <a:lnSpc>
                <a:spcPct val="100000"/>
              </a:lnSpc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/>
              <a:t>Spatial relationships in population are critical</a:t>
            </a:r>
          </a:p>
          <a:p>
            <a:pPr lvl="1">
              <a:lnSpc>
                <a:spcPct val="100000"/>
              </a:lnSpc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/>
              <a:t>Sampling, analysis, and reporting would be carried out at multiple spatial scales, from local to statewide to national to global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864B-CDB9-47F4-9B40-3A0D0F6D2BA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Sampling a Stream Network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Aug 2012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ISEMP- NITTY GRITTY GRTS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7A6D-0C96-40FC-83DB-F0FE2BFB05FB}" type="slidenum">
              <a:rPr lang="en-US" smtClean="0"/>
              <a:pPr/>
              <a:t>90</a:t>
            </a:fld>
            <a:endParaRPr lang="en-US"/>
          </a:p>
        </p:txBody>
      </p:sp>
      <p:sp>
        <p:nvSpPr>
          <p:cNvPr id="433157" name="Rectangle 5"/>
          <p:cNvSpPr>
            <a:spLocks noChangeArrowheads="1"/>
          </p:cNvSpPr>
          <p:nvPr/>
        </p:nvSpPr>
        <p:spPr bwMode="auto">
          <a:xfrm>
            <a:off x="160020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433156" name="Picture 4" descr="str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295400"/>
            <a:ext cx="5943600" cy="59436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Sampling a Stream Network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Aug 2012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ISEMP- NITTY GRITTY GRTS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7A6D-0C96-40FC-83DB-F0FE2BFB05FB}" type="slidenum">
              <a:rPr lang="en-US" smtClean="0"/>
              <a:pPr/>
              <a:t>91</a:t>
            </a:fld>
            <a:endParaRPr lang="en-US"/>
          </a:p>
        </p:txBody>
      </p:sp>
      <p:sp>
        <p:nvSpPr>
          <p:cNvPr id="438275" name="Rectangle 3"/>
          <p:cNvSpPr>
            <a:spLocks noChangeArrowheads="1"/>
          </p:cNvSpPr>
          <p:nvPr/>
        </p:nvSpPr>
        <p:spPr bwMode="auto">
          <a:xfrm>
            <a:off x="1874838" y="739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4382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914400"/>
            <a:ext cx="6232525" cy="622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Sampling a Stream Network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Aug 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ISEMP- NITTY GRITTY GRTS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7A6D-0C96-40FC-83DB-F0FE2BFB05FB}" type="slidenum">
              <a:rPr lang="en-US" smtClean="0"/>
              <a:pPr/>
              <a:t>92</a:t>
            </a:fld>
            <a:endParaRPr lang="en-US"/>
          </a:p>
        </p:txBody>
      </p:sp>
      <p:pic>
        <p:nvPicPr>
          <p:cNvPr id="43110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914400"/>
            <a:ext cx="6232525" cy="622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7772400" cy="11430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Sampling a Stream Network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Network Represented as a Collection of Segments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Aug 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ISEMP- NITTY GRITTY GRTS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7A6D-0C96-40FC-83DB-F0FE2BFB05FB}" type="slidenum">
              <a:rPr lang="en-US" smtClean="0"/>
              <a:pPr/>
              <a:t>93</a:t>
            </a:fld>
            <a:endParaRPr lang="en-US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381000" y="3124200"/>
            <a:ext cx="8382000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Sgmt Sub    x</a:t>
            </a:r>
            <a:r>
              <a:rPr lang="en-US" sz="2400" baseline="-25000"/>
              <a:t>start     </a:t>
            </a:r>
            <a:r>
              <a:rPr lang="en-US" sz="2400"/>
              <a:t>    y</a:t>
            </a:r>
            <a:r>
              <a:rPr lang="en-US" sz="2400" baseline="-25000"/>
              <a:t>start            </a:t>
            </a:r>
            <a:r>
              <a:rPr lang="en-US" sz="2400"/>
              <a:t> x</a:t>
            </a:r>
            <a:r>
              <a:rPr lang="en-US" sz="2400" baseline="-25000"/>
              <a:t>end            </a:t>
            </a:r>
            <a:r>
              <a:rPr lang="en-US" sz="2400"/>
              <a:t>y</a:t>
            </a:r>
            <a:r>
              <a:rPr lang="en-US" sz="2400" baseline="-25000"/>
              <a:t>end       </a:t>
            </a:r>
            <a:r>
              <a:rPr lang="en-US" sz="2400"/>
              <a:t>Order   Length</a:t>
            </a:r>
          </a:p>
          <a:p>
            <a:pPr>
              <a:spcBef>
                <a:spcPct val="50000"/>
              </a:spcBef>
            </a:pPr>
            <a:r>
              <a:rPr lang="en-US" sz="2400"/>
              <a:t>13      1      0.4686   0.0341   0.4806   0.0445      4      0.00396</a:t>
            </a:r>
          </a:p>
          <a:p>
            <a:pPr>
              <a:spcBef>
                <a:spcPct val="50000"/>
              </a:spcBef>
            </a:pPr>
            <a:r>
              <a:rPr lang="en-US" sz="2400"/>
              <a:t>13      2      0.4806   0.0445   0.5137   0.0671      4      0.01000</a:t>
            </a:r>
          </a:p>
          <a:p>
            <a:pPr>
              <a:spcBef>
                <a:spcPct val="50000"/>
              </a:spcBef>
            </a:pPr>
            <a:r>
              <a:rPr lang="en-US" sz="2400"/>
              <a:t>13      3      0.5137   0.0671   0.5184   0.0726      4      0.00182</a:t>
            </a:r>
          </a:p>
          <a:p>
            <a:pPr>
              <a:spcBef>
                <a:spcPct val="50000"/>
              </a:spcBef>
            </a:pPr>
            <a:r>
              <a:rPr lang="en-US" sz="2400"/>
              <a:t>13      4      0.5184   0.0726   0.5242   0.0851      4      0.00345</a:t>
            </a:r>
          </a:p>
          <a:p>
            <a:pPr>
              <a:spcBef>
                <a:spcPct val="50000"/>
              </a:spcBef>
            </a:pPr>
            <a:endParaRPr lang="en-US" sz="2400"/>
          </a:p>
        </p:txBody>
      </p:sp>
    </p:spTree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7772400" cy="11430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Sampling a Stream Network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Network Represented as a Collection of Segments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Aug 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ISEMP- NITTY GRITTY GRTS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7A6D-0C96-40FC-83DB-F0FE2BFB05FB}" type="slidenum">
              <a:rPr lang="en-US" smtClean="0"/>
              <a:pPr/>
              <a:t>94</a:t>
            </a:fld>
            <a:endParaRPr lang="en-US"/>
          </a:p>
        </p:txBody>
      </p:sp>
      <p:sp>
        <p:nvSpPr>
          <p:cNvPr id="445443" name="Rectangle 3"/>
          <p:cNvSpPr>
            <a:spLocks noChangeArrowheads="1"/>
          </p:cNvSpPr>
          <p:nvPr/>
        </p:nvSpPr>
        <p:spPr bwMode="auto">
          <a:xfrm>
            <a:off x="381000" y="3124200"/>
            <a:ext cx="8382000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err="1"/>
              <a:t>Sgmt</a:t>
            </a:r>
            <a:r>
              <a:rPr lang="en-US" sz="2400" dirty="0"/>
              <a:t> Sub    </a:t>
            </a:r>
            <a:r>
              <a:rPr lang="en-US" sz="2400" dirty="0" err="1"/>
              <a:t>x</a:t>
            </a:r>
            <a:r>
              <a:rPr lang="en-US" sz="2400" baseline="-25000" dirty="0" err="1"/>
              <a:t>start</a:t>
            </a:r>
            <a:r>
              <a:rPr lang="en-US" sz="2400" baseline="-25000" dirty="0"/>
              <a:t>     </a:t>
            </a:r>
            <a:r>
              <a:rPr lang="en-US" sz="2400" dirty="0"/>
              <a:t>    </a:t>
            </a:r>
            <a:r>
              <a:rPr lang="en-US" sz="2400" dirty="0" err="1"/>
              <a:t>y</a:t>
            </a:r>
            <a:r>
              <a:rPr lang="en-US" sz="2400" baseline="-25000" dirty="0" err="1"/>
              <a:t>start</a:t>
            </a:r>
            <a:r>
              <a:rPr lang="en-US" sz="2400" baseline="-25000" dirty="0"/>
              <a:t>            </a:t>
            </a:r>
            <a:r>
              <a:rPr lang="en-US" sz="2400" dirty="0"/>
              <a:t> </a:t>
            </a:r>
            <a:r>
              <a:rPr lang="en-US" sz="2400" dirty="0" err="1"/>
              <a:t>x</a:t>
            </a:r>
            <a:r>
              <a:rPr lang="en-US" sz="2400" baseline="-25000" dirty="0" err="1"/>
              <a:t>end</a:t>
            </a:r>
            <a:r>
              <a:rPr lang="en-US" sz="2400" baseline="-25000" dirty="0"/>
              <a:t>       </a:t>
            </a:r>
            <a:r>
              <a:rPr lang="en-US" sz="2400" dirty="0" err="1" smtClean="0"/>
              <a:t>y</a:t>
            </a:r>
            <a:r>
              <a:rPr lang="en-US" sz="2400" baseline="-25000" dirty="0" err="1" smtClean="0"/>
              <a:t>end</a:t>
            </a:r>
            <a:r>
              <a:rPr lang="en-US" sz="2400" baseline="-25000" dirty="0" smtClean="0"/>
              <a:t>       </a:t>
            </a:r>
            <a:r>
              <a:rPr lang="en-US" sz="2400" dirty="0"/>
              <a:t>Order   Length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13      1      0.4686   </a:t>
            </a:r>
            <a:r>
              <a:rPr lang="en-US" sz="2400" dirty="0" smtClean="0"/>
              <a:t>	0.0341   	0.4806   	0.0445    	  </a:t>
            </a:r>
            <a:r>
              <a:rPr lang="en-US" sz="2400" dirty="0"/>
              <a:t>4      </a:t>
            </a:r>
            <a:r>
              <a:rPr lang="en-US" sz="2400" dirty="0" smtClean="0"/>
              <a:t>	0.00396</a:t>
            </a:r>
            <a:endParaRPr lang="en-US" sz="2400" dirty="0"/>
          </a:p>
          <a:p>
            <a:pPr>
              <a:spcBef>
                <a:spcPct val="50000"/>
              </a:spcBef>
            </a:pPr>
            <a:r>
              <a:rPr lang="en-US" sz="2400" dirty="0"/>
              <a:t>13      2      </a:t>
            </a:r>
            <a:r>
              <a:rPr lang="en-US" sz="2400" dirty="0">
                <a:solidFill>
                  <a:srgbClr val="FF0000"/>
                </a:solidFill>
              </a:rPr>
              <a:t>0.4806</a:t>
            </a:r>
            <a:r>
              <a:rPr lang="en-US" sz="2400" dirty="0"/>
              <a:t>  </a:t>
            </a:r>
            <a:r>
              <a:rPr lang="en-US" sz="2400" dirty="0" smtClean="0"/>
              <a:t>	 </a:t>
            </a:r>
            <a:r>
              <a:rPr lang="en-US" sz="2400" dirty="0"/>
              <a:t>0.0445  </a:t>
            </a:r>
            <a:r>
              <a:rPr lang="en-US" sz="2400" dirty="0" smtClean="0"/>
              <a:t>	 </a:t>
            </a:r>
            <a:r>
              <a:rPr lang="en-US" sz="2400" dirty="0">
                <a:solidFill>
                  <a:srgbClr val="FF0000"/>
                </a:solidFill>
              </a:rPr>
              <a:t>0.5137</a:t>
            </a:r>
            <a:r>
              <a:rPr lang="en-US" sz="2400" dirty="0"/>
              <a:t>   </a:t>
            </a:r>
            <a:r>
              <a:rPr lang="en-US" sz="2400" dirty="0" smtClean="0"/>
              <a:t>	0.0671      	  4     	0.01000</a:t>
            </a:r>
            <a:endParaRPr lang="en-US" sz="2400" dirty="0"/>
          </a:p>
          <a:p>
            <a:pPr>
              <a:spcBef>
                <a:spcPct val="50000"/>
              </a:spcBef>
            </a:pPr>
            <a:r>
              <a:rPr lang="en-US" sz="2400" dirty="0"/>
              <a:t>13      3      0.5137   </a:t>
            </a:r>
            <a:r>
              <a:rPr lang="en-US" sz="2400" dirty="0" smtClean="0"/>
              <a:t>	0.0671   	0.5184  	 </a:t>
            </a:r>
            <a:r>
              <a:rPr lang="en-US" sz="2400" dirty="0"/>
              <a:t>0.0726     </a:t>
            </a:r>
            <a:r>
              <a:rPr lang="en-US" sz="2400" dirty="0" smtClean="0"/>
              <a:t>   </a:t>
            </a:r>
            <a:r>
              <a:rPr lang="en-US" sz="2400" dirty="0"/>
              <a:t>4      </a:t>
            </a:r>
            <a:r>
              <a:rPr lang="en-US" sz="2400" dirty="0" smtClean="0"/>
              <a:t>	0.00182</a:t>
            </a:r>
            <a:endParaRPr lang="en-US" sz="2400" dirty="0"/>
          </a:p>
          <a:p>
            <a:pPr>
              <a:spcBef>
                <a:spcPct val="50000"/>
              </a:spcBef>
            </a:pPr>
            <a:r>
              <a:rPr lang="en-US" sz="2400" dirty="0"/>
              <a:t>13      4      0.5184   </a:t>
            </a:r>
            <a:r>
              <a:rPr lang="en-US" sz="2400" dirty="0" smtClean="0"/>
              <a:t>	0.0726   	0.5242   	0.0851         </a:t>
            </a:r>
            <a:r>
              <a:rPr lang="en-US" sz="2400" dirty="0"/>
              <a:t>4      </a:t>
            </a:r>
            <a:r>
              <a:rPr lang="en-US" sz="2400" dirty="0" smtClean="0"/>
              <a:t>	0.00345</a:t>
            </a:r>
            <a:endParaRPr lang="en-US" sz="2400" dirty="0"/>
          </a:p>
          <a:p>
            <a:pPr>
              <a:spcBef>
                <a:spcPct val="50000"/>
              </a:spcBef>
            </a:pPr>
            <a:endParaRPr lang="en-US" sz="2400" dirty="0"/>
          </a:p>
        </p:txBody>
      </p:sp>
    </p:spTree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Sampling a Stream Network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Network Represented as a Collection of Segments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Aug 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ISEMP- NITTY GRITTY GRTS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7A6D-0C96-40FC-83DB-F0FE2BFB05FB}" type="slidenum">
              <a:rPr lang="en-US" smtClean="0"/>
              <a:pPr/>
              <a:t>95</a:t>
            </a:fld>
            <a:endParaRPr lang="en-US"/>
          </a:p>
        </p:txBody>
      </p:sp>
      <p:sp>
        <p:nvSpPr>
          <p:cNvPr id="444419" name="Rectangle 3"/>
          <p:cNvSpPr>
            <a:spLocks noChangeArrowheads="1"/>
          </p:cNvSpPr>
          <p:nvPr/>
        </p:nvSpPr>
        <p:spPr bwMode="auto">
          <a:xfrm>
            <a:off x="395536" y="3124200"/>
            <a:ext cx="8367464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baseline="0" dirty="0" err="1"/>
              <a:t>Sgmt</a:t>
            </a:r>
            <a:r>
              <a:rPr lang="en-US" sz="2000" baseline="0" dirty="0"/>
              <a:t> ID    </a:t>
            </a:r>
            <a:r>
              <a:rPr lang="en-US" sz="2000" baseline="0" dirty="0" err="1"/>
              <a:t>xstart</a:t>
            </a:r>
            <a:r>
              <a:rPr lang="en-US" sz="2000" baseline="0" dirty="0"/>
              <a:t>         </a:t>
            </a:r>
            <a:r>
              <a:rPr lang="en-US" sz="2000" baseline="0" dirty="0" err="1"/>
              <a:t>ystart</a:t>
            </a:r>
            <a:r>
              <a:rPr lang="en-US" sz="2000" baseline="0" dirty="0"/>
              <a:t>             </a:t>
            </a:r>
            <a:r>
              <a:rPr lang="en-US" sz="2000" baseline="0" dirty="0" err="1"/>
              <a:t>xend</a:t>
            </a:r>
            <a:r>
              <a:rPr lang="en-US" sz="2000" baseline="0" dirty="0"/>
              <a:t>            </a:t>
            </a:r>
            <a:r>
              <a:rPr lang="en-US" sz="2000" baseline="0" dirty="0" err="1"/>
              <a:t>yend</a:t>
            </a:r>
            <a:r>
              <a:rPr lang="en-US" sz="2000" baseline="0" dirty="0"/>
              <a:t>    Order   Length  </a:t>
            </a:r>
            <a:r>
              <a:rPr lang="en-US" sz="2000" baseline="0" dirty="0" err="1"/>
              <a:t>Qd</a:t>
            </a:r>
            <a:endParaRPr lang="en-US" sz="2000" baseline="0" dirty="0"/>
          </a:p>
          <a:p>
            <a:pPr marL="457200" indent="-457200">
              <a:spcBef>
                <a:spcPct val="50000"/>
              </a:spcBef>
              <a:buFontTx/>
              <a:buAutoNum type="arabicPlain" startAt="13"/>
            </a:pPr>
            <a:r>
              <a:rPr lang="en-US" sz="2400" baseline="0" dirty="0"/>
              <a:t>1      0.4686   0.0341   0.4806   0.0445      4      0.00396   </a:t>
            </a:r>
            <a:r>
              <a:rPr lang="en-US" sz="2400" baseline="0" dirty="0">
                <a:solidFill>
                  <a:srgbClr val="FF0000"/>
                </a:solidFill>
              </a:rPr>
              <a:t>0</a:t>
            </a:r>
          </a:p>
          <a:p>
            <a:pPr marL="457200" indent="-457200">
              <a:spcBef>
                <a:spcPct val="50000"/>
              </a:spcBef>
            </a:pPr>
            <a:r>
              <a:rPr lang="en-US" sz="2400" baseline="0" dirty="0"/>
              <a:t>13  2      </a:t>
            </a:r>
            <a:r>
              <a:rPr lang="en-US" sz="2400" baseline="0" dirty="0">
                <a:solidFill>
                  <a:srgbClr val="FF0000"/>
                </a:solidFill>
              </a:rPr>
              <a:t>0.4806   0.0446   0.5000    0.0578</a:t>
            </a:r>
            <a:r>
              <a:rPr lang="en-US" sz="2400" baseline="0" dirty="0"/>
              <a:t>     4       0.0235    </a:t>
            </a:r>
            <a:r>
              <a:rPr lang="en-US" sz="2400" baseline="0" dirty="0">
                <a:solidFill>
                  <a:srgbClr val="FF0000"/>
                </a:solidFill>
              </a:rPr>
              <a:t>0</a:t>
            </a:r>
          </a:p>
          <a:p>
            <a:pPr marL="457200" indent="-457200">
              <a:spcBef>
                <a:spcPct val="50000"/>
              </a:spcBef>
            </a:pPr>
            <a:r>
              <a:rPr lang="en-US" sz="2400" baseline="0" dirty="0"/>
              <a:t>13  2      </a:t>
            </a:r>
            <a:r>
              <a:rPr lang="en-US" sz="2400" baseline="0" dirty="0">
                <a:solidFill>
                  <a:srgbClr val="FF0000"/>
                </a:solidFill>
              </a:rPr>
              <a:t>0.5000    0.0578   0.5137    0.0671</a:t>
            </a:r>
            <a:r>
              <a:rPr lang="en-US" sz="2400" baseline="0" dirty="0"/>
              <a:t>    4        0.0166   </a:t>
            </a:r>
            <a:r>
              <a:rPr lang="en-US" sz="2400" baseline="0" dirty="0">
                <a:solidFill>
                  <a:srgbClr val="FF0000"/>
                </a:solidFill>
              </a:rPr>
              <a:t>2</a:t>
            </a:r>
          </a:p>
          <a:p>
            <a:pPr marL="457200" indent="-457200">
              <a:spcBef>
                <a:spcPct val="50000"/>
              </a:spcBef>
            </a:pPr>
            <a:r>
              <a:rPr lang="en-US" sz="2400" baseline="0" dirty="0"/>
              <a:t>13  3      0.5137   0.0671   0.5184   0.0726      4      0.00182   </a:t>
            </a:r>
            <a:r>
              <a:rPr lang="en-US" sz="2400" baseline="0" dirty="0">
                <a:solidFill>
                  <a:srgbClr val="FF0000"/>
                </a:solidFill>
              </a:rPr>
              <a:t>2</a:t>
            </a:r>
          </a:p>
          <a:p>
            <a:pPr marL="457200" indent="-457200">
              <a:spcBef>
                <a:spcPct val="50000"/>
              </a:spcBef>
            </a:pPr>
            <a:r>
              <a:rPr lang="en-US" sz="2400" baseline="0" dirty="0"/>
              <a:t>13  4      0.5184   0.0726   0.5242   0.0851      4      0.00345   </a:t>
            </a:r>
            <a:r>
              <a:rPr lang="en-US" sz="2400" baseline="0" dirty="0">
                <a:solidFill>
                  <a:srgbClr val="FF0000"/>
                </a:solidFill>
              </a:rPr>
              <a:t>2</a:t>
            </a:r>
          </a:p>
          <a:p>
            <a:pPr marL="457200" indent="-457200">
              <a:spcBef>
                <a:spcPct val="50000"/>
              </a:spcBef>
            </a:pPr>
            <a:endParaRPr lang="en-US" sz="2400" dirty="0"/>
          </a:p>
        </p:txBody>
      </p:sp>
    </p:spTree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7772400" cy="11430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Sampling a Stream Network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 Recursive Partitioning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Aug 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ISEMP- NITTY GRITTY GRTS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7A6D-0C96-40FC-83DB-F0FE2BFB05FB}" type="slidenum">
              <a:rPr lang="en-US" smtClean="0"/>
              <a:pPr/>
              <a:t>96</a:t>
            </a:fld>
            <a:endParaRPr lang="en-US"/>
          </a:p>
        </p:txBody>
      </p:sp>
      <p:sp>
        <p:nvSpPr>
          <p:cNvPr id="446467" name="Rectangle 3"/>
          <p:cNvSpPr>
            <a:spLocks noChangeArrowheads="1"/>
          </p:cNvSpPr>
          <p:nvPr/>
        </p:nvSpPr>
        <p:spPr bwMode="auto">
          <a:xfrm>
            <a:off x="381000" y="2362200"/>
            <a:ext cx="83820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baseline="0" dirty="0" err="1"/>
              <a:t>Sgmt</a:t>
            </a:r>
            <a:r>
              <a:rPr lang="en-US" sz="2000" baseline="0" dirty="0"/>
              <a:t> ID    </a:t>
            </a:r>
            <a:r>
              <a:rPr lang="en-US" sz="2000" baseline="0" dirty="0" err="1"/>
              <a:t>xstart</a:t>
            </a:r>
            <a:r>
              <a:rPr lang="en-US" sz="2000" baseline="0" dirty="0"/>
              <a:t>         </a:t>
            </a:r>
            <a:r>
              <a:rPr lang="en-US" sz="2000" baseline="0" dirty="0" err="1"/>
              <a:t>ystart</a:t>
            </a:r>
            <a:r>
              <a:rPr lang="en-US" sz="2000" baseline="0" dirty="0"/>
              <a:t>             </a:t>
            </a:r>
            <a:r>
              <a:rPr lang="en-US" sz="2000" baseline="0" dirty="0" err="1"/>
              <a:t>xend</a:t>
            </a:r>
            <a:r>
              <a:rPr lang="en-US" sz="2000" baseline="0" dirty="0"/>
              <a:t>            </a:t>
            </a:r>
            <a:r>
              <a:rPr lang="en-US" sz="2000" baseline="0" dirty="0" err="1"/>
              <a:t>yend</a:t>
            </a:r>
            <a:r>
              <a:rPr lang="en-US" sz="2000" baseline="0" dirty="0"/>
              <a:t>    Order   Length  </a:t>
            </a:r>
            <a:r>
              <a:rPr lang="en-US" sz="2000" baseline="0" dirty="0" err="1"/>
              <a:t>Qd</a:t>
            </a:r>
            <a:endParaRPr lang="en-US" sz="2000" baseline="0" dirty="0"/>
          </a:p>
          <a:p>
            <a:pPr marL="457200" indent="-457200">
              <a:spcBef>
                <a:spcPct val="50000"/>
              </a:spcBef>
              <a:buFontTx/>
              <a:buAutoNum type="arabicPlain" startAt="13"/>
            </a:pPr>
            <a:r>
              <a:rPr lang="en-US" sz="2400" baseline="0" dirty="0"/>
              <a:t>1      0.4686   0.0341   0.4806   0.0445      4      0.00396   0 </a:t>
            </a:r>
            <a:r>
              <a:rPr lang="en-US" sz="2400" baseline="0" dirty="0">
                <a:solidFill>
                  <a:srgbClr val="FF0000"/>
                </a:solidFill>
              </a:rPr>
              <a:t>2</a:t>
            </a:r>
          </a:p>
          <a:p>
            <a:pPr marL="457200" indent="-457200">
              <a:spcBef>
                <a:spcPct val="50000"/>
              </a:spcBef>
            </a:pPr>
            <a:r>
              <a:rPr lang="en-US" sz="2400" baseline="0" dirty="0"/>
              <a:t>13  2      </a:t>
            </a:r>
            <a:r>
              <a:rPr lang="en-US" sz="2400" baseline="0" dirty="0">
                <a:solidFill>
                  <a:schemeClr val="tx1"/>
                </a:solidFill>
              </a:rPr>
              <a:t>0.4806   0.0446   0.5000    0.0578     4       0.0235    0 </a:t>
            </a:r>
            <a:r>
              <a:rPr lang="en-US" sz="2400" baseline="0" dirty="0">
                <a:solidFill>
                  <a:srgbClr val="FF0000"/>
                </a:solidFill>
              </a:rPr>
              <a:t>2</a:t>
            </a:r>
          </a:p>
          <a:p>
            <a:pPr marL="457200" indent="-457200">
              <a:spcBef>
                <a:spcPct val="50000"/>
              </a:spcBef>
            </a:pPr>
            <a:r>
              <a:rPr lang="en-US" sz="2400" baseline="0" dirty="0">
                <a:solidFill>
                  <a:schemeClr val="tx1"/>
                </a:solidFill>
              </a:rPr>
              <a:t>13  2      0.5000    0.0578   0.5137    0.0671</a:t>
            </a:r>
            <a:r>
              <a:rPr lang="en-US" sz="2400" baseline="0" dirty="0"/>
              <a:t>    4        0.0166   2 </a:t>
            </a:r>
            <a:r>
              <a:rPr lang="en-US" sz="2400" baseline="0" dirty="0">
                <a:solidFill>
                  <a:srgbClr val="FF0000"/>
                </a:solidFill>
              </a:rPr>
              <a:t>0</a:t>
            </a:r>
          </a:p>
          <a:p>
            <a:pPr marL="457200" indent="-457200">
              <a:spcBef>
                <a:spcPct val="50000"/>
              </a:spcBef>
            </a:pPr>
            <a:r>
              <a:rPr lang="en-US" sz="2400" baseline="0" dirty="0"/>
              <a:t>13  3      0.5137   0.0671   0.5184   0.0726      4      0.00182   2 </a:t>
            </a:r>
            <a:r>
              <a:rPr lang="en-US" sz="2400" baseline="0" dirty="0">
                <a:solidFill>
                  <a:srgbClr val="FF0000"/>
                </a:solidFill>
              </a:rPr>
              <a:t>0</a:t>
            </a:r>
          </a:p>
          <a:p>
            <a:pPr marL="457200" indent="-457200">
              <a:spcBef>
                <a:spcPct val="50000"/>
              </a:spcBef>
            </a:pPr>
            <a:r>
              <a:rPr lang="en-US" sz="2400" baseline="0" dirty="0"/>
              <a:t>13  4      0.5184   0.0726   0.5242   0.0851      4      0.00345   2 </a:t>
            </a:r>
            <a:r>
              <a:rPr lang="en-US" sz="2400" baseline="0" dirty="0">
                <a:solidFill>
                  <a:srgbClr val="FF0000"/>
                </a:solidFill>
              </a:rPr>
              <a:t>0</a:t>
            </a:r>
          </a:p>
          <a:p>
            <a:pPr marL="457200" indent="-457200">
              <a:spcBef>
                <a:spcPct val="50000"/>
              </a:spcBef>
            </a:pPr>
            <a:endParaRPr lang="en-US" sz="2400" dirty="0"/>
          </a:p>
        </p:txBody>
      </p:sp>
    </p:spTree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Sampling a Stream Network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Recursive Partitioning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Aug 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ISEMP- NITTY GRITTY GRTS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7A6D-0C96-40FC-83DB-F0FE2BFB05FB}" type="slidenum">
              <a:rPr lang="en-US" smtClean="0"/>
              <a:pPr/>
              <a:t>97</a:t>
            </a:fld>
            <a:endParaRPr lang="en-US"/>
          </a:p>
        </p:txBody>
      </p:sp>
      <p:sp>
        <p:nvSpPr>
          <p:cNvPr id="447491" name="Rectangle 1027"/>
          <p:cNvSpPr>
            <a:spLocks noChangeArrowheads="1"/>
          </p:cNvSpPr>
          <p:nvPr/>
        </p:nvSpPr>
        <p:spPr bwMode="auto">
          <a:xfrm>
            <a:off x="304800" y="1828800"/>
            <a:ext cx="8382000" cy="464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baseline="0" dirty="0" err="1"/>
              <a:t>Sgmt</a:t>
            </a:r>
            <a:r>
              <a:rPr lang="en-US" sz="2000" baseline="0" dirty="0"/>
              <a:t> ID    </a:t>
            </a:r>
            <a:r>
              <a:rPr lang="en-US" sz="2000" baseline="0" dirty="0" err="1"/>
              <a:t>xstart</a:t>
            </a:r>
            <a:r>
              <a:rPr lang="en-US" sz="2000" baseline="0" dirty="0"/>
              <a:t>         </a:t>
            </a:r>
            <a:r>
              <a:rPr lang="en-US" sz="2000" baseline="0" dirty="0" err="1"/>
              <a:t>ystart</a:t>
            </a:r>
            <a:r>
              <a:rPr lang="en-US" sz="2000" baseline="0" dirty="0"/>
              <a:t>             </a:t>
            </a:r>
            <a:r>
              <a:rPr lang="en-US" sz="2000" baseline="0" dirty="0" err="1"/>
              <a:t>xend</a:t>
            </a:r>
            <a:r>
              <a:rPr lang="en-US" sz="2000" baseline="0" dirty="0"/>
              <a:t>            </a:t>
            </a:r>
            <a:r>
              <a:rPr lang="en-US" sz="2000" baseline="0" dirty="0" err="1"/>
              <a:t>yend</a:t>
            </a:r>
            <a:r>
              <a:rPr lang="en-US" sz="2000" baseline="0" dirty="0"/>
              <a:t>    Order   Length  </a:t>
            </a:r>
            <a:r>
              <a:rPr lang="en-US" sz="2000" baseline="0" dirty="0" err="1"/>
              <a:t>Qd</a:t>
            </a:r>
            <a:endParaRPr lang="en-US" sz="2000" baseline="0" dirty="0"/>
          </a:p>
          <a:p>
            <a:pPr marL="457200" indent="-457200">
              <a:spcBef>
                <a:spcPct val="50000"/>
              </a:spcBef>
              <a:buFontTx/>
              <a:buAutoNum type="arabicPlain" startAt="13"/>
            </a:pPr>
            <a:r>
              <a:rPr lang="en-US" sz="2400" baseline="0" dirty="0"/>
              <a:t>1      0.4686   0.0341   0.4806   0.0445      4      0.0039     0222</a:t>
            </a:r>
            <a:endParaRPr lang="en-US" sz="2400" baseline="0" dirty="0">
              <a:solidFill>
                <a:srgbClr val="FF0000"/>
              </a:solidFill>
            </a:endParaRPr>
          </a:p>
          <a:p>
            <a:pPr marL="457200" indent="-457200">
              <a:spcBef>
                <a:spcPct val="50000"/>
              </a:spcBef>
            </a:pPr>
            <a:r>
              <a:rPr lang="en-US" sz="2400" baseline="0" dirty="0"/>
              <a:t>13  2      </a:t>
            </a:r>
            <a:r>
              <a:rPr lang="en-US" sz="2400" baseline="0" dirty="0">
                <a:solidFill>
                  <a:schemeClr val="tx1"/>
                </a:solidFill>
              </a:rPr>
              <a:t>0.4806   0.0446   0.5000    0.0578     4      0.0235     0222</a:t>
            </a:r>
            <a:endParaRPr lang="en-US" sz="2400" baseline="0" dirty="0">
              <a:solidFill>
                <a:srgbClr val="FF0000"/>
              </a:solidFill>
            </a:endParaRPr>
          </a:p>
          <a:p>
            <a:pPr marL="457200" indent="-457200">
              <a:spcBef>
                <a:spcPct val="50000"/>
              </a:spcBef>
              <a:buFontTx/>
              <a:buAutoNum type="arabicPlain" startAt="13"/>
            </a:pPr>
            <a:r>
              <a:rPr lang="en-US" sz="2400" baseline="0" dirty="0">
                <a:solidFill>
                  <a:schemeClr val="tx1"/>
                </a:solidFill>
              </a:rPr>
              <a:t>2      </a:t>
            </a:r>
            <a:r>
              <a:rPr lang="en-US" sz="2400" baseline="0" dirty="0">
                <a:solidFill>
                  <a:srgbClr val="FF0000"/>
                </a:solidFill>
              </a:rPr>
              <a:t>0.5000   0.0578   0.5069     0.0625</a:t>
            </a:r>
            <a:r>
              <a:rPr lang="en-US" sz="2400" baseline="0" dirty="0">
                <a:solidFill>
                  <a:schemeClr val="tx1"/>
                </a:solidFill>
              </a:rPr>
              <a:t>    4      0.0084     2000</a:t>
            </a:r>
          </a:p>
          <a:p>
            <a:pPr marL="457200" indent="-457200">
              <a:spcBef>
                <a:spcPct val="50000"/>
              </a:spcBef>
            </a:pPr>
            <a:r>
              <a:rPr lang="en-US" sz="2400" baseline="0" dirty="0">
                <a:solidFill>
                  <a:schemeClr val="tx1"/>
                </a:solidFill>
              </a:rPr>
              <a:t>13  2      </a:t>
            </a:r>
            <a:r>
              <a:rPr lang="en-US" sz="2400" baseline="0" dirty="0">
                <a:solidFill>
                  <a:srgbClr val="FF0000"/>
                </a:solidFill>
              </a:rPr>
              <a:t>0.5069   0.0625   0.5137     0.0671</a:t>
            </a:r>
            <a:r>
              <a:rPr lang="en-US" sz="2400" baseline="0" dirty="0">
                <a:solidFill>
                  <a:schemeClr val="tx1"/>
                </a:solidFill>
              </a:rPr>
              <a:t>    4       0.0082    2001</a:t>
            </a:r>
          </a:p>
          <a:p>
            <a:pPr marL="457200" indent="-457200">
              <a:spcBef>
                <a:spcPct val="50000"/>
              </a:spcBef>
            </a:pPr>
            <a:r>
              <a:rPr lang="en-US" sz="2400" baseline="0" dirty="0">
                <a:solidFill>
                  <a:schemeClr val="tx1"/>
                </a:solidFill>
              </a:rPr>
              <a:t>13  2      0.5000    0.0578   0.5137    0.0671</a:t>
            </a:r>
            <a:r>
              <a:rPr lang="en-US" sz="2400" baseline="0" dirty="0"/>
              <a:t>    4       0.0166    2</a:t>
            </a:r>
            <a:r>
              <a:rPr lang="en-US" sz="2400" baseline="0" dirty="0">
                <a:solidFill>
                  <a:schemeClr val="tx1"/>
                </a:solidFill>
              </a:rPr>
              <a:t>001</a:t>
            </a:r>
          </a:p>
          <a:p>
            <a:pPr marL="457200" indent="-457200">
              <a:spcBef>
                <a:spcPct val="50000"/>
              </a:spcBef>
            </a:pPr>
            <a:r>
              <a:rPr lang="en-US" sz="2400" baseline="0" dirty="0"/>
              <a:t>13  3      0.5137   0.0671   0.5184     0.0726    4       0.0018    20</a:t>
            </a:r>
            <a:r>
              <a:rPr lang="en-US" sz="2400" baseline="0" dirty="0">
                <a:solidFill>
                  <a:schemeClr val="tx1"/>
                </a:solidFill>
              </a:rPr>
              <a:t>01</a:t>
            </a:r>
          </a:p>
          <a:p>
            <a:pPr marL="457200" indent="-457200">
              <a:spcBef>
                <a:spcPct val="50000"/>
              </a:spcBef>
            </a:pPr>
            <a:r>
              <a:rPr lang="en-US" sz="2400" baseline="0" dirty="0"/>
              <a:t>13  4      0.5184   0.0726   0.5242     0.0851    4       0.0034    20</a:t>
            </a:r>
            <a:r>
              <a:rPr lang="en-US" sz="2400" baseline="0" dirty="0">
                <a:solidFill>
                  <a:schemeClr val="tx1"/>
                </a:solidFill>
              </a:rPr>
              <a:t>01</a:t>
            </a:r>
          </a:p>
          <a:p>
            <a:pPr marL="457200" indent="-457200">
              <a:spcBef>
                <a:spcPct val="50000"/>
              </a:spcBef>
            </a:pPr>
            <a:endParaRPr lang="en-US" sz="2400" dirty="0"/>
          </a:p>
        </p:txBody>
      </p:sp>
    </p:spTree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Sampling a Stream Network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Aug 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ISEMP- NITTY GRITTY GRTS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7A6D-0C96-40FC-83DB-F0FE2BFB05FB}" type="slidenum">
              <a:rPr lang="en-US" smtClean="0"/>
              <a:pPr/>
              <a:t>98</a:t>
            </a:fld>
            <a:endParaRPr lang="en-US"/>
          </a:p>
        </p:txBody>
      </p:sp>
      <p:pic>
        <p:nvPicPr>
          <p:cNvPr id="442371" name="Picture 3" descr="F:\ISI\strn.net_grd.cl.e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744663"/>
            <a:ext cx="5121275" cy="5113337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Sampling a Stream Network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Aug 2012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ISEMP- NITTY GRITTY GRTS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7A6D-0C96-40FC-83DB-F0FE2BFB05FB}" type="slidenum">
              <a:rPr lang="en-US" smtClean="0"/>
              <a:pPr/>
              <a:t>99</a:t>
            </a:fld>
            <a:endParaRPr lang="en-US"/>
          </a:p>
        </p:txBody>
      </p:sp>
      <p:sp>
        <p:nvSpPr>
          <p:cNvPr id="434180" name="Rectangle 4"/>
          <p:cNvSpPr>
            <a:spLocks noChangeArrowheads="1"/>
          </p:cNvSpPr>
          <p:nvPr/>
        </p:nvSpPr>
        <p:spPr bwMode="auto">
          <a:xfrm>
            <a:off x="1600200" y="4651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434179" name="Picture 3" descr="cl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9050"/>
            <a:ext cx="7391400" cy="7370763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grts.02.04.2002">
  <a:themeElements>
    <a:clrScheme name="grts.02.04.2002 8">
      <a:dk1>
        <a:srgbClr val="0033CC"/>
      </a:dk1>
      <a:lt1>
        <a:srgbClr val="FFFFFF"/>
      </a:lt1>
      <a:dk2>
        <a:srgbClr val="0033CC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2AAE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rts.02.04.200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-25000" smtClean="0">
            <a:ln>
              <a:noFill/>
            </a:ln>
            <a:solidFill>
              <a:schemeClr val="accent2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-25000" smtClean="0">
            <a:ln>
              <a:noFill/>
            </a:ln>
            <a:solidFill>
              <a:schemeClr val="accent2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rts.02.04.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ts.02.04.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ts.02.04.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ts.02.04.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ts.02.04.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ts.02.04.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ts.02.04.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ts.02.04.2002 8">
        <a:dk1>
          <a:srgbClr val="0033CC"/>
        </a:dk1>
        <a:lt1>
          <a:srgbClr val="FFFFFF"/>
        </a:lt1>
        <a:dk2>
          <a:srgbClr val="0033CC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2AAE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1160</TotalTime>
  <Words>3556</Words>
  <Application>Microsoft Office PowerPoint</Application>
  <PresentationFormat>On-screen Show (4:3)</PresentationFormat>
  <Paragraphs>663</Paragraphs>
  <Slides>106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106</vt:i4>
      </vt:variant>
    </vt:vector>
  </HeadingPairs>
  <TitlesOfParts>
    <vt:vector size="112" baseType="lpstr">
      <vt:lpstr>grts.02.04.2002</vt:lpstr>
      <vt:lpstr>Bitmap Image</vt:lpstr>
      <vt:lpstr>Chart</vt:lpstr>
      <vt:lpstr>Equation</vt:lpstr>
      <vt:lpstr>Graph Sheet</vt:lpstr>
      <vt:lpstr>MathType 6.0 Equation</vt:lpstr>
      <vt:lpstr>The Generalized Random Tessellation Stratified Method for  Selecting Spatially-Balanced Probability Samples</vt:lpstr>
      <vt:lpstr>Historical Context</vt:lpstr>
      <vt:lpstr>Historical Context</vt:lpstr>
      <vt:lpstr>Historical Context</vt:lpstr>
      <vt:lpstr>Spatial Survey Design</vt:lpstr>
      <vt:lpstr>Spatial Survey Design</vt:lpstr>
      <vt:lpstr>Basic Spatial Design</vt:lpstr>
      <vt:lpstr>Basic Spatial Design</vt:lpstr>
      <vt:lpstr>Historical Context</vt:lpstr>
      <vt:lpstr>Historical Context</vt:lpstr>
      <vt:lpstr>Historical Context</vt:lpstr>
      <vt:lpstr>Historical Context</vt:lpstr>
      <vt:lpstr>Slide 13</vt:lpstr>
      <vt:lpstr>Slide 14</vt:lpstr>
      <vt:lpstr>Slide 15</vt:lpstr>
      <vt:lpstr>Slide 16</vt:lpstr>
      <vt:lpstr>Historical Context</vt:lpstr>
      <vt:lpstr>Slide 18</vt:lpstr>
      <vt:lpstr>Slide 19</vt:lpstr>
      <vt:lpstr>Historical Context</vt:lpstr>
      <vt:lpstr>Historical Context</vt:lpstr>
      <vt:lpstr>Grids</vt:lpstr>
      <vt:lpstr>Grids and Tessellations</vt:lpstr>
      <vt:lpstr>Grids &amp; Tessellations</vt:lpstr>
      <vt:lpstr>TRIANGULAR GRID</vt:lpstr>
      <vt:lpstr>Grid Intensification</vt:lpstr>
      <vt:lpstr>Grid Intensification</vt:lpstr>
      <vt:lpstr>Triangular Grid Intensified 3-fold</vt:lpstr>
      <vt:lpstr>Triangular Grid Intensified 4-fold</vt:lpstr>
      <vt:lpstr>Triangular Grid Intensified 7-fold</vt:lpstr>
      <vt:lpstr>Historical Context</vt:lpstr>
      <vt:lpstr>Disadvantages with Truncated Icosahedron </vt:lpstr>
      <vt:lpstr>Historical Context</vt:lpstr>
      <vt:lpstr>Sampling Natural Resource Populations </vt:lpstr>
      <vt:lpstr>Spatial Survey Design</vt:lpstr>
      <vt:lpstr>Spatial Survey Design</vt:lpstr>
      <vt:lpstr>Slide 37</vt:lpstr>
      <vt:lpstr>Slide 38</vt:lpstr>
      <vt:lpstr>Spatial Survey Design</vt:lpstr>
      <vt:lpstr>Sampling Natural Resource Populations </vt:lpstr>
      <vt:lpstr>Desirable Properties of Natural Resource Samples </vt:lpstr>
      <vt:lpstr>Spatial Survey Design</vt:lpstr>
      <vt:lpstr>Basic Spatial Survey Designs</vt:lpstr>
      <vt:lpstr>Basic Spatial Survey Designs</vt:lpstr>
      <vt:lpstr>Basic Spatial Survey Designs</vt:lpstr>
      <vt:lpstr>Basic Spatial Survey Designs</vt:lpstr>
      <vt:lpstr>RANDOM-TESSELLATION STRATIFIED (RTS) DESIGN </vt:lpstr>
      <vt:lpstr>RTS DESIGN</vt:lpstr>
      <vt:lpstr>Generalized Random-Tessellation Stratified (GRTS) Design </vt:lpstr>
      <vt:lpstr>GRTS Design</vt:lpstr>
      <vt:lpstr>GRTS Design  Mechanics</vt:lpstr>
      <vt:lpstr>Slide 52</vt:lpstr>
      <vt:lpstr>Slide 53</vt:lpstr>
      <vt:lpstr>Slide 54</vt:lpstr>
      <vt:lpstr>Slide 55</vt:lpstr>
      <vt:lpstr>GRTS Design  Mechanics</vt:lpstr>
      <vt:lpstr>Slide 57</vt:lpstr>
      <vt:lpstr>GRTS Design Theory</vt:lpstr>
      <vt:lpstr>GRTS Design Theory</vt:lpstr>
      <vt:lpstr>QUADRANT-RECURSIVE FUNCTIONS </vt:lpstr>
      <vt:lpstr>Quadrant-Recursive Functions</vt:lpstr>
      <vt:lpstr>Slide 62</vt:lpstr>
      <vt:lpstr>QUADRANT-RECURSIVE  FUNCTIONS </vt:lpstr>
      <vt:lpstr>HIERARCHICAL RANDOMIZATION </vt:lpstr>
      <vt:lpstr>HIERARCHICAL RANDOMIZATION </vt:lpstr>
      <vt:lpstr>Slide 66</vt:lpstr>
      <vt:lpstr>GRTS DESIGN Theory</vt:lpstr>
      <vt:lpstr>GRTS DESIGN</vt:lpstr>
      <vt:lpstr>Slide 69</vt:lpstr>
      <vt:lpstr>Slide 70</vt:lpstr>
      <vt:lpstr>Slide 71</vt:lpstr>
      <vt:lpstr>GRTS DESIGN</vt:lpstr>
      <vt:lpstr>GRTS DESIGN</vt:lpstr>
      <vt:lpstr>Reverse Hierarchical Order</vt:lpstr>
      <vt:lpstr>Reverse Hierarchical Order</vt:lpstr>
      <vt:lpstr>Reverse Hierarchical Order</vt:lpstr>
      <vt:lpstr>Reverse Hierarchical Order</vt:lpstr>
      <vt:lpstr>Reverse Hierarchical Order</vt:lpstr>
      <vt:lpstr>Slide 79</vt:lpstr>
      <vt:lpstr>Slide 80</vt:lpstr>
      <vt:lpstr>SPATIAL PROPERTIES OF REVERSE HIERARCHICAL ORDERED GRTS SAMPLE </vt:lpstr>
      <vt:lpstr>Slide 82</vt:lpstr>
      <vt:lpstr>Slide 83</vt:lpstr>
      <vt:lpstr>Slide 84</vt:lpstr>
      <vt:lpstr>Slide 85</vt:lpstr>
      <vt:lpstr>Slide 86</vt:lpstr>
      <vt:lpstr>Slide 87</vt:lpstr>
      <vt:lpstr>Slide 88</vt:lpstr>
      <vt:lpstr>Sampling a Stream Network</vt:lpstr>
      <vt:lpstr>Sampling a Stream Network</vt:lpstr>
      <vt:lpstr>Sampling a Stream Network</vt:lpstr>
      <vt:lpstr>Sampling a Stream Network</vt:lpstr>
      <vt:lpstr>Sampling a Stream Network Network Represented as a Collection of Segments</vt:lpstr>
      <vt:lpstr>Sampling a Stream Network Network Represented as a Collection of Segments</vt:lpstr>
      <vt:lpstr>Sampling a Stream Network Network Represented as a Collection of Segments</vt:lpstr>
      <vt:lpstr>Sampling a Stream Network  Recursive Partitioning</vt:lpstr>
      <vt:lpstr>Sampling a Stream Network Recursive Partitioning</vt:lpstr>
      <vt:lpstr>Sampling a Stream Network</vt:lpstr>
      <vt:lpstr>Sampling a Stream Network</vt:lpstr>
      <vt:lpstr>50 Point Sample – Equal Weight</vt:lpstr>
      <vt:lpstr>50 Point Sample – Weight by Order</vt:lpstr>
      <vt:lpstr>Slide 102</vt:lpstr>
      <vt:lpstr>Slide 103</vt:lpstr>
      <vt:lpstr>Spatially Interpenetrating Panels</vt:lpstr>
      <vt:lpstr>All Panels Overlayed</vt:lpstr>
      <vt:lpstr>Augmented Sample in Special Interest Region</vt:lpstr>
    </vt:vector>
  </TitlesOfParts>
  <Company>CSIRO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Generalized Random Tessellation Stratified Method for  Selecting Spatially-Balanced Samples</dc:title>
  <dc:creator>don stevens</dc:creator>
  <cp:lastModifiedBy>Don</cp:lastModifiedBy>
  <cp:revision>48</cp:revision>
  <dcterms:created xsi:type="dcterms:W3CDTF">2006-08-28T01:27:00Z</dcterms:created>
  <dcterms:modified xsi:type="dcterms:W3CDTF">2012-08-22T14:32:04Z</dcterms:modified>
</cp:coreProperties>
</file>