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35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8/22/2012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59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GIS represents a stream network as a series of straight-line segments, each with starting coordinates (xs,ys) and ending coordinates (xe, ye)</a:t>
            </a:r>
          </a:p>
          <a:p>
            <a:r>
              <a:rPr lang="en-US"/>
              <a:t>We’ll assume that the resolution is high enough so that the inclusion probability density is constant on each stream segment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42371" name="Picture 3" descr="F:\ISI\strn.net_grd.c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44663"/>
            <a:ext cx="5121275" cy="51133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600200" y="46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4179" name="Picture 3" descr="c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"/>
            <a:ext cx="7391400" cy="73707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50 Point Sample – Equal Weight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7253" name="Picture 5" descr="smp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8580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50 Point Sample – Weight by Order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9301" name="Picture 5" descr="smp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2588"/>
            <a:ext cx="7315200" cy="730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2296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                                                Stream order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                                        1       2      3         4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Percent length               60     21     12         7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Unweighted sample      64     18      8        10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Sample weighted by     40      26    18       16</a:t>
            </a:r>
          </a:p>
          <a:p>
            <a:pPr algn="just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stream order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916832"/>
            <a:ext cx="691276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                                           Stream order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                                        1       2      3         4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Percent length               60     21     12         7</a:t>
            </a:r>
          </a:p>
          <a:p>
            <a:pPr algn="just">
              <a:spcBef>
                <a:spcPct val="50000"/>
              </a:spcBef>
            </a:pPr>
            <a:r>
              <a:rPr lang="en-US" dirty="0" err="1" smtClean="0">
                <a:cs typeface="Times New Roman" pitchFamily="18" charset="0"/>
              </a:rPr>
              <a:t>Unweighted</a:t>
            </a:r>
            <a:r>
              <a:rPr lang="en-US" dirty="0" smtClean="0">
                <a:cs typeface="Times New Roman" pitchFamily="18" charset="0"/>
              </a:rPr>
              <a:t> sample      64     18      8        10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Sample weighted by     40      26    18       16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stream order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762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Spatially Interpenetrating Panels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5203" name="Picture 3" descr="panel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22313"/>
            <a:ext cx="6126480" cy="61356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Panels Overlayed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6227" name="Picture 3" descr="pan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629400" cy="66119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Augmented Sample in Special Interest Region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51587" name="Picture 3" descr="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762000"/>
            <a:ext cx="6324600" cy="631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4419600" y="4419600"/>
            <a:ext cx="426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/>
              <a:t>Original points are  black circles</a:t>
            </a:r>
          </a:p>
          <a:p>
            <a:pPr>
              <a:spcBef>
                <a:spcPct val="50000"/>
              </a:spcBef>
            </a:pPr>
            <a:r>
              <a:rPr lang="en-US" sz="2400" baseline="0" dirty="0"/>
              <a:t>Additional points </a:t>
            </a:r>
            <a:r>
              <a:rPr lang="en-US" sz="2400" baseline="0"/>
              <a:t>are </a:t>
            </a:r>
            <a:r>
              <a:rPr lang="en-US" sz="2400" baseline="0" smtClean="0"/>
              <a:t>magenta </a:t>
            </a:r>
            <a:r>
              <a:rPr lang="en-US" sz="2400" baseline="0" dirty="0"/>
              <a:t>triangles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6002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3156" name="Picture 4" descr="st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943600" cy="5943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32525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31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32525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381000" y="3124200"/>
            <a:ext cx="8382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Sgmt Sub    x</a:t>
            </a:r>
            <a:r>
              <a:rPr lang="en-US" sz="2400" baseline="-25000"/>
              <a:t>start     </a:t>
            </a:r>
            <a:r>
              <a:rPr lang="en-US" sz="2400"/>
              <a:t>    y</a:t>
            </a:r>
            <a:r>
              <a:rPr lang="en-US" sz="2400" baseline="-25000"/>
              <a:t>start            </a:t>
            </a:r>
            <a:r>
              <a:rPr lang="en-US" sz="2400"/>
              <a:t> x</a:t>
            </a:r>
            <a:r>
              <a:rPr lang="en-US" sz="2400" baseline="-25000"/>
              <a:t>end            </a:t>
            </a:r>
            <a:r>
              <a:rPr lang="en-US" sz="2400"/>
              <a:t>y</a:t>
            </a:r>
            <a:r>
              <a:rPr lang="en-US" sz="2400" baseline="-25000"/>
              <a:t>end       </a:t>
            </a:r>
            <a:r>
              <a:rPr lang="en-US" sz="2400"/>
              <a:t>Order   Length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13      1      0.4686   0.0341   0.4806   0.0445      4      0.00396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13      2      0.4806   0.0445   0.5137   0.0671      4      0.01000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13      3      0.5137   0.0671   0.5184   0.0726      4      0.00182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13      4      0.5184   0.0726   0.5242   0.0851      4      0.00345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381000" y="3124200"/>
            <a:ext cx="8382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Sgmt</a:t>
            </a:r>
            <a:r>
              <a:rPr lang="en-US" sz="2400" dirty="0"/>
              <a:t> Sub    </a:t>
            </a:r>
            <a:r>
              <a:rPr lang="en-US" sz="2400" dirty="0" err="1"/>
              <a:t>x</a:t>
            </a:r>
            <a:r>
              <a:rPr lang="en-US" sz="2400" baseline="-25000" dirty="0" err="1"/>
              <a:t>start</a:t>
            </a:r>
            <a:r>
              <a:rPr lang="en-US" sz="2400" baseline="-25000" dirty="0"/>
              <a:t>     </a:t>
            </a:r>
            <a:r>
              <a:rPr lang="en-US" sz="2400" dirty="0"/>
              <a:t>    </a:t>
            </a:r>
            <a:r>
              <a:rPr lang="en-US" sz="2400" dirty="0" err="1"/>
              <a:t>y</a:t>
            </a:r>
            <a:r>
              <a:rPr lang="en-US" sz="2400" baseline="-25000" dirty="0" err="1"/>
              <a:t>start</a:t>
            </a:r>
            <a:r>
              <a:rPr lang="en-US" sz="2400" baseline="-25000" dirty="0"/>
              <a:t>            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end</a:t>
            </a:r>
            <a:r>
              <a:rPr lang="en-US" sz="2400" baseline="-25000" dirty="0"/>
              <a:t>      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end</a:t>
            </a:r>
            <a:r>
              <a:rPr lang="en-US" sz="2400" baseline="-25000" dirty="0" smtClean="0"/>
              <a:t>       </a:t>
            </a:r>
            <a:r>
              <a:rPr lang="en-US" sz="2400" dirty="0"/>
              <a:t>Order   Length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13      1      0.4686   </a:t>
            </a:r>
            <a:r>
              <a:rPr lang="en-US" sz="2400" dirty="0" smtClean="0"/>
              <a:t>0.0341   0.4806   0.0445    4      </a:t>
            </a:r>
            <a:r>
              <a:rPr lang="en-US" sz="2400" dirty="0" smtClean="0"/>
              <a:t>	0.00396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13      2      </a:t>
            </a:r>
            <a:r>
              <a:rPr lang="en-US" sz="2400" dirty="0">
                <a:solidFill>
                  <a:srgbClr val="FF0000"/>
                </a:solidFill>
              </a:rPr>
              <a:t>0.4806</a:t>
            </a:r>
            <a:r>
              <a:rPr lang="en-US" sz="2400" dirty="0"/>
              <a:t>  </a:t>
            </a:r>
            <a:r>
              <a:rPr lang="en-US" sz="2400" dirty="0" smtClean="0"/>
              <a:t> </a:t>
            </a:r>
            <a:r>
              <a:rPr lang="en-US" sz="2400" dirty="0"/>
              <a:t>0.0445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0.5137</a:t>
            </a:r>
            <a:r>
              <a:rPr lang="en-US" sz="2400" dirty="0" smtClean="0"/>
              <a:t>   0.0671     </a:t>
            </a:r>
            <a:r>
              <a:rPr lang="en-US" sz="2400" dirty="0" smtClean="0"/>
              <a:t>4     	0.01000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13      3      0.5137   </a:t>
            </a:r>
            <a:r>
              <a:rPr lang="en-US" sz="2400" dirty="0" smtClean="0"/>
              <a:t>0.0671   0.5184  </a:t>
            </a:r>
            <a:r>
              <a:rPr lang="en-US" sz="2400" dirty="0" smtClean="0"/>
              <a:t>	</a:t>
            </a:r>
            <a:r>
              <a:rPr lang="en-US" sz="2400" dirty="0" smtClean="0"/>
              <a:t>0.0726     </a:t>
            </a:r>
            <a:r>
              <a:rPr lang="en-US" sz="2400" dirty="0"/>
              <a:t>4      </a:t>
            </a:r>
            <a:r>
              <a:rPr lang="en-US" sz="2400" dirty="0" smtClean="0"/>
              <a:t>0.00182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13      4      0.5184   </a:t>
            </a:r>
            <a:r>
              <a:rPr lang="en-US" sz="2400" dirty="0" smtClean="0"/>
              <a:t>0.0726  </a:t>
            </a:r>
            <a:r>
              <a:rPr lang="en-US" sz="2400" dirty="0" smtClean="0"/>
              <a:t> </a:t>
            </a:r>
            <a:r>
              <a:rPr lang="en-US" sz="2400" dirty="0" smtClean="0"/>
              <a:t>0.5242   0.0851      4     0.00345</a:t>
            </a:r>
            <a:endParaRPr lang="en-US" sz="2400" dirty="0"/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Sampling a Stream Network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395536" y="3124200"/>
            <a:ext cx="836746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1      0.4686   0.0341   0.4806   0.0445      4      0.00396  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0.4806   0.0446   0.5000    0.0578</a:t>
            </a:r>
            <a:r>
              <a:rPr lang="en-US" sz="2400" baseline="0" dirty="0"/>
              <a:t>     4       0.0235   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0.5000    0.0578   0.5137    0.0671</a:t>
            </a:r>
            <a:r>
              <a:rPr lang="en-US" sz="2400" baseline="0" dirty="0"/>
              <a:t>    4        0.0166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13  3      0.5137   0.0671   0.5184   0.0726      4      0.00182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13  4      0.5184   0.0726   0.5242   0.0851      4      0.00345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Recursive Partitioning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381000" y="2362200"/>
            <a:ext cx="8382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1      0.4686   0.0341   0.4806   0.0445      4      0.00396   0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chemeClr val="tx1"/>
                </a:solidFill>
              </a:rPr>
              <a:t>0.4806   0.0446   0.5000    0.0578     4       0.0235    0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13  2      0.5000    0.0578   0.5137    0.0671</a:t>
            </a:r>
            <a:r>
              <a:rPr lang="en-US" sz="2400" baseline="0" dirty="0"/>
              <a:t>    4        0.0166   2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13  3      0.5137   0.0671   0.5184   0.0726      4      0.00182   2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13  4      0.5184   0.0726   0.5242   0.0851      4      0.00345   2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Recursive Partitioning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7491" name="Rectangle 1027"/>
          <p:cNvSpPr>
            <a:spLocks noChangeArrowheads="1"/>
          </p:cNvSpPr>
          <p:nvPr/>
        </p:nvSpPr>
        <p:spPr bwMode="auto">
          <a:xfrm>
            <a:off x="304800" y="1828800"/>
            <a:ext cx="8382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1      0.4686   0.0341   0.4806   0.0445      4      0.0039     0222</a:t>
            </a:r>
            <a:endParaRPr lang="en-US" sz="2400" baseline="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chemeClr val="tx1"/>
                </a:solidFill>
              </a:rPr>
              <a:t>0.4806   0.0446   0.5000    0.0578     4      0.0235     0222</a:t>
            </a:r>
            <a:endParaRPr lang="en-US" sz="2400" baseline="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>
                <a:solidFill>
                  <a:schemeClr val="tx1"/>
                </a:solidFill>
              </a:rPr>
              <a:t>2      </a:t>
            </a:r>
            <a:r>
              <a:rPr lang="en-US" sz="2400" baseline="0" dirty="0">
                <a:solidFill>
                  <a:srgbClr val="FF0000"/>
                </a:solidFill>
              </a:rPr>
              <a:t>0.5000   0.0578   0.5069     0.0625</a:t>
            </a:r>
            <a:r>
              <a:rPr lang="en-US" sz="2400" baseline="0" dirty="0">
                <a:solidFill>
                  <a:schemeClr val="tx1"/>
                </a:solidFill>
              </a:rPr>
              <a:t>    4      0.0084     2000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0.5069   0.0625   0.5137     0.0671</a:t>
            </a:r>
            <a:r>
              <a:rPr lang="en-US" sz="2400" baseline="0" dirty="0">
                <a:solidFill>
                  <a:schemeClr val="tx1"/>
                </a:solidFill>
              </a:rPr>
              <a:t>    4       0.0082    2001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13  2      0.5000    0.0578   0.5137    0.0671</a:t>
            </a:r>
            <a:r>
              <a:rPr lang="en-US" sz="2400" baseline="0" dirty="0"/>
              <a:t>    4       0.0166    2</a:t>
            </a:r>
            <a:r>
              <a:rPr lang="en-US" sz="2400" baseline="0" dirty="0">
                <a:solidFill>
                  <a:schemeClr val="tx1"/>
                </a:solidFill>
              </a:rPr>
              <a:t>001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13  3      0.5137   0.0671   0.5184     0.0726    4       0.0018    20</a:t>
            </a:r>
            <a:r>
              <a:rPr lang="en-US" sz="2400" baseline="0" dirty="0">
                <a:solidFill>
                  <a:schemeClr val="tx1"/>
                </a:solidFill>
              </a:rPr>
              <a:t>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13  4      0.5184   0.0726   0.5242     0.0851    4       0.0034    20</a:t>
            </a:r>
            <a:r>
              <a:rPr lang="en-US" sz="2400" baseline="0" dirty="0">
                <a:solidFill>
                  <a:schemeClr val="tx1"/>
                </a:solidFill>
              </a:rPr>
              <a:t>01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3">
  <a:themeElements>
    <a:clrScheme name="grts.02.04.2002 8">
      <a:dk1>
        <a:srgbClr val="0033CC"/>
      </a:dk1>
      <a:lt1>
        <a:srgbClr val="FFFFFF"/>
      </a:lt1>
      <a:dk2>
        <a:srgbClr val="00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ts.02.04.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ts.02.04.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ts.02.04.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8">
        <a:dk1>
          <a:srgbClr val="0033CC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5</TotalTime>
  <Words>558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Theme3</vt:lpstr>
      <vt:lpstr>Sampling a Stream Network</vt:lpstr>
      <vt:lpstr>Sampling a Stream Network</vt:lpstr>
      <vt:lpstr>Sampling a Stream Network</vt:lpstr>
      <vt:lpstr>Sampling a Stream Network</vt:lpstr>
      <vt:lpstr>Sampling a Stream Network Network Represented as a Collection of Segments</vt:lpstr>
      <vt:lpstr>Sampling a Stream Network Network Represented as a Collection of Segments</vt:lpstr>
      <vt:lpstr>Sampling a Stream Network Network Represented as a Collection of Segments</vt:lpstr>
      <vt:lpstr>Sampling a Stream Network  Recursive Partitioning</vt:lpstr>
      <vt:lpstr>Sampling a Stream Network Recursive Partitioning</vt:lpstr>
      <vt:lpstr>Sampling a Stream Network</vt:lpstr>
      <vt:lpstr>Sampling a Stream Network</vt:lpstr>
      <vt:lpstr>50 Point Sample – Equal Weight</vt:lpstr>
      <vt:lpstr>50 Point Sample – Weight by Order</vt:lpstr>
      <vt:lpstr>Slide 14</vt:lpstr>
      <vt:lpstr>Slide 15</vt:lpstr>
      <vt:lpstr>Spatially Interpenetrating Panels</vt:lpstr>
      <vt:lpstr>All Panels Overlayed</vt:lpstr>
      <vt:lpstr>Augmented Sample in Special Interest Region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 Stream Network</dc:title>
  <dc:creator>Don</dc:creator>
  <cp:lastModifiedBy>Don</cp:lastModifiedBy>
  <cp:revision>1</cp:revision>
  <dcterms:created xsi:type="dcterms:W3CDTF">2012-08-22T15:14:27Z</dcterms:created>
  <dcterms:modified xsi:type="dcterms:W3CDTF">2012-08-22T15:19:35Z</dcterms:modified>
</cp:coreProperties>
</file>