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2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63" r:id="rId20"/>
    <p:sldId id="257" r:id="rId21"/>
    <p:sldId id="260" r:id="rId22"/>
    <p:sldId id="261" r:id="rId23"/>
    <p:sldId id="262" r:id="rId24"/>
    <p:sldId id="264" r:id="rId25"/>
    <p:sldId id="289" r:id="rId26"/>
    <p:sldId id="290" r:id="rId27"/>
    <p:sldId id="291" r:id="rId28"/>
    <p:sldId id="292" r:id="rId29"/>
    <p:sldId id="258" r:id="rId30"/>
    <p:sldId id="25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355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CE7E2-40FC-4536-B9B1-845C86346277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F3CC7-E3F9-475E-99DA-2849BA0DBE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91129E-E760-48A7-BC3D-688013BD9518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771DA6E-4A70-4BE1-A0B6-6B3E7524A1CA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5800"/>
            <a:ext cx="4573588" cy="3430588"/>
          </a:xfrm>
          <a:ln/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4438" cy="402113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9997CC7-91AF-4660-A78B-66A891958A34}" type="slidenum">
              <a:rPr lang="en-GB" smtClean="0"/>
              <a:pPr/>
              <a:t>11</a:t>
            </a:fld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6E0F227-CB28-4CA6-A345-4D36D5F5C33A}" type="slidenum">
              <a:rPr lang="en-GB" smtClean="0"/>
              <a:pPr/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B23DB40-534E-4439-AE82-00DC6A2BF0CB}" type="slidenum">
              <a:rPr lang="en-GB" smtClean="0"/>
              <a:pPr/>
              <a:t>13</a:t>
            </a:fld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498CD41-C841-41A1-B6EC-FFDB3E4A8757}" type="slidenum">
              <a:rPr lang="en-GB" smtClean="0"/>
              <a:pPr/>
              <a:t>14</a:t>
            </a:fld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498CD41-C841-41A1-B6EC-FFDB3E4A8757}" type="slidenum">
              <a:rPr lang="en-GB" smtClean="0"/>
              <a:pPr/>
              <a:t>15</a:t>
            </a:fld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C9EFE12-AF25-4300-8CB7-7DD6A3948C8C}" type="slidenum">
              <a:rPr lang="en-GB" smtClean="0"/>
              <a:pPr/>
              <a:t>16</a:t>
            </a:fld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C9EFE12-AF25-4300-8CB7-7DD6A3948C8C}" type="slidenum">
              <a:rPr lang="en-GB" smtClean="0"/>
              <a:pPr/>
              <a:t>17</a:t>
            </a:fld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3C454C-A124-4329-9654-56D271CAE829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1155700" y="685800"/>
            <a:ext cx="4548188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4438" cy="411003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A8B46F3-9CD4-4193-89A2-07FBD2B92D64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55700" y="685800"/>
            <a:ext cx="4548188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4438" cy="411003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BED1113-E668-466C-8D8A-774D78437B95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1155700" y="685800"/>
            <a:ext cx="4548188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4438" cy="411003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2C56A23-9921-46CE-8139-E93827CBC89E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55700" y="685800"/>
            <a:ext cx="4548188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4438" cy="411003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E15F3E1-3428-4608-93F6-1909D87F66E9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1155700" y="685800"/>
            <a:ext cx="4548188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4438" cy="411003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D0EDEC-BF6B-456A-856B-665014D01EEE}" type="slidenum">
              <a:rPr lang="en-GB" smtClean="0"/>
              <a:pPr/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9B5506F-E71E-46BD-B21B-9197D25836A3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3802063" y="8743950"/>
            <a:ext cx="2908300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8326" tIns="45930" rIns="88326" bIns="45930" anchor="b">
            <a:spAutoFit/>
          </a:bodyPr>
          <a:lstStyle/>
          <a:p>
            <a:pPr algn="r">
              <a:lnSpc>
                <a:spcPct val="86000"/>
              </a:lnSpc>
              <a:tabLst>
                <a:tab pos="0" algn="l"/>
                <a:tab pos="447675" algn="l"/>
                <a:tab pos="896938" algn="l"/>
                <a:tab pos="1344613" algn="l"/>
                <a:tab pos="1793875" algn="l"/>
                <a:tab pos="2243138" algn="l"/>
                <a:tab pos="2690813" algn="l"/>
                <a:tab pos="3140075" algn="l"/>
                <a:tab pos="3589338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29413" algn="l"/>
                <a:tab pos="7178675" algn="l"/>
                <a:tab pos="7626350" algn="l"/>
                <a:tab pos="8075613" algn="l"/>
                <a:tab pos="8524875" algn="l"/>
                <a:tab pos="8972550" algn="l"/>
              </a:tabLst>
            </a:pPr>
            <a:fld id="{907E978F-0EE5-4BCE-889D-7998D8479D40}" type="slidenum">
              <a:rPr lang="en-GB" sz="1200">
                <a:solidFill>
                  <a:srgbClr val="000000"/>
                </a:solidFill>
              </a:rPr>
              <a:pPr algn="r">
                <a:lnSpc>
                  <a:spcPct val="86000"/>
                </a:lnSpc>
                <a:tabLst>
                  <a:tab pos="0" algn="l"/>
                  <a:tab pos="447675" algn="l"/>
                  <a:tab pos="896938" algn="l"/>
                  <a:tab pos="1344613" algn="l"/>
                  <a:tab pos="1793875" algn="l"/>
                  <a:tab pos="2243138" algn="l"/>
                  <a:tab pos="2690813" algn="l"/>
                  <a:tab pos="3140075" algn="l"/>
                  <a:tab pos="3589338" algn="l"/>
                  <a:tab pos="4037013" algn="l"/>
                  <a:tab pos="4486275" algn="l"/>
                  <a:tab pos="4935538" algn="l"/>
                  <a:tab pos="5383213" algn="l"/>
                  <a:tab pos="5832475" algn="l"/>
                  <a:tab pos="6281738" algn="l"/>
                  <a:tab pos="6729413" algn="l"/>
                  <a:tab pos="7178675" algn="l"/>
                  <a:tab pos="7626350" algn="l"/>
                  <a:tab pos="8075613" algn="l"/>
                  <a:tab pos="8524875" algn="l"/>
                  <a:tab pos="8972550" algn="l"/>
                </a:tabLst>
              </a:pPr>
              <a:t>7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0" y="8743950"/>
            <a:ext cx="2908300" cy="25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8326" tIns="45930" rIns="88326" bIns="45930" anchor="b">
            <a:spAutoFit/>
          </a:bodyPr>
          <a:lstStyle/>
          <a:p>
            <a:pPr>
              <a:lnSpc>
                <a:spcPct val="86000"/>
              </a:lnSpc>
              <a:tabLst>
                <a:tab pos="0" algn="l"/>
                <a:tab pos="447675" algn="l"/>
                <a:tab pos="896938" algn="l"/>
                <a:tab pos="1344613" algn="l"/>
                <a:tab pos="1793875" algn="l"/>
                <a:tab pos="2243138" algn="l"/>
                <a:tab pos="2690813" algn="l"/>
                <a:tab pos="3140075" algn="l"/>
                <a:tab pos="3589338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29413" algn="l"/>
                <a:tab pos="7178675" algn="l"/>
                <a:tab pos="7626350" algn="l"/>
                <a:tab pos="8075613" algn="l"/>
                <a:tab pos="8524875" algn="l"/>
                <a:tab pos="8972550" algn="l"/>
              </a:tabLst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0" y="0"/>
            <a:ext cx="2908300" cy="250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8326" tIns="45930" rIns="88326" bIns="45930">
            <a:spAutoFit/>
          </a:bodyPr>
          <a:lstStyle/>
          <a:p>
            <a:pPr>
              <a:lnSpc>
                <a:spcPct val="86000"/>
              </a:lnSpc>
              <a:tabLst>
                <a:tab pos="0" algn="l"/>
                <a:tab pos="447675" algn="l"/>
                <a:tab pos="896938" algn="l"/>
                <a:tab pos="1344613" algn="l"/>
                <a:tab pos="1793875" algn="l"/>
                <a:tab pos="2243138" algn="l"/>
                <a:tab pos="2690813" algn="l"/>
                <a:tab pos="3140075" algn="l"/>
                <a:tab pos="3589338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29413" algn="l"/>
                <a:tab pos="7178675" algn="l"/>
                <a:tab pos="7626350" algn="l"/>
                <a:tab pos="8075613" algn="l"/>
                <a:tab pos="8524875" algn="l"/>
                <a:tab pos="8972550" algn="l"/>
              </a:tabLst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3802063" y="0"/>
            <a:ext cx="2908300" cy="250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8326" tIns="45930" rIns="88326" bIns="45930">
            <a:spAutoFit/>
          </a:bodyPr>
          <a:lstStyle/>
          <a:p>
            <a:pPr algn="r">
              <a:lnSpc>
                <a:spcPct val="86000"/>
              </a:lnSpc>
              <a:tabLst>
                <a:tab pos="0" algn="l"/>
                <a:tab pos="447675" algn="l"/>
                <a:tab pos="896938" algn="l"/>
                <a:tab pos="1344613" algn="l"/>
                <a:tab pos="1793875" algn="l"/>
                <a:tab pos="2243138" algn="l"/>
                <a:tab pos="2690813" algn="l"/>
                <a:tab pos="3140075" algn="l"/>
                <a:tab pos="3589338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29413" algn="l"/>
                <a:tab pos="7178675" algn="l"/>
                <a:tab pos="7626350" algn="l"/>
                <a:tab pos="8075613" algn="l"/>
                <a:tab pos="8524875" algn="l"/>
                <a:tab pos="8972550" algn="l"/>
              </a:tabLst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1119188" y="674688"/>
            <a:ext cx="4473575" cy="33734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36872" name="Text Box 6"/>
          <p:cNvSpPr>
            <a:spLocks noGrp="1" noChangeArrowheads="1"/>
          </p:cNvSpPr>
          <p:nvPr>
            <p:ph type="body"/>
          </p:nvPr>
        </p:nvSpPr>
        <p:spPr>
          <a:xfrm>
            <a:off x="671513" y="4273550"/>
            <a:ext cx="5367337" cy="1328738"/>
          </a:xfrm>
          <a:noFill/>
          <a:ln/>
        </p:spPr>
        <p:txBody>
          <a:bodyPr lIns="88326" tIns="45930" rIns="88326" bIns="45930">
            <a:spAutoFit/>
          </a:bodyPr>
          <a:lstStyle/>
          <a:p>
            <a:pPr>
              <a:spcBef>
                <a:spcPts val="438"/>
              </a:spcBef>
              <a:tabLst>
                <a:tab pos="0" algn="l"/>
                <a:tab pos="447675" algn="l"/>
                <a:tab pos="896938" algn="l"/>
                <a:tab pos="1344613" algn="l"/>
                <a:tab pos="1793875" algn="l"/>
                <a:tab pos="2243138" algn="l"/>
                <a:tab pos="2690813" algn="l"/>
                <a:tab pos="3140075" algn="l"/>
                <a:tab pos="3589338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29413" algn="l"/>
                <a:tab pos="7178675" algn="l"/>
                <a:tab pos="7626350" algn="l"/>
                <a:tab pos="8075613" algn="l"/>
                <a:tab pos="8524875" algn="l"/>
                <a:tab pos="8972550" algn="l"/>
              </a:tabLst>
            </a:pPr>
            <a:r>
              <a:rPr lang="en-GB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Developed to meet needs of monitoring programs.  This is an example of how long-term associations between statisticians and monitoring professionals can lead to new developments and improvements in cost-effectiveness and scientific-defensibility of monitoring programs.</a:t>
            </a:r>
          </a:p>
          <a:p>
            <a:pPr>
              <a:spcBef>
                <a:spcPts val="438"/>
              </a:spcBef>
              <a:tabLst>
                <a:tab pos="0" algn="l"/>
                <a:tab pos="447675" algn="l"/>
                <a:tab pos="896938" algn="l"/>
                <a:tab pos="1344613" algn="l"/>
                <a:tab pos="1793875" algn="l"/>
                <a:tab pos="2243138" algn="l"/>
                <a:tab pos="2690813" algn="l"/>
                <a:tab pos="3140075" algn="l"/>
                <a:tab pos="3589338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29413" algn="l"/>
                <a:tab pos="7178675" algn="l"/>
                <a:tab pos="7626350" algn="l"/>
                <a:tab pos="8075613" algn="l"/>
                <a:tab pos="8524875" algn="l"/>
                <a:tab pos="8972550" algn="l"/>
              </a:tabLst>
            </a:pPr>
            <a:endParaRPr lang="en-GB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438"/>
              </a:spcBef>
              <a:tabLst>
                <a:tab pos="0" algn="l"/>
                <a:tab pos="447675" algn="l"/>
                <a:tab pos="896938" algn="l"/>
                <a:tab pos="1344613" algn="l"/>
                <a:tab pos="1793875" algn="l"/>
                <a:tab pos="2243138" algn="l"/>
                <a:tab pos="2690813" algn="l"/>
                <a:tab pos="3140075" algn="l"/>
                <a:tab pos="3589338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29413" algn="l"/>
                <a:tab pos="7178675" algn="l"/>
                <a:tab pos="7626350" algn="l"/>
                <a:tab pos="8075613" algn="l"/>
                <a:tab pos="8524875" algn="l"/>
                <a:tab pos="8972550" algn="l"/>
              </a:tabLst>
            </a:pPr>
            <a:r>
              <a:rPr lang="en-GB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27DC282-A83B-4392-B47B-DDAE366650B5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1119188" y="674688"/>
            <a:ext cx="4473575" cy="33734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4438" cy="411003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3EE8EB0-9851-472D-93E5-6DAC3A7E5DF6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5800"/>
            <a:ext cx="4573588" cy="3430588"/>
          </a:xfrm>
          <a:ln/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4438" cy="402113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9388" y="6524625"/>
            <a:ext cx="1905000" cy="333375"/>
          </a:xfrm>
        </p:spPr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8/21/2012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52412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590800" cy="252412"/>
          </a:xfrm>
        </p:spPr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9388" y="6524625"/>
            <a:ext cx="1905000" cy="333375"/>
          </a:xfrm>
        </p:spPr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8/21/2012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52412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590800" cy="252412"/>
          </a:xfrm>
        </p:spPr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79388" y="6524625"/>
            <a:ext cx="1905000" cy="333375"/>
          </a:xfrm>
        </p:spPr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8/21/2012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52412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590800" cy="252412"/>
          </a:xfrm>
        </p:spPr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8/21/2012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524625"/>
            <a:ext cx="1905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aseline="0">
                <a:solidFill>
                  <a:schemeClr val="tx1"/>
                </a:solidFill>
              </a:defRPr>
            </a:lvl1pPr>
          </a:lstStyle>
          <a:p>
            <a:fld id="{544213AF-26F6-41FA-8D85-E2C5388D6E58}" type="datetimeFigureOut">
              <a:rPr lang="en-US" smtClean="0"/>
              <a:pPr/>
              <a:t>8/21/2012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5908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solidFill>
                  <a:schemeClr val="tx1"/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heerl.epa.gov/ar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Web Tool for </a:t>
            </a:r>
            <a:br>
              <a:rPr lang="en-US" dirty="0" smtClean="0"/>
            </a:br>
            <a:r>
              <a:rPr lang="en-US" dirty="0" smtClean="0"/>
              <a:t>Selecting and Tracking Sample Sites </a:t>
            </a:r>
            <a:br>
              <a:rPr lang="en-US" dirty="0" smtClean="0"/>
            </a:br>
            <a:r>
              <a:rPr lang="en-US" dirty="0" smtClean="0"/>
              <a:t>from a </a:t>
            </a:r>
            <a:br>
              <a:rPr lang="en-US" dirty="0" smtClean="0"/>
            </a:br>
            <a:r>
              <a:rPr lang="en-US" dirty="0" smtClean="0"/>
              <a:t>Master Sample of a Stream Network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532552"/>
            <a:ext cx="1905000" cy="20036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19" descr="Color_Fish_Logo_300dp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4343400"/>
            <a:ext cx="1219200" cy="158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400800" y="5943600"/>
            <a:ext cx="2743200" cy="574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Pacific Northwest Aquatic Monitoring Partnership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4200" y="4724400"/>
            <a:ext cx="2362200" cy="89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Bonneville</a:t>
            </a:r>
          </a:p>
          <a:p>
            <a:pPr algn="ctr"/>
            <a:r>
              <a:rPr lang="en-US" sz="2000" dirty="0" smtClean="0"/>
              <a:t>Power </a:t>
            </a:r>
          </a:p>
          <a:p>
            <a:pPr algn="ctr"/>
            <a:r>
              <a:rPr lang="en-US" sz="2000" dirty="0" smtClean="0"/>
              <a:t>Administration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29784"/>
            <a:ext cx="7766050" cy="677108"/>
          </a:xfrm>
        </p:spPr>
        <p:txBody>
          <a:bodyPr lIns="0" tIns="0" rIns="0" bIns="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 smtClean="0">
                <a:solidFill>
                  <a:schemeClr val="tx1"/>
                </a:solidFill>
              </a:rPr>
              <a:t>Master Sample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766050" cy="3948113"/>
          </a:xfrm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GRTS methodology </a:t>
            </a:r>
            <a:r>
              <a:rPr lang="en-GB" dirty="0"/>
              <a:t>allows </a:t>
            </a:r>
            <a:r>
              <a:rPr lang="en-GB" dirty="0" smtClean="0"/>
              <a:t>creation of </a:t>
            </a:r>
            <a:r>
              <a:rPr lang="en-GB" dirty="0"/>
              <a:t>a </a:t>
            </a:r>
            <a:r>
              <a:rPr lang="en-GB" dirty="0" smtClean="0"/>
              <a:t>Master Sample so that sequential subsets that meet selection criteria are spatially balanced</a:t>
            </a:r>
          </a:p>
          <a:p>
            <a:pPr>
              <a:lnSpc>
                <a:spcPct val="95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Include a variety of selection and analysis tools</a:t>
            </a:r>
          </a:p>
          <a:p>
            <a:pPr>
              <a:lnSpc>
                <a:spcPct val="95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Make the Master Sample available on the Web so it can be accessed by all interested parties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Master Sample Web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Prototype will be developed using streams in the Lower Columbia Basin</a:t>
            </a:r>
          </a:p>
          <a:p>
            <a:pPr lvl="1">
              <a:defRPr/>
            </a:pPr>
            <a:r>
              <a:rPr lang="en-US" dirty="0" smtClean="0"/>
              <a:t>Already have drawn a GRTS sample for both the Oregon and Washington sides</a:t>
            </a:r>
          </a:p>
          <a:p>
            <a:pPr lvl="1">
              <a:defRPr/>
            </a:pPr>
            <a:r>
              <a:rPr lang="en-US" dirty="0" smtClean="0"/>
              <a:t>Anticipate eventual expansion to (much) larger geographic region</a:t>
            </a:r>
          </a:p>
          <a:p>
            <a:pPr lvl="1">
              <a:defRPr/>
            </a:pPr>
            <a:r>
              <a:rPr lang="en-US" dirty="0" smtClean="0"/>
              <a:t>Master Sample for Washington Lower Columbia has 42, 917 sites</a:t>
            </a:r>
          </a:p>
          <a:p>
            <a:pPr lvl="2">
              <a:defRPr/>
            </a:pPr>
            <a:r>
              <a:rPr lang="en-US" dirty="0" smtClean="0"/>
              <a:t>~ one site per km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Master Sample Web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Tool has solid scientific basis, statistically rigorous sample selection methods, and uses current information management technology</a:t>
            </a:r>
          </a:p>
          <a:p>
            <a:pPr>
              <a:defRPr/>
            </a:pPr>
            <a:r>
              <a:rPr lang="en-US" dirty="0" smtClean="0"/>
              <a:t>Development team consists of environmental scientists, statisticians, and information managers/web developers.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Web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 open-source software</a:t>
            </a:r>
          </a:p>
          <a:p>
            <a:pPr lvl="1">
              <a:defRPr/>
            </a:pPr>
            <a:r>
              <a:rPr lang="en-US" dirty="0" smtClean="0"/>
              <a:t>DRUPAL</a:t>
            </a:r>
          </a:p>
          <a:p>
            <a:pPr lvl="1">
              <a:defRPr/>
            </a:pPr>
            <a:r>
              <a:rPr lang="en-US" dirty="0" smtClean="0"/>
              <a:t>MYSQL</a:t>
            </a:r>
          </a:p>
          <a:p>
            <a:pPr lvl="1">
              <a:defRPr/>
            </a:pPr>
            <a:r>
              <a:rPr lang="en-US" dirty="0" smtClean="0"/>
              <a:t>PHP</a:t>
            </a:r>
          </a:p>
          <a:p>
            <a:pPr lvl="1">
              <a:defRPr/>
            </a:pPr>
            <a:r>
              <a:rPr lang="en-US" dirty="0" smtClean="0"/>
              <a:t>R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Draw a sample of sites based on desired site attributes &amp; statistical properties</a:t>
            </a:r>
          </a:p>
          <a:p>
            <a:pPr lvl="1">
              <a:defRPr/>
            </a:pPr>
            <a:r>
              <a:rPr lang="en-US" dirty="0" smtClean="0"/>
              <a:t>Stratification</a:t>
            </a:r>
          </a:p>
          <a:p>
            <a:pPr lvl="1">
              <a:defRPr/>
            </a:pPr>
            <a:r>
              <a:rPr lang="en-US" dirty="0" smtClean="0"/>
              <a:t>Variable probability</a:t>
            </a:r>
          </a:p>
          <a:p>
            <a:pPr>
              <a:defRPr/>
            </a:pPr>
            <a:r>
              <a:rPr lang="en-US" dirty="0" smtClean="0"/>
              <a:t>Merge legacy sites with MS sites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Record information about sites sampled (e.g. non-target, sampled, access denied)</a:t>
            </a:r>
          </a:p>
          <a:p>
            <a:pPr>
              <a:defRPr/>
            </a:pPr>
            <a:r>
              <a:rPr lang="en-US" dirty="0" smtClean="0"/>
              <a:t>Track information about samples drawn</a:t>
            </a:r>
          </a:p>
          <a:p>
            <a:pPr>
              <a:defRPr/>
            </a:pPr>
            <a:r>
              <a:rPr lang="en-US" dirty="0" smtClean="0"/>
              <a:t>Perform basic statistical analyses of data from probabilistic samples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Web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Critical analysis tools</a:t>
            </a:r>
          </a:p>
          <a:p>
            <a:pPr lvl="1">
              <a:defRPr/>
            </a:pPr>
            <a:r>
              <a:rPr lang="en-US" dirty="0" smtClean="0"/>
              <a:t>Sites evaluation analysis: disposition of non-target, missing , …</a:t>
            </a:r>
          </a:p>
          <a:p>
            <a:pPr lvl="1">
              <a:defRPr/>
            </a:pPr>
            <a:r>
              <a:rPr lang="en-US" dirty="0" smtClean="0"/>
              <a:t>Descriptive stats: means, variances, distributions + confidence intervals</a:t>
            </a:r>
          </a:p>
          <a:p>
            <a:pPr lvl="1">
              <a:defRPr/>
            </a:pPr>
            <a:r>
              <a:rPr lang="en-US" dirty="0" smtClean="0"/>
              <a:t>Hypothesis tests, comparisons</a:t>
            </a:r>
          </a:p>
          <a:p>
            <a:pPr lvl="1">
              <a:defRPr/>
            </a:pPr>
            <a:r>
              <a:rPr lang="en-US" dirty="0" smtClean="0"/>
              <a:t>Trend &amp; change descriptions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Web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Need to link analyses to sample selection</a:t>
            </a:r>
          </a:p>
          <a:p>
            <a:pPr lvl="1">
              <a:defRPr/>
            </a:pPr>
            <a:r>
              <a:rPr lang="en-US" dirty="0" smtClean="0"/>
              <a:t>Critical that design (selection) information gets passed to the analysis tools</a:t>
            </a:r>
          </a:p>
          <a:p>
            <a:pPr lvl="1">
              <a:defRPr/>
            </a:pPr>
            <a:r>
              <a:rPr lang="en-US" dirty="0" smtClean="0"/>
              <a:t>Critical that good information on site disposition is returned by user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95338"/>
            <a:ext cx="7772400" cy="7715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3333CC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 smtClean="0">
                <a:solidFill>
                  <a:schemeClr val="tx1"/>
                </a:solidFill>
              </a:rPr>
              <a:t>Flexibility/Potential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>
            <a:spAutoFit/>
          </a:bodyPr>
          <a:lstStyle/>
          <a:p>
            <a:pPr eaLnBrk="1" hangingPunct="1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smtClean="0"/>
              <a:t>Add classification variables by assigning sites to new classes</a:t>
            </a:r>
          </a:p>
          <a:p>
            <a:pPr lvl="1" eaLnBrk="1" hangingPunct="1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smtClean="0"/>
              <a:t>Requires georeferenced data</a:t>
            </a:r>
          </a:p>
          <a:p>
            <a:pPr eaLnBrk="1" hangingPunct="1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smtClean="0"/>
              <a:t>Facilitates integration across programs</a:t>
            </a:r>
          </a:p>
          <a:p>
            <a:pPr lvl="1" eaLnBrk="1" hangingPunct="1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smtClean="0"/>
              <a:t>What sites already being monitored by another agency?</a:t>
            </a:r>
          </a:p>
          <a:p>
            <a:pPr eaLnBrk="1" hangingPunct="1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smtClean="0"/>
              <a:t>Encourages:</a:t>
            </a:r>
          </a:p>
          <a:p>
            <a:pPr lvl="1" eaLnBrk="1" hangingPunct="1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smtClean="0"/>
              <a:t>Communication about monitoring designs among agencies</a:t>
            </a:r>
          </a:p>
          <a:p>
            <a:pPr lvl="1" eaLnBrk="1" hangingPunct="1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smtClean="0"/>
              <a:t>Development of common databases to share data easily</a:t>
            </a:r>
          </a:p>
          <a:p>
            <a:pPr lvl="1" eaLnBrk="1" hangingPunct="1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smtClean="0"/>
              <a:t>Agreement on common protocols</a:t>
            </a:r>
          </a:p>
          <a:p>
            <a:pPr lvl="1"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24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Design-based Analysis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</a:t>
            </a:r>
            <a:r>
              <a:rPr lang="en-US" i="1" dirty="0" err="1" smtClean="0"/>
              <a:t>spsurvey</a:t>
            </a:r>
            <a:r>
              <a:rPr lang="en-US" dirty="0" smtClean="0"/>
              <a:t> and Master Sample have tools that perform a basic design-based analysis</a:t>
            </a:r>
          </a:p>
          <a:p>
            <a:r>
              <a:rPr lang="en-US" dirty="0" smtClean="0"/>
              <a:t>The tools have similar capabilities</a:t>
            </a:r>
          </a:p>
          <a:p>
            <a:r>
              <a:rPr lang="en-US" dirty="0" smtClean="0"/>
              <a:t>This discussion focuses on the MS tool</a:t>
            </a:r>
          </a:p>
          <a:p>
            <a:r>
              <a:rPr lang="en-US" dirty="0" smtClean="0"/>
              <a:t>See vignettes by Tom Kincaid on R CRAN for </a:t>
            </a:r>
            <a:r>
              <a:rPr lang="en-US" i="1" dirty="0" err="1" smtClean="0"/>
              <a:t>spsurvey</a:t>
            </a:r>
            <a:r>
              <a:rPr lang="en-US" dirty="0" smtClean="0"/>
              <a:t> analysis tool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93750"/>
            <a:ext cx="7770813" cy="77311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3333CC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/>
            </a:pPr>
            <a:r>
              <a:rPr lang="en-GB" dirty="0" smtClean="0">
                <a:solidFill>
                  <a:schemeClr val="tx1"/>
                </a:solidFill>
              </a:rPr>
              <a:t>Context	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3021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mtClean="0"/>
              <a:t>The Endangered Species Act, a US Federal Law,  provides special protection to threatened or endangered species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mtClean="0"/>
              <a:t>In the Pacific Northwest, a number of fish species are listed or being considered for listing under the ESA </a:t>
            </a:r>
          </a:p>
          <a:p>
            <a:pPr lvl="1" eaLnBrk="1" hangingPunct="1">
              <a:lnSpc>
                <a:spcPct val="8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mtClean="0"/>
              <a:t>Coho salmon, steelhead, Lahontan Cutthroat trout, Red-band trout, Bull trout, Sturgeon, Pacific lamprey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Analysis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oriented towards Master Sample of Pacific Northwest Streams</a:t>
            </a:r>
          </a:p>
          <a:p>
            <a:r>
              <a:rPr lang="en-US" dirty="0" smtClean="0"/>
              <a:t>tool will analyze two type of responses:</a:t>
            </a:r>
          </a:p>
          <a:p>
            <a:pPr lvl="1"/>
            <a:r>
              <a:rPr lang="en-US" dirty="0" smtClean="0"/>
              <a:t>those with a categorical response (e.g., low, medium, high),</a:t>
            </a:r>
          </a:p>
          <a:p>
            <a:pPr lvl="1"/>
            <a:r>
              <a:rPr lang="en-US" dirty="0" smtClean="0"/>
              <a:t>Those measured with an ordered numeric scale, referred to as continuous 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dirty="0" smtClean="0"/>
              <a:t>Evaluation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848600" cy="4800600"/>
          </a:xfrm>
        </p:spPr>
        <p:txBody>
          <a:bodyPr/>
          <a:lstStyle/>
          <a:p>
            <a:r>
              <a:rPr lang="en-US" dirty="0" smtClean="0"/>
              <a:t>first step :analyze the site disposition and evaluation information.  </a:t>
            </a:r>
          </a:p>
          <a:p>
            <a:pPr lvl="1"/>
            <a:r>
              <a:rPr lang="en-US" dirty="0" smtClean="0"/>
              <a:t>produces a summary of the site evaluation</a:t>
            </a:r>
          </a:p>
          <a:p>
            <a:pPr lvl="1"/>
            <a:r>
              <a:rPr lang="en-US" dirty="0" smtClean="0"/>
              <a:t>uses the site disposition information to prepare for the analysis of the response variables</a:t>
            </a:r>
          </a:p>
          <a:p>
            <a:r>
              <a:rPr lang="en-US" dirty="0" smtClean="0"/>
              <a:t>site disposition can have an impact on the response analysis,</a:t>
            </a:r>
          </a:p>
          <a:p>
            <a:r>
              <a:rPr lang="en-US" dirty="0" smtClean="0"/>
              <a:t>Essential that every site in the original sample have a disposition code.</a:t>
            </a:r>
            <a:endParaRPr 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categories of disposition codes are required: </a:t>
            </a:r>
          </a:p>
          <a:p>
            <a:pPr lvl="1"/>
            <a:r>
              <a:rPr lang="en-US" dirty="0" smtClean="0"/>
              <a:t>"Non-target”</a:t>
            </a:r>
          </a:p>
          <a:p>
            <a:pPr lvl="1"/>
            <a:r>
              <a:rPr lang="en-US" dirty="0" smtClean="0"/>
              <a:t>“Target but not sampled"</a:t>
            </a:r>
          </a:p>
          <a:p>
            <a:pPr lvl="1"/>
            <a:r>
              <a:rPr lang="en-US" dirty="0" smtClean="0"/>
              <a:t> “Sampled“</a:t>
            </a:r>
          </a:p>
          <a:p>
            <a:pPr lvl="1"/>
            <a:r>
              <a:rPr lang="en-US" dirty="0" smtClean="0"/>
              <a:t>"Not evaluated“</a:t>
            </a:r>
          </a:p>
          <a:p>
            <a:r>
              <a:rPr lang="en-US" dirty="0" smtClean="0"/>
              <a:t>Required because their impact on the analysis is different.</a:t>
            </a:r>
            <a:endParaRPr 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weight must be modified if:</a:t>
            </a:r>
          </a:p>
          <a:p>
            <a:pPr lvl="1"/>
            <a:r>
              <a:rPr lang="en-US" dirty="0" smtClean="0"/>
              <a:t> over-sample sites were used; </a:t>
            </a:r>
          </a:p>
          <a:p>
            <a:pPr lvl="1"/>
            <a:r>
              <a:rPr lang="en-US" dirty="0" smtClean="0"/>
              <a:t>if target sites were not sampled, or </a:t>
            </a:r>
          </a:p>
          <a:p>
            <a:pPr lvl="1"/>
            <a:r>
              <a:rPr lang="en-US" dirty="0" smtClean="0"/>
              <a:t>if base sample sites were not evaluated. </a:t>
            </a:r>
          </a:p>
          <a:p>
            <a:r>
              <a:rPr lang="en-US" dirty="0" smtClean="0"/>
              <a:t>The weight is not changed by non-target sites, </a:t>
            </a:r>
          </a:p>
          <a:p>
            <a:pPr lvl="1"/>
            <a:r>
              <a:rPr lang="en-US" dirty="0" smtClean="0"/>
              <a:t>but non-target sites in the base sample do reduce the sample size, thereby impacting variance and confidence regions. 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and Weight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 dirty="0" smtClean="0"/>
              <a:t>The inclusion probability in Horvitz-Thompson analysis is ALWAYS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weight in Horvitz-Thompson analysis is ALWAYS the amount of the population represented by that sample point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57400" y="3200400"/>
          <a:ext cx="4104968" cy="1311897"/>
        </p:xfrm>
        <a:graphic>
          <a:graphicData uri="http://schemas.openxmlformats.org/presentationml/2006/ole">
            <p:oleObj spid="_x0000_s1026" name="Equation" r:id="rId3" imgW="1231560" imgH="39348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and Weight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Those two rules direct weight adjustment:</a:t>
            </a:r>
          </a:p>
          <a:p>
            <a:pPr lvl="1"/>
            <a:r>
              <a:rPr lang="en-US" dirty="0" smtClean="0"/>
              <a:t>Non-target:  If a sample is non-target, then the size of the target population was smaller than believed.  Nevertheless, the sample density (number/size) has not changes, so no adjustment is required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and Weight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Those two rules direct weight adjustment: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 evaluated </a:t>
            </a:r>
            <a:r>
              <a:rPr lang="en-US" dirty="0" smtClean="0">
                <a:solidFill>
                  <a:srgbClr val="FF0000"/>
                </a:solidFill>
              </a:rPr>
              <a:t>:  </a:t>
            </a:r>
            <a:r>
              <a:rPr lang="en-US" dirty="0" smtClean="0">
                <a:solidFill>
                  <a:srgbClr val="0070C0"/>
                </a:solidFill>
              </a:rPr>
              <a:t>In this case, the sample intensity is decreased, so weight of all other samples is adjusted (increased) by a factor of 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This is not valid unless the reason for not sampling is </a:t>
            </a:r>
            <a:r>
              <a:rPr lang="en-US" dirty="0" smtClean="0">
                <a:solidFill>
                  <a:srgbClr val="FF0000"/>
                </a:solidFill>
              </a:rPr>
              <a:t>completely </a:t>
            </a:r>
            <a:r>
              <a:rPr lang="en-US" dirty="0" smtClean="0">
                <a:solidFill>
                  <a:srgbClr val="0070C0"/>
                </a:solidFill>
              </a:rPr>
              <a:t>independent of response value and sample design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57400" y="3810000"/>
          <a:ext cx="796413" cy="914400"/>
        </p:xfrm>
        <a:graphic>
          <a:graphicData uri="http://schemas.openxmlformats.org/presentationml/2006/ole">
            <p:oleObj spid="_x0000_s3074" name="Equation" r:id="rId3" imgW="342720" imgH="39348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and Weight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Those two rules direct weight adjustment: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Target but not </a:t>
            </a:r>
            <a:r>
              <a:rPr lang="en-US" dirty="0" smtClean="0">
                <a:solidFill>
                  <a:srgbClr val="FF0000"/>
                </a:solidFill>
              </a:rPr>
              <a:t>sampled:  </a:t>
            </a:r>
            <a:r>
              <a:rPr lang="en-US" dirty="0" smtClean="0">
                <a:solidFill>
                  <a:srgbClr val="0070C0"/>
                </a:solidFill>
              </a:rPr>
              <a:t>In this case, the sample intensity is decreased, so weight of all other samples is adjusted (increased) by a factor of 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This is not valid unless the reason for not sampling is </a:t>
            </a:r>
            <a:r>
              <a:rPr lang="en-US" dirty="0" smtClean="0">
                <a:solidFill>
                  <a:srgbClr val="FF0000"/>
                </a:solidFill>
              </a:rPr>
              <a:t>completely </a:t>
            </a:r>
            <a:r>
              <a:rPr lang="en-US" dirty="0" smtClean="0">
                <a:solidFill>
                  <a:srgbClr val="0070C0"/>
                </a:solidFill>
              </a:rPr>
              <a:t>independent of response value and </a:t>
            </a:r>
            <a:r>
              <a:rPr lang="en-US" smtClean="0">
                <a:solidFill>
                  <a:srgbClr val="0070C0"/>
                </a:solidFill>
              </a:rPr>
              <a:t>sample design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57400" y="3810000"/>
          <a:ext cx="796413" cy="914400"/>
        </p:xfrm>
        <a:graphic>
          <a:graphicData uri="http://schemas.openxmlformats.org/presentationml/2006/ole">
            <p:oleObj spid="_x0000_s4098" name="Equation" r:id="rId3" imgW="342720" imgH="39348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and Weight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Those two rules direct weight adjustment: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Over-sample used:  </a:t>
            </a:r>
            <a:r>
              <a:rPr lang="en-US" dirty="0" smtClean="0">
                <a:solidFill>
                  <a:srgbClr val="0070C0"/>
                </a:solidFill>
              </a:rPr>
              <a:t>In this case, the sample intensity is increased, so weight of all other samples is adjusted (decreased) by a factor of 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57400" y="3810000"/>
          <a:ext cx="796413" cy="914400"/>
        </p:xfrm>
        <a:graphic>
          <a:graphicData uri="http://schemas.openxmlformats.org/presentationml/2006/ole">
            <p:oleObj spid="_x0000_s5122" name="Equation" r:id="rId3" imgW="342720" imgH="39348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Analysis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categorical variables</a:t>
            </a:r>
          </a:p>
          <a:p>
            <a:pPr lvl="1"/>
            <a:r>
              <a:rPr lang="en-US" dirty="0" smtClean="0"/>
              <a:t>estimates the amount of the target population in each category</a:t>
            </a:r>
          </a:p>
          <a:p>
            <a:pPr lvl="2"/>
            <a:r>
              <a:rPr lang="en-US" dirty="0" smtClean="0"/>
              <a:t>length of stream and percentage of stream length	</a:t>
            </a:r>
          </a:p>
          <a:p>
            <a:pPr lvl="1"/>
            <a:r>
              <a:rPr lang="en-US" dirty="0" smtClean="0"/>
              <a:t>each stratum by panel combination, as well as estimates combined over strata and panels</a:t>
            </a: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93750"/>
            <a:ext cx="7770813" cy="77311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3333CC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/>
            </a:pPr>
            <a:r>
              <a:rPr lang="en-GB" dirty="0" smtClean="0">
                <a:solidFill>
                  <a:schemeClr val="tx1"/>
                </a:solidFill>
              </a:rPr>
              <a:t>Context	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21669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mtClean="0"/>
              <a:t>These fish are an important cultural and economic resource in the PNW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mtClean="0"/>
              <a:t>They all swim in the waters of the Columbia Basin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Analysis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response</a:t>
            </a:r>
          </a:p>
          <a:p>
            <a:pPr lvl="1"/>
            <a:r>
              <a:rPr lang="en-US" dirty="0" smtClean="0"/>
              <a:t>estimate of the cumulative distribution function</a:t>
            </a:r>
          </a:p>
          <a:p>
            <a:pPr lvl="1"/>
            <a:r>
              <a:rPr lang="en-US" dirty="0" smtClean="0"/>
              <a:t>selected population percentiles</a:t>
            </a:r>
          </a:p>
          <a:p>
            <a:pPr lvl="1"/>
            <a:r>
              <a:rPr lang="en-US" dirty="0" smtClean="0"/>
              <a:t>population mean, variance, and standard deviation</a:t>
            </a:r>
          </a:p>
          <a:p>
            <a:pPr lvl="1"/>
            <a:r>
              <a:rPr lang="en-US" dirty="0" smtClean="0"/>
              <a:t>Standard errors &amp; confidence intervals</a:t>
            </a:r>
          </a:p>
          <a:p>
            <a:pPr lvl="1"/>
            <a:r>
              <a:rPr lang="en-US" dirty="0" smtClean="0"/>
              <a:t>each stratum by panel combination, as well as estimates combined over strata and panels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93750"/>
            <a:ext cx="7770813" cy="77311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3333CC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/>
            </a:pPr>
            <a:r>
              <a:rPr lang="en-GB" dirty="0" smtClean="0">
                <a:solidFill>
                  <a:schemeClr val="tx1"/>
                </a:solidFill>
              </a:rPr>
              <a:t>Context	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36449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Listing triggers special attention by multiple federal agencies (USFWS, USFS, BLM, NOAA, USEPA), state agencies (DFW, DEQ, </a:t>
            </a:r>
            <a:r>
              <a:rPr lang="en-GB" dirty="0" err="1" smtClean="0"/>
              <a:t>DoF</a:t>
            </a:r>
            <a:r>
              <a:rPr lang="en-GB" dirty="0" smtClean="0"/>
              <a:t>), Indian Tribes, special interest groups,.....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Lots of agencies, lots of monitoring, little coordination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93750"/>
            <a:ext cx="7770813" cy="77311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3333CC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/>
            </a:pPr>
            <a:r>
              <a:rPr lang="en-GB" dirty="0" smtClean="0">
                <a:solidFill>
                  <a:schemeClr val="tx1"/>
                </a:solidFill>
              </a:rPr>
              <a:t>Context	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5707063"/>
          </a:xfrm>
        </p:spPr>
        <p:txBody>
          <a:bodyPr>
            <a:spAutoFit/>
          </a:bodyPr>
          <a:lstStyle/>
          <a:p>
            <a:pPr lvl="1" eaLnBrk="1" hangingPunct="1">
              <a:lnSpc>
                <a:spcPct val="95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3200" dirty="0" smtClean="0"/>
              <a:t>Many agencies do not have access to the skills to design a good sample:</a:t>
            </a:r>
          </a:p>
          <a:p>
            <a:pPr lvl="2" eaLnBrk="1" hangingPunct="1">
              <a:lnSpc>
                <a:spcPct val="95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 smtClean="0"/>
              <a:t>Responsive to scientific, political, and legal requirements</a:t>
            </a:r>
          </a:p>
          <a:p>
            <a:pPr lvl="2" eaLnBrk="1" hangingPunct="1">
              <a:lnSpc>
                <a:spcPct val="95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 smtClean="0"/>
              <a:t>Probability-based survey</a:t>
            </a:r>
          </a:p>
          <a:p>
            <a:pPr lvl="2" eaLnBrk="1" hangingPunct="1">
              <a:lnSpc>
                <a:spcPct val="95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 smtClean="0"/>
              <a:t>Sites selection incorporates prior knowledge and understanding of population characteristics</a:t>
            </a:r>
          </a:p>
          <a:p>
            <a:pPr lvl="2" eaLnBrk="1" hangingPunct="1">
              <a:lnSpc>
                <a:spcPct val="95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 smtClean="0"/>
              <a:t>Design uses some technique to achieve spatial regularity</a:t>
            </a:r>
          </a:p>
          <a:p>
            <a:pPr lvl="1" eaLnBrk="1" hangingPunct="1">
              <a:lnSpc>
                <a:spcPct val="95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dirty="0" smtClean="0"/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Create an easy-to-use web tool that will enable selection of an efficient, statistically-sound sample for monitoring status and trends of environmental resources</a:t>
            </a:r>
          </a:p>
          <a:p>
            <a:pPr lvl="1">
              <a:defRPr/>
            </a:pPr>
            <a:r>
              <a:rPr lang="en-US" dirty="0" smtClean="0"/>
              <a:t>“pre-select” sites and store in a data base</a:t>
            </a:r>
          </a:p>
          <a:p>
            <a:pPr lvl="1">
              <a:defRPr/>
            </a:pPr>
            <a:r>
              <a:rPr lang="en-US" dirty="0" smtClean="0"/>
              <a:t>Filter using site attributes in data base to add statistical structure, e.g., stratification</a:t>
            </a:r>
          </a:p>
          <a:p>
            <a:pPr lvl="1">
              <a:defRPr/>
            </a:pPr>
            <a:r>
              <a:rPr lang="en-US" dirty="0" smtClean="0"/>
              <a:t>Capture site usage characteristics</a:t>
            </a:r>
          </a:p>
          <a:p>
            <a:pPr lvl="1">
              <a:defRPr/>
            </a:pPr>
            <a:r>
              <a:rPr lang="en-US" dirty="0" smtClean="0"/>
              <a:t>Link to analysis functions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038"/>
            <a:ext cx="7696200" cy="1825625"/>
          </a:xfrm>
        </p:spPr>
        <p:txBody>
          <a:bodyPr>
            <a:spAutoFit/>
          </a:bodyPr>
          <a:lstStyle/>
          <a:p>
            <a:pPr>
              <a:lnSpc>
                <a:spcPct val="8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>
                <a:solidFill>
                  <a:schemeClr val="tx1"/>
                </a:solidFill>
              </a:rPr>
              <a:t>Generalized Random Tessellation Stratified (GRTS) Survey Designs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2514600"/>
            <a:ext cx="7772400" cy="4059238"/>
          </a:xfrm>
        </p:spPr>
        <p:txBody>
          <a:bodyPr>
            <a:spAutoFit/>
          </a:bodyPr>
          <a:lstStyle/>
          <a:p>
            <a:pPr>
              <a:lnSpc>
                <a:spcPct val="86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Emphasize spatial-balance:  Every replication of the sample exhibits a spatial density pattern that closely mimics the spatial density pattern of the resource</a:t>
            </a:r>
          </a:p>
          <a:p>
            <a:pPr>
              <a:lnSpc>
                <a:spcPct val="86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>
                <a:cs typeface="Times New Roman" pitchFamily="18" charset="0"/>
              </a:rPr>
              <a:t>Stevens  &amp; Olsen.  2004.  JASA 99:262-278. </a:t>
            </a:r>
          </a:p>
          <a:p>
            <a:pPr>
              <a:lnSpc>
                <a:spcPct val="86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>
                <a:cs typeface="Times New Roman" pitchFamily="18" charset="0"/>
              </a:rPr>
              <a:t>See the website</a:t>
            </a:r>
            <a:r>
              <a:rPr lang="en-GB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GB" dirty="0">
                <a:solidFill>
                  <a:srgbClr val="FF0000"/>
                </a:solidFill>
                <a:cs typeface="Times New Roman" pitchFamily="18" charset="0"/>
                <a:hlinkClick r:id="rId3"/>
              </a:rPr>
              <a:t>www.nheerl.epa.gov/arm</a:t>
            </a:r>
            <a:r>
              <a:rPr lang="en-GB" dirty="0">
                <a:solidFill>
                  <a:srgbClr val="FF00FF"/>
                </a:solidFill>
                <a:cs typeface="Times New Roman" pitchFamily="18" charset="0"/>
              </a:rPr>
              <a:t> </a:t>
            </a:r>
            <a:r>
              <a:rPr lang="en-GB" dirty="0">
                <a:cs typeface="Times New Roman" pitchFamily="18" charset="0"/>
              </a:rPr>
              <a:t>to download paper &amp; R software to implement design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595313"/>
            <a:ext cx="7772400" cy="625475"/>
          </a:xfrm>
        </p:spPr>
        <p:txBody>
          <a:bodyPr>
            <a:spAutoFit/>
          </a:bodyPr>
          <a:lstStyle/>
          <a:p>
            <a:pPr>
              <a:lnSpc>
                <a:spcPct val="86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/>
            </a:pPr>
            <a:r>
              <a:rPr lang="en-GB" sz="4000" dirty="0" smtClean="0">
                <a:solidFill>
                  <a:schemeClr val="tx1"/>
                </a:solidFill>
                <a:cs typeface="Times New Roman" pitchFamily="18" charset="0"/>
              </a:rPr>
              <a:t>Properties of  GRTS Sample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5118100"/>
          </a:xfrm>
        </p:spPr>
        <p:txBody>
          <a:bodyPr>
            <a:spAutoFit/>
          </a:bodyPr>
          <a:lstStyle/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>
                <a:cs typeface="Times New Roman" pitchFamily="18" charset="0"/>
              </a:rPr>
              <a:t>The </a:t>
            </a:r>
            <a:r>
              <a:rPr lang="en-GB" dirty="0" smtClean="0">
                <a:cs typeface="Times New Roman" pitchFamily="18" charset="0"/>
              </a:rPr>
              <a:t>sample </a:t>
            </a:r>
            <a:r>
              <a:rPr lang="en-GB" dirty="0">
                <a:cs typeface="Times New Roman" pitchFamily="18" charset="0"/>
              </a:rPr>
              <a:t>is nearly regular, capturing much of the potential efficiency of a systematic sample without the potential flaws</a:t>
            </a:r>
            <a:r>
              <a:rPr lang="en-GB" dirty="0"/>
              <a:t> </a:t>
            </a:r>
          </a:p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>
                <a:cs typeface="Times New Roman" pitchFamily="18" charset="0"/>
              </a:rPr>
              <a:t>Any subsample consisting of a consecutive subsequence </a:t>
            </a:r>
            <a:r>
              <a:rPr lang="en-GB" dirty="0" smtClean="0">
                <a:cs typeface="Times New Roman" pitchFamily="18" charset="0"/>
              </a:rPr>
              <a:t> is a </a:t>
            </a:r>
            <a:r>
              <a:rPr lang="en-GB" dirty="0">
                <a:cs typeface="Times New Roman" pitchFamily="18" charset="0"/>
              </a:rPr>
              <a:t>spatially well-balanced sample.</a:t>
            </a:r>
            <a:r>
              <a:rPr lang="en-GB" dirty="0"/>
              <a:t> </a:t>
            </a:r>
          </a:p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>
                <a:cs typeface="Times New Roman" pitchFamily="18" charset="0"/>
              </a:rPr>
              <a:t>Any consecutive sequence subsample, restricted to </a:t>
            </a:r>
            <a:r>
              <a:rPr lang="en-GB" dirty="0" smtClean="0">
                <a:cs typeface="Times New Roman" pitchFamily="18" charset="0"/>
              </a:rPr>
              <a:t>a </a:t>
            </a:r>
            <a:r>
              <a:rPr lang="en-GB" u="sng" dirty="0" smtClean="0">
                <a:cs typeface="Times New Roman" pitchFamily="18" charset="0"/>
              </a:rPr>
              <a:t>sub-population</a:t>
            </a:r>
            <a:r>
              <a:rPr lang="en-GB" dirty="0" smtClean="0">
                <a:cs typeface="Times New Roman" pitchFamily="18" charset="0"/>
              </a:rPr>
              <a:t>, </a:t>
            </a:r>
            <a:r>
              <a:rPr lang="en-GB" dirty="0">
                <a:cs typeface="Times New Roman" pitchFamily="18" charset="0"/>
              </a:rPr>
              <a:t>is a spatially well-balanced sample of the </a:t>
            </a:r>
            <a:r>
              <a:rPr lang="en-GB" dirty="0" smtClean="0">
                <a:cs typeface="Times New Roman" pitchFamily="18" charset="0"/>
              </a:rPr>
              <a:t>sub-population</a:t>
            </a:r>
            <a:endParaRPr lang="en-GB" dirty="0">
              <a:cs typeface="Times New Roman" pitchFamily="18" charset="0"/>
            </a:endParaRPr>
          </a:p>
          <a:p>
            <a:pPr>
              <a:spcBef>
                <a:spcPts val="60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2600" dirty="0"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29784"/>
            <a:ext cx="7766050" cy="677108"/>
          </a:xfrm>
        </p:spPr>
        <p:txBody>
          <a:bodyPr lIns="0" tIns="0" rIns="0" bIns="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 smtClean="0">
                <a:solidFill>
                  <a:schemeClr val="tx1"/>
                </a:solidFill>
              </a:rPr>
              <a:t>Master Sample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766050" cy="3308350"/>
          </a:xfrm>
        </p:spPr>
        <p:txBody>
          <a:bodyPr lIns="0" tIns="0" rIns="0" bIns="0">
            <a:sp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Create a design that allows and facilitates integration up front rather than after the fact</a:t>
            </a:r>
            <a:r>
              <a:rPr lang="en-GB" dirty="0" smtClean="0"/>
              <a:t>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A Master Sample is a very large, spatially dense sample that can be subset to meet specific needs at a variety of spatial scales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Site attributes are included, and can be used to focus subset selection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3">
  <a:themeElements>
    <a:clrScheme name="grts.02.04.2002 8">
      <a:dk1>
        <a:srgbClr val="0033CC"/>
      </a:dk1>
      <a:lt1>
        <a:srgbClr val="FFFFFF"/>
      </a:lt1>
      <a:dk2>
        <a:srgbClr val="0033CC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2AAE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ts.02.04.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-2500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-2500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ts.02.04.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ts.02.04.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ts.02.04.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ts.02.04.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ts.02.04.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ts.02.04.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ts.02.04.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ts.02.04.2002 8">
        <a:dk1>
          <a:srgbClr val="0033CC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2AAE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726</TotalTime>
  <Words>1315</Words>
  <Application>Microsoft Office PowerPoint</Application>
  <PresentationFormat>On-screen Show (4:3)</PresentationFormat>
  <Paragraphs>178</Paragraphs>
  <Slides>30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Theme3</vt:lpstr>
      <vt:lpstr>MathType 6.0 Equation</vt:lpstr>
      <vt:lpstr>Web Tool for  Selecting and Tracking Sample Sites  from a  Master Sample of a Stream Network </vt:lpstr>
      <vt:lpstr>Context </vt:lpstr>
      <vt:lpstr>Context </vt:lpstr>
      <vt:lpstr>Context </vt:lpstr>
      <vt:lpstr>Context </vt:lpstr>
      <vt:lpstr>Concept</vt:lpstr>
      <vt:lpstr>Generalized Random Tessellation Stratified (GRTS) Survey Designs</vt:lpstr>
      <vt:lpstr>Properties of  GRTS Sample</vt:lpstr>
      <vt:lpstr>Master Sample</vt:lpstr>
      <vt:lpstr>Master Sample</vt:lpstr>
      <vt:lpstr>Master Sample Web Tool</vt:lpstr>
      <vt:lpstr>Master Sample Web Tool</vt:lpstr>
      <vt:lpstr>Web Tool</vt:lpstr>
      <vt:lpstr>Functionality</vt:lpstr>
      <vt:lpstr>Functionality</vt:lpstr>
      <vt:lpstr>Web Tool</vt:lpstr>
      <vt:lpstr>Web Tool</vt:lpstr>
      <vt:lpstr>Flexibility/Potential</vt:lpstr>
      <vt:lpstr>Design-based Analysis Tools</vt:lpstr>
      <vt:lpstr>MS Analysis Tool</vt:lpstr>
      <vt:lpstr>Evaluation Analysis</vt:lpstr>
      <vt:lpstr>Evaluation Analysis</vt:lpstr>
      <vt:lpstr>Slide 23</vt:lpstr>
      <vt:lpstr>Weight and Weight Adjustment</vt:lpstr>
      <vt:lpstr>Weight and Weight Adjustment</vt:lpstr>
      <vt:lpstr>Weight and Weight Adjustment</vt:lpstr>
      <vt:lpstr>Weight and Weight Adjustment</vt:lpstr>
      <vt:lpstr>Weight and Weight Adjustment</vt:lpstr>
      <vt:lpstr>MS Analysis Tool</vt:lpstr>
      <vt:lpstr>MS Analysis Tool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Site Evaluation and Response Information</dc:title>
  <dc:creator>Don</dc:creator>
  <cp:lastModifiedBy>Don</cp:lastModifiedBy>
  <cp:revision>24</cp:revision>
  <dcterms:created xsi:type="dcterms:W3CDTF">2012-08-16T04:57:35Z</dcterms:created>
  <dcterms:modified xsi:type="dcterms:W3CDTF">2012-08-22T05:49:50Z</dcterms:modified>
</cp:coreProperties>
</file>