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1" r:id="rId2"/>
    <p:sldId id="320" r:id="rId3"/>
    <p:sldId id="260" r:id="rId4"/>
    <p:sldId id="261" r:id="rId5"/>
    <p:sldId id="262" r:id="rId6"/>
    <p:sldId id="263" r:id="rId7"/>
    <p:sldId id="266" r:id="rId8"/>
    <p:sldId id="271" r:id="rId9"/>
    <p:sldId id="272" r:id="rId10"/>
    <p:sldId id="340" r:id="rId11"/>
    <p:sldId id="270" r:id="rId12"/>
    <p:sldId id="273" r:id="rId13"/>
    <p:sldId id="349" r:id="rId14"/>
    <p:sldId id="342" r:id="rId15"/>
    <p:sldId id="347" r:id="rId16"/>
    <p:sldId id="288" r:id="rId17"/>
    <p:sldId id="311" r:id="rId18"/>
    <p:sldId id="264" r:id="rId19"/>
    <p:sldId id="265" r:id="rId20"/>
    <p:sldId id="257" r:id="rId21"/>
    <p:sldId id="292" r:id="rId22"/>
    <p:sldId id="310" r:id="rId23"/>
    <p:sldId id="258" r:id="rId24"/>
    <p:sldId id="259" r:id="rId25"/>
    <p:sldId id="291" r:id="rId26"/>
    <p:sldId id="293" r:id="rId27"/>
    <p:sldId id="317" r:id="rId28"/>
    <p:sldId id="343" r:id="rId29"/>
    <p:sldId id="350" r:id="rId30"/>
    <p:sldId id="344" r:id="rId31"/>
    <p:sldId id="297" r:id="rId32"/>
    <p:sldId id="299" r:id="rId33"/>
    <p:sldId id="300" r:id="rId34"/>
    <p:sldId id="301" r:id="rId35"/>
    <p:sldId id="304" r:id="rId36"/>
    <p:sldId id="305" r:id="rId37"/>
    <p:sldId id="303" r:id="rId38"/>
    <p:sldId id="302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4400" kern="1200">
        <a:solidFill>
          <a:srgbClr val="0000FF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990033"/>
    <a:srgbClr val="0000FF"/>
    <a:srgbClr val="66FF66"/>
    <a:srgbClr val="996600"/>
    <a:srgbClr val="996633"/>
    <a:srgbClr val="339933"/>
    <a:srgbClr val="0000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7" autoAdjust="0"/>
    <p:restoredTop sz="90929"/>
  </p:normalViewPr>
  <p:slideViewPr>
    <p:cSldViewPr>
      <p:cViewPr varScale="1">
        <p:scale>
          <a:sx n="46" d="100"/>
          <a:sy n="46" d="100"/>
        </p:scale>
        <p:origin x="-28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40ABA17A-CA2F-4A9F-8E78-CB307CD88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27673CDE-E2E2-410D-9789-28D127B69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BB9B5-9923-4A54-98A2-8AAAE318A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375D-C9D8-4607-BF2E-1C507DB7D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5A6B-DBB2-4BCF-827F-9ABC311A4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5B7E-F92B-4F26-B958-D2282A10D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87DB4-8A05-4DB5-A6D9-8F922D16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00C70-5A8D-4838-94F1-F31AF9C5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E8B92-01E2-46AF-A6BF-8B05D62D2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2C0FE-CB25-4EA6-BBF0-B3F8C9400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AE04B-4300-4399-9EF4-A64AF8BC1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0D265-CA85-41BD-954D-321510F9A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5AC5-F4C8-437C-A2E4-EE8C15E9E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7B8B6-81EC-4A38-A9B7-FF4B359C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0084-EE66-42B5-A8A3-E82EC3EA3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302D8C3F-88AC-44E1-96A9-7FC1B5C86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Sampling Paradigm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is an index set I with one element for each element of the real population.</a:t>
            </a:r>
          </a:p>
          <a:p>
            <a:pPr lvl="1" eaLnBrk="1" hangingPunct="1"/>
            <a:r>
              <a:rPr lang="en-US" smtClean="0"/>
              <a:t>For a finite populating, the index set could be the numbers 1 up to N, where N is the number of population elements.</a:t>
            </a:r>
          </a:p>
          <a:p>
            <a:pPr lvl="1" eaLnBrk="1" hangingPunct="1"/>
            <a:r>
              <a:rPr lang="en-US" smtClean="0"/>
              <a:t>For an infinite population, the index set could be the collection of all spatial coordinates inside a delineated domain.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DB651-AF59-4A4C-AE6C-E30E0052D24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82296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GENERAL RULE: </a:t>
            </a:r>
            <a:r>
              <a:rPr lang="en-US" sz="4000"/>
              <a:t>For any equi-probable sampling scheme, the inclusion probability for each element is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371600" y="3124200"/>
          <a:ext cx="5486400" cy="1809750"/>
        </p:xfrm>
        <a:graphic>
          <a:graphicData uri="http://schemas.openxmlformats.org/presentationml/2006/ole">
            <p:oleObj spid="_x0000_s5122" name="Equation" r:id="rId3" imgW="1269720" imgH="419040" progId="Equation.DSMT4">
              <p:embed/>
            </p:oleObj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6FB35-691B-402A-90D4-3209E99925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inclusion probability?</a:t>
            </a: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C0DEF-DFEA-4BFF-BF3A-9A87135655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inclusion probability?</a:t>
            </a:r>
          </a:p>
          <a:p>
            <a:pPr lvl="1" eaLnBrk="1" hangingPunct="1"/>
            <a:r>
              <a:rPr lang="en-US" smtClean="0"/>
              <a:t>Same for all pairs </a:t>
            </a:r>
            <a:r>
              <a:rPr lang="en-US" i="1" smtClean="0"/>
              <a:t>i</a:t>
            </a:r>
            <a:r>
              <a:rPr lang="en-US" i="1" smtClean="0">
                <a:sym typeface="Symbol" pitchFamily="18" charset="2"/>
              </a:rPr>
              <a:t>j</a:t>
            </a: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r>
              <a:rPr lang="en-US" i="1" smtClean="0">
                <a:sym typeface="Symbol" pitchFamily="18" charset="2"/>
              </a:rPr>
              <a:t>Why?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432050" y="3276600"/>
          <a:ext cx="2749550" cy="1209675"/>
        </p:xfrm>
        <a:graphic>
          <a:graphicData uri="http://schemas.openxmlformats.org/presentationml/2006/ole">
            <p:oleObj spid="_x0000_s6146" name="Equation" r:id="rId3" imgW="1790640" imgH="78732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ED7B9-8099-47DE-A907-4B041EED0D9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inclusion probability?</a:t>
            </a:r>
          </a:p>
          <a:p>
            <a:pPr lvl="1" eaLnBrk="1" hangingPunct="1"/>
            <a:r>
              <a:rPr lang="en-US" smtClean="0"/>
              <a:t>Same for all pairs </a:t>
            </a:r>
            <a:r>
              <a:rPr lang="en-US" i="1" smtClean="0"/>
              <a:t>i</a:t>
            </a:r>
            <a:r>
              <a:rPr lang="en-US" i="1" smtClean="0">
                <a:sym typeface="Symbol" pitchFamily="18" charset="2"/>
              </a:rPr>
              <a:t>j</a:t>
            </a: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endParaRPr lang="en-US" i="1" smtClean="0">
              <a:sym typeface="Symbol" pitchFamily="18" charset="2"/>
            </a:endParaRPr>
          </a:p>
          <a:p>
            <a:pPr lvl="1" eaLnBrk="1" hangingPunct="1"/>
            <a:r>
              <a:rPr lang="en-US" i="1" smtClean="0">
                <a:sym typeface="Symbol" pitchFamily="18" charset="2"/>
              </a:rPr>
              <a:t>Why?  Once a sample point  is picked, we have N-1 remaining elements from which to pick n-1 points.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432050" y="3276600"/>
          <a:ext cx="2749550" cy="1209675"/>
        </p:xfrm>
        <a:graphic>
          <a:graphicData uri="http://schemas.openxmlformats.org/presentationml/2006/ole">
            <p:oleObj spid="_x0000_s7170" name="Equation" r:id="rId3" imgW="1790640" imgH="78732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49358-0EC0-48E6-AFB2-A46D0C373C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990600" y="1447800"/>
            <a:ext cx="7543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In the next series of slides, we’ll cover a general theory that encompasses almost all of survey sampling.</a:t>
            </a:r>
          </a:p>
          <a:p>
            <a:r>
              <a:rPr lang="en-US" sz="3600"/>
              <a:t>  </a:t>
            </a:r>
          </a:p>
          <a:p>
            <a:r>
              <a:rPr lang="en-US" sz="3600"/>
              <a:t>If you remember the content, you will know everything you need to know about sampling theory.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4828A-44BF-43D1-B1CC-BE993CC782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Observe a response Z at locations </a:t>
            </a:r>
            <a:r>
              <a:rPr lang="en-US" i="1" smtClean="0"/>
              <a:t>s</a:t>
            </a:r>
            <a:r>
              <a:rPr lang="en-US" i="1" baseline="-25000" smtClean="0"/>
              <a:t>i</a:t>
            </a:r>
            <a:r>
              <a:rPr lang="en-US" i="1" smtClean="0"/>
              <a:t>, i=1,…,n</a:t>
            </a:r>
          </a:p>
          <a:p>
            <a:r>
              <a:rPr lang="en-US" smtClean="0"/>
              <a:t>Probability of including site </a:t>
            </a:r>
            <a:r>
              <a:rPr lang="en-US" i="1" smtClean="0"/>
              <a:t>i </a:t>
            </a:r>
            <a:r>
              <a:rPr lang="en-US" smtClean="0"/>
              <a:t>is </a:t>
            </a:r>
            <a:r>
              <a:rPr lang="el-GR" i="1" smtClean="0"/>
              <a:t>π</a:t>
            </a:r>
            <a:r>
              <a:rPr lang="en-US" i="1" baseline="-25000" smtClean="0"/>
              <a:t>i</a:t>
            </a:r>
            <a:r>
              <a:rPr lang="en-US" smtClean="0"/>
              <a:t>; probability of including </a:t>
            </a:r>
            <a:r>
              <a:rPr lang="en-US" i="1" smtClean="0"/>
              <a:t>i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 is </a:t>
            </a:r>
            <a:r>
              <a:rPr lang="el-GR" smtClean="0"/>
              <a:t>π</a:t>
            </a:r>
            <a:r>
              <a:rPr lang="en-US" baseline="-25000" smtClean="0"/>
              <a:t>ij</a:t>
            </a:r>
            <a:endParaRPr lang="en-US" smtClean="0"/>
          </a:p>
          <a:p>
            <a:r>
              <a:rPr lang="en-US" smtClean="0"/>
              <a:t>In the continuous case, the </a:t>
            </a:r>
            <a:r>
              <a:rPr lang="el-GR" smtClean="0"/>
              <a:t>π</a:t>
            </a:r>
            <a:r>
              <a:rPr lang="en-US" smtClean="0"/>
              <a:t>’s are density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10D2B-5757-4A64-A53D-17979F85E2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  <a:br>
              <a:rPr lang="en-US" smtClean="0"/>
            </a:br>
            <a:r>
              <a:rPr lang="en-US" smtClean="0"/>
              <a:t>Horvitz-Thompson Theorem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83058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The population (domain) total (where domain </a:t>
            </a:r>
            <a:r>
              <a:rPr lang="en-US" sz="2800" i="1" smtClean="0"/>
              <a:t>R</a:t>
            </a:r>
            <a:r>
              <a:rPr lang="en-US" sz="2800" smtClean="0"/>
              <a:t> may not be all of the population), is given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828800" y="2971800"/>
          <a:ext cx="5016500" cy="1584325"/>
        </p:xfrm>
        <a:graphic>
          <a:graphicData uri="http://schemas.openxmlformats.org/presentationml/2006/ole">
            <p:oleObj spid="_x0000_s8194" name="Equation" r:id="rId3" imgW="1447560" imgH="457200" progId="Equation.DSMT4">
              <p:embed/>
            </p:oleObj>
          </a:graphicData>
        </a:graphic>
      </p:graphicFrame>
      <p:graphicFrame>
        <p:nvGraphicFramePr>
          <p:cNvPr id="8195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1676400" y="4876800"/>
          <a:ext cx="4627563" cy="1484313"/>
        </p:xfrm>
        <a:graphic>
          <a:graphicData uri="http://schemas.openxmlformats.org/presentationml/2006/ole">
            <p:oleObj spid="_x0000_s8195" name="Equation" r:id="rId4" imgW="2692080" imgH="86328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EE9F2-E76E-4943-A4A2-EA365429E5F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  <a:br>
              <a:rPr lang="en-US" smtClean="0"/>
            </a:br>
            <a:r>
              <a:rPr lang="en-US" smtClean="0"/>
              <a:t>Horvitz-Thompson Theorem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78486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Estimate of total: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smtClean="0"/>
              <a:t>Where </a:t>
            </a:r>
            <a:r>
              <a:rPr lang="el-GR" sz="2800" i="1" smtClean="0">
                <a:cs typeface="Times New Roman" pitchFamily="18" charset="0"/>
              </a:rPr>
              <a:t>π</a:t>
            </a:r>
            <a:r>
              <a:rPr lang="en-US" sz="2800" i="1" baseline="-25000" smtClean="0">
                <a:cs typeface="Times New Roman" pitchFamily="18" charset="0"/>
              </a:rPr>
              <a:t>i</a:t>
            </a:r>
            <a:r>
              <a:rPr lang="en-US" sz="2800" smtClean="0">
                <a:cs typeface="Times New Roman" pitchFamily="18" charset="0"/>
              </a:rPr>
              <a:t> is the inclusion probability for </a:t>
            </a:r>
            <a:r>
              <a:rPr lang="en-US" sz="2800" i="1" smtClean="0">
                <a:cs typeface="Times New Roman" pitchFamily="18" charset="0"/>
              </a:rPr>
              <a:t>s</a:t>
            </a:r>
            <a:r>
              <a:rPr lang="en-US" sz="2800" i="1" baseline="-25000" smtClean="0">
                <a:cs typeface="Times New Roman" pitchFamily="18" charset="0"/>
              </a:rPr>
              <a:t>i</a:t>
            </a:r>
            <a:r>
              <a:rPr lang="en-US" sz="2800" i="1" smtClean="0"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and 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imes New Roman" pitchFamily="18" charset="0"/>
              </a:rPr>
              <a:t>		</a:t>
            </a:r>
            <a:r>
              <a:rPr lang="en-US" sz="2800" i="1" smtClean="0">
                <a:cs typeface="Times New Roman" pitchFamily="18" charset="0"/>
              </a:rPr>
              <a:t>w</a:t>
            </a:r>
            <a:r>
              <a:rPr lang="en-US" sz="2800" i="1" baseline="-25000" smtClean="0">
                <a:cs typeface="Times New Roman" pitchFamily="18" charset="0"/>
              </a:rPr>
              <a:t>i</a:t>
            </a:r>
            <a:r>
              <a:rPr lang="en-US" sz="2800" smtClean="0">
                <a:cs typeface="Times New Roman" pitchFamily="18" charset="0"/>
              </a:rPr>
              <a:t> = 1/ </a:t>
            </a:r>
            <a:r>
              <a:rPr lang="el-GR" sz="2800" i="1" smtClean="0">
                <a:cs typeface="Times New Roman" pitchFamily="18" charset="0"/>
              </a:rPr>
              <a:t>π</a:t>
            </a:r>
            <a:r>
              <a:rPr lang="en-US" sz="2800" i="1" baseline="-25000" smtClean="0">
                <a:cs typeface="Times New Roman" pitchFamily="18" charset="0"/>
              </a:rPr>
              <a:t>i</a:t>
            </a:r>
            <a:r>
              <a:rPr lang="en-US" sz="2800" smtClean="0">
                <a:cs typeface="Times New Roman" pitchFamily="18" charset="0"/>
              </a:rPr>
              <a:t> is the weight for </a:t>
            </a:r>
            <a:r>
              <a:rPr lang="en-US" sz="2800" i="1" smtClean="0">
                <a:cs typeface="Times New Roman" pitchFamily="18" charset="0"/>
              </a:rPr>
              <a:t>s</a:t>
            </a:r>
            <a:r>
              <a:rPr lang="en-US" sz="2800" i="1" baseline="-25000" smtClean="0">
                <a:cs typeface="Times New Roman" pitchFamily="18" charset="0"/>
              </a:rPr>
              <a:t>i</a:t>
            </a:r>
            <a:endParaRPr lang="el-GR" sz="2800" i="1" baseline="-25000" smtClean="0">
              <a:cs typeface="Times New Roman" pitchFamily="18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2514600"/>
          <a:ext cx="4191000" cy="1463675"/>
        </p:xfrm>
        <a:graphic>
          <a:graphicData uri="http://schemas.openxmlformats.org/presentationml/2006/ole">
            <p:oleObj spid="_x0000_s9218" name="Equation" r:id="rId3" imgW="1307880" imgH="4572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26CCD-C59F-44BC-9739-DED2DBC62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  <a:br>
              <a:rPr lang="en-US" smtClean="0"/>
            </a:br>
            <a:r>
              <a:rPr lang="en-US" smtClean="0"/>
              <a:t>Horvitz-Thompson Theorem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Estimate of mean: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522538" y="3036888"/>
          <a:ext cx="3022600" cy="1489075"/>
        </p:xfrm>
        <a:graphic>
          <a:graphicData uri="http://schemas.openxmlformats.org/presentationml/2006/ole">
            <p:oleObj spid="_x0000_s10242" name="Equation" r:id="rId3" imgW="1701720" imgH="838080" progId="Equation.DSMT4">
              <p:embed/>
            </p:oleObj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19200" y="5410200"/>
            <a:ext cx="609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 i="1" baseline="-25000"/>
              <a:t>R</a:t>
            </a:r>
            <a:r>
              <a:rPr lang="en-US" i="1"/>
              <a:t>=</a:t>
            </a:r>
            <a:r>
              <a:rPr lang="en-US"/>
              <a:t>size of target pop’n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1C1CA-35D9-40BE-AE93-0D08B99433D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  <a:br>
              <a:rPr lang="en-US" smtClean="0"/>
            </a:br>
            <a:r>
              <a:rPr lang="en-US" smtClean="0"/>
              <a:t>Horvitz-Thompson Theorem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458200" cy="3810000"/>
          </a:xfrm>
        </p:spPr>
        <p:txBody>
          <a:bodyPr/>
          <a:lstStyle/>
          <a:p>
            <a:pPr eaLnBrk="1" hangingPunct="1"/>
            <a:r>
              <a:rPr lang="en-US" sz="2800" smtClean="0"/>
              <a:t>Variance of estimated mean: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Estimate of variance?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88925" y="2743200"/>
          <a:ext cx="8874125" cy="1368425"/>
        </p:xfrm>
        <a:graphic>
          <a:graphicData uri="http://schemas.openxmlformats.org/presentationml/2006/ole">
            <p:oleObj spid="_x0000_s14338" name="Equation" r:id="rId3" imgW="6591240" imgH="101592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816F9-B03E-45A8-98B8-F60B306D6E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Sampling Paradigm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an inclusion probability distribution </a:t>
            </a:r>
            <a:r>
              <a:rPr lang="el-GR" dirty="0" smtClean="0"/>
              <a:t>π</a:t>
            </a:r>
            <a:r>
              <a:rPr lang="en-US" dirty="0" smtClean="0"/>
              <a:t>(s) on the index set </a:t>
            </a:r>
          </a:p>
          <a:p>
            <a:pPr lvl="1" eaLnBrk="1" hangingPunct="1"/>
            <a:r>
              <a:rPr lang="en-US" dirty="0" smtClean="0"/>
              <a:t>This probability distribution is </a:t>
            </a:r>
            <a:r>
              <a:rPr lang="en-US" i="1" dirty="0" smtClean="0">
                <a:solidFill>
                  <a:srgbClr val="990033"/>
                </a:solidFill>
              </a:rPr>
              <a:t>created</a:t>
            </a:r>
            <a:r>
              <a:rPr lang="en-US" dirty="0" smtClean="0">
                <a:solidFill>
                  <a:srgbClr val="990033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by the sampling design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The sampling design also specifies a mechanism for selecting sample units.   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A side effect of the mechanism is that the </a:t>
            </a:r>
            <a:r>
              <a:rPr lang="en-US" dirty="0" err="1" smtClean="0">
                <a:solidFill>
                  <a:srgbClr val="0000FF"/>
                </a:solidFill>
              </a:rPr>
              <a:t>pairwise</a:t>
            </a:r>
            <a:r>
              <a:rPr lang="en-US" dirty="0" smtClean="0">
                <a:solidFill>
                  <a:srgbClr val="0000FF"/>
                </a:solidFill>
              </a:rPr>
              <a:t> inclusion probabilities are also defined.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C0722-A65F-446F-9E8A-D94568E0C9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Sampling Theory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Universe: 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U</a:t>
            </a:r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  (say a subset of </a:t>
            </a:r>
            <a:r>
              <a:rPr lang="en-US" smtClean="0">
                <a:solidFill>
                  <a:srgbClr val="0000FF"/>
                </a:solidFill>
                <a:cs typeface="Times New Roman" pitchFamily="18" charset="0"/>
                <a:sym typeface="MT Extra" pitchFamily="18" charset="2"/>
              </a:rPr>
              <a:t>real two-space)</a:t>
            </a:r>
            <a:endParaRPr lang="en-US" baseline="3000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/>
            <a:endParaRPr lang="en-US" baseline="3000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Target region: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R </a:t>
            </a:r>
            <a:r>
              <a:rPr lang="en-US" i="1" smtClean="0">
                <a:solidFill>
                  <a:srgbClr val="0000FF"/>
                </a:solidFill>
                <a:latin typeface="MT Symbol" pitchFamily="18" charset="2"/>
                <a:cs typeface="Times New Roman" pitchFamily="18" charset="0"/>
              </a:rPr>
              <a:t>Ì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 U</a:t>
            </a:r>
          </a:p>
          <a:p>
            <a:pPr eaLnBrk="1" hangingPunct="1"/>
            <a:endParaRPr lang="en-US" i="1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Target response: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z(s) </a:t>
            </a:r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 integrable on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</a:p>
        </p:txBody>
      </p:sp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2443163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72B91-47E7-4A6F-AD12-4492E032128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Sampling Theory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Response attributes to estimate: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Mean value:</a:t>
            </a:r>
            <a:r>
              <a:rPr lang="en-US" smtClean="0"/>
              <a:t> 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Proportion in class “A”</a:t>
            </a:r>
          </a:p>
          <a:p>
            <a:pPr lvl="1" eaLnBrk="1" hangingPunct="1"/>
            <a:endParaRPr lang="en-US" smtClean="0"/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590800" y="3052763"/>
          <a:ext cx="3581400" cy="1036637"/>
        </p:xfrm>
        <a:graphic>
          <a:graphicData uri="http://schemas.openxmlformats.org/presentationml/2006/ole">
            <p:oleObj spid="_x0000_s29698" name="Equation" r:id="rId3" imgW="2806560" imgH="812520" progId="Equation.DSMT4">
              <p:embed/>
            </p:oleObj>
          </a:graphicData>
        </a:graphic>
      </p:graphicFrame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2443163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699" name="Object 7"/>
          <p:cNvGraphicFramePr>
            <a:graphicFrameLocks noChangeAspect="1"/>
          </p:cNvGraphicFramePr>
          <p:nvPr/>
        </p:nvGraphicFramePr>
        <p:xfrm>
          <a:off x="2971800" y="5105400"/>
          <a:ext cx="3886200" cy="1057275"/>
        </p:xfrm>
        <a:graphic>
          <a:graphicData uri="http://schemas.openxmlformats.org/presentationml/2006/ole">
            <p:oleObj spid="_x0000_s29699" name="Equation" r:id="rId4" imgW="2971800" imgH="812520" progId="Equation.DSMT4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23042-4352-4A82-A32E-F22956081A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Sampling Theory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cs typeface="Times New Roman" pitchFamily="18" charset="0"/>
              </a:rPr>
              <a:t>Response attributes to estimate:</a:t>
            </a:r>
            <a:endParaRPr lang="en-US" smtClean="0"/>
          </a:p>
          <a:p>
            <a:pPr lvl="1" eaLnBrk="1" hangingPunct="1"/>
            <a:r>
              <a:rPr lang="en-US" smtClean="0"/>
              <a:t>Distribution function: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43163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0722" name="Object 6"/>
          <p:cNvGraphicFramePr>
            <a:graphicFrameLocks noChangeAspect="1"/>
          </p:cNvGraphicFramePr>
          <p:nvPr/>
        </p:nvGraphicFramePr>
        <p:xfrm>
          <a:off x="1524000" y="3581400"/>
          <a:ext cx="6172200" cy="1533525"/>
        </p:xfrm>
        <a:graphic>
          <a:graphicData uri="http://schemas.openxmlformats.org/presentationml/2006/ole">
            <p:oleObj spid="_x0000_s30722" name="Equation" r:id="rId3" imgW="3251160" imgH="81252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1558D-15C4-40EF-920A-94E35FB11B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Sampling Theory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Pick a sample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S = {s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1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, 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2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, ..., 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n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 } </a:t>
            </a: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consisting of points in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U</a:t>
            </a:r>
            <a:endParaRPr lang="en-US" smtClean="0">
              <a:solidFill>
                <a:srgbClr val="0000FF"/>
              </a:solidFill>
              <a:latin typeface="Times New Roman CYR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joint probability density</a:t>
            </a:r>
            <a:r>
              <a:rPr lang="en-US" smtClean="0">
                <a:latin typeface="Courier" pitchFamily="49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of the sample locations:	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f(s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1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, 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2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, ..., 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n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)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 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marginal pdf of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i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:		f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i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(s)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 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joint pdf of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i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and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s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j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, i </a:t>
            </a:r>
            <a:r>
              <a:rPr lang="en-US" i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¹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 j</a:t>
            </a: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: 	 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f</a:t>
            </a:r>
            <a:r>
              <a:rPr lang="en-US" i="1" baseline="-30000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ij</a:t>
            </a:r>
            <a:r>
              <a:rPr lang="en-US" i="1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(s, t)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F7C38-E834-49E4-883C-8D00698430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Sampling Theory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Inclusion density function: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0000FF"/>
              </a:solidFill>
              <a:latin typeface="Times New Roman CYR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		</a:t>
            </a:r>
            <a:endParaRPr lang="en-US" smtClean="0">
              <a:latin typeface="Courier" pitchFamily="49" charset="0"/>
              <a:cs typeface="Times New Roman" pitchFamily="18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Times New Roman CYR" pitchFamily="18" charset="0"/>
                <a:cs typeface="Times New Roman" pitchFamily="18" charset="0"/>
              </a:rPr>
              <a:t>Joint inclusion density:		</a:t>
            </a:r>
            <a:r>
              <a:rPr lang="en-US" smtClean="0"/>
              <a:t> 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2590800" y="2743200"/>
          <a:ext cx="2514600" cy="1044575"/>
        </p:xfrm>
        <a:graphic>
          <a:graphicData uri="http://schemas.openxmlformats.org/presentationml/2006/ole">
            <p:oleObj spid="_x0000_s31746" name="Equation" r:id="rId3" imgW="1955520" imgH="812520" progId="Equation.DSMT4">
              <p:embed/>
            </p:oleObj>
          </a:graphicData>
        </a:graphic>
      </p:graphicFrame>
      <p:graphicFrame>
        <p:nvGraphicFramePr>
          <p:cNvPr id="31747" name="Object 5"/>
          <p:cNvGraphicFramePr>
            <a:graphicFrameLocks noChangeAspect="1"/>
          </p:cNvGraphicFramePr>
          <p:nvPr/>
        </p:nvGraphicFramePr>
        <p:xfrm>
          <a:off x="2133600" y="4876800"/>
          <a:ext cx="3657600" cy="1084263"/>
        </p:xfrm>
        <a:graphic>
          <a:graphicData uri="http://schemas.openxmlformats.org/presentationml/2006/ole">
            <p:oleObj spid="_x0000_s31747" name="Equation" r:id="rId4" imgW="2869920" imgH="85068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08036-EA07-4386-BC97-48E3AAC3C63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Continuous Population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5181600"/>
          </a:xfrm>
        </p:spPr>
        <p:txBody>
          <a:bodyPr/>
          <a:lstStyle/>
          <a:p>
            <a:pPr eaLnBrk="1" hangingPunct="1"/>
            <a:r>
              <a:rPr lang="en-US" smtClean="0"/>
              <a:t>Estimator of mean: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   Where |</a:t>
            </a:r>
            <a:r>
              <a:rPr lang="en-US" i="1" smtClean="0"/>
              <a:t>R|</a:t>
            </a:r>
            <a:r>
              <a:rPr lang="en-US" smtClean="0"/>
              <a:t> is the size (area, length, volume) of </a:t>
            </a:r>
            <a:r>
              <a:rPr lang="en-US" i="1" smtClean="0"/>
              <a:t>R</a:t>
            </a:r>
          </a:p>
          <a:p>
            <a:pPr lvl="1" eaLnBrk="1" hangingPunct="1"/>
            <a:endParaRPr lang="en-US" smtClean="0"/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828800" y="2362200"/>
          <a:ext cx="4481513" cy="1160463"/>
        </p:xfrm>
        <a:graphic>
          <a:graphicData uri="http://schemas.openxmlformats.org/presentationml/2006/ole">
            <p:oleObj spid="_x0000_s32770" name="Equation" r:id="rId3" imgW="3136680" imgH="81252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EDF16-5498-4203-A0EE-95AAFD18B4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of mean (HT):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Estimate of variance: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87350" y="2819400"/>
          <a:ext cx="8064500" cy="914400"/>
        </p:xfrm>
        <a:graphic>
          <a:graphicData uri="http://schemas.openxmlformats.org/presentationml/2006/ole">
            <p:oleObj spid="_x0000_s33794" name="Equation" r:id="rId3" imgW="8064360" imgH="914400" progId="Equation.DSMT4">
              <p:embed/>
            </p:oleObj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704850" y="5105400"/>
          <a:ext cx="7861300" cy="1092200"/>
        </p:xfrm>
        <a:graphic>
          <a:graphicData uri="http://schemas.openxmlformats.org/presentationml/2006/ole">
            <p:oleObj spid="_x0000_s33795" name="Equation" r:id="rId4" imgW="7860960" imgH="109188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EBC73-BA07-4EE6-9F44-C16C6506A1F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6388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Variance of mean (YG):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Estimate of variance of mean: 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34818" name="Object 5"/>
          <p:cNvGraphicFramePr>
            <a:graphicFrameLocks noChangeAspect="1"/>
          </p:cNvGraphicFramePr>
          <p:nvPr/>
        </p:nvGraphicFramePr>
        <p:xfrm>
          <a:off x="368300" y="4826000"/>
          <a:ext cx="8496300" cy="1041400"/>
        </p:xfrm>
        <a:graphic>
          <a:graphicData uri="http://schemas.openxmlformats.org/presentationml/2006/ole">
            <p:oleObj spid="_x0000_s34818" name="Equation" r:id="rId3" imgW="8496000" imgH="1041120" progId="Equation.DSMT4">
              <p:embed/>
            </p:oleObj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609600" y="2701925"/>
          <a:ext cx="8001000" cy="930275"/>
        </p:xfrm>
        <a:graphic>
          <a:graphicData uri="http://schemas.openxmlformats.org/presentationml/2006/ole">
            <p:oleObj spid="_x0000_s34819" name="Equation" r:id="rId4" imgW="9283680" imgH="107928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D428D-A270-486B-AED4-5E8955FC582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6"/>
          <p:cNvGraphicFramePr>
            <a:graphicFrameLocks noChangeAspect="1"/>
          </p:cNvGraphicFramePr>
          <p:nvPr/>
        </p:nvGraphicFramePr>
        <p:xfrm>
          <a:off x="506413" y="1295400"/>
          <a:ext cx="8056562" cy="930275"/>
        </p:xfrm>
        <a:graphic>
          <a:graphicData uri="http://schemas.openxmlformats.org/presentationml/2006/ole">
            <p:oleObj spid="_x0000_s38914" name="Equation" r:id="rId3" imgW="9347040" imgH="107928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124200" y="2819400"/>
          <a:ext cx="5257800" cy="1016000"/>
        </p:xfrm>
        <a:graphic>
          <a:graphicData uri="http://schemas.openxmlformats.org/presentationml/2006/ole">
            <p:oleObj spid="_x0000_s38915" name="Equation" r:id="rId4" imgW="4203360" imgH="812520" progId="Equation.DSMT4">
              <p:embed/>
            </p:oleObj>
          </a:graphicData>
        </a:graphic>
      </p:graphicFrame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81000" y="381000"/>
            <a:ext cx="617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Examine the variance equation: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228600" y="2895600"/>
            <a:ext cx="327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For all designs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B9965-7956-4ABB-AF06-60A5824A47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28600" y="4114800"/>
            <a:ext cx="8610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  </a:t>
            </a: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2362200" y="1295400"/>
          <a:ext cx="5029200" cy="541338"/>
        </p:xfrm>
        <a:graphic>
          <a:graphicData uri="http://schemas.openxmlformats.org/presentationml/2006/ole">
            <p:oleObj spid="_x0000_s39938" name="Equation" r:id="rId3" imgW="3543120" imgH="380880" progId="Equation.DSMT4">
              <p:embed/>
            </p:oleObj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1905000" y="3124200"/>
          <a:ext cx="5065713" cy="1600200"/>
        </p:xfrm>
        <a:graphic>
          <a:graphicData uri="http://schemas.openxmlformats.org/presentationml/2006/ole">
            <p:oleObj spid="_x0000_s39939" name="Equation" r:id="rId4" imgW="3416040" imgH="1079280" progId="Equation.DSMT4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9B23C-D5B0-4974-8F2C-CBB26E81958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457200" y="12192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Think of                                                 as a weighting function on the squared difference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Population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Universe </a:t>
            </a:r>
            <a:r>
              <a:rPr lang="en-US" i="1" smtClean="0">
                <a:cs typeface="Times New Roman" pitchFamily="18" charset="0"/>
              </a:rPr>
              <a:t>U :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elements indexed (labeled) by </a:t>
            </a:r>
            <a:r>
              <a:rPr lang="en-US" i="1" smtClean="0">
                <a:cs typeface="Times New Roman" pitchFamily="18" charset="0"/>
              </a:rPr>
              <a:t>i = 1, 2, ..., N.</a:t>
            </a:r>
            <a:r>
              <a:rPr lang="en-US" smtClean="0"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Target population (or domain):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itchFamily="18" charset="0"/>
              </a:rPr>
              <a:t>		 </a:t>
            </a:r>
            <a:r>
              <a:rPr lang="en-US" i="1" smtClean="0">
                <a:cs typeface="Times New Roman" pitchFamily="18" charset="0"/>
              </a:rPr>
              <a:t>R</a:t>
            </a:r>
            <a:r>
              <a:rPr lang="en-US" i="1" smtClean="0">
                <a:cs typeface="Times New Roman" pitchFamily="18" charset="0"/>
                <a:sym typeface="MT Symbol" pitchFamily="18" charset="2"/>
              </a:rPr>
              <a:t> U, N</a:t>
            </a:r>
            <a:r>
              <a:rPr lang="en-US" i="1" baseline="-25000" smtClean="0">
                <a:cs typeface="Times New Roman" pitchFamily="18" charset="0"/>
                <a:sym typeface="MT Symbol" pitchFamily="18" charset="2"/>
              </a:rPr>
              <a:t>R</a:t>
            </a:r>
            <a:r>
              <a:rPr lang="en-US" i="1" smtClean="0">
                <a:cs typeface="Times New Roman" pitchFamily="18" charset="0"/>
                <a:sym typeface="MT Symbol" pitchFamily="18" charset="2"/>
              </a:rPr>
              <a:t> </a:t>
            </a:r>
            <a:r>
              <a:rPr lang="en-US" smtClean="0">
                <a:cs typeface="Times New Roman" pitchFamily="18" charset="0"/>
                <a:sym typeface="MT Symbol" pitchFamily="18" charset="2"/>
              </a:rPr>
              <a:t>elements in</a:t>
            </a:r>
            <a:r>
              <a:rPr lang="en-US" i="1" smtClean="0">
                <a:cs typeface="Times New Roman" pitchFamily="18" charset="0"/>
                <a:sym typeface="MT Symbol" pitchFamily="18" charset="2"/>
              </a:rPr>
              <a:t> R</a:t>
            </a:r>
            <a:endParaRPr lang="en-US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Sample by selecting the values of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 random variables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1</a:t>
            </a:r>
            <a:r>
              <a:rPr lang="en-US" i="1" smtClean="0">
                <a:cs typeface="Times New Roman" pitchFamily="18" charset="0"/>
              </a:rPr>
              <a:t>,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2</a:t>
            </a:r>
            <a:r>
              <a:rPr lang="en-US" i="1" smtClean="0">
                <a:cs typeface="Times New Roman" pitchFamily="18" charset="0"/>
              </a:rPr>
              <a:t>, ...,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n</a:t>
            </a:r>
            <a:r>
              <a:rPr lang="en-US" i="1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 in </a:t>
            </a:r>
            <a:r>
              <a:rPr lang="en-US" i="1" smtClean="0">
                <a:cs typeface="Times New Roman" pitchFamily="18" charset="0"/>
              </a:rPr>
              <a:t>U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Each can assume values 1, 2, ..., </a:t>
            </a:r>
            <a:r>
              <a:rPr lang="en-US" i="1" smtClean="0"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Observe response (statistical pop’n) </a:t>
            </a: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971800" y="5410200"/>
          <a:ext cx="2465388" cy="830263"/>
        </p:xfrm>
        <a:graphic>
          <a:graphicData uri="http://schemas.openxmlformats.org/presentationml/2006/ole">
            <p:oleObj spid="_x0000_s1026" name="Equation" r:id="rId3" imgW="1130040" imgH="38088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6F08-76B1-4428-B12A-71CAC10630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Box 1"/>
          <p:cNvSpPr txBox="1">
            <a:spLocks noChangeArrowheads="1"/>
          </p:cNvSpPr>
          <p:nvPr/>
        </p:nvSpPr>
        <p:spPr bwMode="auto">
          <a:xfrm>
            <a:off x="914400" y="914400"/>
            <a:ext cx="73914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Design can control where (i.e., on what pairs of points) we place the weight, </a:t>
            </a:r>
          </a:p>
          <a:p>
            <a:r>
              <a:rPr lang="en-US" sz="3600"/>
              <a:t>subject to the constraint on total weight.</a:t>
            </a:r>
          </a:p>
          <a:p>
            <a:endParaRPr lang="en-US" sz="3600"/>
          </a:p>
          <a:p>
            <a:r>
              <a:rPr lang="en-US" sz="3600"/>
              <a:t>We can reduce the variance by putting more weight on pairs with similar values and less weight on pairs with disparate values.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417E8-816C-4795-B986-3BC1C1B2BE7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split the universe into several parts (strata), each with the same area A, and select </a:t>
            </a:r>
            <a:r>
              <a:rPr lang="en-US" i="1" smtClean="0"/>
              <a:t>n</a:t>
            </a:r>
            <a:r>
              <a:rPr lang="en-US" smtClean="0"/>
              <a:t> samples from each stratum with SRS.</a:t>
            </a:r>
          </a:p>
          <a:p>
            <a:pPr lvl="1" eaLnBrk="1" hangingPunct="1"/>
            <a:r>
              <a:rPr lang="en-US" smtClean="0"/>
              <a:t>Inclusion probability?</a:t>
            </a:r>
          </a:p>
          <a:p>
            <a:pPr lvl="1"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07599-FCAD-4424-BB6A-8A52D239DE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Suppose we split the universe into several parts (strata), each with the same area A, and select </a:t>
            </a:r>
            <a:r>
              <a:rPr lang="en-US" i="1" smtClean="0"/>
              <a:t>n</a:t>
            </a:r>
            <a:r>
              <a:rPr lang="en-US" smtClean="0"/>
              <a:t> samples from each stratum with SRS.</a:t>
            </a:r>
          </a:p>
          <a:p>
            <a:pPr lvl="1" eaLnBrk="1" hangingPunct="1"/>
            <a:r>
              <a:rPr lang="en-US" smtClean="0"/>
              <a:t>Inclusion density?</a:t>
            </a:r>
          </a:p>
          <a:p>
            <a:pPr lvl="2" eaLnBrk="1" hangingPunct="1"/>
            <a:r>
              <a:rPr lang="en-US" smtClean="0"/>
              <a:t>n/A</a:t>
            </a:r>
          </a:p>
          <a:p>
            <a:pPr lvl="1" eaLnBrk="1" hangingPunct="1"/>
            <a:r>
              <a:rPr lang="en-US" smtClean="0"/>
              <a:t>Pairwise density for </a:t>
            </a:r>
            <a:r>
              <a:rPr lang="en-US" i="1" smtClean="0"/>
              <a:t>s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&amp; </a:t>
            </a:r>
            <a:r>
              <a:rPr lang="en-US" i="1" smtClean="0"/>
              <a:t>s</a:t>
            </a:r>
            <a:r>
              <a:rPr lang="en-US" i="1" baseline="-25000" smtClean="0"/>
              <a:t>j</a:t>
            </a:r>
            <a:r>
              <a:rPr lang="en-US" smtClean="0"/>
              <a:t>?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561C1-FDD1-4F83-87BE-647F75F66E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Suppose we split the universe into several parts (strata), each with the same area A, and select </a:t>
            </a:r>
            <a:r>
              <a:rPr lang="en-US" sz="2800" i="1" smtClean="0"/>
              <a:t>n</a:t>
            </a:r>
            <a:r>
              <a:rPr lang="en-US" sz="2800" smtClean="0"/>
              <a:t> samples from each stratum with SRS.</a:t>
            </a:r>
          </a:p>
          <a:p>
            <a:pPr lvl="1" eaLnBrk="1" hangingPunct="1"/>
            <a:r>
              <a:rPr lang="en-US" sz="2400" smtClean="0"/>
              <a:t>Inclusion density?</a:t>
            </a:r>
          </a:p>
          <a:p>
            <a:pPr lvl="2" eaLnBrk="1" hangingPunct="1"/>
            <a:r>
              <a:rPr lang="en-US" sz="2000" smtClean="0"/>
              <a:t>n/A</a:t>
            </a:r>
          </a:p>
          <a:p>
            <a:pPr lvl="1" eaLnBrk="1" hangingPunct="1"/>
            <a:r>
              <a:rPr lang="en-US" sz="2400" smtClean="0"/>
              <a:t>Pairwise density for </a:t>
            </a:r>
            <a:r>
              <a:rPr lang="en-US" sz="2400" i="1" smtClean="0"/>
              <a:t>s</a:t>
            </a:r>
            <a:r>
              <a:rPr lang="en-US" sz="2400" i="1" baseline="-25000" smtClean="0"/>
              <a:t>i</a:t>
            </a:r>
            <a:r>
              <a:rPr lang="en-US" sz="2400" i="1" smtClean="0"/>
              <a:t> </a:t>
            </a:r>
            <a:r>
              <a:rPr lang="en-US" sz="2400" smtClean="0"/>
              <a:t>&amp; </a:t>
            </a:r>
            <a:r>
              <a:rPr lang="en-US" sz="2400" i="1" smtClean="0"/>
              <a:t>s</a:t>
            </a:r>
            <a:r>
              <a:rPr lang="en-US" sz="2400" i="1" baseline="-25000" smtClean="0"/>
              <a:t>j</a:t>
            </a:r>
            <a:r>
              <a:rPr lang="en-US" sz="2400" smtClean="0"/>
              <a:t>?</a:t>
            </a:r>
          </a:p>
          <a:p>
            <a:pPr lvl="2" eaLnBrk="1" hangingPunct="1"/>
            <a:r>
              <a:rPr lang="en-US" sz="2000" smtClean="0"/>
              <a:t>Same stratum:</a:t>
            </a:r>
          </a:p>
          <a:p>
            <a:pPr lvl="2" eaLnBrk="1" hangingPunct="1"/>
            <a:endParaRPr lang="en-US" sz="2000" smtClean="0"/>
          </a:p>
          <a:p>
            <a:pPr lvl="2" eaLnBrk="1" hangingPunct="1"/>
            <a:r>
              <a:rPr lang="en-US" sz="2000" smtClean="0"/>
              <a:t>Different:</a:t>
            </a:r>
          </a:p>
          <a:p>
            <a:pPr lvl="2" eaLnBrk="1" hangingPunct="1"/>
            <a:endParaRPr lang="en-US" sz="2000" smtClean="0"/>
          </a:p>
          <a:p>
            <a:pPr lvl="1" eaLnBrk="1" hangingPunct="1"/>
            <a:endParaRPr lang="en-US" sz="2400" smtClean="0"/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4114800" y="4648200"/>
          <a:ext cx="977900" cy="723900"/>
        </p:xfrm>
        <a:graphic>
          <a:graphicData uri="http://schemas.openxmlformats.org/presentationml/2006/ole">
            <p:oleObj spid="_x0000_s40962" name="Equation" r:id="rId3" imgW="977760" imgH="723600" progId="Equation.DSMT4">
              <p:embed/>
            </p:oleObj>
          </a:graphicData>
        </a:graphic>
      </p:graphicFrame>
      <p:graphicFrame>
        <p:nvGraphicFramePr>
          <p:cNvPr id="40963" name="Object 5"/>
          <p:cNvGraphicFramePr>
            <a:graphicFrameLocks noChangeAspect="1"/>
          </p:cNvGraphicFramePr>
          <p:nvPr/>
        </p:nvGraphicFramePr>
        <p:xfrm>
          <a:off x="3937000" y="5391150"/>
          <a:ext cx="419100" cy="762000"/>
        </p:xfrm>
        <a:graphic>
          <a:graphicData uri="http://schemas.openxmlformats.org/presentationml/2006/ole">
            <p:oleObj spid="_x0000_s40963" name="Equation" r:id="rId4" imgW="419040" imgH="76176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0BF5EF-B297-4C6D-B6A5-3941403C1A7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SRS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of ratio estimator of mean: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i="1" smtClean="0"/>
              <a:t>s,t </a:t>
            </a:r>
            <a:r>
              <a:rPr lang="en-US" smtClean="0"/>
              <a:t>in different strata, what is the value of highlighted term?</a:t>
            </a: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533400" y="2590800"/>
          <a:ext cx="8318500" cy="939800"/>
        </p:xfrm>
        <a:graphic>
          <a:graphicData uri="http://schemas.openxmlformats.org/presentationml/2006/ole">
            <p:oleObj spid="_x0000_s41986" name="Equation" r:id="rId3" imgW="8318160" imgH="9396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9F0B3-E232-44E6-B4EE-58D4D711AB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SRS Spatial Stratification Example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i="1" smtClean="0"/>
              <a:t>s,t </a:t>
            </a:r>
            <a:r>
              <a:rPr lang="en-US" smtClean="0"/>
              <a:t>in different strata, what is the value of highlighted term? </a:t>
            </a:r>
            <a:r>
              <a:rPr lang="en-US" smtClean="0">
                <a:solidFill>
                  <a:srgbClr val="990033"/>
                </a:solidFill>
              </a:rPr>
              <a:t>--- 0</a:t>
            </a:r>
          </a:p>
          <a:p>
            <a:pPr eaLnBrk="1" hangingPunct="1"/>
            <a:r>
              <a:rPr lang="en-US" smtClean="0"/>
              <a:t>If in same stratum?</a:t>
            </a:r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533400" y="2590800"/>
          <a:ext cx="8318500" cy="939800"/>
        </p:xfrm>
        <a:graphic>
          <a:graphicData uri="http://schemas.openxmlformats.org/presentationml/2006/ole">
            <p:oleObj spid="_x0000_s43010" name="Equation" r:id="rId3" imgW="8318160" imgH="9396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64CC6-F939-42FC-824B-F5E0D68AC71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 SRS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</a:t>
            </a:r>
            <a:r>
              <a:rPr lang="en-US" i="1" smtClean="0"/>
              <a:t>s,t </a:t>
            </a:r>
            <a:r>
              <a:rPr lang="en-US" smtClean="0"/>
              <a:t>in different strata, what is the value of highlighted term? </a:t>
            </a:r>
            <a:r>
              <a:rPr lang="en-US" smtClean="0">
                <a:solidFill>
                  <a:srgbClr val="990033"/>
                </a:solidFill>
              </a:rPr>
              <a:t>--- 0</a:t>
            </a:r>
          </a:p>
          <a:p>
            <a:pPr eaLnBrk="1" hangingPunct="1"/>
            <a:r>
              <a:rPr lang="en-US" smtClean="0"/>
              <a:t>If in same stratum?</a:t>
            </a:r>
            <a:r>
              <a:rPr lang="en-US" smtClean="0">
                <a:solidFill>
                  <a:srgbClr val="990033"/>
                </a:solidFill>
              </a:rPr>
              <a:t> --- n/A</a:t>
            </a:r>
            <a:r>
              <a:rPr lang="en-US" baseline="30000" smtClean="0">
                <a:solidFill>
                  <a:srgbClr val="990033"/>
                </a:solidFill>
              </a:rPr>
              <a:t>2</a:t>
            </a:r>
            <a:endParaRPr lang="en-US" smtClean="0"/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/>
        </p:nvGraphicFramePr>
        <p:xfrm>
          <a:off x="533400" y="2590800"/>
          <a:ext cx="8318500" cy="939800"/>
        </p:xfrm>
        <a:graphic>
          <a:graphicData uri="http://schemas.openxmlformats.org/presentationml/2006/ole">
            <p:oleObj spid="_x0000_s44034" name="Equation" r:id="rId3" imgW="8318160" imgH="9396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5CA96-89A3-4D1B-950F-D3CFC2C31E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Variance: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825500" y="2819400"/>
          <a:ext cx="8318500" cy="2921000"/>
        </p:xfrm>
        <a:graphic>
          <a:graphicData uri="http://schemas.openxmlformats.org/presentationml/2006/ole">
            <p:oleObj spid="_x0000_s45058" name="Equation" r:id="rId3" imgW="8318160" imgH="292068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1600E-D170-4263-B5DB-67443BD6281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Continuous Population</a:t>
            </a:r>
            <a:br>
              <a:rPr lang="en-US" smtClean="0"/>
            </a:br>
            <a:r>
              <a:rPr lang="en-US" smtClean="0"/>
              <a:t>Spatial Stratification 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Variance:</a:t>
            </a:r>
          </a:p>
          <a:p>
            <a:pPr lvl="1" eaLnBrk="1" hangingPunct="1"/>
            <a:r>
              <a:rPr lang="en-US" smtClean="0"/>
              <a:t>Responses from different strata do not contribute to variance</a:t>
            </a:r>
          </a:p>
          <a:p>
            <a:pPr lvl="1" eaLnBrk="1" hangingPunct="1"/>
            <a:r>
              <a:rPr lang="en-US" smtClean="0"/>
              <a:t>Responses in same stratum appear as difference, and with spatial pattern in response, the differences should tend to be small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B32BC-F0FB-4EE7-A799-5C3D33F1C2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Joint discrete probability function</a:t>
            </a:r>
          </a:p>
          <a:p>
            <a:pPr eaLnBrk="1" hangingPunct="1">
              <a:buFontTx/>
              <a:buNone/>
            </a:pPr>
            <a:r>
              <a:rPr lang="en-US" i="1" smtClean="0">
                <a:cs typeface="Times New Roman" pitchFamily="18" charset="0"/>
              </a:rPr>
              <a:t>                  Pr(i</a:t>
            </a:r>
            <a:r>
              <a:rPr lang="en-US" i="1" baseline="-30000" smtClean="0">
                <a:cs typeface="Times New Roman" pitchFamily="18" charset="0"/>
              </a:rPr>
              <a:t>1</a:t>
            </a:r>
            <a:r>
              <a:rPr lang="en-US" i="1" smtClean="0">
                <a:cs typeface="Times New Roman" pitchFamily="18" charset="0"/>
              </a:rPr>
              <a:t>, i</a:t>
            </a:r>
            <a:r>
              <a:rPr lang="en-US" i="1" baseline="-30000" smtClean="0">
                <a:cs typeface="Times New Roman" pitchFamily="18" charset="0"/>
              </a:rPr>
              <a:t>2</a:t>
            </a:r>
            <a:r>
              <a:rPr lang="en-US" i="1" smtClean="0">
                <a:cs typeface="Times New Roman" pitchFamily="18" charset="0"/>
              </a:rPr>
              <a:t>, ..., i</a:t>
            </a:r>
            <a:r>
              <a:rPr lang="en-US" i="1" baseline="-30000" smtClean="0">
                <a:cs typeface="Times New Roman" pitchFamily="18" charset="0"/>
              </a:rPr>
              <a:t>N </a:t>
            </a:r>
            <a:r>
              <a:rPr lang="en-US" i="1" smtClean="0">
                <a:cs typeface="Times New Roman" pitchFamily="18" charset="0"/>
              </a:rPr>
              <a:t>)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The </a:t>
            </a:r>
            <a:r>
              <a:rPr lang="en-US" i="1" smtClean="0">
                <a:solidFill>
                  <a:srgbClr val="990033"/>
                </a:solidFill>
                <a:cs typeface="Times New Roman" pitchFamily="18" charset="0"/>
              </a:rPr>
              <a:t>inclusion probability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</a:t>
            </a:r>
            <a:r>
              <a:rPr lang="en-US" i="1" baseline="-30000" smtClean="0">
                <a:cs typeface="Times New Roman" pitchFamily="18" charset="0"/>
              </a:rPr>
              <a:t>k</a:t>
            </a:r>
            <a:r>
              <a:rPr lang="en-US" baseline="-30000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for unit </a:t>
            </a:r>
            <a:r>
              <a:rPr lang="en-US" i="1" smtClean="0">
                <a:cs typeface="Times New Roman" pitchFamily="18" charset="0"/>
              </a:rPr>
              <a:t>k </a:t>
            </a:r>
            <a:r>
              <a:rPr lang="en-US" smtClean="0">
                <a:cs typeface="Times New Roman" pitchFamily="18" charset="0"/>
              </a:rPr>
              <a:t>is the probability that unit </a:t>
            </a:r>
            <a:r>
              <a:rPr lang="en-US" i="1" smtClean="0">
                <a:cs typeface="Times New Roman" pitchFamily="18" charset="0"/>
              </a:rPr>
              <a:t>k</a:t>
            </a:r>
            <a:r>
              <a:rPr lang="en-US" smtClean="0">
                <a:cs typeface="Times New Roman" pitchFamily="18" charset="0"/>
              </a:rPr>
              <a:t> is included in the sample, i.e.,</a:t>
            </a:r>
            <a:r>
              <a:rPr lang="en-US" i="1" smtClean="0">
                <a:cs typeface="Times New Roman" pitchFamily="18" charset="0"/>
              </a:rPr>
              <a:t> Pr(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1</a:t>
            </a:r>
            <a:r>
              <a:rPr lang="en-US" i="1" smtClean="0">
                <a:cs typeface="Times New Roman" pitchFamily="18" charset="0"/>
              </a:rPr>
              <a:t>=k or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2</a:t>
            </a:r>
            <a:r>
              <a:rPr lang="en-US" i="1" smtClean="0">
                <a:cs typeface="Times New Roman" pitchFamily="18" charset="0"/>
              </a:rPr>
              <a:t>=k or...or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n</a:t>
            </a:r>
            <a:r>
              <a:rPr lang="en-US" i="1" smtClean="0">
                <a:cs typeface="Times New Roman" pitchFamily="18" charset="0"/>
              </a:rPr>
              <a:t>= k) 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Assume </a:t>
            </a:r>
            <a:r>
              <a:rPr lang="en-US" i="1" smtClean="0">
                <a:cs typeface="Times New Roman" pitchFamily="18" charset="0"/>
              </a:rPr>
              <a:t>Pr(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i</a:t>
            </a:r>
            <a:r>
              <a:rPr lang="en-US" i="1" smtClean="0">
                <a:cs typeface="Times New Roman" pitchFamily="18" charset="0"/>
              </a:rPr>
              <a:t> = </a:t>
            </a:r>
            <a:r>
              <a:rPr lang="en-US" b="1" i="1" smtClean="0">
                <a:cs typeface="Times New Roman" pitchFamily="18" charset="0"/>
              </a:rPr>
              <a:t>s</a:t>
            </a:r>
            <a:r>
              <a:rPr lang="en-US" i="1" baseline="-30000" smtClean="0">
                <a:cs typeface="Times New Roman" pitchFamily="18" charset="0"/>
              </a:rPr>
              <a:t>j</a:t>
            </a:r>
            <a:r>
              <a:rPr lang="en-US" i="1" smtClean="0">
                <a:cs typeface="Times New Roman" pitchFamily="18" charset="0"/>
              </a:rPr>
              <a:t>) = 0</a:t>
            </a:r>
            <a:r>
              <a:rPr lang="en-US" smtClean="0">
                <a:cs typeface="Times New Roman" pitchFamily="18" charset="0"/>
              </a:rPr>
              <a:t>, for all </a:t>
            </a:r>
            <a:r>
              <a:rPr lang="en-US" i="1" smtClean="0">
                <a:cs typeface="Times New Roman" pitchFamily="18" charset="0"/>
              </a:rPr>
              <a:t>i </a:t>
            </a:r>
            <a:r>
              <a:rPr lang="en-US" i="1" smtClean="0">
                <a:cs typeface="Times New Roman" pitchFamily="18" charset="0"/>
                <a:sym typeface="Symbol" pitchFamily="18" charset="2"/>
              </a:rPr>
              <a:t></a:t>
            </a:r>
            <a:r>
              <a:rPr lang="en-US" i="1" smtClean="0">
                <a:cs typeface="Times New Roman" pitchFamily="18" charset="0"/>
              </a:rPr>
              <a:t> j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     (e.g., sampling without replacement)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F98EE-ED61-43FB-9035-A49102BF34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Bookman" pitchFamily="18" charset="0"/>
                <a:cs typeface="Times New Roman" pitchFamily="18" charset="0"/>
              </a:rPr>
              <a:t>Because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Pr(</a:t>
            </a:r>
            <a:r>
              <a:rPr lang="en-US" b="1" i="1" smtClean="0">
                <a:latin typeface="Bookman" pitchFamily="18" charset="0"/>
                <a:cs typeface="Times New Roman" pitchFamily="18" charset="0"/>
              </a:rPr>
              <a:t>s</a:t>
            </a:r>
            <a:r>
              <a:rPr lang="en-US" i="1" baseline="-30000" smtClean="0">
                <a:latin typeface="Bookman" pitchFamily="18" charset="0"/>
                <a:cs typeface="Times New Roman" pitchFamily="18" charset="0"/>
              </a:rPr>
              <a:t>i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 = </a:t>
            </a:r>
            <a:r>
              <a:rPr lang="en-US" b="1" i="1" smtClean="0">
                <a:latin typeface="Bookman" pitchFamily="18" charset="0"/>
                <a:cs typeface="Times New Roman" pitchFamily="18" charset="0"/>
              </a:rPr>
              <a:t>s</a:t>
            </a:r>
            <a:r>
              <a:rPr lang="en-US" i="1" baseline="-30000" smtClean="0">
                <a:latin typeface="Bookman" pitchFamily="18" charset="0"/>
                <a:cs typeface="Times New Roman" pitchFamily="18" charset="0"/>
              </a:rPr>
              <a:t>j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)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 = 0 for all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i </a:t>
            </a:r>
            <a:r>
              <a:rPr lang="en-US" i="1" smtClean="0">
                <a:latin typeface="Book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 j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209800" y="3124200"/>
          <a:ext cx="3505200" cy="1304925"/>
        </p:xfrm>
        <a:graphic>
          <a:graphicData uri="http://schemas.openxmlformats.org/presentationml/2006/ole">
            <p:oleObj spid="_x0000_s2050" name="Equation" r:id="rId3" imgW="2184120" imgH="81252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46E63-7707-46A1-B478-54B14AC3A6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Population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Bookman" pitchFamily="18" charset="0"/>
                <a:cs typeface="Times New Roman" pitchFamily="18" charset="0"/>
              </a:rPr>
              <a:t>The </a:t>
            </a:r>
            <a:r>
              <a:rPr lang="en-US" i="1" smtClean="0">
                <a:solidFill>
                  <a:srgbClr val="990033"/>
                </a:solidFill>
                <a:latin typeface="Bookman" pitchFamily="18" charset="0"/>
                <a:cs typeface="Times New Roman" pitchFamily="18" charset="0"/>
              </a:rPr>
              <a:t>joint inclusion probability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 for units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k 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and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l 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is the probability that units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k 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and </a:t>
            </a:r>
            <a:r>
              <a:rPr lang="en-US" i="1" smtClean="0">
                <a:latin typeface="Book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Bookman" pitchFamily="18" charset="0"/>
                <a:cs typeface="Times New Roman" pitchFamily="18" charset="0"/>
              </a:rPr>
              <a:t> are simultaneously in the sample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066800" y="4267200"/>
          <a:ext cx="6829425" cy="1263650"/>
        </p:xfrm>
        <a:graphic>
          <a:graphicData uri="http://schemas.openxmlformats.org/presentationml/2006/ole">
            <p:oleObj spid="_x0000_s3074" name="Equation" r:id="rId3" imgW="3504960" imgH="64764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B11D8-7F23-439B-8C24-50B040DE52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 </a:t>
            </a:r>
            <a:r>
              <a:rPr lang="en-US" i="1" smtClean="0"/>
              <a:t>n</a:t>
            </a:r>
            <a:r>
              <a:rPr lang="en-US" smtClean="0"/>
              <a:t> units at random w/o replacement from </a:t>
            </a:r>
            <a:r>
              <a:rPr lang="en-US" i="1" smtClean="0"/>
              <a:t>N </a:t>
            </a:r>
            <a:r>
              <a:rPr lang="en-US" smtClean="0"/>
              <a:t>total units</a:t>
            </a:r>
          </a:p>
          <a:p>
            <a:pPr lvl="1" eaLnBrk="1" hangingPunct="1"/>
            <a:r>
              <a:rPr lang="en-US" smtClean="0"/>
              <a:t>What’s the inclusion probability for the unit labeled “1”?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6F639-0A3A-439F-A3B1-654E32D046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 </a:t>
            </a:r>
            <a:r>
              <a:rPr lang="en-US" i="1" smtClean="0"/>
              <a:t>n</a:t>
            </a:r>
            <a:r>
              <a:rPr lang="en-US" smtClean="0"/>
              <a:t> units at random w/o replacement from </a:t>
            </a:r>
            <a:r>
              <a:rPr lang="en-US" i="1" smtClean="0"/>
              <a:t>N </a:t>
            </a:r>
            <a:r>
              <a:rPr lang="en-US" smtClean="0"/>
              <a:t>total units</a:t>
            </a:r>
          </a:p>
          <a:p>
            <a:pPr lvl="1" eaLnBrk="1" hangingPunct="1"/>
            <a:r>
              <a:rPr lang="en-US" smtClean="0"/>
              <a:t>What’s the inclusion probability for the unit labeled “1”?</a:t>
            </a:r>
          </a:p>
          <a:p>
            <a:pPr lvl="2" eaLnBrk="1" hangingPunct="1"/>
            <a:r>
              <a:rPr lang="en-US" sz="2800" i="1" smtClean="0"/>
              <a:t>n/N</a:t>
            </a:r>
          </a:p>
          <a:p>
            <a:pPr lvl="1" eaLnBrk="1" hangingPunct="1"/>
            <a:r>
              <a:rPr lang="en-US" i="1" smtClean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C890D-C1F7-49E5-84F7-2344C83F7A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 Simple Random Sampling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Pick </a:t>
            </a:r>
            <a:r>
              <a:rPr lang="en-US" i="1" smtClean="0"/>
              <a:t>n</a:t>
            </a:r>
            <a:r>
              <a:rPr lang="en-US" smtClean="0"/>
              <a:t> units at random w/o replacement from </a:t>
            </a:r>
            <a:r>
              <a:rPr lang="en-US" i="1" smtClean="0"/>
              <a:t>N </a:t>
            </a:r>
            <a:r>
              <a:rPr lang="en-US" smtClean="0"/>
              <a:t>total units</a:t>
            </a:r>
          </a:p>
          <a:p>
            <a:pPr lvl="1" eaLnBrk="1" hangingPunct="1"/>
            <a:r>
              <a:rPr lang="en-US" smtClean="0"/>
              <a:t>What’s the inclusion probability for the unit labeled “1”?</a:t>
            </a:r>
          </a:p>
          <a:p>
            <a:pPr lvl="2" eaLnBrk="1" hangingPunct="1"/>
            <a:r>
              <a:rPr lang="en-US" i="1" smtClean="0"/>
              <a:t>n/N</a:t>
            </a:r>
          </a:p>
          <a:p>
            <a:pPr lvl="1" eaLnBrk="1" hangingPunct="1"/>
            <a:r>
              <a:rPr lang="en-US" i="1" smtClean="0"/>
              <a:t>Why?</a:t>
            </a:r>
          </a:p>
          <a:p>
            <a:pPr lvl="2" eaLnBrk="1" hangingPunct="1"/>
            <a:endParaRPr lang="en-US" i="1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876800" y="3733800"/>
          <a:ext cx="3124200" cy="1222375"/>
        </p:xfrm>
        <a:graphic>
          <a:graphicData uri="http://schemas.openxmlformats.org/presentationml/2006/ole">
            <p:oleObj spid="_x0000_s4098" name="Equation" r:id="rId3" imgW="2108160" imgH="736560" progId="Equation.DSMT4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533400" y="4800600"/>
          <a:ext cx="5943600" cy="1524000"/>
        </p:xfrm>
        <a:graphic>
          <a:graphicData uri="http://schemas.openxmlformats.org/presentationml/2006/ole">
            <p:oleObj spid="_x0000_s4099" name="Equation" r:id="rId4" imgW="3606480" imgH="812520" progId="Equation.DSMT4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22-23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23DFB-6514-43ED-990A-0753823FAF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ISEMP GRTS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d">
  <a:themeElements>
    <a:clrScheme name="">
      <a:dk1>
        <a:srgbClr val="0000FF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FF0066"/>
      </a:accent2>
      <a:accent3>
        <a:srgbClr val="FFFFFF"/>
      </a:accent3>
      <a:accent4>
        <a:srgbClr val="0000DA"/>
      </a:accent4>
      <a:accent5>
        <a:srgbClr val="AAE2CA"/>
      </a:accent5>
      <a:accent6>
        <a:srgbClr val="E7005C"/>
      </a:accent6>
      <a:hlink>
        <a:srgbClr val="CCCCFF"/>
      </a:hlink>
      <a:folHlink>
        <a:srgbClr val="B2B2B2"/>
      </a:folHlink>
    </a:clrScheme>
    <a:fontScheme name="st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Settings\stevens.STAT\Application Data\Microsoft\Templates\std.pot</Template>
  <TotalTime>4557</TotalTime>
  <Words>1227</Words>
  <Application>Microsoft Office PowerPoint</Application>
  <PresentationFormat>On-screen Show (4:3)</PresentationFormat>
  <Paragraphs>294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std</vt:lpstr>
      <vt:lpstr>Equation</vt:lpstr>
      <vt:lpstr>Survey Sampling Paradigm</vt:lpstr>
      <vt:lpstr>Survey Sampling Paradigm</vt:lpstr>
      <vt:lpstr>Finite Population</vt:lpstr>
      <vt:lpstr>Finite Population</vt:lpstr>
      <vt:lpstr>Finite Population</vt:lpstr>
      <vt:lpstr>Finite Population</vt:lpstr>
      <vt:lpstr>Example:  Simple Random Sampling</vt:lpstr>
      <vt:lpstr>Example:  Simple Random Sampling</vt:lpstr>
      <vt:lpstr>Example:  Simple Random Sampling</vt:lpstr>
      <vt:lpstr>Slide 10</vt:lpstr>
      <vt:lpstr>Example:  Simple Random Sampling</vt:lpstr>
      <vt:lpstr>Example:  Simple Random Sampling</vt:lpstr>
      <vt:lpstr>Example:  Simple Random Sampling</vt:lpstr>
      <vt:lpstr>Slide 14</vt:lpstr>
      <vt:lpstr>Context</vt:lpstr>
      <vt:lpstr>Finite Population Horvitz-Thompson Theorem</vt:lpstr>
      <vt:lpstr>Finite Population Horvitz-Thompson Theorem</vt:lpstr>
      <vt:lpstr>Finite Population Horvitz-Thompson Theorem</vt:lpstr>
      <vt:lpstr>Finite Population Horvitz-Thompson Theorem</vt:lpstr>
      <vt:lpstr>Continuous Population Sampling Theory</vt:lpstr>
      <vt:lpstr>Continuous Population Sampling Theory</vt:lpstr>
      <vt:lpstr>Continuous Population Sampling Theory</vt:lpstr>
      <vt:lpstr>Continuous Population Sampling Theory</vt:lpstr>
      <vt:lpstr>Continuous Population Sampling Theory</vt:lpstr>
      <vt:lpstr>Continuous Population</vt:lpstr>
      <vt:lpstr>Continuous Population</vt:lpstr>
      <vt:lpstr>Continuous Population</vt:lpstr>
      <vt:lpstr>Slide 28</vt:lpstr>
      <vt:lpstr>Slide 29</vt:lpstr>
      <vt:lpstr>Slide 30</vt:lpstr>
      <vt:lpstr>Continuous Population Spatial Stratification Example</vt:lpstr>
      <vt:lpstr>Continuous Population Spatial Stratification Example</vt:lpstr>
      <vt:lpstr>Continuous Population Spatial Stratification Example</vt:lpstr>
      <vt:lpstr>Continuous Population SRS Spatial Stratification Example</vt:lpstr>
      <vt:lpstr>Continuous Population SRS Spatial Stratification Example</vt:lpstr>
      <vt:lpstr>Continuous Population SRS Spatial Stratification Example</vt:lpstr>
      <vt:lpstr>Continuous Population Spatial Stratification Example</vt:lpstr>
      <vt:lpstr>Continuous Population Spatial Stratification Example</vt:lpstr>
    </vt:vector>
  </TitlesOfParts>
  <Company>Statistics Department, OSU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Sampling Theory</dc:title>
  <dc:creator>stevens</dc:creator>
  <cp:lastModifiedBy>Don</cp:lastModifiedBy>
  <cp:revision>174</cp:revision>
  <dcterms:created xsi:type="dcterms:W3CDTF">2003-10-01T17:03:01Z</dcterms:created>
  <dcterms:modified xsi:type="dcterms:W3CDTF">2012-08-22T23:26:51Z</dcterms:modified>
</cp:coreProperties>
</file>