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1"/>
  </p:notesMasterIdLst>
  <p:handoutMasterIdLst>
    <p:handoutMasterId r:id="rId62"/>
  </p:handoutMasterIdLst>
  <p:sldIdLst>
    <p:sldId id="370" r:id="rId2"/>
    <p:sldId id="454" r:id="rId3"/>
    <p:sldId id="455" r:id="rId4"/>
    <p:sldId id="456" r:id="rId5"/>
    <p:sldId id="457" r:id="rId6"/>
    <p:sldId id="458" r:id="rId7"/>
    <p:sldId id="465" r:id="rId8"/>
    <p:sldId id="388" r:id="rId9"/>
    <p:sldId id="389" r:id="rId10"/>
    <p:sldId id="390" r:id="rId11"/>
    <p:sldId id="391" r:id="rId12"/>
    <p:sldId id="394" r:id="rId13"/>
    <p:sldId id="398" r:id="rId14"/>
    <p:sldId id="490" r:id="rId15"/>
    <p:sldId id="491" r:id="rId16"/>
    <p:sldId id="399" r:id="rId17"/>
    <p:sldId id="403" r:id="rId18"/>
    <p:sldId id="459" r:id="rId19"/>
    <p:sldId id="430" r:id="rId20"/>
    <p:sldId id="492" r:id="rId21"/>
    <p:sldId id="404" r:id="rId22"/>
    <p:sldId id="405" r:id="rId23"/>
    <p:sldId id="493" r:id="rId24"/>
    <p:sldId id="431" r:id="rId25"/>
    <p:sldId id="432" r:id="rId26"/>
    <p:sldId id="433" r:id="rId27"/>
    <p:sldId id="466" r:id="rId28"/>
    <p:sldId id="411" r:id="rId29"/>
    <p:sldId id="412" r:id="rId30"/>
    <p:sldId id="413" r:id="rId31"/>
    <p:sldId id="414" r:id="rId32"/>
    <p:sldId id="415" r:id="rId33"/>
    <p:sldId id="418" r:id="rId34"/>
    <p:sldId id="419" r:id="rId35"/>
    <p:sldId id="420" r:id="rId36"/>
    <p:sldId id="421" r:id="rId37"/>
    <p:sldId id="422" r:id="rId38"/>
    <p:sldId id="372" r:id="rId39"/>
    <p:sldId id="437" r:id="rId40"/>
    <p:sldId id="438" r:id="rId41"/>
    <p:sldId id="441" r:id="rId42"/>
    <p:sldId id="442" r:id="rId43"/>
    <p:sldId id="443" r:id="rId44"/>
    <p:sldId id="446" r:id="rId45"/>
    <p:sldId id="447" r:id="rId46"/>
    <p:sldId id="448" r:id="rId47"/>
    <p:sldId id="449" r:id="rId48"/>
    <p:sldId id="450" r:id="rId49"/>
    <p:sldId id="495" r:id="rId50"/>
    <p:sldId id="496" r:id="rId51"/>
    <p:sldId id="497" r:id="rId52"/>
    <p:sldId id="451" r:id="rId53"/>
    <p:sldId id="498" r:id="rId54"/>
    <p:sldId id="453" r:id="rId55"/>
    <p:sldId id="494" r:id="rId56"/>
    <p:sldId id="488" r:id="rId57"/>
    <p:sldId id="499" r:id="rId58"/>
    <p:sldId id="489" r:id="rId59"/>
    <p:sldId id="434" r:id="rId60"/>
  </p:sldIdLst>
  <p:sldSz cx="9144000" cy="6858000" type="screen4x3"/>
  <p:notesSz cx="7315200" cy="9601200"/>
  <p:defaultTextStyle>
    <a:defPPr>
      <a:defRPr lang="en-US"/>
    </a:defPPr>
    <a:lvl1pPr algn="l" rtl="0" fontAlgn="base">
      <a:spcBef>
        <a:spcPct val="0"/>
      </a:spcBef>
      <a:spcAft>
        <a:spcPct val="0"/>
      </a:spcAft>
      <a:defRPr sz="4400" kern="1200">
        <a:solidFill>
          <a:srgbClr val="0000FF"/>
        </a:solidFill>
        <a:latin typeface="Times New Roman" pitchFamily="18" charset="0"/>
        <a:ea typeface="+mn-ea"/>
        <a:cs typeface="+mn-cs"/>
      </a:defRPr>
    </a:lvl1pPr>
    <a:lvl2pPr marL="457200" algn="l" rtl="0" fontAlgn="base">
      <a:spcBef>
        <a:spcPct val="0"/>
      </a:spcBef>
      <a:spcAft>
        <a:spcPct val="0"/>
      </a:spcAft>
      <a:defRPr sz="4400" kern="1200">
        <a:solidFill>
          <a:srgbClr val="0000FF"/>
        </a:solidFill>
        <a:latin typeface="Times New Roman" pitchFamily="18" charset="0"/>
        <a:ea typeface="+mn-ea"/>
        <a:cs typeface="+mn-cs"/>
      </a:defRPr>
    </a:lvl2pPr>
    <a:lvl3pPr marL="914400" algn="l" rtl="0" fontAlgn="base">
      <a:spcBef>
        <a:spcPct val="0"/>
      </a:spcBef>
      <a:spcAft>
        <a:spcPct val="0"/>
      </a:spcAft>
      <a:defRPr sz="4400" kern="1200">
        <a:solidFill>
          <a:srgbClr val="0000FF"/>
        </a:solidFill>
        <a:latin typeface="Times New Roman" pitchFamily="18" charset="0"/>
        <a:ea typeface="+mn-ea"/>
        <a:cs typeface="+mn-cs"/>
      </a:defRPr>
    </a:lvl3pPr>
    <a:lvl4pPr marL="1371600" algn="l" rtl="0" fontAlgn="base">
      <a:spcBef>
        <a:spcPct val="0"/>
      </a:spcBef>
      <a:spcAft>
        <a:spcPct val="0"/>
      </a:spcAft>
      <a:defRPr sz="4400" kern="1200">
        <a:solidFill>
          <a:srgbClr val="0000FF"/>
        </a:solidFill>
        <a:latin typeface="Times New Roman" pitchFamily="18" charset="0"/>
        <a:ea typeface="+mn-ea"/>
        <a:cs typeface="+mn-cs"/>
      </a:defRPr>
    </a:lvl4pPr>
    <a:lvl5pPr marL="1828800" algn="l" rtl="0" fontAlgn="base">
      <a:spcBef>
        <a:spcPct val="0"/>
      </a:spcBef>
      <a:spcAft>
        <a:spcPct val="0"/>
      </a:spcAft>
      <a:defRPr sz="4400" kern="1200">
        <a:solidFill>
          <a:srgbClr val="0000FF"/>
        </a:solidFill>
        <a:latin typeface="Times New Roman" pitchFamily="18" charset="0"/>
        <a:ea typeface="+mn-ea"/>
        <a:cs typeface="+mn-cs"/>
      </a:defRPr>
    </a:lvl5pPr>
    <a:lvl6pPr marL="2286000" algn="l" defTabSz="914400" rtl="0" eaLnBrk="1" latinLnBrk="0" hangingPunct="1">
      <a:defRPr sz="4400" kern="1200">
        <a:solidFill>
          <a:srgbClr val="0000FF"/>
        </a:solidFill>
        <a:latin typeface="Times New Roman" pitchFamily="18" charset="0"/>
        <a:ea typeface="+mn-ea"/>
        <a:cs typeface="+mn-cs"/>
      </a:defRPr>
    </a:lvl6pPr>
    <a:lvl7pPr marL="2743200" algn="l" defTabSz="914400" rtl="0" eaLnBrk="1" latinLnBrk="0" hangingPunct="1">
      <a:defRPr sz="4400" kern="1200">
        <a:solidFill>
          <a:srgbClr val="0000FF"/>
        </a:solidFill>
        <a:latin typeface="Times New Roman" pitchFamily="18" charset="0"/>
        <a:ea typeface="+mn-ea"/>
        <a:cs typeface="+mn-cs"/>
      </a:defRPr>
    </a:lvl7pPr>
    <a:lvl8pPr marL="3200400" algn="l" defTabSz="914400" rtl="0" eaLnBrk="1" latinLnBrk="0" hangingPunct="1">
      <a:defRPr sz="4400" kern="1200">
        <a:solidFill>
          <a:srgbClr val="0000FF"/>
        </a:solidFill>
        <a:latin typeface="Times New Roman" pitchFamily="18" charset="0"/>
        <a:ea typeface="+mn-ea"/>
        <a:cs typeface="+mn-cs"/>
      </a:defRPr>
    </a:lvl8pPr>
    <a:lvl9pPr marL="3657600" algn="l" defTabSz="914400" rtl="0" eaLnBrk="1" latinLnBrk="0" hangingPunct="1">
      <a:defRPr sz="4400" kern="1200">
        <a:solidFill>
          <a:srgbClr val="0000FF"/>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0000F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3790" autoAdjust="0"/>
  </p:normalViewPr>
  <p:slideViewPr>
    <p:cSldViewPr>
      <p:cViewPr varScale="1">
        <p:scale>
          <a:sx n="47" d="100"/>
          <a:sy n="47" d="100"/>
        </p:scale>
        <p:origin x="-331"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6" d="100"/>
          <a:sy n="46" d="100"/>
        </p:scale>
        <p:origin x="-1560" y="-8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0" hangingPunct="0">
              <a:defRPr sz="1300">
                <a:solidFill>
                  <a:schemeClr val="tx1"/>
                </a:solidFill>
              </a:defRPr>
            </a:lvl1pPr>
          </a:lstStyle>
          <a:p>
            <a:pPr>
              <a:defRPr/>
            </a:pPr>
            <a:endParaRPr lang="en-US"/>
          </a:p>
        </p:txBody>
      </p:sp>
      <p:sp>
        <p:nvSpPr>
          <p:cNvPr id="264195"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0" hangingPunct="0">
              <a:defRPr sz="1300">
                <a:solidFill>
                  <a:schemeClr val="tx1"/>
                </a:solidFill>
              </a:defRPr>
            </a:lvl1pPr>
          </a:lstStyle>
          <a:p>
            <a:pPr>
              <a:defRPr/>
            </a:pPr>
            <a:endParaRPr lang="en-US"/>
          </a:p>
        </p:txBody>
      </p:sp>
      <p:sp>
        <p:nvSpPr>
          <p:cNvPr id="264196"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0" hangingPunct="0">
              <a:defRPr sz="1300">
                <a:solidFill>
                  <a:schemeClr val="tx1"/>
                </a:solidFill>
              </a:defRPr>
            </a:lvl1pPr>
          </a:lstStyle>
          <a:p>
            <a:pPr>
              <a:defRPr/>
            </a:pPr>
            <a:endParaRPr lang="en-US"/>
          </a:p>
        </p:txBody>
      </p:sp>
      <p:sp>
        <p:nvSpPr>
          <p:cNvPr id="264197"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0" hangingPunct="0">
              <a:defRPr sz="1300">
                <a:solidFill>
                  <a:schemeClr val="tx1"/>
                </a:solidFill>
              </a:defRPr>
            </a:lvl1pPr>
          </a:lstStyle>
          <a:p>
            <a:pPr>
              <a:defRPr/>
            </a:pPr>
            <a:fld id="{2CB0BED4-C688-4D11-A7F6-446BC03FFBC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92163"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788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92165"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166"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92167"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B28AD90E-3650-431E-AD6A-E0A5F1333F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FDA15D7-96A5-4BB5-B70E-A69F3A0229B0}" type="slidenum">
              <a:rPr lang="en-US" smtClean="0"/>
              <a:pPr/>
              <a:t>28</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731520" y="4560570"/>
            <a:ext cx="5852160" cy="4320540"/>
          </a:xfrm>
          <a:noFill/>
          <a:ln/>
        </p:spPr>
        <p:txBody>
          <a:bodyPr/>
          <a:lstStyle/>
          <a:p>
            <a:r>
              <a:rPr lang="en-US" smtClean="0"/>
              <a:t>Useful to think about what tables and graphics will be used to convey results and findings in a report.  Do this assuming that can visit all sites (ie ignore the issue of site selection).  Also useful to think about what the monitoring program would present to decision-makers when they only have 15-20 minutes to make the presentation.  Helps focus on high priority objectives.  I recognize that data from a monitoring program will be summarized and used in many ways that was not anticipated – that is fine.  What don’t want to do is lose sight of what key information is required by decision-makers and public.</a:t>
            </a:r>
          </a:p>
          <a:p>
            <a:endParaRPr lang="en-US" smtClean="0"/>
          </a:p>
          <a:p>
            <a:r>
              <a:rPr lang="en-US" smtClean="0"/>
              <a:t>Developing monitoring objectives must be done in the context of institutional constraints.  That is a major reason it is difficult.  Major institutional constraint is funding.  It makes a difference if are designing for a $1M, $10M, or $100M national monitoring program.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1A9FF60C-509E-46BA-9B89-0C8ED91B167F}" type="slidenum">
              <a:rPr lang="en-US" smtClean="0"/>
              <a:pPr/>
              <a:t>29</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731520" y="4560570"/>
            <a:ext cx="5852160" cy="4320540"/>
          </a:xfrm>
          <a:noFill/>
          <a:ln/>
        </p:spPr>
        <p:txBody>
          <a:bodyPr/>
          <a:lstStyle/>
          <a:p>
            <a:r>
              <a:rPr lang="en-US" smtClean="0"/>
              <a:t>Useful to think about what tables and graphics will be used to convey results and findings in a report.  Do this assuming that can visit all sites (ie ignore the issue of site selection).  Also useful to think about what the monitoring program would present to decision-makers when they only have 15-20 minutes to make the presentation.  Helps focus on high priority objectives.  I recognize that data from a monitoring program will be summarized and used in many ways that was not anticipated – that is fine.  What don’t want to do is lose sight of what key information is required by decision-makers and public.</a:t>
            </a:r>
          </a:p>
          <a:p>
            <a:endParaRPr lang="en-US" smtClean="0"/>
          </a:p>
          <a:p>
            <a:r>
              <a:rPr lang="en-US" smtClean="0"/>
              <a:t>Developing monitoring objectives must be done in the context of institutional constraints.  That is a major reason it is difficult.  Major institutional constraint is funding.  It makes a difference if are designing for a $1M, $10M, or $100M national monitoring program.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181ABD9-D609-4C1E-995E-22DC1B822731}" type="slidenum">
              <a:rPr lang="en-US" smtClean="0"/>
              <a:pPr/>
              <a:t>30</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731520" y="4560570"/>
            <a:ext cx="5852160" cy="4320540"/>
          </a:xfrm>
          <a:noFill/>
          <a:ln/>
        </p:spPr>
        <p:txBody>
          <a:bodyPr/>
          <a:lstStyle/>
          <a:p>
            <a:r>
              <a:rPr lang="en-US" smtClean="0"/>
              <a:t>Abstract concepts from survey design and experimental design are useful when discussing monitoring objectives.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6C47308-575C-4999-A3A9-5ABE02AF61B0}" type="slidenum">
              <a:rPr lang="en-US" smtClean="0"/>
              <a:pPr/>
              <a:t>31</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731520" y="4560570"/>
            <a:ext cx="5852160" cy="4320540"/>
          </a:xfrm>
          <a:noFill/>
          <a:ln/>
        </p:spPr>
        <p:txBody>
          <a:bodyPr/>
          <a:lstStyle/>
          <a:p>
            <a:r>
              <a:rPr lang="en-US" dirty="0" smtClean="0"/>
              <a:t>Abstract concepts from survey design and experimental design are useful when discussing monitoring objectives.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9420EBA-4CD9-409D-8CB8-42D3F188B7BA}" type="slidenum">
              <a:rPr lang="en-US" smtClean="0"/>
              <a:pPr/>
              <a:t>32</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731520" y="4560570"/>
            <a:ext cx="5852160" cy="4320540"/>
          </a:xfrm>
          <a:noFill/>
          <a:ln/>
        </p:spPr>
        <p:txBody>
          <a:bodyPr/>
          <a:lstStyle/>
          <a:p>
            <a:r>
              <a:rPr lang="en-US" dirty="0" smtClean="0"/>
              <a:t>All forests within the United States is a target population for the FIA monitoring program.  How do define a forest?  Does it include urban forested areas?  Transition zones exist between what is clearly forested land and clearly rangeland.  When are no longer in forest?  </a:t>
            </a:r>
          </a:p>
          <a:p>
            <a:endParaRPr lang="en-US" dirty="0" smtClean="0"/>
          </a:p>
          <a:p>
            <a:r>
              <a:rPr lang="en-US" dirty="0" smtClean="0"/>
              <a:t>When is a lake, a lake of interest?  National Lake Fish Tissue survey gave what we thought was a very precise definition of a lake.  One lake </a:t>
            </a:r>
            <a:r>
              <a:rPr lang="en-US" dirty="0" err="1" smtClean="0"/>
              <a:t>waterbody</a:t>
            </a:r>
            <a:r>
              <a:rPr lang="en-US" dirty="0" smtClean="0"/>
              <a:t> selected in the sample was a tertiary treatment pond associated with sewage treatment.  It met all requirements of being a lake, including having a permanent fish population. Pond was fenced off from public access.  Monitoring objectives was to estimate concentrations of contaminants in fish tissue.  Results would be used not only for human consumption but also wildlife consumption perspective.  Since it was known that wildlife ate fish from the pond, decision was made that it was part of the target population.  In the course of discussion, also became known that humans also climbed the fence to catch fish!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C2D9091-B204-437E-82BE-BCF6F1C44742}" type="slidenum">
              <a:rPr lang="en-US" smtClean="0"/>
              <a:pPr/>
              <a:t>35</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marL="161102" indent="-161102">
              <a:lnSpc>
                <a:spcPct val="80000"/>
              </a:lnSpc>
              <a:buFontTx/>
              <a:buAutoNum type="arabicPeriod"/>
            </a:pPr>
            <a:r>
              <a:rPr lang="en-US" sz="800" dirty="0" smtClean="0"/>
              <a:t> Target population denotes the ecological resource about which estimates are needed </a:t>
            </a:r>
          </a:p>
          <a:p>
            <a:pPr marL="644408" lvl="1" indent="-161102">
              <a:lnSpc>
                <a:spcPct val="80000"/>
              </a:lnSpc>
              <a:buFontTx/>
              <a:buAutoNum type="arabicPeriod"/>
            </a:pPr>
            <a:r>
              <a:rPr lang="en-US" sz="800" dirty="0" smtClean="0"/>
              <a:t>Defined conceptually using written text </a:t>
            </a:r>
          </a:p>
          <a:p>
            <a:pPr marL="644408" lvl="1" indent="-161102">
              <a:lnSpc>
                <a:spcPct val="80000"/>
              </a:lnSpc>
              <a:buFontTx/>
              <a:buAutoNum type="arabicPeriod"/>
            </a:pPr>
            <a:r>
              <a:rPr lang="en-US" sz="800" dirty="0" smtClean="0"/>
              <a:t>  Must be sufficiently specific so that it is clear if an aquatic resource is included or not. </a:t>
            </a:r>
          </a:p>
          <a:p>
            <a:pPr marL="644408" lvl="1" indent="-161102">
              <a:lnSpc>
                <a:spcPct val="80000"/>
              </a:lnSpc>
              <a:buFontTx/>
              <a:buAutoNum type="arabicPeriod"/>
            </a:pPr>
            <a:r>
              <a:rPr lang="en-US" sz="800" dirty="0" smtClean="0"/>
              <a:t> Must define what are the elements of the target population. Elements may be any location in an estuary, a lake, any point on a stream network, or a 6th field Hydrologic unit</a:t>
            </a:r>
          </a:p>
          <a:p>
            <a:pPr marL="161102" indent="-161102">
              <a:lnSpc>
                <a:spcPct val="80000"/>
              </a:lnSpc>
              <a:buFontTx/>
              <a:buAutoNum type="arabicPeriod"/>
            </a:pPr>
            <a:r>
              <a:rPr lang="en-US" sz="800" dirty="0" smtClean="0"/>
              <a:t> Sampling Frame is a physical representation of the target population </a:t>
            </a:r>
          </a:p>
          <a:p>
            <a:pPr marL="644408" lvl="1" indent="-161102">
              <a:lnSpc>
                <a:spcPct val="80000"/>
              </a:lnSpc>
              <a:buFontTx/>
              <a:buAutoNum type="arabicPeriod"/>
            </a:pPr>
            <a:r>
              <a:rPr lang="en-US" sz="800" dirty="0" smtClean="0"/>
              <a:t> It consists of sample units that are potential members of the sample </a:t>
            </a:r>
          </a:p>
          <a:p>
            <a:pPr marL="644408" lvl="1" indent="-161102">
              <a:lnSpc>
                <a:spcPct val="80000"/>
              </a:lnSpc>
              <a:buFontTx/>
              <a:buAutoNum type="arabicPeriod"/>
            </a:pPr>
            <a:r>
              <a:rPr lang="en-US" sz="800" dirty="0" smtClean="0"/>
              <a:t> Extent (size) of the frame is obtained by summation </a:t>
            </a:r>
          </a:p>
          <a:p>
            <a:pPr marL="644408" lvl="1" indent="-161102">
              <a:lnSpc>
                <a:spcPct val="80000"/>
              </a:lnSpc>
              <a:buFontTx/>
              <a:buAutoNum type="arabicPeriod"/>
            </a:pPr>
            <a:r>
              <a:rPr lang="en-US" sz="800" dirty="0" smtClean="0"/>
              <a:t> Sample Frames almost always are not exact representations of the target population </a:t>
            </a:r>
          </a:p>
          <a:p>
            <a:pPr marL="1127714" lvl="2" indent="-161102">
              <a:lnSpc>
                <a:spcPct val="80000"/>
              </a:lnSpc>
              <a:buFontTx/>
              <a:buAutoNum type="arabicPeriod"/>
            </a:pPr>
            <a:r>
              <a:rPr lang="en-US" sz="800" dirty="0" smtClean="0"/>
              <a:t> Sample Frame may not include some Target Population elements: </a:t>
            </a:r>
            <a:r>
              <a:rPr lang="en-US" sz="800" dirty="0" err="1" smtClean="0"/>
              <a:t>undercoverage</a:t>
            </a:r>
            <a:r>
              <a:rPr lang="en-US" sz="800" dirty="0" smtClean="0"/>
              <a:t> </a:t>
            </a:r>
          </a:p>
          <a:p>
            <a:pPr marL="1127714" lvl="2" indent="-161102">
              <a:lnSpc>
                <a:spcPct val="80000"/>
              </a:lnSpc>
              <a:buFontTx/>
              <a:buAutoNum type="arabicPeriod"/>
            </a:pPr>
            <a:r>
              <a:rPr lang="en-US" sz="800" dirty="0" smtClean="0"/>
              <a:t> Sample Frame may contain non-target elements, e.g., </a:t>
            </a:r>
            <a:r>
              <a:rPr lang="en-US" sz="800" dirty="0" err="1" smtClean="0"/>
              <a:t>mis</a:t>
            </a:r>
            <a:r>
              <a:rPr lang="en-US" sz="800" dirty="0" smtClean="0"/>
              <a:t>-identified sample units: </a:t>
            </a:r>
            <a:r>
              <a:rPr lang="en-US" sz="800" dirty="0" err="1" smtClean="0"/>
              <a:t>Overcoverage</a:t>
            </a:r>
            <a:endParaRPr lang="en-US" sz="800" dirty="0" smtClean="0"/>
          </a:p>
          <a:p>
            <a:pPr marL="161102" indent="-161102">
              <a:lnSpc>
                <a:spcPct val="80000"/>
              </a:lnSpc>
              <a:buFontTx/>
              <a:buAutoNum type="arabicPeriod"/>
            </a:pPr>
            <a:r>
              <a:rPr lang="en-US" sz="800" dirty="0" smtClean="0"/>
              <a:t> A subset of the Sample Frame sample units are selected for sampling: the sample </a:t>
            </a:r>
          </a:p>
          <a:p>
            <a:pPr marL="644408" lvl="1" indent="-161102">
              <a:lnSpc>
                <a:spcPct val="80000"/>
              </a:lnSpc>
              <a:buFontTx/>
              <a:buAutoNum type="arabicPeriod"/>
            </a:pPr>
            <a:r>
              <a:rPr lang="en-US" sz="800" dirty="0" smtClean="0"/>
              <a:t> Probability survey designs used to select the subset </a:t>
            </a:r>
          </a:p>
          <a:p>
            <a:pPr marL="644408" lvl="1" indent="-161102">
              <a:lnSpc>
                <a:spcPct val="80000"/>
              </a:lnSpc>
              <a:buFontTx/>
              <a:buAutoNum type="arabicPeriod"/>
            </a:pPr>
            <a:r>
              <a:rPr lang="en-US" sz="800" dirty="0" smtClean="0"/>
              <a:t> One design: Generalized Random Tessellation Stratified Designs - GRTS </a:t>
            </a:r>
          </a:p>
          <a:p>
            <a:pPr marL="644408" lvl="1" indent="-161102">
              <a:lnSpc>
                <a:spcPct val="80000"/>
              </a:lnSpc>
              <a:buFontTx/>
              <a:buAutoNum type="arabicPeriod"/>
            </a:pPr>
            <a:r>
              <a:rPr lang="en-US" sz="800" dirty="0" smtClean="0"/>
              <a:t> May include stratification, unequal probability selection, panels for surveys over time </a:t>
            </a:r>
          </a:p>
          <a:p>
            <a:pPr marL="644408" lvl="1" indent="-161102">
              <a:lnSpc>
                <a:spcPct val="80000"/>
              </a:lnSpc>
              <a:buFontTx/>
              <a:buAutoNum type="arabicPeriod"/>
            </a:pPr>
            <a:r>
              <a:rPr lang="en-US" sz="800" dirty="0" smtClean="0"/>
              <a:t> Sample Frame </a:t>
            </a:r>
            <a:r>
              <a:rPr lang="en-US" sz="800" dirty="0" err="1" smtClean="0"/>
              <a:t>overcoverage</a:t>
            </a:r>
            <a:r>
              <a:rPr lang="en-US" sz="800" dirty="0" smtClean="0"/>
              <a:t> and sample site field access problems addressed by including an </a:t>
            </a:r>
            <a:r>
              <a:rPr lang="en-US" sz="800" dirty="0" err="1" smtClean="0"/>
              <a:t>OversampleSampling</a:t>
            </a:r>
            <a:r>
              <a:rPr lang="en-US" sz="800" dirty="0" smtClean="0"/>
              <a:t> Units are the Sites selected for sampling</a:t>
            </a:r>
          </a:p>
          <a:p>
            <a:pPr marL="161102" indent="-161102">
              <a:lnSpc>
                <a:spcPct val="80000"/>
              </a:lnSpc>
              <a:buFontTx/>
              <a:buAutoNum type="arabicPeriod"/>
            </a:pPr>
            <a:r>
              <a:rPr lang="en-US" sz="800" dirty="0" smtClean="0"/>
              <a:t> Sampled Population is a conceptual population that is a subset of intersection the Target Population and the Sample Frame </a:t>
            </a:r>
          </a:p>
          <a:p>
            <a:pPr marL="644408" lvl="1" indent="-161102">
              <a:lnSpc>
                <a:spcPct val="80000"/>
              </a:lnSpc>
              <a:buFontTx/>
              <a:buAutoNum type="arabicPeriod"/>
            </a:pPr>
            <a:r>
              <a:rPr lang="en-US" sz="800" dirty="0" smtClean="0"/>
              <a:t> It excludes portion of the Target Population within the Sample Frame that could not be sampled (conceptually) due to access problems, lost samples, or other reasons a sample could not be collected </a:t>
            </a:r>
          </a:p>
          <a:p>
            <a:pPr marL="644408" lvl="1" indent="-161102">
              <a:lnSpc>
                <a:spcPct val="80000"/>
              </a:lnSpc>
              <a:buFontTx/>
              <a:buAutoNum type="arabicPeriod"/>
            </a:pPr>
            <a:r>
              <a:rPr lang="en-US" sz="800" dirty="0" smtClean="0"/>
              <a:t> It doesn't include part of the Sample Frame that is determined to not be elements of the Target Population</a:t>
            </a:r>
          </a:p>
          <a:p>
            <a:pPr marL="161102" indent="-161102">
              <a:lnSpc>
                <a:spcPct val="80000"/>
              </a:lnSpc>
              <a:buFontTx/>
              <a:buAutoNum type="arabicPeriod"/>
            </a:pPr>
            <a:r>
              <a:rPr lang="en-US" sz="800" dirty="0" smtClean="0"/>
              <a:t> Population Estimates are based on All Sites Evaluated for potential field sampling </a:t>
            </a:r>
          </a:p>
          <a:p>
            <a:pPr marL="644408" lvl="1" indent="-161102">
              <a:lnSpc>
                <a:spcPct val="80000"/>
              </a:lnSpc>
              <a:buFontTx/>
              <a:buAutoNum type="arabicPeriod"/>
            </a:pPr>
            <a:r>
              <a:rPr lang="en-US" sz="800" dirty="0" smtClean="0"/>
              <a:t>Site Evaluation and Field Sampling Categorizing each Sample Site is critical information </a:t>
            </a:r>
          </a:p>
          <a:p>
            <a:pPr marL="1127714" lvl="2" indent="-161102">
              <a:lnSpc>
                <a:spcPct val="80000"/>
              </a:lnSpc>
              <a:buFontTx/>
              <a:buAutoNum type="arabicPeriod"/>
            </a:pPr>
            <a:r>
              <a:rPr lang="en-US" sz="800" dirty="0" smtClean="0"/>
              <a:t>Target Sampled -- Site Information Collected </a:t>
            </a:r>
          </a:p>
          <a:p>
            <a:pPr marL="1127714" lvl="2" indent="-161102">
              <a:lnSpc>
                <a:spcPct val="80000"/>
              </a:lnSpc>
              <a:buFontTx/>
              <a:buAutoNum type="arabicPeriod"/>
            </a:pPr>
            <a:r>
              <a:rPr lang="en-US" sz="800" dirty="0" smtClean="0"/>
              <a:t>Landowner Denial -- Some landowners deny field crew access </a:t>
            </a:r>
          </a:p>
          <a:p>
            <a:pPr marL="1127714" lvl="2" indent="-161102">
              <a:lnSpc>
                <a:spcPct val="80000"/>
              </a:lnSpc>
              <a:buFontTx/>
              <a:buAutoNum type="arabicPeriod"/>
            </a:pPr>
            <a:r>
              <a:rPr lang="en-US" sz="800" dirty="0" smtClean="0"/>
              <a:t> Physical Barrier -- Site can not physically be reached within protocols or for safety reasons </a:t>
            </a:r>
          </a:p>
          <a:p>
            <a:pPr marL="1127714" lvl="2" indent="-161102">
              <a:lnSpc>
                <a:spcPct val="80000"/>
              </a:lnSpc>
              <a:buFontTx/>
              <a:buAutoNum type="arabicPeriod"/>
            </a:pPr>
            <a:r>
              <a:rPr lang="en-US" sz="800" dirty="0" smtClean="0"/>
              <a:t> Target Not-Sampled -- Sample lost, field season ended before site could be sampled, and many other reasons </a:t>
            </a:r>
          </a:p>
          <a:p>
            <a:pPr marL="1127714" lvl="2" indent="-161102">
              <a:lnSpc>
                <a:spcPct val="80000"/>
              </a:lnSpc>
              <a:buFontTx/>
              <a:buAutoNum type="arabicPeriod"/>
            </a:pPr>
            <a:r>
              <a:rPr lang="en-US" sz="800" dirty="0" smtClean="0"/>
              <a:t> Non-Target -- Site not element of target population </a:t>
            </a:r>
          </a:p>
          <a:p>
            <a:pPr marL="644408" lvl="1" indent="-161102">
              <a:lnSpc>
                <a:spcPct val="80000"/>
              </a:lnSpc>
              <a:buFontTx/>
              <a:buAutoNum type="arabicPeriod"/>
            </a:pPr>
            <a:r>
              <a:rPr lang="en-US" sz="800" dirty="0" smtClean="0"/>
              <a:t>Population Extent estimates made for each Site Category </a:t>
            </a:r>
          </a:p>
          <a:p>
            <a:pPr marL="1127714" lvl="2" indent="-161102">
              <a:lnSpc>
                <a:spcPct val="80000"/>
              </a:lnSpc>
              <a:buFontTx/>
              <a:buAutoNum type="arabicPeriod"/>
            </a:pPr>
            <a:r>
              <a:rPr lang="en-US" sz="800" dirty="0" smtClean="0"/>
              <a:t>Provides estimate of the Target Population extent if it is not known </a:t>
            </a:r>
          </a:p>
          <a:p>
            <a:pPr marL="1127714" lvl="2" indent="-161102">
              <a:lnSpc>
                <a:spcPct val="80000"/>
              </a:lnSpc>
              <a:buFontTx/>
              <a:buAutoNum type="arabicPeriod"/>
            </a:pPr>
            <a:r>
              <a:rPr lang="en-US" sz="800" dirty="0" smtClean="0"/>
              <a:t> Provides estimate of the Sample Frame </a:t>
            </a:r>
            <a:r>
              <a:rPr lang="en-US" sz="800" dirty="0" err="1" smtClean="0"/>
              <a:t>overcoverage</a:t>
            </a:r>
            <a:r>
              <a:rPr lang="en-US" sz="800" dirty="0" smtClean="0"/>
              <a:t> extent, i.e., how much too large is Frame </a:t>
            </a:r>
          </a:p>
          <a:p>
            <a:pPr marL="1127714" lvl="2" indent="-161102">
              <a:lnSpc>
                <a:spcPct val="80000"/>
              </a:lnSpc>
              <a:buFontTx/>
              <a:buAutoNum type="arabicPeriod"/>
            </a:pPr>
            <a:r>
              <a:rPr lang="en-US" sz="800" dirty="0" smtClean="0"/>
              <a:t> Provides estimate of percent of Target Population that is expected to have landowners deny access </a:t>
            </a:r>
          </a:p>
          <a:p>
            <a:pPr marL="644408" lvl="1" indent="-161102">
              <a:lnSpc>
                <a:spcPct val="80000"/>
              </a:lnSpc>
              <a:buFontTx/>
              <a:buAutoNum type="arabicPeriod"/>
            </a:pPr>
            <a:r>
              <a:rPr lang="en-US" sz="800" dirty="0" smtClean="0"/>
              <a:t> Population Status estimates based on Target Sampled Sites (e.g., IBI score, non- Impairment)</a:t>
            </a:r>
          </a:p>
          <a:p>
            <a:pPr marL="161102" indent="-161102">
              <a:lnSpc>
                <a:spcPct val="80000"/>
              </a:lnSpc>
              <a:buFontTx/>
              <a:buAutoNum type="arabicPeriod"/>
            </a:pPr>
            <a:r>
              <a:rPr lang="en-US" sz="800" dirty="0" smtClean="0"/>
              <a:t>Potential Corrections and Assumptions </a:t>
            </a:r>
          </a:p>
          <a:p>
            <a:pPr marL="644408" lvl="1" indent="-161102">
              <a:lnSpc>
                <a:spcPct val="80000"/>
              </a:lnSpc>
              <a:buFontTx/>
              <a:buAutoNum type="arabicPeriod"/>
            </a:pPr>
            <a:r>
              <a:rPr lang="en-US" sz="800" dirty="0" smtClean="0"/>
              <a:t> Non-Target Site Information can be used to determine if Sample Frame should be improved (</a:t>
            </a:r>
            <a:r>
              <a:rPr lang="en-US" sz="800" dirty="0" err="1" smtClean="0"/>
              <a:t>mis</a:t>
            </a:r>
            <a:r>
              <a:rPr lang="en-US" sz="800" dirty="0" smtClean="0"/>
              <a:t>-identified units, extent) </a:t>
            </a:r>
          </a:p>
          <a:p>
            <a:pPr marL="644408" lvl="1" indent="-161102">
              <a:lnSpc>
                <a:spcPct val="80000"/>
              </a:lnSpc>
              <a:buFontTx/>
              <a:buAutoNum type="arabicPeriod"/>
            </a:pPr>
            <a:r>
              <a:rPr lang="en-US" sz="800" dirty="0" smtClean="0"/>
              <a:t> Estimates based on Target Sampled sites apply to the Sampled Population -- with no additional assumptions </a:t>
            </a:r>
          </a:p>
          <a:p>
            <a:pPr marL="644408" lvl="1" indent="-161102">
              <a:lnSpc>
                <a:spcPct val="80000"/>
              </a:lnSpc>
              <a:buFontTx/>
              <a:buAutoNum type="arabicPeriod"/>
            </a:pPr>
            <a:r>
              <a:rPr lang="en-US" sz="800" dirty="0" smtClean="0"/>
              <a:t> Estimates based on Target Sampled sites can apply to the portion of Target Population within the Sample Frame ONLY IF assume that the Access Denied, Target Not-Sampled, etc., sites occurred randomly and independently of site characteristics </a:t>
            </a:r>
          </a:p>
          <a:p>
            <a:pPr marL="644408" lvl="1" indent="-161102">
              <a:lnSpc>
                <a:spcPct val="80000"/>
              </a:lnSpc>
              <a:buFontTx/>
              <a:buAutoNum type="arabicPeriod"/>
            </a:pPr>
            <a:r>
              <a:rPr lang="en-US" sz="800" dirty="0" smtClean="0"/>
              <a:t> Estimates for Target Population NOT ONLY require assumptions above BUT ALSO that portions of Target Population that are not included in the Sample Frame have same characteristics as the Sampled Population </a:t>
            </a:r>
            <a:br>
              <a:rPr lang="en-US" sz="800" dirty="0" smtClean="0"/>
            </a:br>
            <a:endParaRPr lang="en-US" sz="800" dirty="0" smtClean="0"/>
          </a:p>
          <a:p>
            <a:pPr marL="161102" indent="-161102">
              <a:lnSpc>
                <a:spcPct val="80000"/>
              </a:lnSpc>
            </a:pPr>
            <a:endParaRPr lang="en-US" sz="8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233F258-0C54-4341-98A2-C1306371A3EC}" type="slidenum">
              <a:rPr lang="en-US" smtClean="0"/>
              <a:pPr/>
              <a:t>36</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731520" y="4560570"/>
            <a:ext cx="5852160" cy="4320540"/>
          </a:xfrm>
          <a:noFill/>
          <a:ln/>
        </p:spPr>
        <p:txBody>
          <a:bodyPr/>
          <a:lstStyle/>
          <a:p>
            <a:r>
              <a:rPr lang="en-US" smtClean="0"/>
              <a:t>Monitoring design can be thought of in terms of a survey design and a response design.  The split is somewhat artificial but is useful in the design process.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3A0E9D6-B5E7-4009-A809-3BF8852D1677}"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731520" y="4560570"/>
            <a:ext cx="5852160" cy="4320540"/>
          </a:xfrm>
          <a:noFill/>
          <a:ln/>
        </p:spPr>
        <p:txBody>
          <a:bodyPr/>
          <a:lstStyle/>
          <a:p>
            <a:r>
              <a:rPr lang="en-US" smtClean="0"/>
              <a:t>Monitoring design can be thought of in terms of a survey design and a response design.  The split is somewhat artificial but is useful in the design process.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 22-23, 2012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ISEMP - GRTS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D451D8-8ED1-4E70-A8AE-45D56BA0058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 22-23, 2012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ISEMP - GRTS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DC49EF-D6D7-4F4C-A008-3D36768BB932}"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 22-23, 2012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ISEMP - GRTS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B80EB6-D600-406F-828D-EBFDBB2439D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 22-23, 2012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ISEMP - GRTS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40DD26-B023-47BD-B918-00602EEB0AFE}"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 22-23, 2012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ISEMP - GRTS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0937A6-A727-4AEC-B345-CF12E47BF8B9}"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Aug 22-23, 2012</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ISEMP - GRTS</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F0E088E-2B28-488C-949D-560733EA293D}"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 22-23, 2012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ISEMP - GRTS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6CA9D5F-2D50-46C4-9372-9070B37C4ADF}"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Aug 22-23, 2012</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ISEMP - GRTS</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DC34290-6EAF-436E-B930-832744B55B37}"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Aug 22-23, 2012</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ISEMP - GRTS</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A98EF49-FB34-4447-B0C2-B77C3270C04D}"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Aug 22-23, 2012</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ISEMP - GRTS</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B7DB9DB-85EE-4CD1-B37E-7ADE1C6B2F9F}"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 22-23, 2012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ISEMP - GRTS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6D3A64-4EFC-4CF8-9D44-2E87827232C0}"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Aug 22-23, 2012</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ISEMP - GRTS</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7742227-E732-4A12-8377-A0D9490FC01C}"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defRPr/>
            </a:pPr>
            <a:r>
              <a:rPr lang="en-US" smtClean="0"/>
              <a:t>Aug 22-23, 2012</a:t>
            </a:r>
            <a:endParaRPr lang="en-US"/>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pPr>
              <a:defRPr/>
            </a:pPr>
            <a:r>
              <a:rPr lang="en-US" smtClean="0"/>
              <a:t>ISEMP - GRTS</a:t>
            </a:r>
            <a:endParaRPr lang="en-US"/>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a:defRPr/>
            </a:pPr>
            <a:fld id="{3CA3360C-F8FA-49F0-97E8-4F77D86D2F9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ransition/>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609600"/>
            <a:ext cx="7772400" cy="685800"/>
          </a:xfrm>
        </p:spPr>
        <p:txBody>
          <a:bodyPr/>
          <a:lstStyle/>
          <a:p>
            <a:pPr eaLnBrk="1" hangingPunct="1"/>
            <a:r>
              <a:rPr lang="en-US" dirty="0" smtClean="0">
                <a:solidFill>
                  <a:schemeClr val="tx1"/>
                </a:solidFill>
              </a:rPr>
              <a:t>Sampling </a:t>
            </a:r>
            <a:r>
              <a:rPr lang="en-US" dirty="0" err="1" smtClean="0">
                <a:solidFill>
                  <a:schemeClr val="tx1"/>
                </a:solidFill>
              </a:rPr>
              <a:t>vs</a:t>
            </a:r>
            <a:r>
              <a:rPr lang="en-US" dirty="0" smtClean="0">
                <a:solidFill>
                  <a:schemeClr val="tx1"/>
                </a:solidFill>
              </a:rPr>
              <a:t> Rest of Statistics</a:t>
            </a:r>
            <a:r>
              <a:rPr lang="en-US" b="1" dirty="0" smtClean="0">
                <a:solidFill>
                  <a:schemeClr val="tx1"/>
                </a:solidFill>
              </a:rPr>
              <a:t/>
            </a:r>
            <a:br>
              <a:rPr lang="en-US" b="1" dirty="0" smtClean="0">
                <a:solidFill>
                  <a:schemeClr val="tx1"/>
                </a:solidFill>
              </a:rPr>
            </a:br>
            <a:endParaRPr lang="en-US" b="1" dirty="0" smtClean="0">
              <a:solidFill>
                <a:schemeClr val="tx1"/>
              </a:solidFill>
            </a:endParaRPr>
          </a:p>
        </p:txBody>
      </p:sp>
      <p:sp>
        <p:nvSpPr>
          <p:cNvPr id="41987" name="Rectangle 3"/>
          <p:cNvSpPr>
            <a:spLocks noGrp="1" noChangeArrowheads="1"/>
          </p:cNvSpPr>
          <p:nvPr>
            <p:ph idx="1"/>
          </p:nvPr>
        </p:nvSpPr>
        <p:spPr>
          <a:xfrm>
            <a:off x="685800" y="1752600"/>
            <a:ext cx="7772400" cy="4648200"/>
          </a:xfrm>
        </p:spPr>
        <p:txBody>
          <a:bodyPr/>
          <a:lstStyle/>
          <a:p>
            <a:pPr eaLnBrk="1" hangingPunct="1">
              <a:lnSpc>
                <a:spcPct val="90000"/>
              </a:lnSpc>
            </a:pPr>
            <a:r>
              <a:rPr lang="en-US" dirty="0" smtClean="0"/>
              <a:t>Sampling is different</a:t>
            </a:r>
          </a:p>
          <a:p>
            <a:pPr lvl="1" eaLnBrk="1" hangingPunct="1">
              <a:lnSpc>
                <a:spcPct val="90000"/>
              </a:lnSpc>
            </a:pPr>
            <a:r>
              <a:rPr lang="en-US" dirty="0" smtClean="0"/>
              <a:t>Focus is a well defined real population</a:t>
            </a:r>
          </a:p>
          <a:p>
            <a:pPr lvl="1" eaLnBrk="1" hangingPunct="1">
              <a:lnSpc>
                <a:spcPct val="90000"/>
              </a:lnSpc>
            </a:pPr>
            <a:endParaRPr lang="en-US" dirty="0" smtClean="0"/>
          </a:p>
          <a:p>
            <a:pPr lvl="1" eaLnBrk="1" hangingPunct="1">
              <a:lnSpc>
                <a:spcPct val="90000"/>
              </a:lnSpc>
            </a:pPr>
            <a:r>
              <a:rPr lang="en-US" dirty="0" smtClean="0"/>
              <a:t>Results are population totals, means, or proportions  not model parameters</a:t>
            </a:r>
          </a:p>
          <a:p>
            <a:pPr lvl="1" eaLnBrk="1" hangingPunct="1">
              <a:lnSpc>
                <a:spcPct val="90000"/>
              </a:lnSpc>
            </a:pPr>
            <a:endParaRPr lang="en-US" dirty="0" smtClean="0"/>
          </a:p>
          <a:p>
            <a:pPr lvl="1" eaLnBrk="1" hangingPunct="1">
              <a:lnSpc>
                <a:spcPct val="90000"/>
              </a:lnSpc>
            </a:pPr>
            <a:r>
              <a:rPr lang="en-US" dirty="0" smtClean="0"/>
              <a:t>Probability is induced by the process of selecting the sample, not defined by a model or a population</a:t>
            </a:r>
          </a:p>
          <a:p>
            <a:pPr eaLnBrk="1" hangingPunct="1">
              <a:lnSpc>
                <a:spcPct val="90000"/>
              </a:lnSpc>
            </a:pPr>
            <a:endParaRPr lang="en-US" sz="2800"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Statistical Perspective</a:t>
            </a:r>
          </a:p>
        </p:txBody>
      </p:sp>
      <p:sp>
        <p:nvSpPr>
          <p:cNvPr id="11267" name="Rectangle 3"/>
          <p:cNvSpPr>
            <a:spLocks noGrp="1" noChangeArrowheads="1"/>
          </p:cNvSpPr>
          <p:nvPr>
            <p:ph idx="1"/>
          </p:nvPr>
        </p:nvSpPr>
        <p:spPr/>
        <p:txBody>
          <a:bodyPr/>
          <a:lstStyle/>
          <a:p>
            <a:pPr eaLnBrk="1" hangingPunct="1"/>
            <a:r>
              <a:rPr lang="en-US" dirty="0" smtClean="0"/>
              <a:t>Describe the relationship between two (or more) characteristics</a:t>
            </a:r>
          </a:p>
          <a:p>
            <a:pPr lvl="1" eaLnBrk="1" hangingPunct="1"/>
            <a:r>
              <a:rPr lang="en-US" dirty="0" smtClean="0"/>
              <a:t>Formal Theory:  Analytic Survey Design</a:t>
            </a:r>
          </a:p>
          <a:p>
            <a:pPr lvl="2" eaLnBrk="1" hangingPunct="1"/>
            <a:r>
              <a:rPr lang="en-US" dirty="0" smtClean="0"/>
              <a:t>Select population elements that span the range of joint variability</a:t>
            </a:r>
          </a:p>
          <a:p>
            <a:pPr lvl="2" eaLnBrk="1" hangingPunct="1"/>
            <a:r>
              <a:rPr lang="en-US" dirty="0" smtClean="0"/>
              <a:t>Randomization may be used in selection from identified regions of population  space, but it’s not necessary</a:t>
            </a:r>
          </a:p>
          <a:p>
            <a:pPr eaLnBrk="1" hangingPunct="1"/>
            <a:r>
              <a:rPr lang="en-US" dirty="0" smtClean="0"/>
              <a:t>Usually not a primary objective of a survey</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Statistical Perspective</a:t>
            </a:r>
          </a:p>
        </p:txBody>
      </p:sp>
      <p:sp>
        <p:nvSpPr>
          <p:cNvPr id="12291" name="Rectangle 3"/>
          <p:cNvSpPr>
            <a:spLocks noGrp="1" noChangeArrowheads="1"/>
          </p:cNvSpPr>
          <p:nvPr>
            <p:ph idx="1"/>
          </p:nvPr>
        </p:nvSpPr>
        <p:spPr>
          <a:xfrm>
            <a:off x="685800" y="1752600"/>
            <a:ext cx="7772400" cy="4114800"/>
          </a:xfrm>
        </p:spPr>
        <p:txBody>
          <a:bodyPr/>
          <a:lstStyle/>
          <a:p>
            <a:pPr eaLnBrk="1" hangingPunct="1"/>
            <a:r>
              <a:rPr lang="en-US" dirty="0" smtClean="0"/>
              <a:t>Describe population characteristics based on a sample</a:t>
            </a:r>
          </a:p>
        </p:txBody>
      </p:sp>
      <p:pic>
        <p:nvPicPr>
          <p:cNvPr id="12292" name="Picture 4"/>
          <p:cNvPicPr>
            <a:picLocks noChangeAspect="1" noChangeArrowheads="1"/>
          </p:cNvPicPr>
          <p:nvPr/>
        </p:nvPicPr>
        <p:blipFill>
          <a:blip r:embed="rId2" cstate="print"/>
          <a:srcRect/>
          <a:stretch>
            <a:fillRect/>
          </a:stretch>
        </p:blipFill>
        <p:spPr bwMode="auto">
          <a:xfrm>
            <a:off x="1905000" y="3429000"/>
            <a:ext cx="4146550" cy="284162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pPr>
              <a:defRPr/>
            </a:pPr>
            <a:r>
              <a:rPr lang="en-US" smtClean="0"/>
              <a:t>Aug 22-23, 2012</a:t>
            </a:r>
            <a:endParaRPr lang="en-US"/>
          </a:p>
        </p:txBody>
      </p:sp>
      <p:sp>
        <p:nvSpPr>
          <p:cNvPr id="6" name="Slide Number Placeholder 5"/>
          <p:cNvSpPr>
            <a:spLocks noGrp="1"/>
          </p:cNvSpPr>
          <p:nvPr>
            <p:ph type="sldNum" sz="quarter" idx="12"/>
          </p:nvPr>
        </p:nvSpPr>
        <p:spPr/>
        <p:txBody>
          <a:bodyPr/>
          <a:lstStyle/>
          <a:p>
            <a:pPr>
              <a:defRPr/>
            </a:pPr>
            <a:fld id="{E40937A6-A727-4AEC-B345-CF12E47BF8B9}"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4000" smtClean="0"/>
              <a:t>Classical Perspective</a:t>
            </a:r>
            <a:br>
              <a:rPr lang="en-US" sz="4000" smtClean="0"/>
            </a:br>
            <a:r>
              <a:rPr lang="en-US" sz="4000" smtClean="0"/>
              <a:t>Model-based Inference</a:t>
            </a:r>
          </a:p>
        </p:txBody>
      </p:sp>
      <p:sp>
        <p:nvSpPr>
          <p:cNvPr id="15363" name="Rectangle 3"/>
          <p:cNvSpPr>
            <a:spLocks noGrp="1" noChangeArrowheads="1"/>
          </p:cNvSpPr>
          <p:nvPr>
            <p:ph idx="1"/>
          </p:nvPr>
        </p:nvSpPr>
        <p:spPr>
          <a:xfrm>
            <a:off x="838200" y="2209800"/>
            <a:ext cx="7772400" cy="4114800"/>
          </a:xfrm>
        </p:spPr>
        <p:txBody>
          <a:bodyPr/>
          <a:lstStyle/>
          <a:p>
            <a:pPr eaLnBrk="1" hangingPunct="1">
              <a:lnSpc>
                <a:spcPct val="80000"/>
              </a:lnSpc>
            </a:pPr>
            <a:r>
              <a:rPr lang="en-US" sz="2800" dirty="0" smtClean="0"/>
              <a:t>Data is assumed to conform to model</a:t>
            </a:r>
          </a:p>
          <a:p>
            <a:pPr eaLnBrk="1" hangingPunct="1">
              <a:lnSpc>
                <a:spcPct val="80000"/>
              </a:lnSpc>
            </a:pPr>
            <a:r>
              <a:rPr lang="en-US" sz="2800" dirty="0" smtClean="0"/>
              <a:t>Estimation focuses on model parameters</a:t>
            </a:r>
          </a:p>
          <a:p>
            <a:pPr eaLnBrk="1" hangingPunct="1">
              <a:lnSpc>
                <a:spcPct val="80000"/>
              </a:lnSpc>
            </a:pPr>
            <a:r>
              <a:rPr lang="en-US" sz="2800" dirty="0" smtClean="0"/>
              <a:t>Sampling design plays minor role</a:t>
            </a:r>
          </a:p>
          <a:p>
            <a:pPr eaLnBrk="1" hangingPunct="1">
              <a:lnSpc>
                <a:spcPct val="80000"/>
              </a:lnSpc>
            </a:pPr>
            <a:r>
              <a:rPr lang="en-US" sz="2800" dirty="0" smtClean="0"/>
              <a:t>Maximizes leverage of data</a:t>
            </a:r>
          </a:p>
          <a:p>
            <a:pPr eaLnBrk="1" hangingPunct="1">
              <a:lnSpc>
                <a:spcPct val="80000"/>
              </a:lnSpc>
            </a:pPr>
            <a:r>
              <a:rPr lang="en-US" sz="2800" dirty="0" smtClean="0"/>
              <a:t>Should have steps that correspond to model calibration, validation, verification</a:t>
            </a:r>
          </a:p>
          <a:p>
            <a:pPr eaLnBrk="1" hangingPunct="1">
              <a:lnSpc>
                <a:spcPct val="80000"/>
              </a:lnSpc>
            </a:pPr>
            <a:r>
              <a:rPr lang="en-US" sz="2800" dirty="0" smtClean="0"/>
              <a:t>Connection between model parameters &amp; population attributes is assumed</a:t>
            </a:r>
          </a:p>
          <a:p>
            <a:pPr eaLnBrk="1" hangingPunct="1">
              <a:lnSpc>
                <a:spcPct val="80000"/>
              </a:lnSpc>
            </a:pPr>
            <a:endParaRPr lang="en-US" sz="2800"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smtClean="0"/>
              <a:t>Survey  Perspective</a:t>
            </a:r>
            <a:br>
              <a:rPr lang="en-US" sz="4000" smtClean="0"/>
            </a:br>
            <a:r>
              <a:rPr lang="en-US" sz="4000" smtClean="0"/>
              <a:t>Design-based Inference</a:t>
            </a:r>
            <a:br>
              <a:rPr lang="en-US" sz="4000" smtClean="0"/>
            </a:br>
            <a:endParaRPr lang="en-US" sz="4000" smtClean="0"/>
          </a:p>
        </p:txBody>
      </p:sp>
      <p:sp>
        <p:nvSpPr>
          <p:cNvPr id="20483" name="Rectangle 3"/>
          <p:cNvSpPr>
            <a:spLocks noGrp="1" noChangeArrowheads="1"/>
          </p:cNvSpPr>
          <p:nvPr>
            <p:ph idx="1"/>
          </p:nvPr>
        </p:nvSpPr>
        <p:spPr/>
        <p:txBody>
          <a:bodyPr/>
          <a:lstStyle/>
          <a:p>
            <a:pPr eaLnBrk="1" hangingPunct="1">
              <a:lnSpc>
                <a:spcPct val="90000"/>
              </a:lnSpc>
            </a:pPr>
            <a:r>
              <a:rPr lang="en-US" sz="2800" dirty="0" smtClean="0"/>
              <a:t>Appropriate for describing population attributes</a:t>
            </a:r>
          </a:p>
          <a:p>
            <a:pPr eaLnBrk="1" hangingPunct="1">
              <a:lnSpc>
                <a:spcPct val="90000"/>
              </a:lnSpc>
            </a:pPr>
            <a:r>
              <a:rPr lang="en-US" sz="2800" dirty="0" smtClean="0"/>
              <a:t>Provides some ability to test hypotheses &amp; relationships</a:t>
            </a:r>
          </a:p>
          <a:p>
            <a:pPr eaLnBrk="1" hangingPunct="1">
              <a:lnSpc>
                <a:spcPct val="90000"/>
              </a:lnSpc>
            </a:pPr>
            <a:r>
              <a:rPr lang="en-US" sz="2800" dirty="0" smtClean="0"/>
              <a:t>Data </a:t>
            </a:r>
            <a:r>
              <a:rPr lang="en-US" sz="2800" dirty="0" smtClean="0">
                <a:solidFill>
                  <a:srgbClr val="0000FF"/>
                </a:solidFill>
              </a:rPr>
              <a:t>must </a:t>
            </a:r>
            <a:r>
              <a:rPr lang="en-US" sz="2800" dirty="0" smtClean="0"/>
              <a:t>come from </a:t>
            </a:r>
            <a:r>
              <a:rPr lang="en-US" sz="2800" dirty="0" smtClean="0">
                <a:solidFill>
                  <a:srgbClr val="0000FF"/>
                </a:solidFill>
              </a:rPr>
              <a:t>probability s</a:t>
            </a:r>
            <a:r>
              <a:rPr lang="en-US" sz="2800" dirty="0" smtClean="0"/>
              <a:t>ample</a:t>
            </a:r>
          </a:p>
          <a:p>
            <a:pPr eaLnBrk="1" hangingPunct="1">
              <a:lnSpc>
                <a:spcPct val="90000"/>
              </a:lnSpc>
            </a:pPr>
            <a:r>
              <a:rPr lang="en-US" sz="2800" dirty="0" smtClean="0"/>
              <a:t>No model assumptions are required</a:t>
            </a:r>
          </a:p>
          <a:p>
            <a:pPr eaLnBrk="1" hangingPunct="1">
              <a:lnSpc>
                <a:spcPct val="90000"/>
              </a:lnSpc>
            </a:pPr>
            <a:endParaRPr lang="en-US" sz="1800" dirty="0" smtClean="0"/>
          </a:p>
          <a:p>
            <a:pPr lvl="1" eaLnBrk="1" hangingPunct="1">
              <a:lnSpc>
                <a:spcPct val="90000"/>
              </a:lnSpc>
            </a:pPr>
            <a:endParaRPr lang="en-US" sz="2000" dirty="0" smtClean="0"/>
          </a:p>
          <a:p>
            <a:pPr lvl="1" eaLnBrk="1" hangingPunct="1">
              <a:lnSpc>
                <a:spcPct val="90000"/>
              </a:lnSpc>
            </a:pPr>
            <a:endParaRPr lang="en-US" sz="2000" dirty="0" smtClean="0"/>
          </a:p>
          <a:p>
            <a:pPr eaLnBrk="1" hangingPunct="1">
              <a:lnSpc>
                <a:spcPct val="90000"/>
              </a:lnSpc>
            </a:pPr>
            <a:endParaRPr lang="en-US" sz="2400"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13</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smtClean="0"/>
              <a:t>Survey  Perspective</a:t>
            </a:r>
            <a:br>
              <a:rPr lang="en-US" sz="4000" smtClean="0"/>
            </a:br>
            <a:r>
              <a:rPr lang="en-US" sz="4000" smtClean="0"/>
              <a:t>Design-based Inference</a:t>
            </a:r>
            <a:br>
              <a:rPr lang="en-US" sz="4000" smtClean="0"/>
            </a:br>
            <a:endParaRPr lang="en-US" sz="4000" smtClean="0"/>
          </a:p>
        </p:txBody>
      </p:sp>
      <p:sp>
        <p:nvSpPr>
          <p:cNvPr id="20483" name="Rectangle 3"/>
          <p:cNvSpPr>
            <a:spLocks noGrp="1" noChangeArrowheads="1"/>
          </p:cNvSpPr>
          <p:nvPr>
            <p:ph idx="1"/>
          </p:nvPr>
        </p:nvSpPr>
        <p:spPr/>
        <p:txBody>
          <a:bodyPr/>
          <a:lstStyle/>
          <a:p>
            <a:pPr eaLnBrk="1" hangingPunct="1">
              <a:lnSpc>
                <a:spcPct val="90000"/>
              </a:lnSpc>
            </a:pPr>
            <a:r>
              <a:rPr lang="en-US" sz="2800" dirty="0" smtClean="0"/>
              <a:t>The sample selection process establishes the connection between the sample and the population</a:t>
            </a:r>
          </a:p>
          <a:p>
            <a:pPr eaLnBrk="1" hangingPunct="1">
              <a:lnSpc>
                <a:spcPct val="90000"/>
              </a:lnSpc>
            </a:pPr>
            <a:r>
              <a:rPr lang="en-US" sz="2800" dirty="0" smtClean="0"/>
              <a:t>Estimation focuses on real population characteristics</a:t>
            </a:r>
          </a:p>
          <a:p>
            <a:pPr eaLnBrk="1" hangingPunct="1">
              <a:lnSpc>
                <a:spcPct val="90000"/>
              </a:lnSpc>
            </a:pPr>
            <a:r>
              <a:rPr lang="en-US" sz="2800" dirty="0" smtClean="0"/>
              <a:t>Everything depends on the sampling design </a:t>
            </a:r>
            <a:endParaRPr lang="en-US" sz="1800" dirty="0" smtClean="0"/>
          </a:p>
          <a:p>
            <a:pPr lvl="1" eaLnBrk="1" hangingPunct="1">
              <a:lnSpc>
                <a:spcPct val="90000"/>
              </a:lnSpc>
            </a:pPr>
            <a:endParaRPr lang="en-US" sz="2000" dirty="0" smtClean="0"/>
          </a:p>
          <a:p>
            <a:pPr lvl="1" eaLnBrk="1" hangingPunct="1">
              <a:lnSpc>
                <a:spcPct val="90000"/>
              </a:lnSpc>
            </a:pPr>
            <a:endParaRPr lang="en-US" sz="2000" dirty="0" smtClean="0"/>
          </a:p>
          <a:p>
            <a:pPr eaLnBrk="1" hangingPunct="1">
              <a:lnSpc>
                <a:spcPct val="90000"/>
              </a:lnSpc>
            </a:pPr>
            <a:endParaRPr lang="en-US" sz="2400"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14</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smtClean="0"/>
              <a:t>Survey  Perspective</a:t>
            </a:r>
            <a:br>
              <a:rPr lang="en-US" sz="4000" smtClean="0"/>
            </a:br>
            <a:r>
              <a:rPr lang="en-US" sz="4000" smtClean="0"/>
              <a:t>Design-based Inference</a:t>
            </a:r>
            <a:br>
              <a:rPr lang="en-US" sz="4000" smtClean="0"/>
            </a:br>
            <a:endParaRPr lang="en-US" sz="4000" smtClean="0"/>
          </a:p>
        </p:txBody>
      </p:sp>
      <p:sp>
        <p:nvSpPr>
          <p:cNvPr id="21507" name="Rectangle 3"/>
          <p:cNvSpPr>
            <a:spLocks noGrp="1" noChangeArrowheads="1"/>
          </p:cNvSpPr>
          <p:nvPr>
            <p:ph idx="1"/>
          </p:nvPr>
        </p:nvSpPr>
        <p:spPr/>
        <p:txBody>
          <a:bodyPr/>
          <a:lstStyle/>
          <a:p>
            <a:pPr eaLnBrk="1" hangingPunct="1"/>
            <a:r>
              <a:rPr lang="en-US" dirty="0" smtClean="0"/>
              <a:t>Ready-made inference tools</a:t>
            </a:r>
          </a:p>
          <a:p>
            <a:pPr eaLnBrk="1" hangingPunct="1"/>
            <a:r>
              <a:rPr lang="en-US" dirty="0" smtClean="0"/>
              <a:t>Objective, unbiased inference based on design</a:t>
            </a:r>
          </a:p>
          <a:p>
            <a:pPr eaLnBrk="1" hangingPunct="1"/>
            <a:r>
              <a:rPr lang="en-US" dirty="0" smtClean="0"/>
              <a:t>Known, quantified certainty</a:t>
            </a:r>
          </a:p>
          <a:p>
            <a:pPr lvl="2" eaLnBrk="1" hangingPunct="1"/>
            <a:endParaRPr lang="en-US" sz="2000" dirty="0" smtClean="0"/>
          </a:p>
          <a:p>
            <a:pPr lvl="1" eaLnBrk="1" hangingPunct="1"/>
            <a:endParaRPr lang="en-US" sz="2400" dirty="0" smtClean="0"/>
          </a:p>
          <a:p>
            <a:pPr lvl="1" eaLnBrk="1" hangingPunct="1"/>
            <a:endParaRPr lang="en-US" sz="2400" dirty="0" smtClean="0"/>
          </a:p>
          <a:p>
            <a:pPr eaLnBrk="1" hangingPunct="1"/>
            <a:endParaRPr lang="en-US" sz="2800"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smtClean="0"/>
              <a:t>Survey  Perspective</a:t>
            </a:r>
            <a:br>
              <a:rPr lang="en-US" sz="4000" smtClean="0"/>
            </a:br>
            <a:r>
              <a:rPr lang="en-US" sz="4000" smtClean="0"/>
              <a:t>Design-based Inference</a:t>
            </a:r>
            <a:br>
              <a:rPr lang="en-US" sz="4000" smtClean="0"/>
            </a:br>
            <a:endParaRPr lang="en-US" sz="4000" smtClean="0"/>
          </a:p>
        </p:txBody>
      </p:sp>
      <p:sp>
        <p:nvSpPr>
          <p:cNvPr id="21507" name="Rectangle 3"/>
          <p:cNvSpPr>
            <a:spLocks noGrp="1" noChangeArrowheads="1"/>
          </p:cNvSpPr>
          <p:nvPr>
            <p:ph idx="1"/>
          </p:nvPr>
        </p:nvSpPr>
        <p:spPr/>
        <p:txBody>
          <a:bodyPr/>
          <a:lstStyle/>
          <a:p>
            <a:pPr eaLnBrk="1" hangingPunct="1"/>
            <a:r>
              <a:rPr lang="en-US" dirty="0" smtClean="0"/>
              <a:t>Prior knowledge &amp; theoretical understanding can be incorporated</a:t>
            </a:r>
          </a:p>
          <a:p>
            <a:pPr lvl="1" eaLnBrk="1" hangingPunct="1"/>
            <a:r>
              <a:rPr lang="en-US" dirty="0" smtClean="0"/>
              <a:t>Both design and analysis stages</a:t>
            </a:r>
          </a:p>
          <a:p>
            <a:pPr lvl="1" eaLnBrk="1" hangingPunct="1"/>
            <a:r>
              <a:rPr lang="en-US" dirty="0" smtClean="0"/>
              <a:t>Retain design-based </a:t>
            </a:r>
            <a:r>
              <a:rPr lang="en-US" dirty="0" err="1" smtClean="0"/>
              <a:t>unbiasedness</a:t>
            </a:r>
            <a:endParaRPr lang="en-US" dirty="0" smtClean="0"/>
          </a:p>
          <a:p>
            <a:pPr eaLnBrk="1" hangingPunct="1"/>
            <a:r>
              <a:rPr lang="en-US" dirty="0" smtClean="0"/>
              <a:t>Model-based analyses can also be used, but we change the probability base</a:t>
            </a:r>
          </a:p>
          <a:p>
            <a:pPr lvl="2" eaLnBrk="1" hangingPunct="1"/>
            <a:endParaRPr lang="en-US" sz="2000" dirty="0" smtClean="0"/>
          </a:p>
          <a:p>
            <a:pPr lvl="1" eaLnBrk="1" hangingPunct="1"/>
            <a:endParaRPr lang="en-US" sz="2400" dirty="0" smtClean="0"/>
          </a:p>
          <a:p>
            <a:pPr lvl="1" eaLnBrk="1" hangingPunct="1"/>
            <a:endParaRPr lang="en-US" sz="2400" dirty="0" smtClean="0"/>
          </a:p>
          <a:p>
            <a:pPr eaLnBrk="1" hangingPunct="1"/>
            <a:endParaRPr lang="en-US" sz="2800"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800" dirty="0" smtClean="0"/>
              <a:t>Elements of a sampling design</a:t>
            </a:r>
          </a:p>
        </p:txBody>
      </p:sp>
      <p:sp>
        <p:nvSpPr>
          <p:cNvPr id="24579" name="Rectangle 3"/>
          <p:cNvSpPr>
            <a:spLocks noGrp="1" noChangeArrowheads="1"/>
          </p:cNvSpPr>
          <p:nvPr>
            <p:ph idx="1"/>
          </p:nvPr>
        </p:nvSpPr>
        <p:spPr/>
        <p:txBody>
          <a:bodyPr/>
          <a:lstStyle/>
          <a:p>
            <a:pPr eaLnBrk="1" hangingPunct="1">
              <a:lnSpc>
                <a:spcPct val="90000"/>
              </a:lnSpc>
            </a:pPr>
            <a:r>
              <a:rPr lang="en-US" dirty="0" smtClean="0"/>
              <a:t>Survey objectives</a:t>
            </a:r>
          </a:p>
          <a:p>
            <a:pPr lvl="1" eaLnBrk="1" hangingPunct="1">
              <a:lnSpc>
                <a:spcPct val="90000"/>
              </a:lnSpc>
            </a:pPr>
            <a:r>
              <a:rPr lang="en-US" dirty="0" smtClean="0"/>
              <a:t>Target population</a:t>
            </a:r>
          </a:p>
          <a:p>
            <a:pPr lvl="2" eaLnBrk="1" hangingPunct="1">
              <a:lnSpc>
                <a:spcPct val="90000"/>
              </a:lnSpc>
            </a:pPr>
            <a:r>
              <a:rPr lang="en-US" dirty="0" smtClean="0"/>
              <a:t>What is it</a:t>
            </a:r>
          </a:p>
          <a:p>
            <a:pPr lvl="2" eaLnBrk="1" hangingPunct="1">
              <a:lnSpc>
                <a:spcPct val="90000"/>
              </a:lnSpc>
            </a:pPr>
            <a:r>
              <a:rPr lang="en-US" dirty="0" smtClean="0"/>
              <a:t>Which attribute(s) are to be estimated</a:t>
            </a:r>
          </a:p>
          <a:p>
            <a:pPr lvl="2" eaLnBrk="1" hangingPunct="1">
              <a:lnSpc>
                <a:spcPct val="90000"/>
              </a:lnSpc>
            </a:pPr>
            <a:r>
              <a:rPr lang="en-US" dirty="0" smtClean="0"/>
              <a:t>Are there subpopulations of  particular interest that  require special attention?</a:t>
            </a:r>
          </a:p>
          <a:p>
            <a:pPr lvl="1" eaLnBrk="1" hangingPunct="1">
              <a:lnSpc>
                <a:spcPct val="90000"/>
              </a:lnSpc>
            </a:pPr>
            <a:r>
              <a:rPr lang="en-US" dirty="0" smtClean="0"/>
              <a:t>Sample frame</a:t>
            </a:r>
          </a:p>
          <a:p>
            <a:pPr lvl="2" eaLnBrk="1" hangingPunct="1">
              <a:lnSpc>
                <a:spcPct val="90000"/>
              </a:lnSpc>
            </a:pPr>
            <a:r>
              <a:rPr lang="en-US" dirty="0" smtClean="0"/>
              <a:t>What do we use to define &amp; identify the target population so that we can draw a sample</a:t>
            </a:r>
            <a:r>
              <a:rPr lang="en-US" sz="2000" dirty="0" smtClean="0"/>
              <a:t>?</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800" smtClean="0"/>
              <a:t>Elements of a sampling design</a:t>
            </a:r>
          </a:p>
        </p:txBody>
      </p:sp>
      <p:sp>
        <p:nvSpPr>
          <p:cNvPr id="24579" name="Rectangle 3"/>
          <p:cNvSpPr>
            <a:spLocks noGrp="1" noChangeArrowheads="1"/>
          </p:cNvSpPr>
          <p:nvPr>
            <p:ph idx="1"/>
          </p:nvPr>
        </p:nvSpPr>
        <p:spPr/>
        <p:txBody>
          <a:bodyPr/>
          <a:lstStyle/>
          <a:p>
            <a:pPr eaLnBrk="1" hangingPunct="1">
              <a:lnSpc>
                <a:spcPct val="90000"/>
              </a:lnSpc>
            </a:pPr>
            <a:r>
              <a:rPr lang="en-US" dirty="0" smtClean="0"/>
              <a:t>Survey objectives</a:t>
            </a:r>
          </a:p>
          <a:p>
            <a:pPr lvl="1" eaLnBrk="1" hangingPunct="1">
              <a:lnSpc>
                <a:spcPct val="90000"/>
              </a:lnSpc>
            </a:pPr>
            <a:r>
              <a:rPr lang="en-US" dirty="0" smtClean="0"/>
              <a:t>Indicators and response design</a:t>
            </a:r>
          </a:p>
          <a:p>
            <a:pPr lvl="2" eaLnBrk="1" hangingPunct="1">
              <a:lnSpc>
                <a:spcPct val="90000"/>
              </a:lnSpc>
            </a:pPr>
            <a:r>
              <a:rPr lang="en-US" dirty="0" smtClean="0"/>
              <a:t>How do we measure or determine the attributes?</a:t>
            </a:r>
          </a:p>
          <a:p>
            <a:pPr lvl="1" eaLnBrk="1" hangingPunct="1">
              <a:lnSpc>
                <a:spcPct val="90000"/>
              </a:lnSpc>
            </a:pPr>
            <a:r>
              <a:rPr lang="en-US" dirty="0" smtClean="0"/>
              <a:t>Institutional constraints</a:t>
            </a:r>
          </a:p>
          <a:p>
            <a:pPr lvl="2" eaLnBrk="1" hangingPunct="1">
              <a:lnSpc>
                <a:spcPct val="90000"/>
              </a:lnSpc>
            </a:pPr>
            <a:r>
              <a:rPr lang="en-US" dirty="0" smtClean="0"/>
              <a:t>How much time, money, equipment is available?</a:t>
            </a:r>
          </a:p>
          <a:p>
            <a:pPr lvl="2" eaLnBrk="1" hangingPunct="1">
              <a:lnSpc>
                <a:spcPct val="90000"/>
              </a:lnSpc>
            </a:pPr>
            <a:r>
              <a:rPr lang="en-US" dirty="0" smtClean="0"/>
              <a:t>Are collection permits necessary?</a:t>
            </a:r>
          </a:p>
          <a:p>
            <a:pPr lvl="2" eaLnBrk="1" hangingPunct="1">
              <a:lnSpc>
                <a:spcPct val="90000"/>
              </a:lnSpc>
            </a:pPr>
            <a:r>
              <a:rPr lang="en-US" dirty="0" smtClean="0"/>
              <a:t>Are there legal, political, or social constraints?</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800" smtClean="0"/>
              <a:t>Elements of a sampling design</a:t>
            </a:r>
          </a:p>
        </p:txBody>
      </p:sp>
      <p:sp>
        <p:nvSpPr>
          <p:cNvPr id="25603" name="Rectangle 3"/>
          <p:cNvSpPr>
            <a:spLocks noGrp="1" noChangeArrowheads="1"/>
          </p:cNvSpPr>
          <p:nvPr>
            <p:ph idx="1"/>
          </p:nvPr>
        </p:nvSpPr>
        <p:spPr/>
        <p:txBody>
          <a:bodyPr/>
          <a:lstStyle/>
          <a:p>
            <a:pPr eaLnBrk="1" hangingPunct="1">
              <a:lnSpc>
                <a:spcPct val="90000"/>
              </a:lnSpc>
            </a:pPr>
            <a:r>
              <a:rPr lang="en-US" dirty="0" smtClean="0"/>
              <a:t>Specification of survey design</a:t>
            </a:r>
          </a:p>
          <a:p>
            <a:pPr lvl="1" eaLnBrk="1" hangingPunct="1">
              <a:lnSpc>
                <a:spcPct val="90000"/>
              </a:lnSpc>
            </a:pPr>
            <a:r>
              <a:rPr lang="en-US" dirty="0" smtClean="0"/>
              <a:t>What techniques will be used to select sites from the frame? </a:t>
            </a:r>
          </a:p>
          <a:p>
            <a:pPr lvl="2" eaLnBrk="1" hangingPunct="1">
              <a:lnSpc>
                <a:spcPct val="90000"/>
              </a:lnSpc>
            </a:pPr>
            <a:r>
              <a:rPr lang="en-US" dirty="0" smtClean="0"/>
              <a:t>Many survey techniques exist to focus survey on objectives.</a:t>
            </a:r>
          </a:p>
          <a:p>
            <a:pPr lvl="1" eaLnBrk="1" hangingPunct="1">
              <a:lnSpc>
                <a:spcPct val="90000"/>
              </a:lnSpc>
            </a:pPr>
            <a:r>
              <a:rPr lang="en-US" dirty="0" smtClean="0"/>
              <a:t>Site evaluation (field and lab measurements)</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dirty="0" smtClean="0"/>
              <a:t>Survey Sampling Paradigm</a:t>
            </a:r>
          </a:p>
        </p:txBody>
      </p:sp>
      <p:sp>
        <p:nvSpPr>
          <p:cNvPr id="44035" name="Content Placeholder 2"/>
          <p:cNvSpPr>
            <a:spLocks noGrp="1"/>
          </p:cNvSpPr>
          <p:nvPr>
            <p:ph idx="1"/>
          </p:nvPr>
        </p:nvSpPr>
        <p:spPr/>
        <p:txBody>
          <a:bodyPr/>
          <a:lstStyle/>
          <a:p>
            <a:pPr eaLnBrk="1" hangingPunct="1"/>
            <a:r>
              <a:rPr lang="en-US" dirty="0" smtClean="0"/>
              <a:t>Interest is in a real population with fixed but unknown response values.  The population may be finite (e.g., all lakes in Alaska)  or infinite (all points on rivers or streams in Alaska that have anadromous fish populations).</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2</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800" smtClean="0"/>
              <a:t>Elements of a sampling design</a:t>
            </a:r>
          </a:p>
        </p:txBody>
      </p:sp>
      <p:sp>
        <p:nvSpPr>
          <p:cNvPr id="25603" name="Rectangle 3"/>
          <p:cNvSpPr>
            <a:spLocks noGrp="1" noChangeArrowheads="1"/>
          </p:cNvSpPr>
          <p:nvPr>
            <p:ph idx="1"/>
          </p:nvPr>
        </p:nvSpPr>
        <p:spPr/>
        <p:txBody>
          <a:bodyPr/>
          <a:lstStyle/>
          <a:p>
            <a:pPr eaLnBrk="1" hangingPunct="1">
              <a:lnSpc>
                <a:spcPct val="90000"/>
              </a:lnSpc>
            </a:pPr>
            <a:r>
              <a:rPr lang="en-US" dirty="0" smtClean="0"/>
              <a:t>Target population attribute estimation</a:t>
            </a:r>
          </a:p>
          <a:p>
            <a:pPr lvl="1" eaLnBrk="1" hangingPunct="1">
              <a:lnSpc>
                <a:spcPct val="90000"/>
              </a:lnSpc>
            </a:pPr>
            <a:r>
              <a:rPr lang="en-US" dirty="0" smtClean="0"/>
              <a:t>Most population attributes have a variety of techniques that could be used to produce estimates</a:t>
            </a:r>
          </a:p>
          <a:p>
            <a:pPr lvl="1" eaLnBrk="1" hangingPunct="1">
              <a:lnSpc>
                <a:spcPct val="90000"/>
              </a:lnSpc>
            </a:pPr>
            <a:r>
              <a:rPr lang="en-US" dirty="0" smtClean="0"/>
              <a:t>What ancillary information do we need to collect to assist in estimation</a:t>
            </a:r>
          </a:p>
          <a:p>
            <a:pPr lvl="1" eaLnBrk="1" hangingPunct="1">
              <a:lnSpc>
                <a:spcPct val="90000"/>
              </a:lnSpc>
            </a:pPr>
            <a:r>
              <a:rPr lang="en-US" dirty="0" smtClean="0"/>
              <a:t>Need to ensure that estimation is coherent with the design</a:t>
            </a:r>
            <a:r>
              <a:rPr lang="en-US" sz="2400" dirty="0" smtClean="0"/>
              <a:t> </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Survey Objective</a:t>
            </a:r>
          </a:p>
        </p:txBody>
      </p:sp>
      <p:sp>
        <p:nvSpPr>
          <p:cNvPr id="26627" name="Rectangle 3"/>
          <p:cNvSpPr>
            <a:spLocks noGrp="1" noChangeArrowheads="1"/>
          </p:cNvSpPr>
          <p:nvPr>
            <p:ph idx="1"/>
          </p:nvPr>
        </p:nvSpPr>
        <p:spPr/>
        <p:txBody>
          <a:bodyPr/>
          <a:lstStyle/>
          <a:p>
            <a:pPr eaLnBrk="1" hangingPunct="1">
              <a:lnSpc>
                <a:spcPct val="90000"/>
              </a:lnSpc>
            </a:pPr>
            <a:r>
              <a:rPr lang="en-US" dirty="0" smtClean="0"/>
              <a:t>What characteristics of the population do we want to describe?</a:t>
            </a:r>
          </a:p>
          <a:p>
            <a:pPr eaLnBrk="1" hangingPunct="1">
              <a:lnSpc>
                <a:spcPct val="90000"/>
              </a:lnSpc>
            </a:pPr>
            <a:r>
              <a:rPr lang="en-US" dirty="0" smtClean="0"/>
              <a:t>Specific details of objective:</a:t>
            </a:r>
          </a:p>
          <a:p>
            <a:pPr lvl="1" eaLnBrk="1" hangingPunct="1">
              <a:lnSpc>
                <a:spcPct val="90000"/>
              </a:lnSpc>
            </a:pPr>
            <a:r>
              <a:rPr lang="en-US" dirty="0" smtClean="0"/>
              <a:t>What population?</a:t>
            </a:r>
          </a:p>
          <a:p>
            <a:pPr lvl="2" eaLnBrk="1" hangingPunct="1">
              <a:lnSpc>
                <a:spcPct val="90000"/>
              </a:lnSpc>
            </a:pPr>
            <a:r>
              <a:rPr lang="en-US" dirty="0" smtClean="0"/>
              <a:t>Spatial extent, biological &amp; statistical</a:t>
            </a:r>
          </a:p>
          <a:p>
            <a:pPr lvl="1" eaLnBrk="1" hangingPunct="1">
              <a:lnSpc>
                <a:spcPct val="90000"/>
              </a:lnSpc>
            </a:pPr>
            <a:r>
              <a:rPr lang="en-US" dirty="0" smtClean="0"/>
              <a:t>What attributes are measured?</a:t>
            </a:r>
          </a:p>
          <a:p>
            <a:pPr lvl="1" eaLnBrk="1" hangingPunct="1">
              <a:lnSpc>
                <a:spcPct val="90000"/>
              </a:lnSpc>
            </a:pPr>
            <a:r>
              <a:rPr lang="en-US" dirty="0" smtClean="0"/>
              <a:t>How are attributes measured?</a:t>
            </a:r>
          </a:p>
          <a:p>
            <a:pPr lvl="1" eaLnBrk="1" hangingPunct="1">
              <a:lnSpc>
                <a:spcPct val="90000"/>
              </a:lnSpc>
            </a:pPr>
            <a:r>
              <a:rPr lang="en-US" dirty="0" smtClean="0"/>
              <a:t>How are results reported?</a:t>
            </a:r>
          </a:p>
          <a:p>
            <a:pPr lvl="1" eaLnBrk="1" hangingPunct="1">
              <a:lnSpc>
                <a:spcPct val="90000"/>
              </a:lnSpc>
              <a:buFontTx/>
              <a:buNone/>
            </a:pPr>
            <a:endParaRPr lang="en-US" sz="2400"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Survey Objective</a:t>
            </a:r>
          </a:p>
        </p:txBody>
      </p:sp>
      <p:sp>
        <p:nvSpPr>
          <p:cNvPr id="27651" name="Rectangle 3"/>
          <p:cNvSpPr>
            <a:spLocks noGrp="1" noChangeArrowheads="1"/>
          </p:cNvSpPr>
          <p:nvPr>
            <p:ph idx="1"/>
          </p:nvPr>
        </p:nvSpPr>
        <p:spPr/>
        <p:txBody>
          <a:bodyPr/>
          <a:lstStyle/>
          <a:p>
            <a:pPr eaLnBrk="1" hangingPunct="1">
              <a:lnSpc>
                <a:spcPct val="90000"/>
              </a:lnSpc>
            </a:pPr>
            <a:r>
              <a:rPr lang="en-US" dirty="0" smtClean="0"/>
              <a:t>For example, an objective might be to determine the status of a Douglas fir population in specified region</a:t>
            </a:r>
          </a:p>
          <a:p>
            <a:pPr lvl="1" eaLnBrk="1" hangingPunct="1">
              <a:lnSpc>
                <a:spcPct val="90000"/>
              </a:lnSpc>
            </a:pPr>
            <a:endParaRPr lang="en-US" sz="2400"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Survey Objective</a:t>
            </a:r>
          </a:p>
        </p:txBody>
      </p:sp>
      <p:sp>
        <p:nvSpPr>
          <p:cNvPr id="27651" name="Rectangle 3"/>
          <p:cNvSpPr>
            <a:spLocks noGrp="1" noChangeArrowheads="1"/>
          </p:cNvSpPr>
          <p:nvPr>
            <p:ph idx="1"/>
          </p:nvPr>
        </p:nvSpPr>
        <p:spPr/>
        <p:txBody>
          <a:bodyPr/>
          <a:lstStyle/>
          <a:p>
            <a:pPr eaLnBrk="1" hangingPunct="1">
              <a:lnSpc>
                <a:spcPct val="90000"/>
              </a:lnSpc>
            </a:pPr>
            <a:r>
              <a:rPr lang="en-US" dirty="0" smtClean="0"/>
              <a:t>Objective: status of a Douglas fir population</a:t>
            </a:r>
          </a:p>
          <a:p>
            <a:pPr eaLnBrk="1" hangingPunct="1">
              <a:lnSpc>
                <a:spcPct val="90000"/>
              </a:lnSpc>
            </a:pPr>
            <a:r>
              <a:rPr lang="en-US" dirty="0" smtClean="0"/>
              <a:t>Lots of ways in which this objective could be phrased</a:t>
            </a:r>
          </a:p>
          <a:p>
            <a:pPr lvl="1" eaLnBrk="1" hangingPunct="1">
              <a:lnSpc>
                <a:spcPct val="90000"/>
              </a:lnSpc>
            </a:pPr>
            <a:r>
              <a:rPr lang="en-US" dirty="0" smtClean="0"/>
              <a:t>Total number of trees</a:t>
            </a:r>
          </a:p>
          <a:p>
            <a:pPr lvl="1" eaLnBrk="1" hangingPunct="1">
              <a:lnSpc>
                <a:spcPct val="90000"/>
              </a:lnSpc>
            </a:pPr>
            <a:endParaRPr lang="en-US" sz="2400"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Survey Objective</a:t>
            </a:r>
          </a:p>
        </p:txBody>
      </p:sp>
      <p:sp>
        <p:nvSpPr>
          <p:cNvPr id="28675" name="Rectangle 3"/>
          <p:cNvSpPr>
            <a:spLocks noGrp="1" noChangeArrowheads="1"/>
          </p:cNvSpPr>
          <p:nvPr>
            <p:ph idx="1"/>
          </p:nvPr>
        </p:nvSpPr>
        <p:spPr/>
        <p:txBody>
          <a:bodyPr/>
          <a:lstStyle/>
          <a:p>
            <a:pPr eaLnBrk="1" hangingPunct="1">
              <a:lnSpc>
                <a:spcPct val="90000"/>
              </a:lnSpc>
            </a:pPr>
            <a:r>
              <a:rPr lang="en-US" dirty="0" smtClean="0"/>
              <a:t>Objective: status of a Douglas fir population</a:t>
            </a:r>
          </a:p>
          <a:p>
            <a:pPr eaLnBrk="1" hangingPunct="1">
              <a:lnSpc>
                <a:spcPct val="90000"/>
              </a:lnSpc>
            </a:pPr>
            <a:r>
              <a:rPr lang="en-US" dirty="0" smtClean="0"/>
              <a:t>Lots of ways in which this objective could be phrased</a:t>
            </a:r>
          </a:p>
          <a:p>
            <a:pPr lvl="1" eaLnBrk="1" hangingPunct="1">
              <a:lnSpc>
                <a:spcPct val="90000"/>
              </a:lnSpc>
            </a:pPr>
            <a:r>
              <a:rPr lang="en-US" dirty="0" smtClean="0">
                <a:solidFill>
                  <a:srgbClr val="996633"/>
                </a:solidFill>
              </a:rPr>
              <a:t>Total number of trees</a:t>
            </a:r>
          </a:p>
          <a:p>
            <a:pPr lvl="1" eaLnBrk="1" hangingPunct="1">
              <a:lnSpc>
                <a:spcPct val="90000"/>
              </a:lnSpc>
            </a:pPr>
            <a:r>
              <a:rPr lang="en-US" dirty="0" smtClean="0"/>
              <a:t>Average number of trees per acre (stocking density)</a:t>
            </a:r>
          </a:p>
          <a:p>
            <a:pPr lvl="1" eaLnBrk="1" hangingPunct="1">
              <a:lnSpc>
                <a:spcPct val="90000"/>
              </a:lnSpc>
            </a:pPr>
            <a:endParaRPr lang="en-US" sz="2400"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Survey Objective</a:t>
            </a:r>
          </a:p>
        </p:txBody>
      </p:sp>
      <p:sp>
        <p:nvSpPr>
          <p:cNvPr id="29699" name="Rectangle 3"/>
          <p:cNvSpPr>
            <a:spLocks noGrp="1" noChangeArrowheads="1"/>
          </p:cNvSpPr>
          <p:nvPr>
            <p:ph idx="1"/>
          </p:nvPr>
        </p:nvSpPr>
        <p:spPr/>
        <p:txBody>
          <a:bodyPr/>
          <a:lstStyle/>
          <a:p>
            <a:pPr eaLnBrk="1" hangingPunct="1">
              <a:lnSpc>
                <a:spcPct val="90000"/>
              </a:lnSpc>
            </a:pPr>
            <a:r>
              <a:rPr lang="en-US" dirty="0" smtClean="0"/>
              <a:t>Objective: status of a Douglas fir population</a:t>
            </a:r>
          </a:p>
          <a:p>
            <a:pPr eaLnBrk="1" hangingPunct="1">
              <a:lnSpc>
                <a:spcPct val="90000"/>
              </a:lnSpc>
            </a:pPr>
            <a:r>
              <a:rPr lang="en-US" dirty="0" smtClean="0"/>
              <a:t>Lots of ways in which this objective could be phrased</a:t>
            </a:r>
          </a:p>
          <a:p>
            <a:pPr lvl="1" eaLnBrk="1" hangingPunct="1">
              <a:lnSpc>
                <a:spcPct val="90000"/>
              </a:lnSpc>
            </a:pPr>
            <a:r>
              <a:rPr lang="en-US" dirty="0" smtClean="0">
                <a:solidFill>
                  <a:srgbClr val="996633"/>
                </a:solidFill>
              </a:rPr>
              <a:t>Total number of trees</a:t>
            </a:r>
          </a:p>
          <a:p>
            <a:pPr lvl="1" eaLnBrk="1" hangingPunct="1">
              <a:lnSpc>
                <a:spcPct val="90000"/>
              </a:lnSpc>
            </a:pPr>
            <a:r>
              <a:rPr lang="en-US" dirty="0" smtClean="0">
                <a:solidFill>
                  <a:srgbClr val="996633"/>
                </a:solidFill>
              </a:rPr>
              <a:t>Average number of trees per acre (stocking density)</a:t>
            </a:r>
          </a:p>
          <a:p>
            <a:pPr lvl="1" eaLnBrk="1" hangingPunct="1">
              <a:lnSpc>
                <a:spcPct val="90000"/>
              </a:lnSpc>
            </a:pPr>
            <a:r>
              <a:rPr lang="en-US" dirty="0" smtClean="0"/>
              <a:t>Number or proportion of  acres with nominal density</a:t>
            </a:r>
          </a:p>
          <a:p>
            <a:pPr lvl="1" eaLnBrk="1" hangingPunct="1">
              <a:lnSpc>
                <a:spcPct val="90000"/>
              </a:lnSpc>
            </a:pPr>
            <a:endParaRPr lang="en-US"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Survey Objective</a:t>
            </a:r>
          </a:p>
        </p:txBody>
      </p:sp>
      <p:sp>
        <p:nvSpPr>
          <p:cNvPr id="30723" name="Rectangle 3"/>
          <p:cNvSpPr>
            <a:spLocks noGrp="1" noChangeArrowheads="1"/>
          </p:cNvSpPr>
          <p:nvPr>
            <p:ph idx="1"/>
          </p:nvPr>
        </p:nvSpPr>
        <p:spPr/>
        <p:txBody>
          <a:bodyPr/>
          <a:lstStyle/>
          <a:p>
            <a:pPr eaLnBrk="1" hangingPunct="1">
              <a:lnSpc>
                <a:spcPct val="90000"/>
              </a:lnSpc>
            </a:pPr>
            <a:r>
              <a:rPr lang="en-US" dirty="0" smtClean="0"/>
              <a:t>Objective: status of a Douglas fir population</a:t>
            </a:r>
          </a:p>
          <a:p>
            <a:pPr eaLnBrk="1" hangingPunct="1">
              <a:lnSpc>
                <a:spcPct val="90000"/>
              </a:lnSpc>
            </a:pPr>
            <a:r>
              <a:rPr lang="en-US" dirty="0" smtClean="0"/>
              <a:t>Lots of ways in which this objective could be phrased</a:t>
            </a:r>
          </a:p>
          <a:p>
            <a:pPr lvl="1" eaLnBrk="1" hangingPunct="1">
              <a:lnSpc>
                <a:spcPct val="90000"/>
              </a:lnSpc>
            </a:pPr>
            <a:r>
              <a:rPr lang="en-US" dirty="0" smtClean="0">
                <a:solidFill>
                  <a:srgbClr val="996633"/>
                </a:solidFill>
              </a:rPr>
              <a:t>Total number of trees</a:t>
            </a:r>
          </a:p>
          <a:p>
            <a:pPr lvl="1" eaLnBrk="1" hangingPunct="1">
              <a:lnSpc>
                <a:spcPct val="90000"/>
              </a:lnSpc>
            </a:pPr>
            <a:r>
              <a:rPr lang="en-US" dirty="0" smtClean="0">
                <a:solidFill>
                  <a:srgbClr val="996633"/>
                </a:solidFill>
              </a:rPr>
              <a:t>Average number of trees per acre (stocking density)</a:t>
            </a:r>
          </a:p>
          <a:p>
            <a:pPr lvl="1" eaLnBrk="1" hangingPunct="1">
              <a:lnSpc>
                <a:spcPct val="90000"/>
              </a:lnSpc>
            </a:pPr>
            <a:r>
              <a:rPr lang="en-US" dirty="0" smtClean="0">
                <a:solidFill>
                  <a:srgbClr val="996633"/>
                </a:solidFill>
              </a:rPr>
              <a:t>Number or proportion of  acres with nominal density</a:t>
            </a:r>
          </a:p>
          <a:p>
            <a:pPr lvl="1" eaLnBrk="1" hangingPunct="1">
              <a:lnSpc>
                <a:spcPct val="90000"/>
              </a:lnSpc>
            </a:pPr>
            <a:r>
              <a:rPr lang="en-US" dirty="0" smtClean="0"/>
              <a:t>Distribution of tree sizes</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26</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228600"/>
            <a:ext cx="7772400" cy="1143000"/>
          </a:xfrm>
        </p:spPr>
        <p:txBody>
          <a:bodyPr/>
          <a:lstStyle/>
          <a:p>
            <a:pPr eaLnBrk="1" hangingPunct="1"/>
            <a:r>
              <a:rPr lang="en-US" dirty="0" smtClean="0"/>
              <a:t>Survey Objective</a:t>
            </a:r>
          </a:p>
        </p:txBody>
      </p:sp>
      <p:sp>
        <p:nvSpPr>
          <p:cNvPr id="30723" name="Rectangle 3"/>
          <p:cNvSpPr>
            <a:spLocks noGrp="1" noChangeArrowheads="1"/>
          </p:cNvSpPr>
          <p:nvPr>
            <p:ph idx="1"/>
          </p:nvPr>
        </p:nvSpPr>
        <p:spPr>
          <a:xfrm>
            <a:off x="762000" y="1371600"/>
            <a:ext cx="7772400" cy="4114800"/>
          </a:xfrm>
        </p:spPr>
        <p:txBody>
          <a:bodyPr/>
          <a:lstStyle/>
          <a:p>
            <a:pPr eaLnBrk="1" hangingPunct="1">
              <a:lnSpc>
                <a:spcPct val="90000"/>
              </a:lnSpc>
            </a:pPr>
            <a:r>
              <a:rPr lang="en-US" dirty="0" smtClean="0"/>
              <a:t>Objective: status of a Douglas fir population</a:t>
            </a:r>
          </a:p>
          <a:p>
            <a:pPr eaLnBrk="1" hangingPunct="1">
              <a:lnSpc>
                <a:spcPct val="90000"/>
              </a:lnSpc>
            </a:pPr>
            <a:r>
              <a:rPr lang="en-US" dirty="0" smtClean="0"/>
              <a:t>Lots of ways in which this objective could be phrased</a:t>
            </a:r>
          </a:p>
          <a:p>
            <a:pPr lvl="1" eaLnBrk="1" hangingPunct="1">
              <a:lnSpc>
                <a:spcPct val="90000"/>
              </a:lnSpc>
            </a:pPr>
            <a:r>
              <a:rPr lang="en-US" dirty="0" smtClean="0">
                <a:solidFill>
                  <a:srgbClr val="996633"/>
                </a:solidFill>
              </a:rPr>
              <a:t>Total number of trees</a:t>
            </a:r>
          </a:p>
          <a:p>
            <a:pPr lvl="1" eaLnBrk="1" hangingPunct="1">
              <a:lnSpc>
                <a:spcPct val="90000"/>
              </a:lnSpc>
            </a:pPr>
            <a:r>
              <a:rPr lang="en-US" dirty="0" smtClean="0">
                <a:solidFill>
                  <a:srgbClr val="996633"/>
                </a:solidFill>
              </a:rPr>
              <a:t>Average number of trees per acre (stocking density)</a:t>
            </a:r>
          </a:p>
          <a:p>
            <a:pPr lvl="1" eaLnBrk="1" hangingPunct="1">
              <a:lnSpc>
                <a:spcPct val="90000"/>
              </a:lnSpc>
            </a:pPr>
            <a:r>
              <a:rPr lang="en-US" dirty="0" smtClean="0">
                <a:solidFill>
                  <a:srgbClr val="996633"/>
                </a:solidFill>
              </a:rPr>
              <a:t>Number or proportion of  acres with nominal density</a:t>
            </a:r>
          </a:p>
          <a:p>
            <a:pPr lvl="1" eaLnBrk="1" hangingPunct="1">
              <a:lnSpc>
                <a:spcPct val="90000"/>
              </a:lnSpc>
            </a:pPr>
            <a:r>
              <a:rPr lang="en-US" dirty="0" smtClean="0">
                <a:solidFill>
                  <a:srgbClr val="996633"/>
                </a:solidFill>
              </a:rPr>
              <a:t>Distribution of tree sizes</a:t>
            </a:r>
          </a:p>
          <a:p>
            <a:pPr lvl="1" eaLnBrk="1" hangingPunct="1">
              <a:lnSpc>
                <a:spcPct val="90000"/>
              </a:lnSpc>
            </a:pPr>
            <a:r>
              <a:rPr lang="en-US" dirty="0" smtClean="0"/>
              <a:t>Total volume of harvestable trees</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Objectives lead to Design</a:t>
            </a:r>
          </a:p>
        </p:txBody>
      </p:sp>
      <p:sp>
        <p:nvSpPr>
          <p:cNvPr id="31747" name="Rectangle 3"/>
          <p:cNvSpPr>
            <a:spLocks noGrp="1" noChangeArrowheads="1"/>
          </p:cNvSpPr>
          <p:nvPr>
            <p:ph idx="1"/>
          </p:nvPr>
        </p:nvSpPr>
        <p:spPr/>
        <p:txBody>
          <a:bodyPr/>
          <a:lstStyle/>
          <a:p>
            <a:pPr eaLnBrk="1" hangingPunct="1"/>
            <a:r>
              <a:rPr lang="en-US" sz="2800" smtClean="0"/>
              <a:t>Kish (1965): “The survey objectives should determine the sample design; but the determination is actually a two-way process…”</a:t>
            </a:r>
          </a:p>
          <a:p>
            <a:pPr eaLnBrk="1" hangingPunct="1"/>
            <a:r>
              <a:rPr lang="en-US" sz="2800" smtClean="0"/>
              <a:t>Initially objectives are stated in common sense statements – challenge is to transform them into quantitative questions that can be conveyed precisely to intended audience … and addressed by the survey.</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Objectives lead to Design</a:t>
            </a:r>
          </a:p>
        </p:txBody>
      </p:sp>
      <p:sp>
        <p:nvSpPr>
          <p:cNvPr id="32771" name="Rectangle 3"/>
          <p:cNvSpPr>
            <a:spLocks noGrp="1" noChangeArrowheads="1"/>
          </p:cNvSpPr>
          <p:nvPr>
            <p:ph idx="1"/>
          </p:nvPr>
        </p:nvSpPr>
        <p:spPr>
          <a:xfrm>
            <a:off x="762000" y="1905000"/>
            <a:ext cx="7772400" cy="4114800"/>
          </a:xfrm>
        </p:spPr>
        <p:txBody>
          <a:bodyPr/>
          <a:lstStyle/>
          <a:p>
            <a:pPr eaLnBrk="1" hangingPunct="1"/>
            <a:r>
              <a:rPr lang="en-US" dirty="0" smtClean="0"/>
              <a:t>Statistical perspective is key</a:t>
            </a:r>
          </a:p>
          <a:p>
            <a:pPr lvl="1" eaLnBrk="1" hangingPunct="1"/>
            <a:r>
              <a:rPr lang="en-US" dirty="0" smtClean="0"/>
              <a:t>Know whether a survey design can answer the question</a:t>
            </a:r>
          </a:p>
          <a:p>
            <a:pPr lvl="1" eaLnBrk="1" hangingPunct="1"/>
            <a:r>
              <a:rPr lang="en-US" dirty="0" smtClean="0"/>
              <a:t>Know when the question is not precise enough</a:t>
            </a:r>
          </a:p>
          <a:p>
            <a:pPr lvl="2" eaLnBrk="1" hangingPunct="1"/>
            <a:r>
              <a:rPr lang="en-US" dirty="0" smtClean="0"/>
              <a:t>Multiple interpretations</a:t>
            </a:r>
          </a:p>
          <a:p>
            <a:pPr lvl="2" eaLnBrk="1" hangingPunct="1"/>
            <a:r>
              <a:rPr lang="en-US" dirty="0" smtClean="0"/>
              <a:t>Vague specification of  “status”</a:t>
            </a:r>
          </a:p>
          <a:p>
            <a:pPr lvl="2" eaLnBrk="1" hangingPunct="1"/>
            <a:r>
              <a:rPr lang="en-US" dirty="0" smtClean="0"/>
              <a:t>Target population not well framed</a:t>
            </a:r>
          </a:p>
          <a:p>
            <a:pPr lvl="2" eaLnBrk="1" hangingPunct="1"/>
            <a:r>
              <a:rPr lang="en-US" dirty="0" smtClean="0"/>
              <a:t>Precision of results not specified</a:t>
            </a:r>
          </a:p>
          <a:p>
            <a:pPr lvl="2" eaLnBrk="1" hangingPunct="1"/>
            <a:endParaRPr lang="en-US" dirty="0" smtClean="0"/>
          </a:p>
          <a:p>
            <a:pPr lvl="2" eaLnBrk="1" hangingPunct="1"/>
            <a:endParaRPr lang="en-US"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Survey Sampling Paradigm</a:t>
            </a:r>
          </a:p>
        </p:txBody>
      </p:sp>
      <p:sp>
        <p:nvSpPr>
          <p:cNvPr id="45059" name="Content Placeholder 2"/>
          <p:cNvSpPr>
            <a:spLocks noGrp="1"/>
          </p:cNvSpPr>
          <p:nvPr>
            <p:ph idx="1"/>
          </p:nvPr>
        </p:nvSpPr>
        <p:spPr/>
        <p:txBody>
          <a:bodyPr/>
          <a:lstStyle/>
          <a:p>
            <a:pPr eaLnBrk="1" hangingPunct="1"/>
            <a:r>
              <a:rPr lang="en-US" dirty="0" smtClean="0"/>
              <a:t>No assumption is made regarding the distribution of the response(s) of the underlying real population</a:t>
            </a:r>
          </a:p>
          <a:p>
            <a:pPr eaLnBrk="1" hangingPunct="1"/>
            <a:r>
              <a:rPr lang="en-US" dirty="0" smtClean="0"/>
              <a:t>Objective is to estimate attributes of the real population, not parameters of an assumed statistical model</a:t>
            </a:r>
          </a:p>
          <a:p>
            <a:pPr lvl="1" eaLnBrk="1" hangingPunct="1"/>
            <a:r>
              <a:rPr lang="en-US" dirty="0" smtClean="0"/>
              <a:t>Attribute: population statistic (mean, percentile..), population distribution</a:t>
            </a:r>
          </a:p>
          <a:p>
            <a:pPr eaLnBrk="1" hangingPunct="1"/>
            <a:endParaRPr lang="en-US"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3</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609600"/>
            <a:ext cx="7772400" cy="827088"/>
          </a:xfrm>
        </p:spPr>
        <p:txBody>
          <a:bodyPr/>
          <a:lstStyle/>
          <a:p>
            <a:pPr eaLnBrk="1" hangingPunct="1"/>
            <a:r>
              <a:rPr lang="en-US" smtClean="0"/>
              <a:t>Identify Objectives</a:t>
            </a:r>
          </a:p>
        </p:txBody>
      </p:sp>
      <p:sp>
        <p:nvSpPr>
          <p:cNvPr id="33795" name="Rectangle 3"/>
          <p:cNvSpPr>
            <a:spLocks noGrp="1" noChangeArrowheads="1"/>
          </p:cNvSpPr>
          <p:nvPr>
            <p:ph idx="1"/>
          </p:nvPr>
        </p:nvSpPr>
        <p:spPr>
          <a:xfrm>
            <a:off x="914400" y="1752600"/>
            <a:ext cx="6934200" cy="3810000"/>
          </a:xfrm>
        </p:spPr>
        <p:txBody>
          <a:bodyPr/>
          <a:lstStyle/>
          <a:p>
            <a:pPr eaLnBrk="1" hangingPunct="1"/>
            <a:r>
              <a:rPr lang="en-US" altLang="en-US" dirty="0" smtClean="0"/>
              <a:t>Objectives determine the design (yet design constrains objectives that can be met)</a:t>
            </a:r>
          </a:p>
          <a:p>
            <a:pPr lvl="1" eaLnBrk="1" hangingPunct="1"/>
            <a:r>
              <a:rPr lang="en-US" altLang="en-US" dirty="0" smtClean="0"/>
              <a:t>Usual to have multiple objectives</a:t>
            </a:r>
          </a:p>
          <a:p>
            <a:pPr lvl="1" eaLnBrk="1" hangingPunct="1"/>
            <a:r>
              <a:rPr lang="en-US" altLang="en-US" dirty="0" smtClean="0"/>
              <a:t>Precise statements are required</a:t>
            </a:r>
          </a:p>
          <a:p>
            <a:pPr lvl="1" eaLnBrk="1" hangingPunct="1"/>
            <a:r>
              <a:rPr lang="en-US" altLang="en-US" dirty="0" smtClean="0"/>
              <a:t>Objectives must be prioritized</a:t>
            </a:r>
          </a:p>
          <a:p>
            <a:pPr lvl="1" eaLnBrk="1" hangingPunct="1"/>
            <a:r>
              <a:rPr lang="en-US" altLang="en-US" dirty="0" smtClean="0"/>
              <a:t>Objectives compete for samples</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609600"/>
            <a:ext cx="7772400" cy="827088"/>
          </a:xfrm>
        </p:spPr>
        <p:txBody>
          <a:bodyPr/>
          <a:lstStyle/>
          <a:p>
            <a:pPr eaLnBrk="1" hangingPunct="1"/>
            <a:r>
              <a:rPr lang="en-US" smtClean="0"/>
              <a:t>Identify Objectives</a:t>
            </a:r>
          </a:p>
        </p:txBody>
      </p:sp>
      <p:sp>
        <p:nvSpPr>
          <p:cNvPr id="34819" name="Rectangle 3"/>
          <p:cNvSpPr>
            <a:spLocks noGrp="1" noChangeArrowheads="1"/>
          </p:cNvSpPr>
          <p:nvPr>
            <p:ph idx="1"/>
          </p:nvPr>
        </p:nvSpPr>
        <p:spPr>
          <a:xfrm>
            <a:off x="838200" y="1600200"/>
            <a:ext cx="7010400" cy="3962400"/>
          </a:xfrm>
        </p:spPr>
        <p:txBody>
          <a:bodyPr/>
          <a:lstStyle/>
          <a:p>
            <a:pPr eaLnBrk="1" hangingPunct="1"/>
            <a:r>
              <a:rPr lang="en-US" altLang="en-US" dirty="0" smtClean="0"/>
              <a:t>Statistical perspective helps identify</a:t>
            </a:r>
          </a:p>
          <a:p>
            <a:pPr lvl="1" eaLnBrk="1" hangingPunct="1"/>
            <a:r>
              <a:rPr lang="en-US" altLang="en-US" dirty="0" smtClean="0"/>
              <a:t>Target population</a:t>
            </a:r>
          </a:p>
          <a:p>
            <a:pPr lvl="1" eaLnBrk="1" hangingPunct="1"/>
            <a:r>
              <a:rPr lang="en-US" altLang="en-US" dirty="0" smtClean="0"/>
              <a:t>Subpopulations that require estimates</a:t>
            </a:r>
          </a:p>
          <a:p>
            <a:pPr lvl="1" eaLnBrk="1" hangingPunct="1"/>
            <a:r>
              <a:rPr lang="en-US" altLang="en-US" dirty="0" smtClean="0"/>
              <a:t>Elements of target population</a:t>
            </a:r>
          </a:p>
          <a:p>
            <a:pPr lvl="1" eaLnBrk="1" hangingPunct="1"/>
            <a:r>
              <a:rPr lang="en-US" altLang="en-US" dirty="0" smtClean="0"/>
              <a:t>Potential sample frames</a:t>
            </a:r>
          </a:p>
          <a:p>
            <a:pPr lvl="1" eaLnBrk="1" hangingPunct="1"/>
            <a:r>
              <a:rPr lang="en-US" altLang="en-US" dirty="0" smtClean="0"/>
              <a:t>Variables to be measured</a:t>
            </a:r>
          </a:p>
          <a:p>
            <a:pPr lvl="1" eaLnBrk="1" hangingPunct="1"/>
            <a:r>
              <a:rPr lang="en-US" altLang="en-US" dirty="0" smtClean="0"/>
              <a:t>Impact of precision required</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06400" y="228600"/>
            <a:ext cx="8204200" cy="1143000"/>
          </a:xfrm>
        </p:spPr>
        <p:txBody>
          <a:bodyPr/>
          <a:lstStyle/>
          <a:p>
            <a:pPr eaLnBrk="1" hangingPunct="1"/>
            <a:r>
              <a:rPr lang="en-US" altLang="en-US" dirty="0" smtClean="0"/>
              <a:t>What is a Target Population?</a:t>
            </a:r>
          </a:p>
        </p:txBody>
      </p:sp>
      <p:sp>
        <p:nvSpPr>
          <p:cNvPr id="35843" name="Rectangle 3"/>
          <p:cNvSpPr>
            <a:spLocks noGrp="1" noChangeArrowheads="1"/>
          </p:cNvSpPr>
          <p:nvPr>
            <p:ph idx="1"/>
          </p:nvPr>
        </p:nvSpPr>
        <p:spPr>
          <a:xfrm>
            <a:off x="685800" y="1447800"/>
            <a:ext cx="7772400" cy="4648200"/>
          </a:xfrm>
        </p:spPr>
        <p:txBody>
          <a:bodyPr/>
          <a:lstStyle/>
          <a:p>
            <a:pPr eaLnBrk="1" hangingPunct="1"/>
            <a:r>
              <a:rPr lang="en-US" altLang="en-US" sz="2800" dirty="0" smtClean="0"/>
              <a:t>Target population denotes the environmental resource for which information is wanted</a:t>
            </a:r>
          </a:p>
          <a:p>
            <a:pPr eaLnBrk="1" hangingPunct="1"/>
            <a:r>
              <a:rPr lang="en-US" altLang="en-US" sz="2800" dirty="0" smtClean="0"/>
              <a:t>Requires a clear, precise definition</a:t>
            </a:r>
          </a:p>
          <a:p>
            <a:pPr lvl="1" eaLnBrk="1" hangingPunct="1"/>
            <a:r>
              <a:rPr lang="en-US" altLang="en-US" sz="2400" dirty="0" smtClean="0"/>
              <a:t>Must be understandable to users</a:t>
            </a:r>
          </a:p>
          <a:p>
            <a:pPr lvl="1" eaLnBrk="1" hangingPunct="1"/>
            <a:r>
              <a:rPr lang="en-US" altLang="en-US" sz="2400" dirty="0" smtClean="0"/>
              <a:t>Field crews must be able to determine if a particular site is in the target population</a:t>
            </a:r>
          </a:p>
          <a:p>
            <a:pPr eaLnBrk="1" hangingPunct="1"/>
            <a:r>
              <a:rPr lang="en-US" altLang="en-US" sz="2800" dirty="0" smtClean="0"/>
              <a:t>More difficult to define than most expect.</a:t>
            </a:r>
          </a:p>
          <a:p>
            <a:pPr eaLnBrk="1" hangingPunct="1"/>
            <a:r>
              <a:rPr lang="en-US" altLang="en-US" sz="2800" dirty="0" smtClean="0"/>
              <a:t>Includes definition of what the elements are that make up the target population</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What is a Sample Frame</a:t>
            </a:r>
          </a:p>
        </p:txBody>
      </p:sp>
      <p:sp>
        <p:nvSpPr>
          <p:cNvPr id="36867" name="Rectangle 3"/>
          <p:cNvSpPr>
            <a:spLocks noGrp="1" noChangeArrowheads="1"/>
          </p:cNvSpPr>
          <p:nvPr>
            <p:ph idx="1"/>
          </p:nvPr>
        </p:nvSpPr>
        <p:spPr/>
        <p:txBody>
          <a:bodyPr/>
          <a:lstStyle/>
          <a:p>
            <a:pPr eaLnBrk="1" hangingPunct="1"/>
            <a:r>
              <a:rPr lang="en-US" dirty="0" smtClean="0"/>
              <a:t>Conceptual representation of the target population that can be used to select a sample</a:t>
            </a:r>
          </a:p>
          <a:p>
            <a:pPr eaLnBrk="1" hangingPunct="1"/>
            <a:r>
              <a:rPr lang="en-US" dirty="0" smtClean="0"/>
              <a:t>A frame for a finite population is usually a list (e.g., a list of all lakes in Alaska)</a:t>
            </a:r>
          </a:p>
          <a:p>
            <a:pPr eaLnBrk="1" hangingPunct="1"/>
            <a:r>
              <a:rPr lang="en-US" dirty="0" smtClean="0"/>
              <a:t>A frame for a continuous spatial population is often a map or a GIS representation of a map.</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What is a Sample Frame</a:t>
            </a:r>
          </a:p>
        </p:txBody>
      </p:sp>
      <p:sp>
        <p:nvSpPr>
          <p:cNvPr id="37891" name="Rectangle 3"/>
          <p:cNvSpPr>
            <a:spLocks noGrp="1" noChangeArrowheads="1"/>
          </p:cNvSpPr>
          <p:nvPr>
            <p:ph idx="1"/>
          </p:nvPr>
        </p:nvSpPr>
        <p:spPr/>
        <p:txBody>
          <a:bodyPr/>
          <a:lstStyle/>
          <a:p>
            <a:pPr eaLnBrk="1" hangingPunct="1">
              <a:lnSpc>
                <a:spcPct val="90000"/>
              </a:lnSpc>
            </a:pPr>
            <a:r>
              <a:rPr lang="en-US" dirty="0" smtClean="0"/>
              <a:t>Ideally, representation is 1-1:  each element of the frame represents exactly one target element and every target element is represented.</a:t>
            </a:r>
          </a:p>
          <a:p>
            <a:pPr eaLnBrk="1" hangingPunct="1">
              <a:lnSpc>
                <a:spcPct val="90000"/>
              </a:lnSpc>
            </a:pPr>
            <a:r>
              <a:rPr lang="en-US" dirty="0" smtClean="0"/>
              <a:t>In practice, this is usually not the case:  most frames are imperfect</a:t>
            </a:r>
          </a:p>
          <a:p>
            <a:pPr lvl="1" eaLnBrk="1" hangingPunct="1">
              <a:lnSpc>
                <a:spcPct val="90000"/>
              </a:lnSpc>
            </a:pPr>
            <a:r>
              <a:rPr lang="en-US" dirty="0" smtClean="0"/>
              <a:t>Include non-target elements</a:t>
            </a:r>
          </a:p>
          <a:p>
            <a:pPr lvl="1" eaLnBrk="1" hangingPunct="1">
              <a:lnSpc>
                <a:spcPct val="90000"/>
              </a:lnSpc>
            </a:pPr>
            <a:r>
              <a:rPr lang="en-US" dirty="0" smtClean="0"/>
              <a:t>Fail to include all target elements</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457200"/>
            <a:ext cx="8305800" cy="533400"/>
          </a:xfrm>
        </p:spPr>
        <p:txBody>
          <a:bodyPr/>
          <a:lstStyle/>
          <a:p>
            <a:pPr eaLnBrk="1" hangingPunct="1"/>
            <a:r>
              <a:rPr lang="en-US" dirty="0" smtClean="0"/>
              <a:t>Target Population, Sample Frame, Sampled Population</a:t>
            </a:r>
          </a:p>
        </p:txBody>
      </p:sp>
      <p:pic>
        <p:nvPicPr>
          <p:cNvPr id="38915" name="Picture 3" descr="popframe"/>
          <p:cNvPicPr>
            <a:picLocks noGrp="1" noChangeAspect="1" noChangeArrowheads="1"/>
          </p:cNvPicPr>
          <p:nvPr>
            <p:ph idx="1"/>
          </p:nvPr>
        </p:nvPicPr>
        <p:blipFill>
          <a:blip r:embed="rId3" cstate="print"/>
          <a:stretch>
            <a:fillRect/>
          </a:stretch>
        </p:blipFill>
        <p:spPr>
          <a:xfrm>
            <a:off x="381000" y="2057400"/>
            <a:ext cx="8532671" cy="3549973"/>
          </a:xfrm>
          <a:noFill/>
        </p:spPr>
      </p:pic>
      <p:sp>
        <p:nvSpPr>
          <p:cNvPr id="38916" name="Rectangle 4"/>
          <p:cNvSpPr>
            <a:spLocks noChangeArrowheads="1"/>
          </p:cNvSpPr>
          <p:nvPr/>
        </p:nvSpPr>
        <p:spPr bwMode="auto">
          <a:xfrm>
            <a:off x="457200" y="1219200"/>
            <a:ext cx="8305800" cy="762000"/>
          </a:xfrm>
          <a:prstGeom prst="rect">
            <a:avLst/>
          </a:prstGeom>
          <a:noFill/>
          <a:ln w="9525">
            <a:noFill/>
            <a:miter lim="800000"/>
            <a:headEnd/>
            <a:tailEnd/>
          </a:ln>
        </p:spPr>
        <p:txBody>
          <a:bodyPr anchor="ctr"/>
          <a:lstStyle/>
          <a:p>
            <a:pPr algn="ctr"/>
            <a:r>
              <a:rPr lang="en-US" dirty="0">
                <a:solidFill>
                  <a:schemeClr val="tx2"/>
                </a:solidFill>
              </a:rPr>
              <a:t>We Live in an Imperfect World…</a:t>
            </a:r>
          </a:p>
        </p:txBody>
      </p:sp>
      <p:sp>
        <p:nvSpPr>
          <p:cNvPr id="38917" name="Text Box 5"/>
          <p:cNvSpPr txBox="1">
            <a:spLocks noChangeArrowheads="1"/>
          </p:cNvSpPr>
          <p:nvPr/>
        </p:nvSpPr>
        <p:spPr bwMode="auto">
          <a:xfrm>
            <a:off x="533400" y="5943600"/>
            <a:ext cx="8054975" cy="457200"/>
          </a:xfrm>
          <a:prstGeom prst="rect">
            <a:avLst/>
          </a:prstGeom>
          <a:noFill/>
          <a:ln w="12700">
            <a:noFill/>
            <a:miter lim="800000"/>
            <a:headEnd type="none" w="sm" len="sm"/>
            <a:tailEnd type="none" w="sm" len="sm"/>
          </a:ln>
        </p:spPr>
        <p:txBody>
          <a:bodyPr wrap="none">
            <a:spAutoFit/>
          </a:bodyPr>
          <a:lstStyle/>
          <a:p>
            <a:r>
              <a:rPr lang="en-US" sz="2400" b="1" dirty="0">
                <a:solidFill>
                  <a:schemeClr val="tx1"/>
                </a:solidFill>
              </a:rPr>
              <a:t>Ideally, cyan, yellow, gray squares would overlap completely</a:t>
            </a:r>
          </a:p>
        </p:txBody>
      </p:sp>
      <p:sp>
        <p:nvSpPr>
          <p:cNvPr id="6" name="Date Placeholder 5"/>
          <p:cNvSpPr>
            <a:spLocks noGrp="1"/>
          </p:cNvSpPr>
          <p:nvPr>
            <p:ph type="dt" sz="half" idx="10"/>
          </p:nvPr>
        </p:nvSpPr>
        <p:spPr/>
        <p:txBody>
          <a:bodyPr/>
          <a:lstStyle/>
          <a:p>
            <a:pPr>
              <a:defRPr/>
            </a:pPr>
            <a:r>
              <a:rPr lang="en-US" smtClean="0"/>
              <a:t>Aug 22-23, 2012</a:t>
            </a:r>
            <a:endParaRPr lang="en-US"/>
          </a:p>
        </p:txBody>
      </p:sp>
      <p:sp>
        <p:nvSpPr>
          <p:cNvPr id="7" name="Slide Number Placeholder 6"/>
          <p:cNvSpPr>
            <a:spLocks noGrp="1"/>
          </p:cNvSpPr>
          <p:nvPr>
            <p:ph type="sldNum" sz="quarter" idx="12"/>
          </p:nvPr>
        </p:nvSpPr>
        <p:spPr/>
        <p:txBody>
          <a:bodyPr/>
          <a:lstStyle/>
          <a:p>
            <a:pPr>
              <a:defRPr/>
            </a:pPr>
            <a:fld id="{E40937A6-A727-4AEC-B345-CF12E47BF8B9}"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smtClean="0"/>
              <a:t>ISEMP - GRTS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81000"/>
            <a:ext cx="7696200" cy="828675"/>
          </a:xfrm>
          <a:noFill/>
        </p:spPr>
        <p:txBody>
          <a:bodyPr lIns="90487" tIns="44450" rIns="90487" bIns="44450"/>
          <a:lstStyle/>
          <a:p>
            <a:pPr eaLnBrk="1" hangingPunct="1"/>
            <a:r>
              <a:rPr lang="en-US" altLang="en-US" smtClean="0"/>
              <a:t>Survey Design &amp; Response Design</a:t>
            </a:r>
          </a:p>
        </p:txBody>
      </p:sp>
      <p:sp>
        <p:nvSpPr>
          <p:cNvPr id="39939" name="Rectangle 3"/>
          <p:cNvSpPr>
            <a:spLocks noGrp="1" noChangeArrowheads="1"/>
          </p:cNvSpPr>
          <p:nvPr>
            <p:ph idx="1"/>
          </p:nvPr>
        </p:nvSpPr>
        <p:spPr>
          <a:xfrm>
            <a:off x="762000" y="1828800"/>
            <a:ext cx="7543800" cy="5029200"/>
          </a:xfrm>
          <a:noFill/>
        </p:spPr>
        <p:txBody>
          <a:bodyPr lIns="90487" tIns="44450" rIns="90487" bIns="44450"/>
          <a:lstStyle/>
          <a:p>
            <a:pPr eaLnBrk="1" hangingPunct="1"/>
            <a:r>
              <a:rPr lang="en-US" altLang="en-US" dirty="0" smtClean="0"/>
              <a:t>Survey design for a spatial population is the process of selecting sites at which a response will be determined</a:t>
            </a:r>
          </a:p>
          <a:p>
            <a:pPr lvl="1" eaLnBrk="1" hangingPunct="1"/>
            <a:r>
              <a:rPr lang="en-US" altLang="en-US" dirty="0" smtClean="0"/>
              <a:t>Which sites will be visited (spatial component)</a:t>
            </a:r>
          </a:p>
          <a:p>
            <a:pPr lvl="1" eaLnBrk="1" hangingPunct="1"/>
            <a:r>
              <a:rPr lang="en-US" altLang="en-US" dirty="0" smtClean="0"/>
              <a:t>When will sampling sites be visited (temporal component, panel design)</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9600" y="381000"/>
            <a:ext cx="7696200" cy="828675"/>
          </a:xfrm>
          <a:noFill/>
        </p:spPr>
        <p:txBody>
          <a:bodyPr lIns="90487" tIns="44450" rIns="90487" bIns="44450"/>
          <a:lstStyle/>
          <a:p>
            <a:pPr eaLnBrk="1" hangingPunct="1"/>
            <a:r>
              <a:rPr lang="en-US" altLang="en-US" smtClean="0"/>
              <a:t>Survey Design &amp; Response Design</a:t>
            </a:r>
          </a:p>
        </p:txBody>
      </p:sp>
      <p:sp>
        <p:nvSpPr>
          <p:cNvPr id="40963" name="Rectangle 3"/>
          <p:cNvSpPr>
            <a:spLocks noGrp="1" noChangeArrowheads="1"/>
          </p:cNvSpPr>
          <p:nvPr>
            <p:ph idx="1"/>
          </p:nvPr>
        </p:nvSpPr>
        <p:spPr>
          <a:xfrm>
            <a:off x="762000" y="1524000"/>
            <a:ext cx="7543800" cy="5029200"/>
          </a:xfrm>
          <a:noFill/>
        </p:spPr>
        <p:txBody>
          <a:bodyPr lIns="90487" tIns="44450" rIns="90487" bIns="44450"/>
          <a:lstStyle/>
          <a:p>
            <a:pPr eaLnBrk="1" hangingPunct="1">
              <a:lnSpc>
                <a:spcPct val="90000"/>
              </a:lnSpc>
            </a:pPr>
            <a:r>
              <a:rPr lang="en-US" altLang="en-US" dirty="0" smtClean="0"/>
              <a:t>Response design is the process of obtaining a response at a site:</a:t>
            </a:r>
          </a:p>
          <a:p>
            <a:pPr lvl="1" eaLnBrk="1" hangingPunct="1">
              <a:lnSpc>
                <a:spcPct val="90000"/>
              </a:lnSpc>
            </a:pPr>
            <a:r>
              <a:rPr lang="en-US" altLang="en-US" dirty="0" smtClean="0"/>
              <a:t>When site is to be visited within a sampling season</a:t>
            </a:r>
          </a:p>
          <a:p>
            <a:pPr lvl="2" eaLnBrk="1" hangingPunct="1">
              <a:lnSpc>
                <a:spcPct val="90000"/>
              </a:lnSpc>
            </a:pPr>
            <a:r>
              <a:rPr lang="en-US" altLang="en-US" dirty="0" smtClean="0"/>
              <a:t>A single index period visit during a sampling season</a:t>
            </a:r>
          </a:p>
          <a:p>
            <a:pPr lvl="2" eaLnBrk="1" hangingPunct="1">
              <a:lnSpc>
                <a:spcPct val="90000"/>
              </a:lnSpc>
            </a:pPr>
            <a:r>
              <a:rPr lang="en-US" altLang="en-US" dirty="0" smtClean="0"/>
              <a:t>Multiple visits during sampling season: e.g. monthly, quarterly</a:t>
            </a:r>
          </a:p>
          <a:p>
            <a:pPr lvl="1" eaLnBrk="1" hangingPunct="1">
              <a:lnSpc>
                <a:spcPct val="90000"/>
              </a:lnSpc>
            </a:pPr>
            <a:r>
              <a:rPr lang="en-US" altLang="en-US" dirty="0" smtClean="0"/>
              <a:t>Field plot design</a:t>
            </a:r>
          </a:p>
          <a:p>
            <a:pPr lvl="1" eaLnBrk="1" hangingPunct="1">
              <a:lnSpc>
                <a:spcPct val="90000"/>
              </a:lnSpc>
            </a:pPr>
            <a:r>
              <a:rPr lang="en-US" altLang="en-US" dirty="0" smtClean="0"/>
              <a:t>Process of going from basic field measurements to indicators</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457200"/>
            <a:ext cx="8610600" cy="1143000"/>
          </a:xfrm>
        </p:spPr>
        <p:txBody>
          <a:bodyPr/>
          <a:lstStyle/>
          <a:p>
            <a:pPr eaLnBrk="1" hangingPunct="1"/>
            <a:r>
              <a:rPr lang="en-US" dirty="0" smtClean="0">
                <a:solidFill>
                  <a:schemeClr val="tx1"/>
                </a:solidFill>
              </a:rPr>
              <a:t>Sampling is different , but spatial sampling is even more different</a:t>
            </a:r>
          </a:p>
        </p:txBody>
      </p:sp>
      <p:sp>
        <p:nvSpPr>
          <p:cNvPr id="44035" name="Rectangle 3"/>
          <p:cNvSpPr>
            <a:spLocks noGrp="1" noChangeArrowheads="1"/>
          </p:cNvSpPr>
          <p:nvPr>
            <p:ph idx="1"/>
          </p:nvPr>
        </p:nvSpPr>
        <p:spPr>
          <a:xfrm>
            <a:off x="685800" y="1828800"/>
            <a:ext cx="7772400" cy="4114800"/>
          </a:xfrm>
        </p:spPr>
        <p:txBody>
          <a:bodyPr/>
          <a:lstStyle/>
          <a:p>
            <a:pPr eaLnBrk="1" hangingPunct="1">
              <a:lnSpc>
                <a:spcPct val="80000"/>
              </a:lnSpc>
            </a:pPr>
            <a:r>
              <a:rPr lang="en-US" dirty="0" smtClean="0"/>
              <a:t>Spatial  sampling shares the above distinctive features with the sampling perspectives in classical sampling</a:t>
            </a:r>
            <a:endParaRPr lang="en-US" sz="2800" dirty="0" smtClean="0"/>
          </a:p>
          <a:p>
            <a:pPr eaLnBrk="1" hangingPunct="1">
              <a:lnSpc>
                <a:spcPct val="80000"/>
              </a:lnSpc>
            </a:pPr>
            <a:r>
              <a:rPr lang="en-US" dirty="0" smtClean="0"/>
              <a:t>It differs dramatically from classical sampling in the opportunity to build a frame </a:t>
            </a:r>
          </a:p>
          <a:p>
            <a:pPr lvl="1" eaLnBrk="1" hangingPunct="1">
              <a:lnSpc>
                <a:spcPct val="80000"/>
              </a:lnSpc>
            </a:pPr>
            <a:r>
              <a:rPr lang="en-US" dirty="0" smtClean="0"/>
              <a:t>“Units” selected may differ substantially  from the “units” of interest </a:t>
            </a:r>
          </a:p>
          <a:p>
            <a:pPr lvl="1" eaLnBrk="1" hangingPunct="1">
              <a:lnSpc>
                <a:spcPct val="80000"/>
              </a:lnSpc>
            </a:pPr>
            <a:r>
              <a:rPr lang="en-US" dirty="0" smtClean="0"/>
              <a:t>Most selection must select a “place” and seek the units of interest there </a:t>
            </a:r>
          </a:p>
          <a:p>
            <a:pPr lvl="1" eaLnBrk="1" hangingPunct="1">
              <a:lnSpc>
                <a:spcPct val="80000"/>
              </a:lnSpc>
            </a:pPr>
            <a:r>
              <a:rPr lang="en-US" dirty="0" smtClean="0"/>
              <a:t>Frame materials may be continuous, infinite point-sets.</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38</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dirty="0" smtClean="0">
                <a:solidFill>
                  <a:schemeClr val="tx1"/>
                </a:solidFill>
              </a:rPr>
              <a:t>Environmental Sampling Design</a:t>
            </a:r>
          </a:p>
        </p:txBody>
      </p:sp>
      <p:sp>
        <p:nvSpPr>
          <p:cNvPr id="60419" name="Rectangle 3"/>
          <p:cNvSpPr>
            <a:spLocks noGrp="1" noChangeArrowheads="1"/>
          </p:cNvSpPr>
          <p:nvPr>
            <p:ph idx="1"/>
          </p:nvPr>
        </p:nvSpPr>
        <p:spPr/>
        <p:txBody>
          <a:bodyPr/>
          <a:lstStyle/>
          <a:p>
            <a:pPr eaLnBrk="1" hangingPunct="1"/>
            <a:r>
              <a:rPr lang="en-US" dirty="0" smtClean="0"/>
              <a:t>Sampling strategy </a:t>
            </a:r>
          </a:p>
          <a:p>
            <a:pPr lvl="1" eaLnBrk="1" hangingPunct="1"/>
            <a:r>
              <a:rPr lang="en-US" sz="2400" dirty="0" smtClean="0"/>
              <a:t>Universe model </a:t>
            </a:r>
          </a:p>
          <a:p>
            <a:pPr lvl="1" eaLnBrk="1" hangingPunct="1"/>
            <a:r>
              <a:rPr lang="en-US" sz="2400" dirty="0" smtClean="0"/>
              <a:t>Statistical population </a:t>
            </a:r>
          </a:p>
          <a:p>
            <a:pPr lvl="1" eaLnBrk="1" hangingPunct="1"/>
            <a:r>
              <a:rPr lang="en-US" sz="2400" dirty="0" smtClean="0"/>
              <a:t>Domain design </a:t>
            </a:r>
          </a:p>
          <a:p>
            <a:pPr lvl="1" eaLnBrk="1" hangingPunct="1"/>
            <a:r>
              <a:rPr lang="en-US" sz="2400" dirty="0" smtClean="0"/>
              <a:t>Survey design </a:t>
            </a:r>
          </a:p>
          <a:p>
            <a:pPr lvl="1" eaLnBrk="1" hangingPunct="1"/>
            <a:r>
              <a:rPr lang="en-US" sz="2400" dirty="0" smtClean="0"/>
              <a:t>Temporal design </a:t>
            </a:r>
          </a:p>
          <a:p>
            <a:pPr lvl="1" eaLnBrk="1" hangingPunct="1"/>
            <a:r>
              <a:rPr lang="en-US" sz="2400" dirty="0" smtClean="0"/>
              <a:t>Response design </a:t>
            </a:r>
          </a:p>
          <a:p>
            <a:pPr lvl="1" eaLnBrk="1" hangingPunct="1"/>
            <a:r>
              <a:rPr lang="en-US" sz="2400" dirty="0" smtClean="0"/>
              <a:t>Quality assurance design</a:t>
            </a:r>
          </a:p>
          <a:p>
            <a:pPr lvl="2">
              <a:spcBef>
                <a:spcPct val="0"/>
              </a:spcBef>
            </a:pPr>
            <a:endParaRPr lang="en-US" sz="2000"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mtClean="0"/>
              <a:t>Survey Sampling Paradigm</a:t>
            </a:r>
          </a:p>
        </p:txBody>
      </p:sp>
      <p:sp>
        <p:nvSpPr>
          <p:cNvPr id="46083" name="Content Placeholder 2"/>
          <p:cNvSpPr>
            <a:spLocks noGrp="1"/>
          </p:cNvSpPr>
          <p:nvPr>
            <p:ph idx="1"/>
          </p:nvPr>
        </p:nvSpPr>
        <p:spPr/>
        <p:txBody>
          <a:bodyPr/>
          <a:lstStyle/>
          <a:p>
            <a:pPr>
              <a:lnSpc>
                <a:spcPct val="80000"/>
              </a:lnSpc>
            </a:pPr>
            <a:r>
              <a:rPr lang="en-US" b="1" dirty="0" smtClean="0">
                <a:solidFill>
                  <a:srgbClr val="FF0000"/>
                </a:solidFill>
              </a:rPr>
              <a:t>Every</a:t>
            </a:r>
            <a:r>
              <a:rPr lang="en-US" dirty="0" smtClean="0"/>
              <a:t> population element is assigned a positive probability of being included in the sample (its inclusion probability)</a:t>
            </a:r>
          </a:p>
          <a:p>
            <a:pPr>
              <a:lnSpc>
                <a:spcPct val="80000"/>
              </a:lnSpc>
            </a:pPr>
            <a:r>
              <a:rPr lang="en-US" dirty="0" smtClean="0"/>
              <a:t>The inclusion probability is defined and created by the investigator.  </a:t>
            </a:r>
          </a:p>
          <a:p>
            <a:pPr>
              <a:lnSpc>
                <a:spcPct val="80000"/>
              </a:lnSpc>
            </a:pPr>
            <a:r>
              <a:rPr lang="en-US" dirty="0" smtClean="0"/>
              <a:t>Sample is selected following a procedure that gives the specified probability distribution</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4</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z="4000" smtClean="0">
                <a:solidFill>
                  <a:schemeClr val="tx1"/>
                </a:solidFill>
              </a:rPr>
              <a:t>The Sampling Strategy</a:t>
            </a:r>
            <a:br>
              <a:rPr lang="en-US" sz="4000" smtClean="0">
                <a:solidFill>
                  <a:schemeClr val="tx1"/>
                </a:solidFill>
              </a:rPr>
            </a:br>
            <a:endParaRPr lang="en-US" sz="4000" smtClean="0">
              <a:solidFill>
                <a:schemeClr val="tx1"/>
              </a:solidFill>
            </a:endParaRPr>
          </a:p>
        </p:txBody>
      </p:sp>
      <p:sp>
        <p:nvSpPr>
          <p:cNvPr id="61443" name="Rectangle 3"/>
          <p:cNvSpPr>
            <a:spLocks noGrp="1" noChangeArrowheads="1"/>
          </p:cNvSpPr>
          <p:nvPr>
            <p:ph idx="1"/>
          </p:nvPr>
        </p:nvSpPr>
        <p:spPr/>
        <p:txBody>
          <a:bodyPr/>
          <a:lstStyle/>
          <a:p>
            <a:pPr eaLnBrk="1" hangingPunct="1"/>
            <a:r>
              <a:rPr lang="en-US" dirty="0" smtClean="0"/>
              <a:t>The sampling strategy must respond to </a:t>
            </a:r>
          </a:p>
          <a:p>
            <a:pPr lvl="1" eaLnBrk="1" hangingPunct="1"/>
            <a:r>
              <a:rPr lang="en-US" dirty="0" smtClean="0"/>
              <a:t>Sampling objectives </a:t>
            </a:r>
          </a:p>
          <a:p>
            <a:pPr lvl="1" eaLnBrk="1" hangingPunct="1"/>
            <a:r>
              <a:rPr lang="en-US" dirty="0" smtClean="0"/>
              <a:t>State of knowledge in ecological sciences </a:t>
            </a:r>
          </a:p>
          <a:p>
            <a:pPr lvl="1" eaLnBrk="1" hangingPunct="1"/>
            <a:r>
              <a:rPr lang="en-US" dirty="0" smtClean="0"/>
              <a:t>Characteristics of spatial resource(s) of interest </a:t>
            </a:r>
          </a:p>
          <a:p>
            <a:pPr lvl="1" eaLnBrk="1" hangingPunct="1"/>
            <a:r>
              <a:rPr lang="en-US" dirty="0" smtClean="0"/>
              <a:t>Expected funding compared to costs </a:t>
            </a:r>
          </a:p>
          <a:p>
            <a:pPr lvl="1" eaLnBrk="1" hangingPunct="1"/>
            <a:r>
              <a:rPr lang="en-US" dirty="0" smtClean="0"/>
              <a:t>Operational constraints</a:t>
            </a:r>
          </a:p>
          <a:p>
            <a:pPr eaLnBrk="1" hangingPunct="1"/>
            <a:endParaRPr lang="en-US"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solidFill>
                  <a:schemeClr val="tx1"/>
                </a:solidFill>
              </a:rPr>
              <a:t>The Statistical Population</a:t>
            </a:r>
          </a:p>
        </p:txBody>
      </p:sp>
      <p:sp>
        <p:nvSpPr>
          <p:cNvPr id="64515" name="Rectangle 3"/>
          <p:cNvSpPr>
            <a:spLocks noGrp="1" noChangeArrowheads="1"/>
          </p:cNvSpPr>
          <p:nvPr>
            <p:ph idx="1"/>
          </p:nvPr>
        </p:nvSpPr>
        <p:spPr/>
        <p:txBody>
          <a:bodyPr/>
          <a:lstStyle/>
          <a:p>
            <a:pPr eaLnBrk="1" hangingPunct="1">
              <a:lnSpc>
                <a:spcPct val="90000"/>
              </a:lnSpc>
            </a:pPr>
            <a:r>
              <a:rPr lang="en-US" smtClean="0"/>
              <a:t>The collection of units (as modeled) over some region of definition </a:t>
            </a:r>
          </a:p>
          <a:p>
            <a:pPr lvl="1" eaLnBrk="1" hangingPunct="1">
              <a:lnSpc>
                <a:spcPct val="90000"/>
              </a:lnSpc>
            </a:pPr>
            <a:r>
              <a:rPr lang="en-US" smtClean="0"/>
              <a:t>Spatial </a:t>
            </a:r>
          </a:p>
          <a:p>
            <a:pPr lvl="1" eaLnBrk="1" hangingPunct="1">
              <a:lnSpc>
                <a:spcPct val="90000"/>
              </a:lnSpc>
            </a:pPr>
            <a:r>
              <a:rPr lang="en-US" smtClean="0"/>
              <a:t>Temporal </a:t>
            </a:r>
          </a:p>
          <a:p>
            <a:pPr lvl="1" eaLnBrk="1" hangingPunct="1">
              <a:lnSpc>
                <a:spcPct val="90000"/>
              </a:lnSpc>
            </a:pPr>
            <a:r>
              <a:rPr lang="en-US" smtClean="0"/>
              <a:t>Spatial and temporal </a:t>
            </a:r>
            <a:endParaRPr lang="en-US" b="1" smtClean="0"/>
          </a:p>
          <a:p>
            <a:pPr eaLnBrk="1" hangingPunct="1">
              <a:lnSpc>
                <a:spcPct val="90000"/>
              </a:lnSpc>
            </a:pPr>
            <a:r>
              <a:rPr lang="en-US" smtClean="0"/>
              <a:t>Population definition could include features which depend on response values </a:t>
            </a:r>
          </a:p>
          <a:p>
            <a:pPr lvl="1" eaLnBrk="1" hangingPunct="1">
              <a:lnSpc>
                <a:spcPct val="90000"/>
              </a:lnSpc>
            </a:pPr>
            <a:r>
              <a:rPr lang="en-US" smtClean="0"/>
              <a:t>E.g.: acid sensitive streams at upper elevations</a:t>
            </a:r>
          </a:p>
          <a:p>
            <a:pPr eaLnBrk="1" hangingPunct="1">
              <a:lnSpc>
                <a:spcPct val="90000"/>
              </a:lnSpc>
            </a:pPr>
            <a:endParaRPr lang="en-US"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41</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228600"/>
            <a:ext cx="7772400" cy="1143000"/>
          </a:xfrm>
        </p:spPr>
        <p:txBody>
          <a:bodyPr/>
          <a:lstStyle/>
          <a:p>
            <a:pPr eaLnBrk="1" hangingPunct="1"/>
            <a:r>
              <a:rPr lang="en-US" dirty="0" smtClean="0">
                <a:solidFill>
                  <a:schemeClr val="tx1"/>
                </a:solidFill>
              </a:rPr>
              <a:t>The Domain Design</a:t>
            </a:r>
          </a:p>
        </p:txBody>
      </p:sp>
      <p:sp>
        <p:nvSpPr>
          <p:cNvPr id="65539" name="Rectangle 3"/>
          <p:cNvSpPr>
            <a:spLocks noGrp="1" noChangeArrowheads="1"/>
          </p:cNvSpPr>
          <p:nvPr>
            <p:ph idx="1"/>
          </p:nvPr>
        </p:nvSpPr>
        <p:spPr>
          <a:xfrm>
            <a:off x="609600" y="1371600"/>
            <a:ext cx="7772400" cy="4114800"/>
          </a:xfrm>
        </p:spPr>
        <p:txBody>
          <a:bodyPr/>
          <a:lstStyle/>
          <a:p>
            <a:pPr eaLnBrk="1" hangingPunct="1"/>
            <a:r>
              <a:rPr lang="en-US" dirty="0" smtClean="0"/>
              <a:t>Specifies subpopulations, categories, or “domains” of special interest or that require special attention</a:t>
            </a:r>
            <a:endParaRPr lang="en-US" b="1" dirty="0" smtClean="0"/>
          </a:p>
          <a:p>
            <a:pPr eaLnBrk="1" hangingPunct="1"/>
            <a:r>
              <a:rPr lang="en-US" dirty="0" smtClean="0"/>
              <a:t>May specify comparisons between domains </a:t>
            </a:r>
          </a:p>
          <a:p>
            <a:pPr lvl="1" eaLnBrk="1" hangingPunct="1"/>
            <a:r>
              <a:rPr lang="en-US" dirty="0" smtClean="0"/>
              <a:t>Similar to planned comparisons in experimental design situations </a:t>
            </a:r>
            <a:endParaRPr lang="en-US" b="1" dirty="0" smtClean="0"/>
          </a:p>
          <a:p>
            <a:pPr eaLnBrk="1" hangingPunct="1"/>
            <a:r>
              <a:rPr lang="en-US" dirty="0" smtClean="0"/>
              <a:t>Domain design may depend on response values </a:t>
            </a:r>
          </a:p>
          <a:p>
            <a:pPr lvl="1" eaLnBrk="1" hangingPunct="1"/>
            <a:r>
              <a:rPr lang="en-US" dirty="0" smtClean="0"/>
              <a:t>E.g., warm versus cold water lakes </a:t>
            </a:r>
          </a:p>
          <a:p>
            <a:pPr eaLnBrk="1" hangingPunct="1"/>
            <a:endParaRPr lang="en-US" sz="2800"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42</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solidFill>
                  <a:schemeClr val="tx1"/>
                </a:solidFill>
              </a:rPr>
              <a:t>The Domain Design</a:t>
            </a:r>
          </a:p>
        </p:txBody>
      </p:sp>
      <p:sp>
        <p:nvSpPr>
          <p:cNvPr id="66563" name="Rectangle 3"/>
          <p:cNvSpPr>
            <a:spLocks noGrp="1" noChangeArrowheads="1"/>
          </p:cNvSpPr>
          <p:nvPr>
            <p:ph idx="1"/>
          </p:nvPr>
        </p:nvSpPr>
        <p:spPr/>
        <p:txBody>
          <a:bodyPr/>
          <a:lstStyle/>
          <a:p>
            <a:pPr eaLnBrk="1" hangingPunct="1">
              <a:lnSpc>
                <a:spcPct val="90000"/>
              </a:lnSpc>
            </a:pPr>
            <a:r>
              <a:rPr lang="en-US" dirty="0" smtClean="0"/>
              <a:t>Determined from defining factors for</a:t>
            </a:r>
            <a:br>
              <a:rPr lang="en-US" dirty="0" smtClean="0"/>
            </a:br>
            <a:r>
              <a:rPr lang="en-US" dirty="0" smtClean="0"/>
              <a:t> the sampling activity </a:t>
            </a:r>
          </a:p>
          <a:p>
            <a:pPr eaLnBrk="1" hangingPunct="1">
              <a:lnSpc>
                <a:spcPct val="90000"/>
              </a:lnSpc>
            </a:pPr>
            <a:r>
              <a:rPr lang="en-US" dirty="0" smtClean="0"/>
              <a:t>Has critical connection to objectives </a:t>
            </a:r>
          </a:p>
          <a:p>
            <a:pPr eaLnBrk="1" hangingPunct="1">
              <a:lnSpc>
                <a:spcPct val="90000"/>
              </a:lnSpc>
            </a:pPr>
            <a:r>
              <a:rPr lang="en-US" dirty="0" smtClean="0"/>
              <a:t>Domains may become strata in the design, but not necessarily</a:t>
            </a:r>
          </a:p>
          <a:p>
            <a:pPr eaLnBrk="1" hangingPunct="1">
              <a:lnSpc>
                <a:spcPct val="90000"/>
              </a:lnSpc>
            </a:pPr>
            <a:r>
              <a:rPr lang="en-US" dirty="0" smtClean="0"/>
              <a:t>Other domains may be used for analysis, </a:t>
            </a:r>
            <a:br>
              <a:rPr lang="en-US" dirty="0" smtClean="0"/>
            </a:br>
            <a:r>
              <a:rPr lang="en-US" dirty="0" smtClean="0"/>
              <a:t> without having been used in defining the</a:t>
            </a:r>
            <a:br>
              <a:rPr lang="en-US" dirty="0" smtClean="0"/>
            </a:br>
            <a:r>
              <a:rPr lang="en-US" dirty="0" smtClean="0"/>
              <a:t> sampling strategy </a:t>
            </a:r>
          </a:p>
          <a:p>
            <a:pPr eaLnBrk="1" hangingPunct="1">
              <a:lnSpc>
                <a:spcPct val="90000"/>
              </a:lnSpc>
            </a:pPr>
            <a:endParaRPr lang="en-US"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solidFill>
                  <a:schemeClr val="tx1"/>
                </a:solidFill>
              </a:rPr>
              <a:t>The Response Design</a:t>
            </a:r>
          </a:p>
        </p:txBody>
      </p:sp>
      <p:sp>
        <p:nvSpPr>
          <p:cNvPr id="69635" name="Rectangle 3"/>
          <p:cNvSpPr>
            <a:spLocks noGrp="1" noChangeArrowheads="1"/>
          </p:cNvSpPr>
          <p:nvPr>
            <p:ph idx="1"/>
          </p:nvPr>
        </p:nvSpPr>
        <p:spPr/>
        <p:txBody>
          <a:bodyPr/>
          <a:lstStyle/>
          <a:p>
            <a:pPr eaLnBrk="1" hangingPunct="1"/>
            <a:r>
              <a:rPr lang="en-US" smtClean="0"/>
              <a:t>The response design specifies </a:t>
            </a:r>
          </a:p>
          <a:p>
            <a:pPr lvl="1" eaLnBrk="1" hangingPunct="1"/>
            <a:r>
              <a:rPr lang="en-US" smtClean="0"/>
              <a:t>The process of obtaining a response</a:t>
            </a:r>
          </a:p>
          <a:p>
            <a:pPr lvl="2" eaLnBrk="1" hangingPunct="1"/>
            <a:r>
              <a:rPr lang="en-US" smtClean="0"/>
              <a:t>At an individual element (site) </a:t>
            </a:r>
          </a:p>
          <a:p>
            <a:pPr lvl="2" eaLnBrk="1" hangingPunct="1"/>
            <a:r>
              <a:rPr lang="en-US" smtClean="0"/>
              <a:t>Of the resource </a:t>
            </a:r>
          </a:p>
          <a:p>
            <a:pPr lvl="2" eaLnBrk="1" hangingPunct="1"/>
            <a:r>
              <a:rPr lang="en-US" smtClean="0"/>
              <a:t>During a single sampling period </a:t>
            </a:r>
          </a:p>
          <a:p>
            <a:pPr lvl="1" eaLnBrk="1" hangingPunct="1"/>
            <a:r>
              <a:rPr lang="en-US" smtClean="0"/>
              <a:t>Response: what will be determined </a:t>
            </a:r>
            <a:br>
              <a:rPr lang="en-US" smtClean="0"/>
            </a:br>
            <a:r>
              <a:rPr lang="en-US" smtClean="0"/>
              <a:t> on an element - needs to be responsive to </a:t>
            </a:r>
            <a:br>
              <a:rPr lang="en-US" smtClean="0"/>
            </a:br>
            <a:r>
              <a:rPr lang="en-US" smtClean="0"/>
              <a:t> the objectives of the sampling activity</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44</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solidFill>
                  <a:schemeClr val="tx1"/>
                </a:solidFill>
              </a:rPr>
              <a:t>The Response Design</a:t>
            </a:r>
          </a:p>
        </p:txBody>
      </p:sp>
      <p:sp>
        <p:nvSpPr>
          <p:cNvPr id="70659" name="Rectangle 3"/>
          <p:cNvSpPr>
            <a:spLocks noGrp="1" noChangeArrowheads="1"/>
          </p:cNvSpPr>
          <p:nvPr>
            <p:ph idx="1"/>
          </p:nvPr>
        </p:nvSpPr>
        <p:spPr/>
        <p:txBody>
          <a:bodyPr/>
          <a:lstStyle/>
          <a:p>
            <a:pPr eaLnBrk="1" hangingPunct="1"/>
            <a:r>
              <a:rPr lang="en-US" smtClean="0"/>
              <a:t>The response design also defines </a:t>
            </a:r>
          </a:p>
          <a:p>
            <a:pPr lvl="1" eaLnBrk="1" hangingPunct="1"/>
            <a:r>
              <a:rPr lang="en-US" smtClean="0"/>
              <a:t>Plot design </a:t>
            </a:r>
          </a:p>
          <a:p>
            <a:pPr lvl="1" eaLnBrk="1" hangingPunct="1"/>
            <a:r>
              <a:rPr lang="en-US" smtClean="0"/>
              <a:t>Measurement protocols </a:t>
            </a:r>
          </a:p>
          <a:p>
            <a:pPr lvl="2" eaLnBrk="1" hangingPunct="1"/>
            <a:r>
              <a:rPr lang="en-US" smtClean="0"/>
              <a:t>Support region </a:t>
            </a:r>
          </a:p>
          <a:p>
            <a:pPr lvl="1" eaLnBrk="1" hangingPunct="1"/>
            <a:r>
              <a:rPr lang="en-US" smtClean="0"/>
              <a:t>Data reduction protocols </a:t>
            </a:r>
          </a:p>
          <a:p>
            <a:pPr lvl="1" eaLnBrk="1" hangingPunct="1"/>
            <a:r>
              <a:rPr lang="en-US" smtClean="0"/>
              <a:t>Calculation of the final indicator value for the element</a:t>
            </a:r>
          </a:p>
          <a:p>
            <a:pPr eaLnBrk="1" hangingPunct="1"/>
            <a:endParaRPr lang="en-US"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solidFill>
                  <a:schemeClr val="tx1"/>
                </a:solidFill>
              </a:rPr>
              <a:t>The Response Design</a:t>
            </a:r>
          </a:p>
        </p:txBody>
      </p:sp>
      <p:sp>
        <p:nvSpPr>
          <p:cNvPr id="71683" name="Rectangle 3"/>
          <p:cNvSpPr>
            <a:spLocks noGrp="1" noChangeArrowheads="1"/>
          </p:cNvSpPr>
          <p:nvPr>
            <p:ph idx="1"/>
          </p:nvPr>
        </p:nvSpPr>
        <p:spPr/>
        <p:txBody>
          <a:bodyPr/>
          <a:lstStyle/>
          <a:p>
            <a:pPr eaLnBrk="1" hangingPunct="1"/>
            <a:r>
              <a:rPr lang="en-US" sz="2800" smtClean="0"/>
              <a:t>For example, consider a response related to </a:t>
            </a:r>
            <a:br>
              <a:rPr lang="en-US" sz="2800" smtClean="0"/>
            </a:br>
            <a:r>
              <a:rPr lang="en-US" sz="2800" smtClean="0"/>
              <a:t> macrobenthos in streams</a:t>
            </a:r>
          </a:p>
          <a:p>
            <a:pPr lvl="1" eaLnBrk="1" hangingPunct="1"/>
            <a:r>
              <a:rPr lang="en-US" sz="2400" smtClean="0"/>
              <a:t>RESPONSE = proportion EPT (This is the</a:t>
            </a:r>
            <a:br>
              <a:rPr lang="en-US" sz="2400" smtClean="0"/>
            </a:br>
            <a:r>
              <a:rPr lang="en-US" sz="2400" smtClean="0"/>
              <a:t> proportion of collected macrobenthos </a:t>
            </a:r>
            <a:br>
              <a:rPr lang="en-US" sz="2400" smtClean="0"/>
            </a:br>
            <a:r>
              <a:rPr lang="en-US" sz="2400" smtClean="0"/>
              <a:t>organisms, mainly insects, which fall in the</a:t>
            </a:r>
            <a:br>
              <a:rPr lang="en-US" sz="2400" smtClean="0"/>
            </a:br>
            <a:r>
              <a:rPr lang="en-US" sz="2400" smtClean="0"/>
              <a:t> taxonomic classes of Ephemeroptera ,</a:t>
            </a:r>
            <a:br>
              <a:rPr lang="en-US" sz="2400" smtClean="0"/>
            </a:br>
            <a:r>
              <a:rPr lang="en-US" sz="2400" smtClean="0"/>
              <a:t> Plecoptera , or Trichoptera. Low values</a:t>
            </a:r>
            <a:br>
              <a:rPr lang="en-US" sz="2400" smtClean="0"/>
            </a:br>
            <a:r>
              <a:rPr lang="en-US" sz="2400" smtClean="0"/>
              <a:t> indicate polluted streams; high values indicate</a:t>
            </a:r>
            <a:br>
              <a:rPr lang="en-US" sz="2400" smtClean="0"/>
            </a:br>
            <a:r>
              <a:rPr lang="en-US" sz="2400" smtClean="0"/>
              <a:t> rather pristine streams)</a:t>
            </a:r>
          </a:p>
          <a:p>
            <a:pPr eaLnBrk="1" hangingPunct="1"/>
            <a:endParaRPr lang="en-US" sz="2800" smtClean="0"/>
          </a:p>
          <a:p>
            <a:pPr eaLnBrk="1" hangingPunct="1"/>
            <a:endParaRPr lang="en-US" sz="280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46</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solidFill>
                  <a:schemeClr val="tx1"/>
                </a:solidFill>
              </a:rPr>
              <a:t>The Response Design</a:t>
            </a:r>
          </a:p>
        </p:txBody>
      </p:sp>
      <p:sp>
        <p:nvSpPr>
          <p:cNvPr id="72707" name="Rectangle 3"/>
          <p:cNvSpPr>
            <a:spLocks noGrp="1" noChangeArrowheads="1"/>
          </p:cNvSpPr>
          <p:nvPr>
            <p:ph idx="1"/>
          </p:nvPr>
        </p:nvSpPr>
        <p:spPr/>
        <p:txBody>
          <a:bodyPr/>
          <a:lstStyle/>
          <a:p>
            <a:pPr eaLnBrk="1" hangingPunct="1">
              <a:lnSpc>
                <a:spcPct val="90000"/>
              </a:lnSpc>
            </a:pPr>
            <a:r>
              <a:rPr lang="en-US" sz="2800" dirty="0" smtClean="0"/>
              <a:t>The evaluation unit could be a jar containing the composite of all </a:t>
            </a:r>
            <a:r>
              <a:rPr lang="en-US" sz="2800" dirty="0" err="1" smtClean="0"/>
              <a:t>macrobenthos</a:t>
            </a:r>
            <a:r>
              <a:rPr lang="en-US" sz="2800" dirty="0" smtClean="0"/>
              <a:t> organisms collected at the 10 collection sites, or </a:t>
            </a:r>
          </a:p>
          <a:p>
            <a:pPr eaLnBrk="1" hangingPunct="1">
              <a:lnSpc>
                <a:spcPct val="90000"/>
              </a:lnSpc>
            </a:pPr>
            <a:r>
              <a:rPr lang="en-US" sz="2800" dirty="0" smtClean="0"/>
              <a:t>The evaluation unit also could be a jar containing a 1/6 subsample of the composite of </a:t>
            </a:r>
            <a:r>
              <a:rPr lang="en-US" sz="2800" dirty="0" err="1" smtClean="0"/>
              <a:t>macrobenthos</a:t>
            </a:r>
            <a:r>
              <a:rPr lang="en-US" sz="2800" dirty="0" smtClean="0"/>
              <a:t> organisms collected in the 10 collection units.</a:t>
            </a:r>
          </a:p>
          <a:p>
            <a:pPr eaLnBrk="1" hangingPunct="1">
              <a:lnSpc>
                <a:spcPct val="90000"/>
              </a:lnSpc>
            </a:pPr>
            <a:r>
              <a:rPr lang="en-US" sz="2800" dirty="0" smtClean="0"/>
              <a:t>The collection units could be 10  30cm x 30cm areas, systematically organized, at the stream site, sampled with a “</a:t>
            </a:r>
            <a:r>
              <a:rPr lang="en-US" sz="2800" dirty="0" err="1" smtClean="0"/>
              <a:t>Surber</a:t>
            </a:r>
            <a:r>
              <a:rPr lang="en-US" sz="2800" dirty="0" smtClean="0"/>
              <a:t> sampler” </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smtClean="0">
                <a:solidFill>
                  <a:schemeClr val="tx1"/>
                </a:solidFill>
              </a:rPr>
              <a:t>The Response Design</a:t>
            </a:r>
          </a:p>
        </p:txBody>
      </p:sp>
      <p:sp>
        <p:nvSpPr>
          <p:cNvPr id="73731" name="Rectangle 3"/>
          <p:cNvSpPr>
            <a:spLocks noGrp="1" noChangeArrowheads="1"/>
          </p:cNvSpPr>
          <p:nvPr>
            <p:ph idx="1"/>
          </p:nvPr>
        </p:nvSpPr>
        <p:spPr/>
        <p:txBody>
          <a:bodyPr/>
          <a:lstStyle/>
          <a:p>
            <a:pPr eaLnBrk="1" hangingPunct="1"/>
            <a:r>
              <a:rPr lang="en-US" sz="2800" dirty="0" smtClean="0"/>
              <a:t>The laboratory evaluation of the material would consist of determining and recording the </a:t>
            </a:r>
            <a:r>
              <a:rPr lang="en-US" sz="2800" dirty="0" err="1" smtClean="0"/>
              <a:t>taxa</a:t>
            </a:r>
            <a:r>
              <a:rPr lang="en-US" sz="2800" dirty="0" smtClean="0"/>
              <a:t> (like family, genus, or species) of each organism in the evaluation material</a:t>
            </a:r>
          </a:p>
          <a:p>
            <a:pPr eaLnBrk="1" hangingPunct="1"/>
            <a:r>
              <a:rPr lang="en-US" sz="2800" dirty="0" smtClean="0"/>
              <a:t>The response would be determined by computing the number of organisms in the evaluation material belonging to the E, P, T taxonomic classes, and dividing this by the number of organisms classified.</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The Response Design</a:t>
            </a:r>
            <a:endParaRPr lang="en-US" dirty="0"/>
          </a:p>
        </p:txBody>
      </p:sp>
      <p:sp>
        <p:nvSpPr>
          <p:cNvPr id="6" name="Content Placeholder 5"/>
          <p:cNvSpPr>
            <a:spLocks noGrp="1"/>
          </p:cNvSpPr>
          <p:nvPr>
            <p:ph idx="1"/>
          </p:nvPr>
        </p:nvSpPr>
        <p:spPr/>
        <p:txBody>
          <a:bodyPr/>
          <a:lstStyle/>
          <a:p>
            <a:r>
              <a:rPr lang="en-US" dirty="0" smtClean="0"/>
              <a:t>Example:  counting spawning coho</a:t>
            </a:r>
          </a:p>
          <a:p>
            <a:pPr lvl="1"/>
            <a:r>
              <a:rPr lang="en-US" dirty="0" smtClean="0"/>
              <a:t>Site:  a point on a stream </a:t>
            </a:r>
          </a:p>
          <a:p>
            <a:pPr lvl="1"/>
            <a:r>
              <a:rPr lang="en-US" dirty="0" smtClean="0"/>
              <a:t>Plot:  1 km centered on point, adjusted for barriers, observed multiple times throughout spawning season (support region)</a:t>
            </a:r>
          </a:p>
          <a:p>
            <a:pPr lvl="1"/>
            <a:r>
              <a:rPr lang="en-US" dirty="0" smtClean="0"/>
              <a:t>Observation:  count of adult coho salmon within the plot boundaries at each time period</a:t>
            </a:r>
          </a:p>
          <a:p>
            <a:pPr lvl="1"/>
            <a:endParaRPr lang="en-US" dirty="0" smtClean="0"/>
          </a:p>
          <a:p>
            <a:pPr lvl="1"/>
            <a:endParaRPr lang="en-US" dirty="0"/>
          </a:p>
        </p:txBody>
      </p:sp>
      <p:sp>
        <p:nvSpPr>
          <p:cNvPr id="3" name="Date Placeholder 2"/>
          <p:cNvSpPr>
            <a:spLocks noGrp="1"/>
          </p:cNvSpPr>
          <p:nvPr>
            <p:ph type="dt" sz="half" idx="10"/>
          </p:nvPr>
        </p:nvSpPr>
        <p:spPr/>
        <p:txBody>
          <a:bodyPr/>
          <a:lstStyle/>
          <a:p>
            <a:pPr>
              <a:defRPr/>
            </a:pPr>
            <a:r>
              <a:rPr lang="en-US" smtClean="0"/>
              <a:t>Aug 22-23, 2012</a:t>
            </a:r>
            <a:endParaRPr lang="en-US"/>
          </a:p>
        </p:txBody>
      </p:sp>
      <p:sp>
        <p:nvSpPr>
          <p:cNvPr id="4" name="Footer Placeholder 3"/>
          <p:cNvSpPr>
            <a:spLocks noGrp="1"/>
          </p:cNvSpPr>
          <p:nvPr>
            <p:ph type="ftr" sz="quarter" idx="11"/>
          </p:nvPr>
        </p:nvSpPr>
        <p:spPr/>
        <p:txBody>
          <a:bodyPr/>
          <a:lstStyle/>
          <a:p>
            <a:pPr>
              <a:defRPr/>
            </a:pPr>
            <a:r>
              <a:rPr lang="en-US" smtClean="0"/>
              <a:t>ISEMP - GRTS</a:t>
            </a:r>
            <a:endParaRPr lang="en-US"/>
          </a:p>
        </p:txBody>
      </p:sp>
      <p:sp>
        <p:nvSpPr>
          <p:cNvPr id="5" name="Slide Number Placeholder 4"/>
          <p:cNvSpPr>
            <a:spLocks noGrp="1"/>
          </p:cNvSpPr>
          <p:nvPr>
            <p:ph type="sldNum" sz="quarter" idx="12"/>
          </p:nvPr>
        </p:nvSpPr>
        <p:spPr/>
        <p:txBody>
          <a:bodyPr/>
          <a:lstStyle/>
          <a:p>
            <a:pPr>
              <a:defRPr/>
            </a:pPr>
            <a:fld id="{BA98EF49-FB34-4447-B0C2-B77C3270C04D}" type="slidenum">
              <a:rPr lang="en-US" smtClean="0"/>
              <a:pPr>
                <a:defRPr/>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mtClean="0"/>
              <a:t>Survey Sampling Paradigm</a:t>
            </a:r>
          </a:p>
        </p:txBody>
      </p:sp>
      <p:sp>
        <p:nvSpPr>
          <p:cNvPr id="47107" name="Content Placeholder 2"/>
          <p:cNvSpPr>
            <a:spLocks noGrp="1"/>
          </p:cNvSpPr>
          <p:nvPr>
            <p:ph idx="1"/>
          </p:nvPr>
        </p:nvSpPr>
        <p:spPr/>
        <p:txBody>
          <a:bodyPr/>
          <a:lstStyle/>
          <a:p>
            <a:pPr>
              <a:lnSpc>
                <a:spcPct val="80000"/>
              </a:lnSpc>
            </a:pPr>
            <a:r>
              <a:rPr lang="en-US" dirty="0" smtClean="0"/>
              <a:t>The statistical properties of the sample are determined by the selection process, and all expectations are defined relative to the distribution defined by the inclusion probability </a:t>
            </a:r>
          </a:p>
          <a:p>
            <a:pPr>
              <a:lnSpc>
                <a:spcPct val="80000"/>
              </a:lnSpc>
            </a:pPr>
            <a:endParaRPr lang="en-US" dirty="0" smtClean="0"/>
          </a:p>
          <a:p>
            <a:pPr>
              <a:lnSpc>
                <a:spcPct val="80000"/>
              </a:lnSpc>
            </a:pPr>
            <a:r>
              <a:rPr lang="en-US" dirty="0" smtClean="0"/>
              <a:t>E.g., “unbiased” means that the expected value with respect to the sampling distribution is equal to the true population value</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5</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The Response Design</a:t>
            </a:r>
            <a:endParaRPr lang="en-US" dirty="0"/>
          </a:p>
        </p:txBody>
      </p:sp>
      <p:sp>
        <p:nvSpPr>
          <p:cNvPr id="6" name="Content Placeholder 5"/>
          <p:cNvSpPr>
            <a:spLocks noGrp="1"/>
          </p:cNvSpPr>
          <p:nvPr>
            <p:ph idx="1"/>
          </p:nvPr>
        </p:nvSpPr>
        <p:spPr/>
        <p:txBody>
          <a:bodyPr/>
          <a:lstStyle/>
          <a:p>
            <a:r>
              <a:rPr lang="en-US" dirty="0" smtClean="0"/>
              <a:t>Example:  counting spawning coho</a:t>
            </a:r>
          </a:p>
          <a:p>
            <a:pPr lvl="1"/>
            <a:r>
              <a:rPr lang="en-US" dirty="0" smtClean="0"/>
              <a:t>Data reduction:  calculate total number of salmon spawning in the plot via Area Under Curve:</a:t>
            </a:r>
          </a:p>
          <a:p>
            <a:pPr lvl="1">
              <a:buNone/>
            </a:pPr>
            <a:endParaRPr lang="en-US" dirty="0" smtClean="0"/>
          </a:p>
          <a:p>
            <a:pPr lvl="1"/>
            <a:endParaRPr lang="en-US" dirty="0" smtClean="0"/>
          </a:p>
          <a:p>
            <a:pPr lvl="1"/>
            <a:endParaRPr lang="en-US" dirty="0" smtClean="0"/>
          </a:p>
          <a:p>
            <a:pPr lvl="1"/>
            <a:endParaRPr lang="en-US" dirty="0"/>
          </a:p>
        </p:txBody>
      </p:sp>
      <p:sp>
        <p:nvSpPr>
          <p:cNvPr id="3" name="Date Placeholder 2"/>
          <p:cNvSpPr>
            <a:spLocks noGrp="1"/>
          </p:cNvSpPr>
          <p:nvPr>
            <p:ph type="dt" sz="half" idx="10"/>
          </p:nvPr>
        </p:nvSpPr>
        <p:spPr/>
        <p:txBody>
          <a:bodyPr/>
          <a:lstStyle/>
          <a:p>
            <a:pPr>
              <a:defRPr/>
            </a:pPr>
            <a:r>
              <a:rPr lang="en-US" smtClean="0"/>
              <a:t>Aug 22-23, 2012</a:t>
            </a:r>
            <a:endParaRPr lang="en-US"/>
          </a:p>
        </p:txBody>
      </p:sp>
      <p:sp>
        <p:nvSpPr>
          <p:cNvPr id="4" name="Footer Placeholder 3"/>
          <p:cNvSpPr>
            <a:spLocks noGrp="1"/>
          </p:cNvSpPr>
          <p:nvPr>
            <p:ph type="ftr" sz="quarter" idx="11"/>
          </p:nvPr>
        </p:nvSpPr>
        <p:spPr/>
        <p:txBody>
          <a:bodyPr/>
          <a:lstStyle/>
          <a:p>
            <a:pPr>
              <a:defRPr/>
            </a:pPr>
            <a:r>
              <a:rPr lang="en-US" smtClean="0"/>
              <a:t>ISEMP - GRTS</a:t>
            </a:r>
            <a:endParaRPr lang="en-US"/>
          </a:p>
        </p:txBody>
      </p:sp>
      <p:sp>
        <p:nvSpPr>
          <p:cNvPr id="5" name="Slide Number Placeholder 4"/>
          <p:cNvSpPr>
            <a:spLocks noGrp="1"/>
          </p:cNvSpPr>
          <p:nvPr>
            <p:ph type="sldNum" sz="quarter" idx="12"/>
          </p:nvPr>
        </p:nvSpPr>
        <p:spPr/>
        <p:txBody>
          <a:bodyPr/>
          <a:lstStyle/>
          <a:p>
            <a:pPr>
              <a:defRPr/>
            </a:pPr>
            <a:fld id="{BA98EF49-FB34-4447-B0C2-B77C3270C04D}" type="slidenum">
              <a:rPr lang="en-US" smtClean="0"/>
              <a:pPr>
                <a:defRPr/>
              </a:pPr>
              <a:t>50</a:t>
            </a:fld>
            <a:endParaRPr lang="en-US"/>
          </a:p>
        </p:txBody>
      </p:sp>
      <p:graphicFrame>
        <p:nvGraphicFramePr>
          <p:cNvPr id="7" name="Object 6"/>
          <p:cNvGraphicFramePr>
            <a:graphicFrameLocks noChangeAspect="1"/>
          </p:cNvGraphicFramePr>
          <p:nvPr/>
        </p:nvGraphicFramePr>
        <p:xfrm>
          <a:off x="0" y="4114800"/>
          <a:ext cx="8610600" cy="1161748"/>
        </p:xfrm>
        <a:graphic>
          <a:graphicData uri="http://schemas.openxmlformats.org/presentationml/2006/ole">
            <p:oleObj spid="_x0000_s38914" name="Equation" r:id="rId3" imgW="3200400" imgH="431640" progId="Equation.DSMT4">
              <p:embed/>
            </p:oleObj>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Response Design</a:t>
            </a:r>
            <a:endParaRPr lang="en-US" dirty="0"/>
          </a:p>
        </p:txBody>
      </p:sp>
      <p:sp>
        <p:nvSpPr>
          <p:cNvPr id="3" name="Content Placeholder 2"/>
          <p:cNvSpPr>
            <a:spLocks noGrp="1"/>
          </p:cNvSpPr>
          <p:nvPr>
            <p:ph idx="1"/>
          </p:nvPr>
        </p:nvSpPr>
        <p:spPr/>
        <p:txBody>
          <a:bodyPr/>
          <a:lstStyle/>
          <a:p>
            <a:r>
              <a:rPr lang="en-US" dirty="0" smtClean="0"/>
              <a:t>Calculation of AUC is only done for “qualified” sites:</a:t>
            </a:r>
          </a:p>
          <a:p>
            <a:pPr lvl="1"/>
            <a:r>
              <a:rPr lang="en-US" dirty="0" smtClean="0"/>
              <a:t>First count before (date)</a:t>
            </a:r>
          </a:p>
          <a:p>
            <a:pPr lvl="1"/>
            <a:r>
              <a:rPr lang="en-US" dirty="0" smtClean="0"/>
              <a:t>Last count after (date)</a:t>
            </a:r>
          </a:p>
          <a:p>
            <a:pPr lvl="1"/>
            <a:r>
              <a:rPr lang="en-US" dirty="0" smtClean="0"/>
              <a:t>Minimum number of counts </a:t>
            </a:r>
          </a:p>
          <a:p>
            <a:pPr lvl="1"/>
            <a:r>
              <a:rPr lang="en-US" dirty="0" smtClean="0"/>
              <a:t>Interval between counts can exceed 10 days no more than (number) times</a:t>
            </a:r>
            <a:endParaRPr lang="en-US" dirty="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Footer Placeholder 4"/>
          <p:cNvSpPr>
            <a:spLocks noGrp="1"/>
          </p:cNvSpPr>
          <p:nvPr>
            <p:ph type="ftr" sz="quarter" idx="11"/>
          </p:nvPr>
        </p:nvSpPr>
        <p:spPr/>
        <p:txBody>
          <a:bodyPr/>
          <a:lstStyle/>
          <a:p>
            <a:pPr>
              <a:defRPr/>
            </a:pPr>
            <a:r>
              <a:rPr lang="en-US" smtClean="0"/>
              <a:t>ISEMP - GRTS</a:t>
            </a:r>
            <a:endParaRPr lang="en-US"/>
          </a:p>
        </p:txBody>
      </p:sp>
      <p:sp>
        <p:nvSpPr>
          <p:cNvPr id="6" name="Slide Number Placeholder 5"/>
          <p:cNvSpPr>
            <a:spLocks noGrp="1"/>
          </p:cNvSpPr>
          <p:nvPr>
            <p:ph type="sldNum" sz="quarter" idx="12"/>
          </p:nvPr>
        </p:nvSpPr>
        <p:spPr/>
        <p:txBody>
          <a:bodyPr/>
          <a:lstStyle/>
          <a:p>
            <a:pPr>
              <a:defRPr/>
            </a:pPr>
            <a:fld id="{E40937A6-A727-4AEC-B345-CF12E47BF8B9}" type="slidenum">
              <a:rPr lang="en-US" smtClean="0"/>
              <a:pPr>
                <a:defRPr/>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smtClean="0">
                <a:solidFill>
                  <a:schemeClr val="tx1"/>
                </a:solidFill>
              </a:rPr>
              <a:t>The Sampling Strategy</a:t>
            </a:r>
          </a:p>
        </p:txBody>
      </p:sp>
      <p:sp>
        <p:nvSpPr>
          <p:cNvPr id="74755" name="Rectangle 3"/>
          <p:cNvSpPr>
            <a:spLocks noGrp="1" noChangeArrowheads="1"/>
          </p:cNvSpPr>
          <p:nvPr>
            <p:ph idx="1"/>
          </p:nvPr>
        </p:nvSpPr>
        <p:spPr/>
        <p:txBody>
          <a:bodyPr/>
          <a:lstStyle/>
          <a:p>
            <a:pPr eaLnBrk="1" hangingPunct="1">
              <a:lnSpc>
                <a:spcPct val="90000"/>
              </a:lnSpc>
            </a:pPr>
            <a:r>
              <a:rPr lang="en-US" dirty="0" smtClean="0"/>
              <a:t>Sampling strategy must rely on obtaining information on a subset of all possible elements in the universe </a:t>
            </a:r>
          </a:p>
          <a:p>
            <a:pPr eaLnBrk="1" hangingPunct="1">
              <a:lnSpc>
                <a:spcPct val="90000"/>
              </a:lnSpc>
            </a:pPr>
            <a:r>
              <a:rPr lang="en-US" dirty="0" smtClean="0"/>
              <a:t>Specifies which elements of the universe will have responses determined on them </a:t>
            </a:r>
          </a:p>
          <a:p>
            <a:pPr eaLnBrk="1" hangingPunct="1">
              <a:lnSpc>
                <a:spcPct val="90000"/>
              </a:lnSpc>
            </a:pPr>
            <a:r>
              <a:rPr lang="en-US" dirty="0" smtClean="0"/>
              <a:t>Ensures that objectives can be met with responses collected on the selected elements</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52</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solidFill>
                  <a:schemeClr val="tx1"/>
                </a:solidFill>
              </a:rPr>
              <a:t>The Inference Strategy</a:t>
            </a:r>
          </a:p>
        </p:txBody>
      </p:sp>
      <p:sp>
        <p:nvSpPr>
          <p:cNvPr id="74755" name="Rectangle 3"/>
          <p:cNvSpPr>
            <a:spLocks noGrp="1" noChangeArrowheads="1"/>
          </p:cNvSpPr>
          <p:nvPr>
            <p:ph idx="1"/>
          </p:nvPr>
        </p:nvSpPr>
        <p:spPr/>
        <p:txBody>
          <a:bodyPr/>
          <a:lstStyle/>
          <a:p>
            <a:pPr eaLnBrk="1" hangingPunct="1">
              <a:lnSpc>
                <a:spcPct val="90000"/>
              </a:lnSpc>
            </a:pPr>
            <a:r>
              <a:rPr lang="en-US" dirty="0" smtClean="0"/>
              <a:t>Is the basis for scientific inference </a:t>
            </a:r>
          </a:p>
          <a:p>
            <a:pPr eaLnBrk="1" hangingPunct="1">
              <a:lnSpc>
                <a:spcPct val="90000"/>
              </a:lnSpc>
            </a:pPr>
            <a:r>
              <a:rPr lang="en-US" dirty="0" smtClean="0"/>
              <a:t>Provides the connection between objectives and the sampling strategy </a:t>
            </a:r>
          </a:p>
          <a:p>
            <a:pPr lvl="1" eaLnBrk="1" hangingPunct="1">
              <a:lnSpc>
                <a:spcPct val="90000"/>
              </a:lnSpc>
            </a:pPr>
            <a:r>
              <a:rPr lang="en-US" dirty="0" smtClean="0"/>
              <a:t>Specifies procedure for aggregating responses to obtain estimates of population attributes</a:t>
            </a:r>
          </a:p>
          <a:p>
            <a:pPr lvl="1" eaLnBrk="1" hangingPunct="1">
              <a:lnSpc>
                <a:spcPct val="90000"/>
              </a:lnSpc>
            </a:pPr>
            <a:endParaRPr lang="en-US"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53</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smtClean="0">
                <a:solidFill>
                  <a:schemeClr val="tx1"/>
                </a:solidFill>
              </a:rPr>
              <a:t>The Survey Design</a:t>
            </a:r>
          </a:p>
        </p:txBody>
      </p:sp>
      <p:sp>
        <p:nvSpPr>
          <p:cNvPr id="76803" name="Rectangle 3"/>
          <p:cNvSpPr>
            <a:spLocks noGrp="1" noChangeArrowheads="1"/>
          </p:cNvSpPr>
          <p:nvPr>
            <p:ph idx="1"/>
          </p:nvPr>
        </p:nvSpPr>
        <p:spPr/>
        <p:txBody>
          <a:bodyPr/>
          <a:lstStyle/>
          <a:p>
            <a:pPr eaLnBrk="1" hangingPunct="1">
              <a:lnSpc>
                <a:spcPct val="80000"/>
              </a:lnSpc>
            </a:pPr>
            <a:r>
              <a:rPr lang="en-US" dirty="0" smtClean="0"/>
              <a:t>Workshop focuses on probability designs</a:t>
            </a:r>
          </a:p>
          <a:p>
            <a:pPr eaLnBrk="1" hangingPunct="1">
              <a:lnSpc>
                <a:spcPct val="80000"/>
              </a:lnSpc>
            </a:pPr>
            <a:r>
              <a:rPr lang="en-US" dirty="0" smtClean="0"/>
              <a:t>Positive features</a:t>
            </a:r>
          </a:p>
          <a:p>
            <a:pPr lvl="1" eaLnBrk="1" hangingPunct="1">
              <a:lnSpc>
                <a:spcPct val="80000"/>
              </a:lnSpc>
            </a:pPr>
            <a:r>
              <a:rPr lang="en-US" dirty="0" smtClean="0"/>
              <a:t>Permit clear statistical inference to attributes of well defined populations </a:t>
            </a:r>
          </a:p>
          <a:p>
            <a:pPr lvl="1" eaLnBrk="1" hangingPunct="1">
              <a:lnSpc>
                <a:spcPct val="80000"/>
              </a:lnSpc>
            </a:pPr>
            <a:r>
              <a:rPr lang="en-US" dirty="0" smtClean="0"/>
              <a:t>Includes precision statement</a:t>
            </a:r>
          </a:p>
          <a:p>
            <a:pPr lvl="1" eaLnBrk="1" hangingPunct="1">
              <a:lnSpc>
                <a:spcPct val="80000"/>
              </a:lnSpc>
            </a:pPr>
            <a:r>
              <a:rPr lang="en-US" dirty="0" smtClean="0"/>
              <a:t>Inference independent of model assumptions</a:t>
            </a:r>
          </a:p>
          <a:p>
            <a:pPr lvl="1" eaLnBrk="1" hangingPunct="1">
              <a:lnSpc>
                <a:spcPct val="80000"/>
              </a:lnSpc>
            </a:pPr>
            <a:endParaRPr lang="en-US" dirty="0" smtClean="0"/>
          </a:p>
          <a:p>
            <a:pPr lvl="1" eaLnBrk="1" hangingPunct="1">
              <a:lnSpc>
                <a:spcPct val="80000"/>
              </a:lnSpc>
            </a:pPr>
            <a:endParaRPr lang="en-US" dirty="0" smtClean="0"/>
          </a:p>
          <a:p>
            <a:pPr lvl="1" eaLnBrk="1" hangingPunct="1">
              <a:lnSpc>
                <a:spcPct val="80000"/>
              </a:lnSpc>
            </a:pPr>
            <a:endParaRPr lang="en-US"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54</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smtClean="0">
                <a:solidFill>
                  <a:schemeClr val="tx1"/>
                </a:solidFill>
              </a:rPr>
              <a:t>The Survey Design</a:t>
            </a:r>
          </a:p>
        </p:txBody>
      </p:sp>
      <p:sp>
        <p:nvSpPr>
          <p:cNvPr id="76803" name="Rectangle 3"/>
          <p:cNvSpPr>
            <a:spLocks noGrp="1" noChangeArrowheads="1"/>
          </p:cNvSpPr>
          <p:nvPr>
            <p:ph idx="1"/>
          </p:nvPr>
        </p:nvSpPr>
        <p:spPr/>
        <p:txBody>
          <a:bodyPr/>
          <a:lstStyle/>
          <a:p>
            <a:pPr eaLnBrk="1" hangingPunct="1">
              <a:lnSpc>
                <a:spcPct val="80000"/>
              </a:lnSpc>
            </a:pPr>
            <a:r>
              <a:rPr lang="en-US" dirty="0" smtClean="0"/>
              <a:t>Disadvantages </a:t>
            </a:r>
          </a:p>
          <a:p>
            <a:pPr lvl="1" eaLnBrk="1" hangingPunct="1">
              <a:lnSpc>
                <a:spcPct val="80000"/>
              </a:lnSpc>
            </a:pPr>
            <a:r>
              <a:rPr lang="en-US" dirty="0" smtClean="0"/>
              <a:t>Limited control over predictor variables </a:t>
            </a:r>
          </a:p>
          <a:p>
            <a:pPr lvl="1" eaLnBrk="1" hangingPunct="1">
              <a:lnSpc>
                <a:spcPct val="80000"/>
              </a:lnSpc>
            </a:pPr>
            <a:r>
              <a:rPr lang="en-US" dirty="0" smtClean="0"/>
              <a:t>Restricts causative inference </a:t>
            </a:r>
          </a:p>
          <a:p>
            <a:pPr lvl="1" eaLnBrk="1" hangingPunct="1">
              <a:lnSpc>
                <a:spcPct val="80000"/>
              </a:lnSpc>
            </a:pPr>
            <a:r>
              <a:rPr lang="en-US" dirty="0" smtClean="0"/>
              <a:t>Usually will produce inaccessible  sampling points</a:t>
            </a:r>
          </a:p>
          <a:p>
            <a:pPr lvl="2" eaLnBrk="1" hangingPunct="1">
              <a:lnSpc>
                <a:spcPct val="80000"/>
              </a:lnSpc>
            </a:pPr>
            <a:r>
              <a:rPr lang="en-US" dirty="0" smtClean="0"/>
              <a:t>Good - for inference </a:t>
            </a:r>
          </a:p>
          <a:p>
            <a:pPr lvl="2" eaLnBrk="1" hangingPunct="1">
              <a:lnSpc>
                <a:spcPct val="80000"/>
              </a:lnSpc>
            </a:pPr>
            <a:r>
              <a:rPr lang="en-US" dirty="0" smtClean="0"/>
              <a:t>Bad - for logistics</a:t>
            </a:r>
          </a:p>
          <a:p>
            <a:pPr eaLnBrk="1" hangingPunct="1">
              <a:lnSpc>
                <a:spcPct val="80000"/>
              </a:lnSpc>
              <a:buNone/>
            </a:pPr>
            <a:r>
              <a:rPr lang="en-US" dirty="0" smtClean="0"/>
              <a:t/>
            </a:r>
            <a:br>
              <a:rPr lang="en-US" dirty="0" smtClean="0"/>
            </a:br>
            <a:endParaRPr lang="en-US" dirty="0" smtClean="0"/>
          </a:p>
        </p:txBody>
      </p:sp>
      <p:sp>
        <p:nvSpPr>
          <p:cNvPr id="4" name="Date Placeholder 3"/>
          <p:cNvSpPr>
            <a:spLocks noGrp="1"/>
          </p:cNvSpPr>
          <p:nvPr>
            <p:ph type="dt" sz="half" idx="10"/>
          </p:nvPr>
        </p:nvSpPr>
        <p:spPr/>
        <p:txBody>
          <a:bodyPr/>
          <a:lstStyle/>
          <a:p>
            <a:pPr>
              <a:defRPr/>
            </a:pPr>
            <a:r>
              <a:rPr lang="en-US" smtClean="0"/>
              <a:t>Aug 22-23, 2012</a:t>
            </a:r>
            <a:endParaRPr lang="en-US" dirty="0"/>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55</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solidFill>
                  <a:schemeClr val="tx1"/>
                </a:solidFill>
              </a:rPr>
              <a:t>The Temporal Design</a:t>
            </a:r>
            <a:endParaRPr lang="en-US" dirty="0"/>
          </a:p>
        </p:txBody>
      </p:sp>
      <p:sp>
        <p:nvSpPr>
          <p:cNvPr id="20483" name="Rectangle 3"/>
          <p:cNvSpPr>
            <a:spLocks noGrp="1" noChangeArrowheads="1"/>
          </p:cNvSpPr>
          <p:nvPr>
            <p:ph type="body" idx="1"/>
          </p:nvPr>
        </p:nvSpPr>
        <p:spPr/>
        <p:txBody>
          <a:bodyPr/>
          <a:lstStyle/>
          <a:p>
            <a:pPr>
              <a:lnSpc>
                <a:spcPct val="90000"/>
              </a:lnSpc>
            </a:pPr>
            <a:r>
              <a:rPr lang="en-US" dirty="0" smtClean="0"/>
              <a:t>Studies frequently have dual objectives:</a:t>
            </a:r>
          </a:p>
          <a:p>
            <a:pPr lvl="1">
              <a:lnSpc>
                <a:spcPct val="90000"/>
              </a:lnSpc>
            </a:pPr>
            <a:r>
              <a:rPr lang="en-US" dirty="0" smtClean="0"/>
              <a:t>Estimate current attributes</a:t>
            </a:r>
          </a:p>
          <a:p>
            <a:pPr lvl="1">
              <a:lnSpc>
                <a:spcPct val="90000"/>
              </a:lnSpc>
            </a:pPr>
            <a:r>
              <a:rPr lang="en-US" dirty="0" smtClean="0"/>
              <a:t>Describe change (trend) in attributes</a:t>
            </a:r>
          </a:p>
          <a:p>
            <a:pPr>
              <a:lnSpc>
                <a:spcPct val="90000"/>
              </a:lnSpc>
            </a:pPr>
            <a:r>
              <a:rPr lang="en-US" dirty="0" smtClean="0"/>
              <a:t>The temporal design specifies how to distribute site visits though time</a:t>
            </a:r>
            <a:endParaRPr lang="en-US" dirty="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56</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solidFill>
                  <a:schemeClr val="tx1"/>
                </a:solidFill>
              </a:rPr>
              <a:t>The Temporal Design</a:t>
            </a:r>
            <a:endParaRPr lang="en-US" dirty="0"/>
          </a:p>
        </p:txBody>
      </p:sp>
      <p:sp>
        <p:nvSpPr>
          <p:cNvPr id="20483" name="Rectangle 3"/>
          <p:cNvSpPr>
            <a:spLocks noGrp="1" noChangeArrowheads="1"/>
          </p:cNvSpPr>
          <p:nvPr>
            <p:ph type="body" idx="1"/>
          </p:nvPr>
        </p:nvSpPr>
        <p:spPr/>
        <p:txBody>
          <a:bodyPr/>
          <a:lstStyle/>
          <a:p>
            <a:pPr>
              <a:lnSpc>
                <a:spcPct val="90000"/>
              </a:lnSpc>
            </a:pPr>
            <a:r>
              <a:rPr lang="en-US" dirty="0"/>
              <a:t>Detection of a signal that is small relative to noise magnitude requires replication</a:t>
            </a:r>
          </a:p>
          <a:p>
            <a:pPr>
              <a:lnSpc>
                <a:spcPct val="90000"/>
              </a:lnSpc>
            </a:pPr>
            <a:r>
              <a:rPr lang="en-US" dirty="0"/>
              <a:t>Spatial replication (more samples per year) addresses spatial variation</a:t>
            </a:r>
          </a:p>
          <a:p>
            <a:pPr>
              <a:lnSpc>
                <a:spcPct val="90000"/>
              </a:lnSpc>
            </a:pPr>
            <a:r>
              <a:rPr lang="en-US" dirty="0"/>
              <a:t>Need temporal replication (more years) to address temporal </a:t>
            </a:r>
            <a:r>
              <a:rPr lang="en-US" dirty="0" smtClean="0"/>
              <a:t>variation</a:t>
            </a:r>
            <a:endParaRPr lang="en-US" dirty="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57</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The Temporal Design</a:t>
            </a:r>
            <a:endParaRPr lang="en-US" dirty="0"/>
          </a:p>
        </p:txBody>
      </p:sp>
      <p:sp>
        <p:nvSpPr>
          <p:cNvPr id="21507" name="Rectangle 3"/>
          <p:cNvSpPr>
            <a:spLocks noGrp="1" noChangeArrowheads="1"/>
          </p:cNvSpPr>
          <p:nvPr>
            <p:ph idx="1"/>
          </p:nvPr>
        </p:nvSpPr>
        <p:spPr/>
        <p:txBody>
          <a:bodyPr/>
          <a:lstStyle/>
          <a:p>
            <a:r>
              <a:rPr lang="en-US" dirty="0" smtClean="0"/>
              <a:t>Detection of trend in slowly changing status requires many years</a:t>
            </a:r>
          </a:p>
          <a:p>
            <a:r>
              <a:rPr lang="en-US" dirty="0" smtClean="0"/>
              <a:t>Repeat </a:t>
            </a:r>
            <a:r>
              <a:rPr lang="en-US" dirty="0"/>
              <a:t>sampling of same site eliminates a variance component if the site retains its identity through time</a:t>
            </a:r>
            <a:r>
              <a:rPr lang="en-US" sz="2800" dirty="0" smtClean="0"/>
              <a:t>.</a:t>
            </a:r>
            <a:endParaRPr lang="en-US" sz="2800" dirty="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58</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solidFill>
                  <a:schemeClr val="tx1"/>
                </a:solidFill>
              </a:rPr>
              <a:t>The Temporal Design</a:t>
            </a:r>
          </a:p>
        </p:txBody>
      </p:sp>
      <p:sp>
        <p:nvSpPr>
          <p:cNvPr id="77827" name="Rectangle 3"/>
          <p:cNvSpPr>
            <a:spLocks noGrp="1" noChangeArrowheads="1"/>
          </p:cNvSpPr>
          <p:nvPr>
            <p:ph idx="1"/>
          </p:nvPr>
        </p:nvSpPr>
        <p:spPr/>
        <p:txBody>
          <a:bodyPr/>
          <a:lstStyle/>
          <a:p>
            <a:pPr eaLnBrk="1" hangingPunct="1">
              <a:lnSpc>
                <a:spcPct val="90000"/>
              </a:lnSpc>
            </a:pPr>
            <a:r>
              <a:rPr lang="en-US" dirty="0" smtClean="0"/>
              <a:t>The temporal design specifies the pattern of revisits to sites selected by the survey design </a:t>
            </a:r>
          </a:p>
          <a:p>
            <a:pPr lvl="1" eaLnBrk="1" hangingPunct="1">
              <a:lnSpc>
                <a:spcPct val="90000"/>
              </a:lnSpc>
            </a:pPr>
            <a:r>
              <a:rPr lang="en-US" dirty="0" smtClean="0"/>
              <a:t>Sampled population units are partitioned into one (degenerate case) or more panels. </a:t>
            </a:r>
          </a:p>
          <a:p>
            <a:pPr lvl="1" eaLnBrk="1" hangingPunct="1">
              <a:lnSpc>
                <a:spcPct val="90000"/>
              </a:lnSpc>
            </a:pPr>
            <a:r>
              <a:rPr lang="en-US" dirty="0" smtClean="0"/>
              <a:t>Each population unit in the same panel has the</a:t>
            </a:r>
            <a:br>
              <a:rPr lang="en-US" dirty="0" smtClean="0"/>
            </a:br>
            <a:r>
              <a:rPr lang="en-US" dirty="0" smtClean="0"/>
              <a:t> same temporal pattern of revisits. </a:t>
            </a:r>
          </a:p>
          <a:p>
            <a:pPr lvl="1" eaLnBrk="1" hangingPunct="1">
              <a:lnSpc>
                <a:spcPct val="90000"/>
              </a:lnSpc>
            </a:pPr>
            <a:r>
              <a:rPr lang="en-US" dirty="0" smtClean="0"/>
              <a:t>Panel definition could be probabilistic or </a:t>
            </a:r>
            <a:br>
              <a:rPr lang="en-US" dirty="0" smtClean="0"/>
            </a:br>
            <a:r>
              <a:rPr lang="en-US" dirty="0" smtClean="0"/>
              <a:t>systematic </a:t>
            </a:r>
            <a:endParaRPr lang="en-US" b="1"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59</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t>Survey Sampling Paradigm</a:t>
            </a:r>
          </a:p>
        </p:txBody>
      </p:sp>
      <p:sp>
        <p:nvSpPr>
          <p:cNvPr id="48131" name="Content Placeholder 2"/>
          <p:cNvSpPr>
            <a:spLocks noGrp="1"/>
          </p:cNvSpPr>
          <p:nvPr>
            <p:ph idx="1"/>
          </p:nvPr>
        </p:nvSpPr>
        <p:spPr/>
        <p:txBody>
          <a:bodyPr/>
          <a:lstStyle/>
          <a:p>
            <a:pPr>
              <a:lnSpc>
                <a:spcPct val="80000"/>
              </a:lnSpc>
            </a:pPr>
            <a:r>
              <a:rPr lang="en-US" dirty="0" smtClean="0"/>
              <a:t>Analysis is weighted</a:t>
            </a:r>
          </a:p>
          <a:p>
            <a:pPr lvl="1">
              <a:lnSpc>
                <a:spcPct val="80000"/>
              </a:lnSpc>
            </a:pPr>
            <a:r>
              <a:rPr lang="en-US" sz="3200" dirty="0" smtClean="0"/>
              <a:t>Weights are the inverse of the inclusion probability</a:t>
            </a:r>
          </a:p>
          <a:p>
            <a:pPr lvl="1">
              <a:lnSpc>
                <a:spcPct val="80000"/>
              </a:lnSpc>
            </a:pPr>
            <a:r>
              <a:rPr lang="en-US" sz="3200" dirty="0" smtClean="0"/>
              <a:t>Weights reflect how much of population a particular sample element represents</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t>Survey Sampling Paradigm</a:t>
            </a:r>
          </a:p>
        </p:txBody>
      </p:sp>
      <p:sp>
        <p:nvSpPr>
          <p:cNvPr id="48131" name="Content Placeholder 2"/>
          <p:cNvSpPr>
            <a:spLocks noGrp="1"/>
          </p:cNvSpPr>
          <p:nvPr>
            <p:ph idx="1"/>
          </p:nvPr>
        </p:nvSpPr>
        <p:spPr/>
        <p:txBody>
          <a:bodyPr/>
          <a:lstStyle/>
          <a:p>
            <a:pPr>
              <a:lnSpc>
                <a:spcPct val="80000"/>
              </a:lnSpc>
            </a:pPr>
            <a:r>
              <a:rPr lang="en-US" dirty="0" smtClean="0"/>
              <a:t>Precision (variance, confidence interval) is described in terms of the variation in the estimate over repeated sample selections using the same design</a:t>
            </a:r>
          </a:p>
          <a:p>
            <a:pPr marL="342900" lvl="1" indent="-342900">
              <a:lnSpc>
                <a:spcPct val="80000"/>
              </a:lnSpc>
              <a:buFontTx/>
              <a:buChar char="•"/>
            </a:pPr>
            <a:r>
              <a:rPr lang="en-US" sz="3200" dirty="0" smtClean="0"/>
              <a:t>Variance depends on inclusion and pair-wise inclusion probabilities as well as the response values</a:t>
            </a:r>
          </a:p>
          <a:p>
            <a:pPr>
              <a:lnSpc>
                <a:spcPct val="80000"/>
              </a:lnSpc>
            </a:pPr>
            <a:endParaRPr lang="en-US" dirty="0" smtClean="0"/>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Study Design</a:t>
            </a:r>
          </a:p>
        </p:txBody>
      </p:sp>
      <p:sp>
        <p:nvSpPr>
          <p:cNvPr id="9219" name="Rectangle 3"/>
          <p:cNvSpPr>
            <a:spLocks noGrp="1" noChangeArrowheads="1"/>
          </p:cNvSpPr>
          <p:nvPr>
            <p:ph idx="1"/>
          </p:nvPr>
        </p:nvSpPr>
        <p:spPr>
          <a:xfrm>
            <a:off x="609600" y="2286000"/>
            <a:ext cx="7772400" cy="4114800"/>
          </a:xfrm>
        </p:spPr>
        <p:txBody>
          <a:bodyPr/>
          <a:lstStyle/>
          <a:p>
            <a:pPr eaLnBrk="1" hangingPunct="1"/>
            <a:r>
              <a:rPr lang="en-US" dirty="0" smtClean="0"/>
              <a:t>Before we can design a study, we need to identify the kinds of questions we hope to answer based on a sample from a population</a:t>
            </a:r>
          </a:p>
          <a:p>
            <a:pPr lvl="1" eaLnBrk="1" hangingPunct="1"/>
            <a:r>
              <a:rPr lang="en-US" dirty="0" smtClean="0"/>
              <a:t>Test an hypothesis </a:t>
            </a:r>
          </a:p>
          <a:p>
            <a:pPr lvl="1" eaLnBrk="1" hangingPunct="1"/>
            <a:r>
              <a:rPr lang="en-US" dirty="0" smtClean="0"/>
              <a:t>Describe the relationship between two (or more) characteristics</a:t>
            </a:r>
          </a:p>
          <a:p>
            <a:pPr lvl="1" eaLnBrk="1" hangingPunct="1"/>
            <a:r>
              <a:rPr lang="en-US" dirty="0" smtClean="0"/>
              <a:t>Describe population characteristics </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Statistical Perspective</a:t>
            </a:r>
          </a:p>
        </p:txBody>
      </p:sp>
      <p:sp>
        <p:nvSpPr>
          <p:cNvPr id="10243" name="Rectangle 3"/>
          <p:cNvSpPr>
            <a:spLocks noGrp="1" noChangeArrowheads="1"/>
          </p:cNvSpPr>
          <p:nvPr>
            <p:ph idx="1"/>
          </p:nvPr>
        </p:nvSpPr>
        <p:spPr/>
        <p:txBody>
          <a:bodyPr/>
          <a:lstStyle/>
          <a:p>
            <a:pPr eaLnBrk="1" hangingPunct="1"/>
            <a:r>
              <a:rPr lang="en-US" dirty="0" smtClean="0"/>
              <a:t>Test an hypothesis</a:t>
            </a:r>
          </a:p>
          <a:p>
            <a:pPr lvl="1" eaLnBrk="1" hangingPunct="1"/>
            <a:r>
              <a:rPr lang="en-US" dirty="0" smtClean="0"/>
              <a:t>Formal theory </a:t>
            </a:r>
            <a:r>
              <a:rPr lang="en-US" dirty="0" smtClean="0">
                <a:cs typeface="Times New Roman" pitchFamily="18" charset="0"/>
              </a:rPr>
              <a:t>– </a:t>
            </a:r>
            <a:r>
              <a:rPr lang="en-US" dirty="0" smtClean="0"/>
              <a:t>Experimental design</a:t>
            </a:r>
          </a:p>
          <a:p>
            <a:pPr lvl="2" eaLnBrk="1" hangingPunct="1"/>
            <a:r>
              <a:rPr lang="en-US" dirty="0" smtClean="0"/>
              <a:t>Implies an ability to perform manipulative experiments</a:t>
            </a:r>
          </a:p>
          <a:p>
            <a:pPr lvl="2" eaLnBrk="1" hangingPunct="1"/>
            <a:r>
              <a:rPr lang="en-US" dirty="0" smtClean="0"/>
              <a:t>E.g., assign population elements to treatment/control groups</a:t>
            </a:r>
          </a:p>
          <a:p>
            <a:pPr lvl="2" eaLnBrk="1" hangingPunct="1"/>
            <a:r>
              <a:rPr lang="en-US" dirty="0" smtClean="0"/>
              <a:t>Randomization is used in the assignment</a:t>
            </a:r>
          </a:p>
          <a:p>
            <a:pPr eaLnBrk="1" hangingPunct="1"/>
            <a:r>
              <a:rPr lang="en-US" dirty="0" smtClean="0"/>
              <a:t>Usually not a primary objective of a survey</a:t>
            </a:r>
          </a:p>
        </p:txBody>
      </p:sp>
      <p:sp>
        <p:nvSpPr>
          <p:cNvPr id="4" name="Date Placeholder 3"/>
          <p:cNvSpPr>
            <a:spLocks noGrp="1"/>
          </p:cNvSpPr>
          <p:nvPr>
            <p:ph type="dt" sz="half" idx="10"/>
          </p:nvPr>
        </p:nvSpPr>
        <p:spPr/>
        <p:txBody>
          <a:bodyPr/>
          <a:lstStyle/>
          <a:p>
            <a:pPr>
              <a:defRPr/>
            </a:pPr>
            <a:r>
              <a:rPr lang="en-US" smtClean="0"/>
              <a:t>Aug 22-23, 2012</a:t>
            </a:r>
            <a:endParaRPr lang="en-US"/>
          </a:p>
        </p:txBody>
      </p:sp>
      <p:sp>
        <p:nvSpPr>
          <p:cNvPr id="5" name="Slide Number Placeholder 4"/>
          <p:cNvSpPr>
            <a:spLocks noGrp="1"/>
          </p:cNvSpPr>
          <p:nvPr>
            <p:ph type="sldNum" sz="quarter" idx="12"/>
          </p:nvPr>
        </p:nvSpPr>
        <p:spPr/>
        <p:txBody>
          <a:bodyPr/>
          <a:lstStyle/>
          <a:p>
            <a:pPr>
              <a:defRPr/>
            </a:pPr>
            <a:fld id="{E40937A6-A727-4AEC-B345-CF12E47BF8B9}" type="slidenum">
              <a:rPr lang="en-US" smtClean="0"/>
              <a:pPr>
                <a:defRPr/>
              </a:pPr>
              <a:t>9</a:t>
            </a:fld>
            <a:endParaRPr lang="en-US"/>
          </a:p>
        </p:txBody>
      </p:sp>
      <p:sp>
        <p:nvSpPr>
          <p:cNvPr id="6" name="Footer Placeholder 5"/>
          <p:cNvSpPr>
            <a:spLocks noGrp="1"/>
          </p:cNvSpPr>
          <p:nvPr>
            <p:ph type="ftr" sz="quarter" idx="11"/>
          </p:nvPr>
        </p:nvSpPr>
        <p:spPr/>
        <p:txBody>
          <a:bodyPr/>
          <a:lstStyle/>
          <a:p>
            <a:pPr>
              <a:defRPr/>
            </a:pPr>
            <a:r>
              <a:rPr lang="en-US" smtClean="0"/>
              <a:t>ISEMP - GRTS</a:t>
            </a: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d">
  <a:themeElements>
    <a:clrScheme name="">
      <a:dk1>
        <a:srgbClr val="0000FF"/>
      </a:dk1>
      <a:lt1>
        <a:srgbClr val="FFFFFF"/>
      </a:lt1>
      <a:dk2>
        <a:srgbClr val="0000FF"/>
      </a:dk2>
      <a:lt2>
        <a:srgbClr val="808080"/>
      </a:lt2>
      <a:accent1>
        <a:srgbClr val="00CC99"/>
      </a:accent1>
      <a:accent2>
        <a:srgbClr val="FF0066"/>
      </a:accent2>
      <a:accent3>
        <a:srgbClr val="FFFFFF"/>
      </a:accent3>
      <a:accent4>
        <a:srgbClr val="0000DA"/>
      </a:accent4>
      <a:accent5>
        <a:srgbClr val="AAE2CA"/>
      </a:accent5>
      <a:accent6>
        <a:srgbClr val="E7005C"/>
      </a:accent6>
      <a:hlink>
        <a:srgbClr val="CCCCFF"/>
      </a:hlink>
      <a:folHlink>
        <a:srgbClr val="B2B2B2"/>
      </a:folHlink>
    </a:clrScheme>
    <a:fontScheme name="std">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rgbClr val="0000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rgbClr val="0000FF"/>
            </a:solidFill>
            <a:effectLst/>
            <a:latin typeface="Times New Roman" pitchFamily="18" charset="0"/>
          </a:defRPr>
        </a:defPPr>
      </a:lstStyle>
    </a:lnDef>
  </a:objectDefaults>
  <a:extraClrSchemeLst>
    <a:extraClrScheme>
      <a:clrScheme name="st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12038</TotalTime>
  <Words>3984</Words>
  <Application>Microsoft Office PowerPoint</Application>
  <PresentationFormat>On-screen Show (4:3)</PresentationFormat>
  <Paragraphs>554</Paragraphs>
  <Slides>59</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1" baseType="lpstr">
      <vt:lpstr>std</vt:lpstr>
      <vt:lpstr>Equation</vt:lpstr>
      <vt:lpstr>Sampling vs Rest of Statistics </vt:lpstr>
      <vt:lpstr>Survey Sampling Paradigm</vt:lpstr>
      <vt:lpstr>Survey Sampling Paradigm</vt:lpstr>
      <vt:lpstr>Survey Sampling Paradigm</vt:lpstr>
      <vt:lpstr>Survey Sampling Paradigm</vt:lpstr>
      <vt:lpstr>Survey Sampling Paradigm</vt:lpstr>
      <vt:lpstr>Survey Sampling Paradigm</vt:lpstr>
      <vt:lpstr>Study Design</vt:lpstr>
      <vt:lpstr>Statistical Perspective</vt:lpstr>
      <vt:lpstr>Statistical Perspective</vt:lpstr>
      <vt:lpstr>Statistical Perspective</vt:lpstr>
      <vt:lpstr>Classical Perspective Model-based Inference</vt:lpstr>
      <vt:lpstr>Survey  Perspective Design-based Inference </vt:lpstr>
      <vt:lpstr>Survey  Perspective Design-based Inference </vt:lpstr>
      <vt:lpstr>Survey  Perspective Design-based Inference </vt:lpstr>
      <vt:lpstr>Survey  Perspective Design-based Inference </vt:lpstr>
      <vt:lpstr>Elements of a sampling design</vt:lpstr>
      <vt:lpstr>Elements of a sampling design</vt:lpstr>
      <vt:lpstr>Elements of a sampling design</vt:lpstr>
      <vt:lpstr>Elements of a sampling design</vt:lpstr>
      <vt:lpstr>Survey Objective</vt:lpstr>
      <vt:lpstr>Survey Objective</vt:lpstr>
      <vt:lpstr>Survey Objective</vt:lpstr>
      <vt:lpstr>Survey Objective</vt:lpstr>
      <vt:lpstr>Survey Objective</vt:lpstr>
      <vt:lpstr>Survey Objective</vt:lpstr>
      <vt:lpstr>Survey Objective</vt:lpstr>
      <vt:lpstr>Objectives lead to Design</vt:lpstr>
      <vt:lpstr>Objectives lead to Design</vt:lpstr>
      <vt:lpstr>Identify Objectives</vt:lpstr>
      <vt:lpstr>Identify Objectives</vt:lpstr>
      <vt:lpstr>What is a Target Population?</vt:lpstr>
      <vt:lpstr>What is a Sample Frame</vt:lpstr>
      <vt:lpstr>What is a Sample Frame</vt:lpstr>
      <vt:lpstr>Target Population, Sample Frame, Sampled Population</vt:lpstr>
      <vt:lpstr>Survey Design &amp; Response Design</vt:lpstr>
      <vt:lpstr>Survey Design &amp; Response Design</vt:lpstr>
      <vt:lpstr>Sampling is different , but spatial sampling is even more different</vt:lpstr>
      <vt:lpstr>Environmental Sampling Design</vt:lpstr>
      <vt:lpstr>The Sampling Strategy </vt:lpstr>
      <vt:lpstr>The Statistical Population</vt:lpstr>
      <vt:lpstr>The Domain Design</vt:lpstr>
      <vt:lpstr>The Domain Design</vt:lpstr>
      <vt:lpstr>The Response Design</vt:lpstr>
      <vt:lpstr>The Response Design</vt:lpstr>
      <vt:lpstr>The Response Design</vt:lpstr>
      <vt:lpstr>The Response Design</vt:lpstr>
      <vt:lpstr>The Response Design</vt:lpstr>
      <vt:lpstr>The Response Design</vt:lpstr>
      <vt:lpstr>The Response Design</vt:lpstr>
      <vt:lpstr>The Response Design</vt:lpstr>
      <vt:lpstr>The Sampling Strategy</vt:lpstr>
      <vt:lpstr>The Inference Strategy</vt:lpstr>
      <vt:lpstr>The Survey Design</vt:lpstr>
      <vt:lpstr>The Survey Design</vt:lpstr>
      <vt:lpstr>The Temporal Design</vt:lpstr>
      <vt:lpstr>The Temporal Design</vt:lpstr>
      <vt:lpstr>The Temporal Design</vt:lpstr>
      <vt:lpstr>The Temporal Design</vt:lpstr>
    </vt:vector>
  </TitlesOfParts>
  <Company>Statistics Department, OSU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SAMPLING</dc:title>
  <dc:creator>stevens</dc:creator>
  <cp:lastModifiedBy>Don</cp:lastModifiedBy>
  <cp:revision>500</cp:revision>
  <dcterms:created xsi:type="dcterms:W3CDTF">2003-09-25T16:58:06Z</dcterms:created>
  <dcterms:modified xsi:type="dcterms:W3CDTF">2012-08-22T04:47:18Z</dcterms:modified>
</cp:coreProperties>
</file>