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2" r:id="rId3"/>
    <p:sldId id="260" r:id="rId4"/>
    <p:sldId id="261" r:id="rId5"/>
    <p:sldId id="265" r:id="rId6"/>
    <p:sldId id="267" r:id="rId7"/>
    <p:sldId id="274" r:id="rId8"/>
    <p:sldId id="275" r:id="rId9"/>
    <p:sldId id="291" r:id="rId10"/>
    <p:sldId id="268" r:id="rId11"/>
    <p:sldId id="263" r:id="rId12"/>
    <p:sldId id="269" r:id="rId13"/>
    <p:sldId id="270" r:id="rId14"/>
    <p:sldId id="277" r:id="rId15"/>
    <p:sldId id="276" r:id="rId16"/>
    <p:sldId id="264" r:id="rId17"/>
    <p:sldId id="278" r:id="rId18"/>
    <p:sldId id="279" r:id="rId19"/>
    <p:sldId id="281" r:id="rId20"/>
    <p:sldId id="283" r:id="rId21"/>
    <p:sldId id="284" r:id="rId22"/>
    <p:sldId id="282" r:id="rId23"/>
    <p:sldId id="287" r:id="rId24"/>
    <p:sldId id="285" r:id="rId25"/>
    <p:sldId id="286" r:id="rId26"/>
    <p:sldId id="288" r:id="rId27"/>
    <p:sldId id="290" r:id="rId28"/>
    <p:sldId id="292" r:id="rId29"/>
    <p:sldId id="294" r:id="rId30"/>
    <p:sldId id="293" r:id="rId31"/>
    <p:sldId id="295" r:id="rId32"/>
    <p:sldId id="296" r:id="rId33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788" y="0"/>
            <a:ext cx="3070225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E5EC4-A261-49CB-A11F-CDC1249209ED}" type="datetimeFigureOut">
              <a:rPr lang="en-US" smtClean="0"/>
              <a:pPr/>
              <a:t>8/23/2012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700"/>
            <a:ext cx="3070225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788" y="8902700"/>
            <a:ext cx="3070225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A1A48-8325-45A1-9614-3211F4F99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B26D8C38-CAF6-4485-A63D-A6F3A55D55C5}" type="datetimeFigureOut">
              <a:rPr lang="en-US" smtClean="0"/>
              <a:pPr/>
              <a:t>8/23/2012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8950F143-B632-4A73-90A9-F5E00A06B5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0F143-B632-4A73-90A9-F5E00A06B5C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19A1-8B0A-46BF-B368-C1C82925DAED}" type="datetimeFigureOut">
              <a:rPr lang="en-US" smtClean="0"/>
              <a:pPr/>
              <a:t>8/23/2012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E3-13CD-498F-94BC-9559C3CDA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19A1-8B0A-46BF-B368-C1C82925DAED}" type="datetimeFigureOut">
              <a:rPr lang="en-US" smtClean="0"/>
              <a:pPr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E3-13CD-498F-94BC-9559C3CDA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19A1-8B0A-46BF-B368-C1C82925DAED}" type="datetimeFigureOut">
              <a:rPr lang="en-US" smtClean="0"/>
              <a:pPr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E3-13CD-498F-94BC-9559C3CDA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19A1-8B0A-46BF-B368-C1C82925DAED}" type="datetimeFigureOut">
              <a:rPr lang="en-US" smtClean="0"/>
              <a:pPr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E3-13CD-498F-94BC-9559C3CDA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19A1-8B0A-46BF-B368-C1C82925DAED}" type="datetimeFigureOut">
              <a:rPr lang="en-US" smtClean="0"/>
              <a:pPr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E3-13CD-498F-94BC-9559C3CDA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19A1-8B0A-46BF-B368-C1C82925DAED}" type="datetimeFigureOut">
              <a:rPr lang="en-US" smtClean="0"/>
              <a:pPr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E3-13CD-498F-94BC-9559C3CDA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19A1-8B0A-46BF-B368-C1C82925DAED}" type="datetimeFigureOut">
              <a:rPr lang="en-US" smtClean="0"/>
              <a:pPr/>
              <a:t>8/23/2012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E3-13CD-498F-94BC-9559C3CDA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19A1-8B0A-46BF-B368-C1C82925DAED}" type="datetimeFigureOut">
              <a:rPr lang="en-US" smtClean="0"/>
              <a:pPr/>
              <a:t>8/23/2012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E3-13CD-498F-94BC-9559C3CDA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19A1-8B0A-46BF-B368-C1C82925DAED}" type="datetimeFigureOut">
              <a:rPr lang="en-US" smtClean="0"/>
              <a:pPr/>
              <a:t>8/23/2012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E3-13CD-498F-94BC-9559C3CDA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19A1-8B0A-46BF-B368-C1C82925DAED}" type="datetimeFigureOut">
              <a:rPr lang="en-US" smtClean="0"/>
              <a:pPr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E3-13CD-498F-94BC-9559C3CDA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19A1-8B0A-46BF-B368-C1C82925DAED}" type="datetimeFigureOut">
              <a:rPr lang="en-US" smtClean="0"/>
              <a:pPr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3C08EE3-13CD-498F-94BC-9559C3CDA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C719A1-8B0A-46BF-B368-C1C82925DAED}" type="datetimeFigureOut">
              <a:rPr lang="en-US" smtClean="0"/>
              <a:pPr/>
              <a:t>8/23/2012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C08EE3-13CD-498F-94BC-9559C3CDA7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web/packages/spsurvey/vignettes/Linear_Analysis.pdf" TargetMode="External"/><Relationship Id="rId2" Type="http://schemas.openxmlformats.org/officeDocument/2006/relationships/hyperlink" Target="http://cran.r-project.org/web/packages/spsurvey/spsurvey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of GRTS data using spsurvey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CHAMP/ISEMP GRTS Workshop  Presentation</a:t>
            </a:r>
          </a:p>
          <a:p>
            <a:r>
              <a:rPr lang="en-US" dirty="0" smtClean="0"/>
              <a:t>Leigh Ann </a:t>
            </a:r>
            <a:r>
              <a:rPr lang="en-US" dirty="0" err="1" smtClean="0"/>
              <a:t>Starcevich</a:t>
            </a:r>
            <a:endParaRPr lang="en-US" dirty="0" smtClean="0"/>
          </a:p>
          <a:p>
            <a:r>
              <a:rPr lang="en-US" dirty="0" smtClean="0"/>
              <a:t>Matt Nahorniak</a:t>
            </a:r>
          </a:p>
          <a:p>
            <a:r>
              <a:rPr lang="en-US" dirty="0" smtClean="0"/>
              <a:t> August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229600" cy="743712"/>
          </a:xfrm>
        </p:spPr>
        <p:txBody>
          <a:bodyPr>
            <a:noAutofit/>
          </a:bodyPr>
          <a:lstStyle/>
          <a:p>
            <a:r>
              <a:rPr lang="en-US" sz="3600" dirty="0" smtClean="0"/>
              <a:t>Input Data Frames for </a:t>
            </a:r>
            <a:r>
              <a:rPr lang="en-US" sz="3600" dirty="0" err="1" smtClean="0"/>
              <a:t>cat.analysis</a:t>
            </a:r>
            <a:r>
              <a:rPr lang="en-US" sz="3600" dirty="0" smtClean="0"/>
              <a:t> and cont.analysis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382000" cy="3962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sites</a:t>
            </a:r>
          </a:p>
          <a:p>
            <a:r>
              <a:rPr lang="en-US" dirty="0" err="1" smtClean="0"/>
              <a:t>subpop</a:t>
            </a:r>
            <a:endParaRPr lang="en-US" dirty="0" smtClean="0"/>
          </a:p>
          <a:p>
            <a:r>
              <a:rPr lang="en-US" dirty="0" smtClean="0"/>
              <a:t>design</a:t>
            </a:r>
          </a:p>
          <a:p>
            <a:r>
              <a:rPr lang="en-US" dirty="0" err="1" smtClean="0"/>
              <a:t>cont.data</a:t>
            </a:r>
            <a:r>
              <a:rPr lang="en-US" dirty="0" smtClean="0"/>
              <a:t> (for cont.analysis</a:t>
            </a:r>
          </a:p>
          <a:p>
            <a:r>
              <a:rPr lang="en-US" dirty="0" err="1" smtClean="0"/>
              <a:t>cat.data</a:t>
            </a:r>
            <a:r>
              <a:rPr lang="en-US" dirty="0" smtClean="0"/>
              <a:t> (for </a:t>
            </a:r>
            <a:r>
              <a:rPr lang="en-US" dirty="0" err="1" smtClean="0"/>
              <a:t>cat.analysis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Popsize</a:t>
            </a:r>
            <a:endParaRPr lang="en-US" dirty="0" smtClean="0"/>
          </a:p>
          <a:p>
            <a:pPr lvl="1"/>
            <a:r>
              <a:rPr lang="en-US" dirty="0" smtClean="0"/>
              <a:t>Used if Resource Estimates are to be scaled to match known total resource size</a:t>
            </a:r>
          </a:p>
          <a:p>
            <a:r>
              <a:rPr lang="en-US" dirty="0" smtClean="0"/>
              <a:t>Others, as needed.</a:t>
            </a:r>
          </a:p>
          <a:p>
            <a:endParaRPr lang="en-US" dirty="0" smtClean="0"/>
          </a:p>
          <a:p>
            <a:endParaRPr lang="en-US" i="1" dirty="0" smtClean="0"/>
          </a:p>
          <a:p>
            <a:pPr>
              <a:buNone/>
            </a:pPr>
            <a:r>
              <a:rPr lang="en-US" dirty="0" smtClean="0"/>
              <a:t>For function description in R, type “</a:t>
            </a:r>
            <a:r>
              <a:rPr lang="en-US" i="1" dirty="0" smtClean="0"/>
              <a:t>?cont.analysis”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246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 frame “sites” </a:t>
            </a:r>
          </a:p>
          <a:p>
            <a:pPr lvl="1"/>
            <a:r>
              <a:rPr lang="en-US" dirty="0" smtClean="0"/>
              <a:t>Defines list of unique site id’s, which are used to join information across all input data frames</a:t>
            </a:r>
          </a:p>
          <a:p>
            <a:pPr lvl="1"/>
            <a:r>
              <a:rPr lang="en-US" dirty="0" smtClean="0"/>
              <a:t>Elements of “sites”:</a:t>
            </a:r>
          </a:p>
          <a:p>
            <a:pPr lvl="2"/>
            <a:r>
              <a:rPr lang="en-US" dirty="0" err="1" smtClean="0"/>
              <a:t>SiteID</a:t>
            </a:r>
            <a:r>
              <a:rPr lang="en-US" dirty="0" smtClean="0"/>
              <a:t>: vector of unique names for each site</a:t>
            </a:r>
          </a:p>
          <a:p>
            <a:pPr lvl="2"/>
            <a:r>
              <a:rPr lang="en-US" dirty="0" smtClean="0"/>
              <a:t>Use: vector of TRUE/FALSE indicating </a:t>
            </a:r>
            <a:r>
              <a:rPr lang="en-US" dirty="0" err="1" smtClean="0"/>
              <a:t>wether</a:t>
            </a:r>
            <a:r>
              <a:rPr lang="en-US" dirty="0" smtClean="0"/>
              <a:t> to include site in </a:t>
            </a:r>
            <a:r>
              <a:rPr lang="en-US" dirty="0" err="1" smtClean="0"/>
              <a:t>analaysis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2000" i="1" dirty="0" err="1" smtClean="0"/>
              <a:t>my.sites</a:t>
            </a:r>
            <a:r>
              <a:rPr lang="en-US" sz="2000" i="1" dirty="0" smtClean="0"/>
              <a:t> &lt;- </a:t>
            </a:r>
            <a:r>
              <a:rPr lang="en-US" sz="2000" i="1" dirty="0" err="1" smtClean="0"/>
              <a:t>data.frame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siteID</a:t>
            </a:r>
            <a:r>
              <a:rPr lang="en-US" sz="2000" i="1" dirty="0" smtClean="0"/>
              <a:t>=</a:t>
            </a:r>
            <a:r>
              <a:rPr lang="en-US" sz="2000" i="1" dirty="0" err="1" smtClean="0"/>
              <a:t>data$siteid,Use</a:t>
            </a:r>
            <a:r>
              <a:rPr lang="en-US" sz="2000" i="1" dirty="0" smtClean="0"/>
              <a:t>=</a:t>
            </a:r>
            <a:r>
              <a:rPr lang="en-US" sz="2000" i="1" dirty="0" err="1" smtClean="0"/>
              <a:t>data$Year</a:t>
            </a:r>
            <a:r>
              <a:rPr lang="en-US" sz="2000" i="1" dirty="0" smtClean="0"/>
              <a:t>=='2010')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457200"/>
            <a:ext cx="8229600" cy="74371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“sites” Data Frame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to define subpopulations of interest in analysis</a:t>
            </a:r>
          </a:p>
          <a:p>
            <a:r>
              <a:rPr lang="en-US" dirty="0" smtClean="0"/>
              <a:t>Elements of “</a:t>
            </a:r>
            <a:r>
              <a:rPr lang="en-US" dirty="0" err="1" smtClean="0"/>
              <a:t>subpop</a:t>
            </a:r>
            <a:r>
              <a:rPr lang="en-US" dirty="0" smtClean="0"/>
              <a:t>”:</a:t>
            </a:r>
          </a:p>
          <a:p>
            <a:pPr lvl="1"/>
            <a:r>
              <a:rPr lang="en-US" dirty="0" err="1" smtClean="0"/>
              <a:t>SiteID</a:t>
            </a:r>
            <a:r>
              <a:rPr lang="en-US" dirty="0" smtClean="0"/>
              <a:t>: vector of unique names for each site</a:t>
            </a:r>
          </a:p>
          <a:p>
            <a:pPr lvl="1"/>
            <a:r>
              <a:rPr lang="en-US" dirty="0" smtClean="0"/>
              <a:t>One named vector for each subpopulation variable</a:t>
            </a:r>
          </a:p>
          <a:p>
            <a:pPr lvl="2"/>
            <a:r>
              <a:rPr lang="en-US" dirty="0" err="1" smtClean="0"/>
              <a:t>All.Sites</a:t>
            </a:r>
            <a:r>
              <a:rPr lang="en-US" dirty="0" smtClean="0"/>
              <a:t> created to aggregate across all subpopulations</a:t>
            </a:r>
          </a:p>
          <a:p>
            <a:pPr lvl="2"/>
            <a:r>
              <a:rPr lang="en-US" dirty="0" err="1" smtClean="0"/>
              <a:t>ReportingUnit</a:t>
            </a:r>
            <a:r>
              <a:rPr lang="en-US" dirty="0" smtClean="0"/>
              <a:t> used to estimate by subpopulation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2000" i="1" dirty="0" err="1" smtClean="0"/>
              <a:t>my.subpop</a:t>
            </a:r>
            <a:r>
              <a:rPr lang="en-US" sz="2000" i="1" dirty="0" smtClean="0"/>
              <a:t> &lt;- </a:t>
            </a:r>
            <a:r>
              <a:rPr lang="en-US" sz="2000" i="1" dirty="0" err="1" smtClean="0"/>
              <a:t>data.frame</a:t>
            </a:r>
            <a:r>
              <a:rPr lang="en-US" sz="2000" i="1" dirty="0" smtClean="0"/>
              <a:t>("</a:t>
            </a:r>
            <a:r>
              <a:rPr lang="en-US" sz="2000" i="1" dirty="0" err="1" smtClean="0"/>
              <a:t>siteID</a:t>
            </a:r>
            <a:r>
              <a:rPr lang="en-US" sz="2000" i="1" dirty="0" smtClean="0"/>
              <a:t>"=</a:t>
            </a:r>
            <a:r>
              <a:rPr lang="en-US" sz="2000" i="1" dirty="0" err="1" smtClean="0"/>
              <a:t>data$siteid</a:t>
            </a:r>
            <a:r>
              <a:rPr lang="en-US" sz="2000" i="1" dirty="0" smtClean="0"/>
              <a:t>,</a:t>
            </a:r>
          </a:p>
          <a:p>
            <a:pPr>
              <a:buNone/>
            </a:pPr>
            <a:r>
              <a:rPr lang="en-US" sz="2000" i="1" dirty="0" smtClean="0"/>
              <a:t>				 </a:t>
            </a:r>
            <a:r>
              <a:rPr lang="en-US" sz="2000" i="1" dirty="0" err="1" smtClean="0"/>
              <a:t>All.Sites</a:t>
            </a:r>
            <a:r>
              <a:rPr lang="en-US" sz="2000" i="1" dirty="0" smtClean="0"/>
              <a:t>= rep("</a:t>
            </a:r>
            <a:r>
              <a:rPr lang="en-US" sz="2000" i="1" dirty="0" err="1" smtClean="0"/>
              <a:t>All.Sites",nr</a:t>
            </a:r>
            <a:r>
              <a:rPr lang="en-US" sz="2000" i="1" dirty="0" smtClean="0"/>
              <a:t>),</a:t>
            </a:r>
          </a:p>
          <a:p>
            <a:pPr>
              <a:buNone/>
            </a:pPr>
            <a:r>
              <a:rPr lang="en-US" sz="2000" i="1" dirty="0" smtClean="0"/>
              <a:t>                                                </a:t>
            </a:r>
            <a:r>
              <a:rPr lang="en-US" sz="2000" i="1" dirty="0" err="1" smtClean="0"/>
              <a:t>ReportingUnit</a:t>
            </a:r>
            <a:r>
              <a:rPr lang="en-US" sz="2000" i="1" dirty="0" smtClean="0"/>
              <a:t> = </a:t>
            </a:r>
            <a:r>
              <a:rPr lang="en-US" sz="2000" i="1" dirty="0" err="1" smtClean="0"/>
              <a:t>data$ReportingUnit</a:t>
            </a:r>
            <a:r>
              <a:rPr lang="en-US" sz="2000" i="1" dirty="0" smtClean="0"/>
              <a:t>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762000"/>
            <a:ext cx="8229600" cy="74371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</a:t>
            </a:r>
            <a:r>
              <a:rPr lang="en-US" sz="32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subpop</a:t>
            </a: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”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Frame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3058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Used to input spatial locations of sites, design weights for each site (as described earlier), and stratum codes if design was </a:t>
            </a:r>
            <a:r>
              <a:rPr lang="en-US" dirty="0" err="1" smtClean="0"/>
              <a:t>strateified</a:t>
            </a:r>
            <a:endParaRPr lang="en-US" dirty="0" smtClean="0"/>
          </a:p>
          <a:p>
            <a:r>
              <a:rPr lang="en-US" dirty="0" smtClean="0"/>
              <a:t>Elements of “design”: </a:t>
            </a:r>
          </a:p>
          <a:p>
            <a:pPr lvl="1"/>
            <a:r>
              <a:rPr lang="en-US" dirty="0" err="1" smtClean="0"/>
              <a:t>SiteID</a:t>
            </a:r>
            <a:r>
              <a:rPr lang="en-US" dirty="0" smtClean="0"/>
              <a:t>: vector of unique names for each site</a:t>
            </a:r>
          </a:p>
          <a:p>
            <a:pPr lvl="1"/>
            <a:r>
              <a:rPr lang="en-US" dirty="0" err="1" smtClean="0"/>
              <a:t>wgt</a:t>
            </a:r>
            <a:r>
              <a:rPr lang="en-US" dirty="0" smtClean="0"/>
              <a:t>: vector of weights for each site</a:t>
            </a:r>
          </a:p>
          <a:p>
            <a:pPr lvl="1"/>
            <a:r>
              <a:rPr lang="en-US" dirty="0" err="1" smtClean="0"/>
              <a:t>xcoord</a:t>
            </a:r>
            <a:r>
              <a:rPr lang="en-US" dirty="0" smtClean="0"/>
              <a:t>, </a:t>
            </a:r>
            <a:r>
              <a:rPr lang="en-US" dirty="0" err="1" smtClean="0"/>
              <a:t>ycoord</a:t>
            </a:r>
            <a:r>
              <a:rPr lang="en-US" dirty="0" smtClean="0"/>
              <a:t>: vectors of x and y coordinates for site</a:t>
            </a:r>
          </a:p>
          <a:p>
            <a:pPr lvl="2"/>
            <a:r>
              <a:rPr lang="en-US" dirty="0" smtClean="0"/>
              <a:t>Converted from latitude &amp; longitude using function “</a:t>
            </a:r>
            <a:r>
              <a:rPr lang="en-US" dirty="0" err="1" smtClean="0"/>
              <a:t>geodalbers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Stratum: vector of stratum names by site </a:t>
            </a:r>
            <a:r>
              <a:rPr lang="en-US" dirty="0" err="1" smtClean="0"/>
              <a:t>site</a:t>
            </a:r>
            <a:r>
              <a:rPr lang="en-US" dirty="0" smtClean="0"/>
              <a:t> (if stratified sample)</a:t>
            </a:r>
          </a:p>
          <a:p>
            <a:pPr lvl="2"/>
            <a:endParaRPr lang="en-US" dirty="0" smtClean="0"/>
          </a:p>
          <a:p>
            <a:pPr>
              <a:buNone/>
            </a:pPr>
            <a:r>
              <a:rPr lang="en-US" sz="2000" i="1" dirty="0" err="1" smtClean="0"/>
              <a:t>my.design</a:t>
            </a:r>
            <a:r>
              <a:rPr lang="en-US" sz="2000" i="1" dirty="0" smtClean="0"/>
              <a:t> &lt;- </a:t>
            </a:r>
            <a:r>
              <a:rPr lang="en-US" sz="2000" i="1" dirty="0" err="1" smtClean="0"/>
              <a:t>data.frame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siteID</a:t>
            </a:r>
            <a:r>
              <a:rPr lang="en-US" sz="2000" i="1" dirty="0" smtClean="0"/>
              <a:t>=</a:t>
            </a:r>
            <a:r>
              <a:rPr lang="en-US" sz="2000" i="1" dirty="0" err="1" smtClean="0"/>
              <a:t>data$siteid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wgt</a:t>
            </a:r>
            <a:r>
              <a:rPr lang="en-US" sz="2000" i="1" dirty="0" smtClean="0"/>
              <a:t>=</a:t>
            </a:r>
            <a:r>
              <a:rPr lang="en-US" sz="2000" i="1" dirty="0" err="1" smtClean="0"/>
              <a:t>data$final.wgt</a:t>
            </a:r>
            <a:r>
              <a:rPr lang="en-US" sz="2000" i="1" dirty="0" smtClean="0"/>
              <a:t>,</a:t>
            </a:r>
          </a:p>
          <a:p>
            <a:pPr>
              <a:buNone/>
            </a:pPr>
            <a:r>
              <a:rPr lang="en-US" sz="2000" i="1" dirty="0" smtClean="0"/>
              <a:t>                         </a:t>
            </a:r>
            <a:r>
              <a:rPr lang="en-US" sz="2000" i="1" dirty="0" err="1" smtClean="0"/>
              <a:t>xcoord</a:t>
            </a:r>
            <a:r>
              <a:rPr lang="en-US" sz="2000" i="1" dirty="0" smtClean="0"/>
              <a:t>=</a:t>
            </a:r>
            <a:r>
              <a:rPr lang="en-US" sz="2000" i="1" dirty="0" err="1" smtClean="0"/>
              <a:t>data$xalbers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ycoord</a:t>
            </a:r>
            <a:r>
              <a:rPr lang="en-US" sz="2000" i="1" dirty="0" smtClean="0"/>
              <a:t>=</a:t>
            </a:r>
            <a:r>
              <a:rPr lang="en-US" sz="2000" i="1" dirty="0" err="1" smtClean="0"/>
              <a:t>data$yalbers</a:t>
            </a:r>
            <a:r>
              <a:rPr lang="en-US" sz="2000" i="1" dirty="0" smtClean="0"/>
              <a:t>)</a:t>
            </a:r>
          </a:p>
          <a:p>
            <a:pPr>
              <a:buNone/>
            </a:pPr>
            <a:endParaRPr lang="en-US" sz="2000" i="1" dirty="0" smtClean="0"/>
          </a:p>
          <a:p>
            <a:pPr>
              <a:buNone/>
            </a:pPr>
            <a:r>
              <a:rPr lang="nn-NO" sz="2000" i="1" dirty="0" smtClean="0"/>
              <a:t>my.design &lt;- data.frame(siteID=data$siteid, wgt=data$final.wgt,</a:t>
            </a:r>
          </a:p>
          <a:p>
            <a:pPr>
              <a:buNone/>
            </a:pPr>
            <a:r>
              <a:rPr lang="nn-NO" sz="2000" i="1" dirty="0" smtClean="0"/>
              <a:t>                        stratum = data$SpatialStrata,</a:t>
            </a:r>
          </a:p>
          <a:p>
            <a:pPr>
              <a:buNone/>
            </a:pPr>
            <a:r>
              <a:rPr lang="nn-NO" sz="2000" i="1" dirty="0" smtClean="0"/>
              <a:t>                         xcoord=data$xalbers, ycoord=data$yalbers)</a:t>
            </a:r>
            <a:endParaRPr lang="en-US" sz="2000" i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1400" y="4724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Unstratified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1400" y="5791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S</a:t>
            </a:r>
            <a:r>
              <a:rPr lang="en-US" dirty="0" smtClean="0"/>
              <a:t>tratified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3400" y="609600"/>
            <a:ext cx="8229600" cy="74371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“design”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Frame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1816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Used to input categorical response data</a:t>
            </a:r>
          </a:p>
          <a:p>
            <a:pPr lvl="1"/>
            <a:r>
              <a:rPr lang="en-US" dirty="0" smtClean="0"/>
              <a:t>Elements of “data.cat”: </a:t>
            </a:r>
          </a:p>
          <a:p>
            <a:pPr lvl="2"/>
            <a:r>
              <a:rPr lang="en-US" dirty="0" err="1" smtClean="0"/>
              <a:t>SiteID</a:t>
            </a:r>
            <a:r>
              <a:rPr lang="en-US" dirty="0" smtClean="0"/>
              <a:t>: vector of unique names for each site</a:t>
            </a:r>
          </a:p>
          <a:p>
            <a:pPr lvl="2"/>
            <a:r>
              <a:rPr lang="en-US" dirty="0" smtClean="0"/>
              <a:t>A vector for each categorical response variable being analyzed</a:t>
            </a:r>
          </a:p>
          <a:p>
            <a:pPr lvl="3"/>
            <a:r>
              <a:rPr lang="en-US" dirty="0" smtClean="0"/>
              <a:t>Can analyze more than 1 variable at a time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>
              <a:buNone/>
            </a:pPr>
            <a:r>
              <a:rPr lang="en-US" sz="2000" i="1" dirty="0" err="1" smtClean="0"/>
              <a:t>my.cat.data</a:t>
            </a:r>
            <a:r>
              <a:rPr lang="en-US" sz="2000" i="1" dirty="0" smtClean="0"/>
              <a:t> &lt;- </a:t>
            </a:r>
            <a:r>
              <a:rPr lang="en-US" sz="2000" i="1" dirty="0" err="1" smtClean="0"/>
              <a:t>data.frame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siteID</a:t>
            </a:r>
            <a:r>
              <a:rPr lang="en-US" sz="2000" i="1" dirty="0" smtClean="0"/>
              <a:t>=</a:t>
            </a:r>
            <a:r>
              <a:rPr lang="en-US" sz="2000" i="1" dirty="0" err="1" smtClean="0"/>
              <a:t>data$siteid</a:t>
            </a:r>
            <a:r>
              <a:rPr lang="en-US" sz="2000" i="1" dirty="0" smtClean="0"/>
              <a:t>, </a:t>
            </a:r>
          </a:p>
          <a:p>
            <a:pPr>
              <a:buNone/>
            </a:pPr>
            <a:r>
              <a:rPr lang="en-US" sz="2000" i="1" dirty="0" smtClean="0"/>
              <a:t>					</a:t>
            </a:r>
            <a:r>
              <a:rPr lang="en-US" sz="2000" i="1" dirty="0" err="1" smtClean="0"/>
              <a:t>ValleyClass</a:t>
            </a:r>
            <a:r>
              <a:rPr lang="en-US" sz="2000" i="1" dirty="0" smtClean="0"/>
              <a:t> = </a:t>
            </a:r>
            <a:r>
              <a:rPr lang="en-US" sz="2000" i="1" dirty="0" err="1" smtClean="0"/>
              <a:t>data$ValleyClass</a:t>
            </a:r>
            <a:r>
              <a:rPr lang="en-US" sz="2000" i="1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457200"/>
            <a:ext cx="8229600" cy="74371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“data.cat” Data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“</a:t>
            </a:r>
            <a:r>
              <a:rPr lang="en-US" sz="3200" dirty="0" err="1" smtClean="0"/>
              <a:t>data.cont</a:t>
            </a:r>
            <a:r>
              <a:rPr lang="en-US" sz="3200" dirty="0" smtClean="0"/>
              <a:t>” Data Frame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Data frame “</a:t>
            </a:r>
            <a:r>
              <a:rPr lang="en-US" dirty="0" err="1" smtClean="0"/>
              <a:t>cont.data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Used to input </a:t>
            </a:r>
            <a:r>
              <a:rPr lang="en-US" dirty="0" err="1" smtClean="0"/>
              <a:t>continous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Elements of “</a:t>
            </a:r>
            <a:r>
              <a:rPr lang="en-US" dirty="0" err="1" smtClean="0"/>
              <a:t>data.cont</a:t>
            </a:r>
            <a:r>
              <a:rPr lang="en-US" dirty="0" smtClean="0"/>
              <a:t>”: </a:t>
            </a:r>
          </a:p>
          <a:p>
            <a:pPr lvl="2"/>
            <a:r>
              <a:rPr lang="en-US" dirty="0" err="1" smtClean="0"/>
              <a:t>SiteID</a:t>
            </a:r>
            <a:r>
              <a:rPr lang="en-US" dirty="0" smtClean="0"/>
              <a:t>: vector of unique names for each site</a:t>
            </a:r>
          </a:p>
          <a:p>
            <a:pPr lvl="2"/>
            <a:r>
              <a:rPr lang="en-US" dirty="0" smtClean="0"/>
              <a:t>A vector for each continuous response variable being </a:t>
            </a:r>
            <a:r>
              <a:rPr lang="en-US" dirty="0" smtClean="0"/>
              <a:t>analyzed</a:t>
            </a:r>
          </a:p>
          <a:p>
            <a:pPr lvl="2"/>
            <a:endParaRPr lang="en-US" dirty="0" smtClean="0"/>
          </a:p>
          <a:p>
            <a:pPr>
              <a:buNone/>
            </a:pPr>
            <a:r>
              <a:rPr lang="en-US" sz="2000" i="1" dirty="0" err="1" smtClean="0"/>
              <a:t>my.cont.data</a:t>
            </a:r>
            <a:r>
              <a:rPr lang="en-US" sz="2000" i="1" dirty="0" smtClean="0"/>
              <a:t> &lt;- </a:t>
            </a:r>
            <a:r>
              <a:rPr lang="en-US" sz="2000" i="1" dirty="0" err="1" smtClean="0"/>
              <a:t>data.frame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siteID</a:t>
            </a:r>
            <a:r>
              <a:rPr lang="en-US" sz="2000" i="1" dirty="0" smtClean="0"/>
              <a:t>=</a:t>
            </a:r>
            <a:r>
              <a:rPr lang="en-US" sz="2000" i="1" dirty="0" err="1" smtClean="0"/>
              <a:t>data$siteid</a:t>
            </a:r>
            <a:r>
              <a:rPr lang="en-US" sz="2000" i="1" dirty="0" smtClean="0"/>
              <a:t>, </a:t>
            </a:r>
          </a:p>
          <a:p>
            <a:pPr>
              <a:buNone/>
            </a:pPr>
            <a:r>
              <a:rPr lang="en-US" sz="2000" i="1" dirty="0" smtClean="0"/>
              <a:t>				 </a:t>
            </a:r>
            <a:r>
              <a:rPr lang="en-US" sz="2000" i="1" dirty="0" err="1" smtClean="0"/>
              <a:t>OmykissPerMeter</a:t>
            </a:r>
            <a:r>
              <a:rPr lang="en-US" sz="2000" i="1" dirty="0" smtClean="0"/>
              <a:t> </a:t>
            </a:r>
            <a:r>
              <a:rPr lang="en-US" sz="2000" i="1" dirty="0" smtClean="0"/>
              <a:t>= </a:t>
            </a:r>
            <a:r>
              <a:rPr lang="en-US" sz="2000" i="1" dirty="0" err="1" smtClean="0"/>
              <a:t>data$OmykissPerMeter</a:t>
            </a:r>
            <a:r>
              <a:rPr lang="en-US" sz="2000" i="1" dirty="0" smtClean="0"/>
              <a:t>)</a:t>
            </a:r>
            <a:endParaRPr lang="en-US" sz="2000" i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743712"/>
          </a:xfrm>
        </p:spPr>
        <p:txBody>
          <a:bodyPr>
            <a:noAutofit/>
          </a:bodyPr>
          <a:lstStyle/>
          <a:p>
            <a:r>
              <a:rPr lang="en-US" sz="3200" dirty="0" smtClean="0"/>
              <a:t>“</a:t>
            </a:r>
            <a:r>
              <a:rPr lang="en-US" sz="3200" dirty="0" err="1" smtClean="0"/>
              <a:t>popsize</a:t>
            </a:r>
            <a:r>
              <a:rPr lang="en-US" sz="3200" dirty="0" smtClean="0"/>
              <a:t>” data frame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Used if resource estimates need to be scaled match known resource size</a:t>
            </a:r>
          </a:p>
          <a:p>
            <a:pPr lvl="1"/>
            <a:r>
              <a:rPr lang="en-US" dirty="0" smtClean="0"/>
              <a:t>Example:  </a:t>
            </a:r>
          </a:p>
          <a:p>
            <a:pPr lvl="2"/>
            <a:r>
              <a:rPr lang="en-US" dirty="0" smtClean="0"/>
              <a:t>We’ll estimate percent of sites in each valley class, by subgroups, using </a:t>
            </a:r>
            <a:r>
              <a:rPr lang="en-US" dirty="0" err="1" smtClean="0"/>
              <a:t>cat.analysis</a:t>
            </a:r>
            <a:endParaRPr lang="en-US" dirty="0" smtClean="0"/>
          </a:p>
          <a:p>
            <a:pPr lvl="2"/>
            <a:r>
              <a:rPr lang="en-US" dirty="0" smtClean="0"/>
              <a:t>We can also estimate total length of stream in each valley class, across entire sampling frame, by subgroup</a:t>
            </a:r>
          </a:p>
          <a:p>
            <a:pPr lvl="3"/>
            <a:r>
              <a:rPr lang="en-US" dirty="0" smtClean="0"/>
              <a:t>Sum of all estimated stream lengths, across all valley class levels, over all subgroups, must add up to the total length of all streams in sampling frame</a:t>
            </a:r>
          </a:p>
          <a:p>
            <a:pPr lvl="3"/>
            <a:r>
              <a:rPr lang="en-US" dirty="0" err="1" smtClean="0"/>
              <a:t>Popsize</a:t>
            </a:r>
            <a:r>
              <a:rPr lang="en-US" dirty="0" smtClean="0"/>
              <a:t> provides known resource size totals</a:t>
            </a:r>
          </a:p>
          <a:p>
            <a:r>
              <a:rPr lang="en-US" dirty="0" smtClean="0"/>
              <a:t>Elements of “</a:t>
            </a:r>
            <a:r>
              <a:rPr lang="en-US" dirty="0" err="1" smtClean="0"/>
              <a:t>popsize</a:t>
            </a:r>
            <a:r>
              <a:rPr lang="en-US" dirty="0" smtClean="0"/>
              <a:t>”: </a:t>
            </a:r>
          </a:p>
          <a:p>
            <a:pPr lvl="1"/>
            <a:r>
              <a:rPr lang="en-US" dirty="0" err="1" smtClean="0"/>
              <a:t>SiteID</a:t>
            </a:r>
            <a:r>
              <a:rPr lang="en-US" dirty="0" smtClean="0"/>
              <a:t>: vector of unique names for each site</a:t>
            </a:r>
          </a:p>
          <a:p>
            <a:pPr lvl="1"/>
            <a:r>
              <a:rPr lang="en-US" dirty="0" smtClean="0"/>
              <a:t>A list of containing the resource size (length for a linear resource) for each subgroup of interest </a:t>
            </a:r>
          </a:p>
          <a:p>
            <a:pPr lvl="2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67200" y="2286000"/>
            <a:ext cx="4495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Sampling Frame Resource Totals (total stream lengths in sampling frame) used for </a:t>
            </a:r>
            <a:r>
              <a:rPr lang="en-US" sz="1400" dirty="0" err="1" smtClean="0"/>
              <a:t>popsize</a:t>
            </a:r>
            <a:r>
              <a:rPr lang="en-US" sz="1400" dirty="0" smtClean="0"/>
              <a:t> Inputs (m)</a:t>
            </a:r>
          </a:p>
          <a:p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609600"/>
            <a:ext cx="8229600" cy="74371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popsize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” data frame, cont.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047999"/>
            <a:ext cx="4876800" cy="228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62000" y="1524000"/>
            <a:ext cx="4953000" cy="49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3657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i="1" dirty="0" err="1" smtClean="0"/>
              <a:t>my.popsize</a:t>
            </a:r>
            <a:r>
              <a:rPr lang="en-US" sz="2000" i="1" dirty="0" smtClean="0"/>
              <a:t> = list(</a:t>
            </a:r>
            <a:r>
              <a:rPr lang="en-US" sz="2000" i="1" dirty="0" err="1" smtClean="0"/>
              <a:t>All.Sites</a:t>
            </a:r>
            <a:r>
              <a:rPr lang="en-US" sz="2000" i="1" dirty="0" smtClean="0"/>
              <a:t> = 308836,</a:t>
            </a:r>
          </a:p>
          <a:p>
            <a:pPr>
              <a:buNone/>
            </a:pPr>
            <a:r>
              <a:rPr lang="en-US" sz="2000" i="1" dirty="0" smtClean="0"/>
              <a:t>	   </a:t>
            </a:r>
            <a:r>
              <a:rPr lang="en-US" sz="2000" i="1" dirty="0" err="1" smtClean="0"/>
              <a:t>ReportingUnit</a:t>
            </a:r>
            <a:r>
              <a:rPr lang="en-US" sz="2000" i="1" dirty="0" smtClean="0"/>
              <a:t>=list(</a:t>
            </a:r>
          </a:p>
          <a:p>
            <a:pPr>
              <a:buNone/>
            </a:pPr>
            <a:r>
              <a:rPr lang="en-US" sz="2000" i="1" dirty="0" smtClean="0"/>
              <a:t>		"Hayden Creek"=24417, </a:t>
            </a:r>
          </a:p>
          <a:p>
            <a:pPr>
              <a:buNone/>
            </a:pPr>
            <a:r>
              <a:rPr lang="en-US" sz="2000" i="1" dirty="0" smtClean="0"/>
              <a:t>                  "Lower Lemhi"= 121266,      </a:t>
            </a:r>
          </a:p>
          <a:p>
            <a:pPr>
              <a:buNone/>
            </a:pPr>
            <a:r>
              <a:rPr lang="en-US" sz="2000" i="1" dirty="0" smtClean="0"/>
              <a:t>                  "Upper Lemhi" = 163153))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09600"/>
            <a:ext cx="8229600" cy="74371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popsize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” data frame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for unstratified sample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371600"/>
            <a:ext cx="8991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/>
              <a:t>my.popsize</a:t>
            </a:r>
            <a:r>
              <a:rPr lang="en-US" i="1" dirty="0" smtClean="0"/>
              <a:t> = list( </a:t>
            </a:r>
          </a:p>
          <a:p>
            <a:r>
              <a:rPr lang="en-US" i="1" dirty="0" smtClean="0"/>
              <a:t>"</a:t>
            </a:r>
            <a:r>
              <a:rPr lang="en-US" i="1" dirty="0" err="1" smtClean="0"/>
              <a:t>All.Sites</a:t>
            </a:r>
            <a:r>
              <a:rPr lang="en-US" i="1" dirty="0" smtClean="0"/>
              <a:t>" =c(</a:t>
            </a:r>
          </a:p>
          <a:p>
            <a:r>
              <a:rPr lang="en-US" i="1" dirty="0" smtClean="0"/>
              <a:t>  "Agency"=18361, "Big Timber"=29710, "Canyon"=21016, "Hawley"=23226, "Hayden"=24417,</a:t>
            </a:r>
          </a:p>
          <a:p>
            <a:r>
              <a:rPr lang="en-US" i="1" dirty="0" smtClean="0"/>
              <a:t>  "Kenney"=8380, "Lemhi </a:t>
            </a:r>
            <a:r>
              <a:rPr lang="en-US" i="1" dirty="0" err="1" smtClean="0"/>
              <a:t>Mainstem</a:t>
            </a:r>
            <a:r>
              <a:rPr lang="en-US" i="1" dirty="0" smtClean="0"/>
              <a:t>"=92487, "Mill"=1111,"Wimpey"=13340) ,      </a:t>
            </a:r>
          </a:p>
          <a:p>
            <a:r>
              <a:rPr lang="en-US" i="1" dirty="0" smtClean="0"/>
              <a:t> </a:t>
            </a:r>
          </a:p>
          <a:p>
            <a:r>
              <a:rPr lang="en-US" i="1" dirty="0" smtClean="0"/>
              <a:t>"</a:t>
            </a:r>
            <a:r>
              <a:rPr lang="en-US" i="1" dirty="0" err="1" smtClean="0"/>
              <a:t>ReportingUnit</a:t>
            </a:r>
            <a:r>
              <a:rPr lang="en-US" i="1" dirty="0" smtClean="0"/>
              <a:t>" = list(	</a:t>
            </a:r>
          </a:p>
          <a:p>
            <a:r>
              <a:rPr lang="en-US" i="1" dirty="0" smtClean="0"/>
              <a:t>"Hayden Creek"= c(</a:t>
            </a:r>
          </a:p>
          <a:p>
            <a:r>
              <a:rPr lang="en-US" i="1" dirty="0" smtClean="0"/>
              <a:t>   "Agency"=0.01, "Big Timber"=0.01, "Canyon"=0.01, "Hawley"=0.01, "Hayden"=24417, </a:t>
            </a:r>
          </a:p>
          <a:p>
            <a:r>
              <a:rPr lang="en-US" i="1" dirty="0" smtClean="0"/>
              <a:t>   "Kenney"=0.01, "Lemhi </a:t>
            </a:r>
            <a:r>
              <a:rPr lang="en-US" i="1" dirty="0" err="1" smtClean="0"/>
              <a:t>Mainstem</a:t>
            </a:r>
            <a:r>
              <a:rPr lang="en-US" i="1" dirty="0" smtClean="0"/>
              <a:t>"=0.01, "Mill"=0.01, "Wimpey"=0.01) , </a:t>
            </a:r>
          </a:p>
          <a:p>
            <a:endParaRPr lang="en-US" i="1" dirty="0" smtClean="0"/>
          </a:p>
          <a:p>
            <a:r>
              <a:rPr lang="en-US" i="1" dirty="0" smtClean="0"/>
              <a:t>"Lower Lemhi"= c(</a:t>
            </a:r>
          </a:p>
          <a:p>
            <a:r>
              <a:rPr lang="en-US" i="1" dirty="0" smtClean="0"/>
              <a:t>  "Agency"=18361, "Big Timber"=0.01, "Canyon"=0.01, "Hawley"=0.01, "Hayden"=0.01, </a:t>
            </a:r>
          </a:p>
          <a:p>
            <a:r>
              <a:rPr lang="en-US" i="1" dirty="0" smtClean="0"/>
              <a:t>   "Kenney"=8380, "Lemhi </a:t>
            </a:r>
            <a:r>
              <a:rPr lang="en-US" i="1" dirty="0" err="1" smtClean="0"/>
              <a:t>Mainstem</a:t>
            </a:r>
            <a:r>
              <a:rPr lang="en-US" i="1" dirty="0" smtClean="0"/>
              <a:t>"=51702, "Mill"=0.01 ,"Wimpey"=13340) , </a:t>
            </a:r>
          </a:p>
          <a:p>
            <a:endParaRPr lang="en-US" i="1" dirty="0" smtClean="0"/>
          </a:p>
          <a:p>
            <a:r>
              <a:rPr lang="en-US" i="1" dirty="0" smtClean="0"/>
              <a:t>"Upper Lemhi"= c(</a:t>
            </a:r>
          </a:p>
          <a:p>
            <a:r>
              <a:rPr lang="en-US" i="1" dirty="0" smtClean="0"/>
              <a:t>   "Agency"=0.01, "Big Timber"=29710, "Canyon"=21016, "Hawley"=23226, "Hayden"=0.01, </a:t>
            </a:r>
          </a:p>
          <a:p>
            <a:r>
              <a:rPr lang="en-US" i="1" dirty="0" smtClean="0"/>
              <a:t>  "Kenney"=0.01, "Lemhi </a:t>
            </a:r>
            <a:r>
              <a:rPr lang="en-US" i="1" dirty="0" err="1" smtClean="0"/>
              <a:t>Mainstem</a:t>
            </a:r>
            <a:r>
              <a:rPr lang="en-US" i="1" dirty="0" smtClean="0"/>
              <a:t>"=40785, "Mill"=1111, "Wimpey"=0.01)    ))</a:t>
            </a:r>
          </a:p>
          <a:p>
            <a:endParaRPr lang="en-US" i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5800" y="457200"/>
            <a:ext cx="8458200" cy="743712"/>
          </a:xfrm>
          <a:prstGeom prst="rect">
            <a:avLst/>
          </a:prstGeom>
          <a:noFill/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popsize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” for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sample stratified by “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ReportingUnit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”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Objectives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Illustrate the use of spsurvey functions in R to analyze data from a GRTS sample</a:t>
            </a:r>
          </a:p>
          <a:p>
            <a:pPr lvl="1"/>
            <a:r>
              <a:rPr lang="en-US" dirty="0" smtClean="0"/>
              <a:t>Using a dataset from a CHAMP/ISEMP survey as the working example</a:t>
            </a:r>
          </a:p>
          <a:p>
            <a:pPr lvl="1"/>
            <a:r>
              <a:rPr lang="en-US" dirty="0" smtClean="0"/>
              <a:t>Analyze both a continuous and categorical responses</a:t>
            </a:r>
          </a:p>
          <a:p>
            <a:pPr lvl="1"/>
            <a:r>
              <a:rPr lang="en-US" dirty="0" smtClean="0"/>
              <a:t>Analyze responses by subgroups of interest</a:t>
            </a:r>
          </a:p>
          <a:p>
            <a:pPr lvl="1"/>
            <a:r>
              <a:rPr lang="en-US" dirty="0" smtClean="0"/>
              <a:t>Analyze data as if:</a:t>
            </a:r>
          </a:p>
          <a:p>
            <a:pPr lvl="2"/>
            <a:r>
              <a:rPr lang="en-US" dirty="0" smtClean="0"/>
              <a:t>GRTS sample were unstratified</a:t>
            </a:r>
          </a:p>
          <a:p>
            <a:pPr lvl="2"/>
            <a:r>
              <a:rPr lang="en-US" dirty="0" smtClean="0"/>
              <a:t>GRTS sample were stratified</a:t>
            </a:r>
          </a:p>
          <a:p>
            <a:pPr lvl="1"/>
            <a:r>
              <a:rPr lang="en-US" dirty="0" smtClean="0"/>
              <a:t>Understand outputs and create CDF plots</a:t>
            </a:r>
          </a:p>
          <a:p>
            <a:pPr lvl="1"/>
            <a:r>
              <a:rPr lang="en-US" dirty="0" smtClean="0"/>
              <a:t>Test for differences between subgroups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876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800" i="1" dirty="0" smtClean="0"/>
              <a:t>	</a:t>
            </a:r>
            <a:r>
              <a:rPr lang="en-US" sz="2800" i="1" dirty="0" err="1" smtClean="0"/>
              <a:t>Results.Cat</a:t>
            </a:r>
            <a:r>
              <a:rPr lang="en-US" sz="2800" i="1" dirty="0" smtClean="0"/>
              <a:t> &lt;- </a:t>
            </a:r>
            <a:r>
              <a:rPr lang="en-US" sz="2800" i="1" dirty="0" err="1" smtClean="0"/>
              <a:t>cat.analysis</a:t>
            </a:r>
            <a:r>
              <a:rPr lang="en-US" sz="2800" i="1" dirty="0" smtClean="0"/>
              <a:t>(site=</a:t>
            </a:r>
            <a:r>
              <a:rPr lang="en-US" sz="2800" i="1" dirty="0" err="1" smtClean="0"/>
              <a:t>my.sites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subpop</a:t>
            </a:r>
            <a:r>
              <a:rPr lang="en-US" sz="2800" i="1" dirty="0" smtClean="0"/>
              <a:t> = 	</a:t>
            </a:r>
            <a:r>
              <a:rPr lang="en-US" sz="2800" i="1" dirty="0" err="1" smtClean="0"/>
              <a:t>my.subpop</a:t>
            </a:r>
            <a:r>
              <a:rPr lang="en-US" sz="2800" i="1" dirty="0" smtClean="0"/>
              <a:t>, design = </a:t>
            </a:r>
            <a:r>
              <a:rPr lang="en-US" sz="2800" i="1" dirty="0" err="1" smtClean="0"/>
              <a:t>my.design</a:t>
            </a:r>
            <a:r>
              <a:rPr lang="en-US" sz="2800" i="1" dirty="0" smtClean="0"/>
              <a:t>, data.cat = 	</a:t>
            </a:r>
            <a:r>
              <a:rPr lang="en-US" sz="2800" i="1" dirty="0" err="1" smtClean="0"/>
              <a:t>my.cat.data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popsize</a:t>
            </a:r>
            <a:r>
              <a:rPr lang="en-US" sz="2800" i="1" dirty="0" smtClean="0"/>
              <a:t>=</a:t>
            </a:r>
            <a:r>
              <a:rPr lang="en-US" sz="2800" i="1" dirty="0" err="1" smtClean="0"/>
              <a:t>my.popsize</a:t>
            </a:r>
            <a:r>
              <a:rPr lang="en-US" sz="2800" i="1" dirty="0" smtClean="0"/>
              <a:t>)</a:t>
            </a:r>
          </a:p>
          <a:p>
            <a:pPr>
              <a:buNone/>
            </a:pPr>
            <a:endParaRPr lang="en-US" sz="2800" i="1" dirty="0" smtClean="0"/>
          </a:p>
          <a:p>
            <a:r>
              <a:rPr lang="en-US" sz="2800" dirty="0" smtClean="0"/>
              <a:t>“</a:t>
            </a:r>
            <a:r>
              <a:rPr lang="en-US" sz="2800" dirty="0" err="1" smtClean="0"/>
              <a:t>cat.analysis</a:t>
            </a:r>
            <a:r>
              <a:rPr lang="en-US" sz="2800" dirty="0" smtClean="0"/>
              <a:t>” returns a data frame object with distribution estimates for variable(s) passed into to “data.cat”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Cat.analysis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982" y="3276600"/>
            <a:ext cx="894901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3, Analyze Data using Spsurvey Functions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4478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for </a:t>
            </a:r>
            <a:r>
              <a:rPr lang="en-US" dirty="0" err="1" smtClean="0"/>
              <a:t>cat.analysis</a:t>
            </a:r>
            <a:r>
              <a:rPr lang="en-US" dirty="0" smtClean="0"/>
              <a:t> for “</a:t>
            </a:r>
            <a:r>
              <a:rPr lang="en-US" dirty="0" err="1" smtClean="0"/>
              <a:t>ValleyClass</a:t>
            </a:r>
            <a:r>
              <a:rPr lang="en-US" dirty="0" smtClean="0"/>
              <a:t>” (unstratified sample assumed)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2133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Percentile Estimates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17526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Estimated Units (length, in this case)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4876800" y="28194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7543800" y="28194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Run function “cont.analysis” 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Results &lt;- </a:t>
            </a:r>
            <a:r>
              <a:rPr lang="en-US" sz="2400" i="1" dirty="0" err="1" smtClean="0"/>
              <a:t>cont.analysis</a:t>
            </a:r>
            <a:r>
              <a:rPr lang="en-US" sz="2400" i="1" dirty="0" smtClean="0"/>
              <a:t>(sites=</a:t>
            </a:r>
            <a:r>
              <a:rPr lang="en-US" sz="2400" i="1" dirty="0" err="1" smtClean="0"/>
              <a:t>my.sites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subpop</a:t>
            </a:r>
            <a:r>
              <a:rPr lang="en-US" sz="2400" i="1" dirty="0" smtClean="0"/>
              <a:t> = </a:t>
            </a:r>
            <a:r>
              <a:rPr lang="en-US" sz="2400" i="1" dirty="0" err="1" smtClean="0"/>
              <a:t>my.subpop</a:t>
            </a:r>
            <a:r>
              <a:rPr lang="en-US" sz="2400" i="1" dirty="0" smtClean="0"/>
              <a:t>,  	design = </a:t>
            </a:r>
            <a:r>
              <a:rPr lang="en-US" sz="2400" i="1" dirty="0" err="1" smtClean="0"/>
              <a:t>my.design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data.cont</a:t>
            </a:r>
            <a:r>
              <a:rPr lang="en-US" sz="2400" i="1" dirty="0" smtClean="0"/>
              <a:t> = </a:t>
            </a:r>
            <a:r>
              <a:rPr lang="en-US" sz="2400" i="1" dirty="0" err="1" smtClean="0"/>
              <a:t>my.cont.data</a:t>
            </a:r>
            <a:r>
              <a:rPr lang="en-US" sz="2400" i="1" dirty="0" smtClean="0"/>
              <a:t>,                            	</a:t>
            </a:r>
            <a:r>
              <a:rPr lang="en-US" sz="2400" i="1" dirty="0" err="1" smtClean="0"/>
              <a:t>popsize</a:t>
            </a:r>
            <a:r>
              <a:rPr lang="en-US" sz="2400" i="1" dirty="0" smtClean="0"/>
              <a:t>=</a:t>
            </a:r>
            <a:r>
              <a:rPr lang="en-US" sz="2400" i="1" dirty="0" err="1" smtClean="0"/>
              <a:t>my.popsize</a:t>
            </a:r>
            <a:r>
              <a:rPr lang="en-US" sz="2400" i="1" dirty="0" smtClean="0"/>
              <a:t>,	total=TRUE)</a:t>
            </a:r>
          </a:p>
          <a:p>
            <a:pPr>
              <a:buNone/>
            </a:pPr>
            <a:endParaRPr lang="en-US" sz="2400" i="1" dirty="0" smtClean="0"/>
          </a:p>
          <a:p>
            <a:r>
              <a:rPr lang="en-US" sz="2400" dirty="0" smtClean="0"/>
              <a:t>Function returns an object containing data frames:</a:t>
            </a:r>
          </a:p>
          <a:p>
            <a:pPr lvl="1"/>
            <a:r>
              <a:rPr lang="en-US" dirty="0" smtClean="0"/>
              <a:t>CDF: cumulative distribution function estimates, by subgroup</a:t>
            </a:r>
          </a:p>
          <a:p>
            <a:pPr lvl="1"/>
            <a:r>
              <a:rPr lang="en-US" dirty="0" smtClean="0"/>
              <a:t>Pct: Percentile estimates, mean, standard deviation, and total (if specified), by subgroup(s) </a:t>
            </a:r>
          </a:p>
          <a:p>
            <a:pPr lvl="1"/>
            <a:r>
              <a:rPr lang="en-US" dirty="0" smtClean="0"/>
              <a:t>“total=TRUE” indicates population totals are to be estimated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Step 3, Analyze Data using spsurvey Functions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0" y="1676400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Example CDF estimates  for </a:t>
            </a:r>
            <a:r>
              <a:rPr lang="en-US" sz="1400" dirty="0" err="1" smtClean="0"/>
              <a:t>O.Mykiss</a:t>
            </a:r>
            <a:r>
              <a:rPr lang="en-US" sz="1400" dirty="0" smtClean="0"/>
              <a:t> Abundance</a:t>
            </a:r>
            <a:endParaRPr lang="en-US" sz="1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Cdf</a:t>
            </a:r>
            <a:r>
              <a:rPr lang="en-US" sz="3200" dirty="0" smtClean="0"/>
              <a:t> estimate from cont.analysis </a:t>
            </a:r>
            <a:br>
              <a:rPr lang="en-US" sz="3200" dirty="0" smtClean="0"/>
            </a:br>
            <a:r>
              <a:rPr lang="en-US" sz="2400" dirty="0" smtClean="0"/>
              <a:t>using “CDF” data frame from output object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762000" y="5657671"/>
            <a:ext cx="70104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Note: function “</a:t>
            </a:r>
            <a:r>
              <a:rPr lang="en-US" dirty="0" err="1" smtClean="0"/>
              <a:t>cont.cdfplot</a:t>
            </a:r>
            <a:r>
              <a:rPr lang="en-US" dirty="0" smtClean="0"/>
              <a:t>” will generate </a:t>
            </a:r>
            <a:r>
              <a:rPr lang="en-US" dirty="0" err="1" smtClean="0"/>
              <a:t>pdf</a:t>
            </a:r>
            <a:r>
              <a:rPr lang="en-US" dirty="0" smtClean="0"/>
              <a:t> file of </a:t>
            </a:r>
            <a:r>
              <a:rPr lang="en-US" dirty="0" err="1" smtClean="0"/>
              <a:t>cdf</a:t>
            </a:r>
            <a:r>
              <a:rPr lang="en-US" dirty="0" smtClean="0"/>
              <a:t> plots for all subgroups specified:</a:t>
            </a:r>
          </a:p>
          <a:p>
            <a:endParaRPr lang="en-US" sz="700" dirty="0" smtClean="0"/>
          </a:p>
          <a:p>
            <a:r>
              <a:rPr lang="en-US" i="1" dirty="0" smtClean="0"/>
              <a:t>	</a:t>
            </a:r>
            <a:r>
              <a:rPr lang="en-US" i="1" dirty="0" err="1" smtClean="0"/>
              <a:t>cont.cdfplot</a:t>
            </a:r>
            <a:r>
              <a:rPr lang="en-US" i="1" dirty="0" smtClean="0"/>
              <a:t>("Example_Omykiss_CDF.pdf", </a:t>
            </a:r>
            <a:r>
              <a:rPr lang="en-US" i="1" dirty="0" err="1" smtClean="0"/>
              <a:t>Results$CDF</a:t>
            </a:r>
            <a:r>
              <a:rPr lang="en-US" i="1" dirty="0" smtClean="0"/>
              <a:t>)</a:t>
            </a:r>
            <a:endParaRPr lang="en-US" i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7568" y="1905000"/>
            <a:ext cx="396923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05000"/>
            <a:ext cx="3886200" cy="3879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6002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in “Pct” data frame, for cont.analysis for “</a:t>
            </a:r>
            <a:r>
              <a:rPr lang="en-US" dirty="0" err="1" smtClean="0"/>
              <a:t>Omykiss_Abund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Percentile, mean, variance, and total estimates </a:t>
            </a:r>
            <a:br>
              <a:rPr lang="en-US" sz="3200" dirty="0" smtClean="0"/>
            </a:br>
            <a:r>
              <a:rPr lang="en-US" sz="2400" dirty="0" smtClean="0"/>
              <a:t>using “Pct” data frame from output object</a:t>
            </a:r>
            <a:endParaRPr lang="en-US" sz="2800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81200"/>
            <a:ext cx="638803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6002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Estimates for Total </a:t>
            </a:r>
            <a:r>
              <a:rPr lang="en-US" dirty="0" err="1" smtClean="0"/>
              <a:t>O.Mykiss</a:t>
            </a:r>
            <a:r>
              <a:rPr lang="en-US" dirty="0" smtClean="0"/>
              <a:t> </a:t>
            </a:r>
            <a:r>
              <a:rPr lang="en-US" dirty="0" smtClean="0"/>
              <a:t>by Reporting Unit*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715000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Where n is the number of fish in the watershed or subgroups specified.  Note that the units of “Total” are number of fish, rather than fish per meter.</a:t>
            </a:r>
          </a:p>
          <a:p>
            <a:endParaRPr lang="en-US" sz="1400" dirty="0" smtClean="0"/>
          </a:p>
          <a:p>
            <a:r>
              <a:rPr lang="en-US" sz="1400" dirty="0" smtClean="0"/>
              <a:t>* </a:t>
            </a:r>
            <a:r>
              <a:rPr lang="en-US" sz="1400" dirty="0" smtClean="0"/>
              <a:t>Results for analysis assuming unstratified sample</a:t>
            </a:r>
            <a:endParaRPr lang="en-US" sz="1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Percentile, mean, variance, and total estimates </a:t>
            </a:r>
            <a:br>
              <a:rPr lang="en-US" sz="3200" dirty="0" smtClean="0"/>
            </a:br>
            <a:r>
              <a:rPr lang="en-US" sz="2400" dirty="0" smtClean="0"/>
              <a:t>using “Pct” data frame from output object</a:t>
            </a:r>
            <a:endParaRPr lang="en-US" sz="2800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81200"/>
            <a:ext cx="877779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" y="3429000"/>
            <a:ext cx="88392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“Total” is returned when “total=</a:t>
            </a:r>
            <a:r>
              <a:rPr lang="en-US" sz="1600" dirty="0" err="1" smtClean="0"/>
              <a:t>TRUE”is</a:t>
            </a:r>
            <a:r>
              <a:rPr lang="en-US" sz="1600" dirty="0" smtClean="0"/>
              <a:t> included in call to cont.analysis.</a:t>
            </a:r>
          </a:p>
          <a:p>
            <a:endParaRPr lang="en-US" sz="1600" dirty="0" smtClean="0"/>
          </a:p>
          <a:p>
            <a:r>
              <a:rPr lang="en-US" sz="1600" dirty="0" smtClean="0"/>
              <a:t>Recall: weights (from sampling design) have units: meters, and </a:t>
            </a:r>
            <a:r>
              <a:rPr lang="en-US" sz="1600" dirty="0" err="1" smtClean="0"/>
              <a:t>OmykissPerMeter</a:t>
            </a:r>
            <a:r>
              <a:rPr lang="en-US" sz="1600" dirty="0" smtClean="0"/>
              <a:t> have units: fish / meter.  Total fish estimates for the entire population, listed in the “Estimate” column above, is calculated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4876800"/>
            <a:ext cx="4153641" cy="761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819912"/>
          </a:xfrm>
        </p:spPr>
        <p:txBody>
          <a:bodyPr>
            <a:noAutofit/>
          </a:bodyPr>
          <a:lstStyle/>
          <a:p>
            <a:r>
              <a:rPr lang="en-US" sz="4000" dirty="0" smtClean="0"/>
              <a:t>Test for Differences Between Subgroups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908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CDF_Tests</a:t>
            </a:r>
            <a:r>
              <a:rPr lang="en-US" i="1" dirty="0" smtClean="0"/>
              <a:t> &lt;- </a:t>
            </a:r>
            <a:r>
              <a:rPr lang="en-US" i="1" dirty="0" err="1" smtClean="0"/>
              <a:t>cont.cdftest</a:t>
            </a:r>
            <a:r>
              <a:rPr lang="en-US" i="1" dirty="0" smtClean="0"/>
              <a:t>(sites=</a:t>
            </a:r>
            <a:r>
              <a:rPr lang="en-US" i="1" dirty="0" err="1" smtClean="0"/>
              <a:t>my.sites</a:t>
            </a:r>
            <a:r>
              <a:rPr lang="en-US" i="1" dirty="0" smtClean="0"/>
              <a:t>, </a:t>
            </a:r>
            <a:r>
              <a:rPr lang="en-US" i="1" dirty="0" err="1" smtClean="0"/>
              <a:t>subpop</a:t>
            </a:r>
            <a:r>
              <a:rPr lang="en-US" i="1" dirty="0" smtClean="0"/>
              <a:t> = </a:t>
            </a:r>
            <a:r>
              <a:rPr lang="en-US" i="1" dirty="0" err="1" smtClean="0"/>
              <a:t>my.subpop</a:t>
            </a:r>
            <a:r>
              <a:rPr lang="en-US" i="1" dirty="0" smtClean="0"/>
              <a:t>[,c(1,3)],</a:t>
            </a:r>
          </a:p>
          <a:p>
            <a:r>
              <a:rPr lang="en-US" i="1" dirty="0" smtClean="0"/>
              <a:t>   design= </a:t>
            </a:r>
            <a:r>
              <a:rPr lang="en-US" i="1" dirty="0" err="1" smtClean="0"/>
              <a:t>my.design</a:t>
            </a:r>
            <a:r>
              <a:rPr lang="en-US" i="1" dirty="0" smtClean="0"/>
              <a:t>, </a:t>
            </a:r>
            <a:r>
              <a:rPr lang="en-US" i="1" dirty="0" err="1" smtClean="0"/>
              <a:t>data.cont</a:t>
            </a:r>
            <a:r>
              <a:rPr lang="en-US" i="1" dirty="0" smtClean="0"/>
              <a:t>= </a:t>
            </a:r>
            <a:r>
              <a:rPr lang="en-US" i="1" dirty="0" err="1" smtClean="0"/>
              <a:t>my.cont.data</a:t>
            </a:r>
            <a:r>
              <a:rPr lang="en-US" i="1" dirty="0" smtClean="0"/>
              <a:t>,</a:t>
            </a:r>
          </a:p>
          <a:p>
            <a:r>
              <a:rPr lang="en-US" i="1" dirty="0" smtClean="0"/>
              <a:t>   </a:t>
            </a:r>
            <a:r>
              <a:rPr lang="en-US" i="1" dirty="0" err="1" smtClean="0"/>
              <a:t>popsize</a:t>
            </a:r>
            <a:r>
              <a:rPr lang="en-US" i="1" dirty="0" smtClean="0"/>
              <a:t> = list(</a:t>
            </a:r>
            <a:r>
              <a:rPr lang="en-US" i="1" dirty="0" err="1" smtClean="0"/>
              <a:t>ReportingUnit</a:t>
            </a:r>
            <a:r>
              <a:rPr lang="en-US" i="1" dirty="0" smtClean="0"/>
              <a:t>=</a:t>
            </a:r>
            <a:r>
              <a:rPr lang="en-US" i="1" dirty="0" err="1" smtClean="0"/>
              <a:t>my.popsize$ReportingUnit</a:t>
            </a:r>
            <a:r>
              <a:rPr lang="en-US" i="1" dirty="0" smtClean="0"/>
              <a:t>))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7526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spsursvey</a:t>
            </a:r>
            <a:r>
              <a:rPr lang="en-US" dirty="0" smtClean="0"/>
              <a:t> function “</a:t>
            </a:r>
            <a:r>
              <a:rPr lang="en-US" dirty="0" err="1" smtClean="0"/>
              <a:t>cont.cdftest</a:t>
            </a:r>
            <a:r>
              <a:rPr lang="en-US" dirty="0" smtClean="0"/>
              <a:t>” does </a:t>
            </a:r>
            <a:r>
              <a:rPr lang="en-US" dirty="0" err="1" smtClean="0"/>
              <a:t>pairwise</a:t>
            </a:r>
            <a:r>
              <a:rPr lang="en-US" dirty="0" smtClean="0"/>
              <a:t> comparison tests for differences between subgroups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0"/>
            <a:ext cx="8305800" cy="124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85800" y="5562601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case, there is strong evidence (p-value = .0002) of a difference in the site-site  </a:t>
            </a:r>
            <a:r>
              <a:rPr lang="en-US" dirty="0" smtClean="0"/>
              <a:t>d</a:t>
            </a:r>
            <a:r>
              <a:rPr lang="en-US" dirty="0" smtClean="0"/>
              <a:t>istribution of Steelhead per meter , between Hayden Creek and the Upper Lemhi reporting units.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Kincaid, Thomas; Olsen, Tony. Package ‘</a:t>
            </a:r>
            <a:r>
              <a:rPr lang="en-US" dirty="0" err="1" smtClean="0"/>
              <a:t>spsurvey</a:t>
            </a:r>
            <a:r>
              <a:rPr lang="en-US" dirty="0" smtClean="0"/>
              <a:t>’ documentation, May 30, 2012. </a:t>
            </a:r>
            <a:r>
              <a:rPr lang="en-US" dirty="0" smtClean="0">
                <a:hlinkClick r:id="rId2"/>
              </a:rPr>
              <a:t>http://cran.r-project.org/web/packages/spsurvey/spsurvey.pdf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Kincaid, Thomas; Analysis of a GRTS /Survey Design for a Linear Resource, May 24, 2012; </a:t>
            </a:r>
            <a:r>
              <a:rPr lang="en-US" dirty="0" smtClean="0">
                <a:hlinkClick r:id="rId3"/>
              </a:rPr>
              <a:t>http://cran.r-project.org/web/packages/spsurvey/vignettes/Linear_Analysis.pdf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7772400" cy="1362456"/>
          </a:xfrm>
        </p:spPr>
        <p:txBody>
          <a:bodyPr/>
          <a:lstStyle/>
          <a:p>
            <a:r>
              <a:rPr lang="en-US" dirty="0" smtClean="0"/>
              <a:t>Installing R and Required Packages for </a:t>
            </a:r>
            <a:r>
              <a:rPr lang="en-US" dirty="0" err="1" smtClean="0"/>
              <a:t>spsusrvey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886200"/>
            <a:ext cx="7772400" cy="150971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Data Analysis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229600" cy="4191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2010 Data from Lemhi Watershed</a:t>
            </a:r>
          </a:p>
          <a:p>
            <a:pPr lvl="1"/>
            <a:r>
              <a:rPr lang="en-US" dirty="0" smtClean="0"/>
              <a:t>“Reporting Units” are Upper Lemhi, Lower Lemhi, Hayden Creek</a:t>
            </a:r>
          </a:p>
          <a:p>
            <a:endParaRPr lang="en-US" dirty="0" smtClean="0"/>
          </a:p>
          <a:p>
            <a:r>
              <a:rPr lang="en-US" dirty="0" smtClean="0"/>
              <a:t>Analysis of one categorical and one continuous response variable</a:t>
            </a:r>
          </a:p>
          <a:p>
            <a:pPr lvl="1"/>
            <a:r>
              <a:rPr lang="en-US" dirty="0" smtClean="0"/>
              <a:t>Categorical Variable: Valley </a:t>
            </a:r>
            <a:r>
              <a:rPr lang="en-US" dirty="0" smtClean="0"/>
              <a:t>Class*</a:t>
            </a:r>
            <a:endParaRPr lang="en-US" dirty="0" smtClean="0"/>
          </a:p>
          <a:p>
            <a:pPr lvl="1"/>
            <a:r>
              <a:rPr lang="en-US" dirty="0" smtClean="0"/>
              <a:t>Continuous Variable: </a:t>
            </a:r>
            <a:r>
              <a:rPr lang="en-US" dirty="0" err="1" smtClean="0"/>
              <a:t>OmykissPerMeter</a:t>
            </a:r>
            <a:r>
              <a:rPr lang="en-US" dirty="0" smtClean="0"/>
              <a:t> </a:t>
            </a:r>
            <a:r>
              <a:rPr lang="en-US" dirty="0" smtClean="0"/>
              <a:t>(Steelhead </a:t>
            </a:r>
            <a:r>
              <a:rPr lang="en-US" dirty="0" smtClean="0"/>
              <a:t>Abundance per meter of stream length)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Obtain population distribution estimates </a:t>
            </a:r>
          </a:p>
          <a:p>
            <a:pPr lvl="1"/>
            <a:r>
              <a:rPr lang="en-US" dirty="0" smtClean="0"/>
              <a:t>by reporting unit</a:t>
            </a:r>
          </a:p>
          <a:p>
            <a:pPr lvl="1"/>
            <a:r>
              <a:rPr lang="en-US" dirty="0" smtClean="0"/>
              <a:t>Total population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Illustrative Purposes, analyze data in two ways, as if:</a:t>
            </a:r>
          </a:p>
          <a:p>
            <a:pPr lvl="1"/>
            <a:r>
              <a:rPr lang="en-US" dirty="0" smtClean="0"/>
              <a:t>Data are from unstratified GRTS design</a:t>
            </a:r>
          </a:p>
          <a:p>
            <a:pPr lvl="1"/>
            <a:r>
              <a:rPr lang="en-US" dirty="0" smtClean="0"/>
              <a:t>Data are from design that was stratified by “</a:t>
            </a:r>
            <a:r>
              <a:rPr lang="en-US" dirty="0" err="1" smtClean="0"/>
              <a:t>SpatialStrata</a:t>
            </a:r>
            <a:r>
              <a:rPr lang="en-US" dirty="0" smtClean="0"/>
              <a:t>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0960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Valley Class wasn’t really a measured response variable in this dataset, but for </a:t>
            </a:r>
            <a:r>
              <a:rPr lang="en-US" sz="1200" dirty="0" err="1" smtClean="0"/>
              <a:t>illistrative</a:t>
            </a:r>
            <a:r>
              <a:rPr lang="en-US" sz="1200" dirty="0" smtClean="0"/>
              <a:t> purposes, let’s pretend that it was.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a free, open source programming language designed specifically for statistical computing and graphics.  The software and documentation are available free at:  </a:t>
            </a:r>
            <a:r>
              <a:rPr lang="en-US" u="sng" dirty="0" smtClean="0">
                <a:hlinkClick r:id="rId2"/>
              </a:rPr>
              <a:t>http://www.r-project.org/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Add-on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on packages are available to load task specific software, such as the spsurvey functions, onto your pc.</a:t>
            </a:r>
          </a:p>
          <a:p>
            <a:r>
              <a:rPr lang="en-US" dirty="0" smtClean="0"/>
              <a:t>For this example, I used the following packages:</a:t>
            </a:r>
          </a:p>
          <a:p>
            <a:pPr lvl="1"/>
            <a:r>
              <a:rPr lang="en-US" dirty="0" err="1" smtClean="0"/>
              <a:t>xlsx</a:t>
            </a:r>
            <a:endParaRPr lang="en-US" dirty="0" smtClean="0"/>
          </a:p>
          <a:p>
            <a:pPr lvl="2"/>
            <a:r>
              <a:rPr lang="en-US" dirty="0" smtClean="0"/>
              <a:t>Contains functions to read and write to .</a:t>
            </a:r>
            <a:r>
              <a:rPr lang="en-US" dirty="0" err="1" smtClean="0"/>
              <a:t>xlsx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spsurvey</a:t>
            </a:r>
          </a:p>
          <a:p>
            <a:pPr lvl="2"/>
            <a:r>
              <a:rPr lang="en-US" dirty="0" smtClean="0"/>
              <a:t>Contains the probability survey analysis functions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Installing Packages spsurvey and </a:t>
            </a:r>
            <a:r>
              <a:rPr lang="en-US" dirty="0" err="1" smtClean="0"/>
              <a:t>xlsx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82000" cy="43891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Installing the “spsurvey” package</a:t>
            </a:r>
          </a:p>
          <a:p>
            <a:pPr lvl="1"/>
            <a:r>
              <a:rPr lang="en-US" dirty="0" smtClean="0"/>
              <a:t>In the R workspace window, click on:</a:t>
            </a:r>
          </a:p>
          <a:p>
            <a:pPr lvl="2"/>
            <a:r>
              <a:rPr lang="en-US" dirty="0" smtClean="0"/>
              <a:t> “packages”</a:t>
            </a:r>
          </a:p>
          <a:p>
            <a:pPr lvl="2"/>
            <a:r>
              <a:rPr lang="en-US" dirty="0" smtClean="0"/>
              <a:t>“install package(s)</a:t>
            </a:r>
          </a:p>
          <a:p>
            <a:pPr lvl="1"/>
            <a:r>
              <a:rPr lang="en-US" dirty="0" smtClean="0"/>
              <a:t>Select a </a:t>
            </a:r>
            <a:r>
              <a:rPr lang="en-US" dirty="0" err="1" smtClean="0"/>
              <a:t>cran</a:t>
            </a:r>
            <a:r>
              <a:rPr lang="en-US" dirty="0" smtClean="0"/>
              <a:t> mirror site</a:t>
            </a:r>
          </a:p>
          <a:p>
            <a:pPr lvl="2"/>
            <a:r>
              <a:rPr lang="en-US" dirty="0" smtClean="0"/>
              <a:t>Which site doesn’t matter… I usually pick something in the U.S.</a:t>
            </a:r>
          </a:p>
          <a:p>
            <a:pPr lvl="1"/>
            <a:r>
              <a:rPr lang="en-US" dirty="0" smtClean="0"/>
              <a:t>Scroll down to “spsurvey” and click “OK”</a:t>
            </a:r>
          </a:p>
          <a:p>
            <a:pPr lvl="1"/>
            <a:r>
              <a:rPr lang="en-US" dirty="0" smtClean="0"/>
              <a:t>Software will download and install automatically</a:t>
            </a:r>
          </a:p>
          <a:p>
            <a:pPr lvl="1"/>
            <a:r>
              <a:rPr lang="en-US" dirty="0" smtClean="0"/>
              <a:t>Installing package </a:t>
            </a:r>
            <a:r>
              <a:rPr lang="en-US" b="1" i="1" dirty="0" smtClean="0"/>
              <a:t>need</a:t>
            </a:r>
            <a:r>
              <a:rPr lang="en-US" dirty="0" smtClean="0"/>
              <a:t> </a:t>
            </a:r>
            <a:r>
              <a:rPr lang="en-US" b="1" i="1" dirty="0" smtClean="0"/>
              <a:t>only be done once</a:t>
            </a:r>
            <a:r>
              <a:rPr lang="en-US" dirty="0" smtClean="0"/>
              <a:t>, not each time R is run</a:t>
            </a:r>
          </a:p>
          <a:p>
            <a:pPr lvl="1"/>
            <a:r>
              <a:rPr lang="en-US" dirty="0" smtClean="0"/>
              <a:t>To load the library of function to the R workspace:</a:t>
            </a:r>
          </a:p>
          <a:p>
            <a:pPr lvl="2"/>
            <a:r>
              <a:rPr lang="en-US" dirty="0" smtClean="0"/>
              <a:t>Type the command “library(spsurvey)”</a:t>
            </a:r>
          </a:p>
          <a:p>
            <a:pPr lvl="3"/>
            <a:r>
              <a:rPr lang="en-US" dirty="0" smtClean="0"/>
              <a:t>Or include the command at the start of any script</a:t>
            </a:r>
          </a:p>
          <a:p>
            <a:pPr lvl="2"/>
            <a:r>
              <a:rPr lang="en-US" dirty="0" smtClean="0"/>
              <a:t>Loading the spsurvey library must be done </a:t>
            </a:r>
            <a:r>
              <a:rPr lang="en-US" b="1" i="1" dirty="0" smtClean="0"/>
              <a:t>each time you open R</a:t>
            </a:r>
            <a:r>
              <a:rPr lang="en-US" dirty="0" smtClean="0"/>
              <a:t>, if you are using the spsurvey function</a:t>
            </a:r>
          </a:p>
          <a:p>
            <a:r>
              <a:rPr lang="en-US" dirty="0" smtClean="0"/>
              <a:t>Installing “</a:t>
            </a:r>
            <a:r>
              <a:rPr lang="en-US" dirty="0" err="1" smtClean="0"/>
              <a:t>xlsx</a:t>
            </a:r>
            <a:r>
              <a:rPr lang="en-US" dirty="0" smtClean="0"/>
              <a:t>” package:</a:t>
            </a:r>
          </a:p>
          <a:p>
            <a:pPr lvl="1"/>
            <a:r>
              <a:rPr lang="en-US" dirty="0" smtClean="0"/>
              <a:t>Same as above, except with “</a:t>
            </a:r>
            <a:r>
              <a:rPr lang="en-US" dirty="0" err="1" smtClean="0"/>
              <a:t>xlsx</a:t>
            </a:r>
            <a:r>
              <a:rPr lang="en-US" dirty="0" smtClean="0"/>
              <a:t>” instead of “spsurvey”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GRTS Data: Analysis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Step 1. Read Data into R</a:t>
            </a:r>
          </a:p>
          <a:p>
            <a:r>
              <a:rPr lang="en-US" dirty="0" smtClean="0"/>
              <a:t>Step 2. Preliminary Analysis</a:t>
            </a:r>
          </a:p>
          <a:p>
            <a:pPr lvl="1"/>
            <a:r>
              <a:rPr lang="en-US" dirty="0" smtClean="0"/>
              <a:t>Graphical analysis of data</a:t>
            </a:r>
          </a:p>
          <a:p>
            <a:pPr lvl="2"/>
            <a:r>
              <a:rPr lang="en-US" dirty="0" smtClean="0"/>
              <a:t>Boxplots by subgroups, strata, etc</a:t>
            </a:r>
          </a:p>
          <a:p>
            <a:pPr lvl="1"/>
            <a:r>
              <a:rPr lang="en-US" dirty="0" smtClean="0"/>
              <a:t>“Clean” data as appropriate</a:t>
            </a:r>
          </a:p>
          <a:p>
            <a:pPr lvl="2"/>
            <a:r>
              <a:rPr lang="en-US" dirty="0" smtClean="0"/>
              <a:t>Check data integrity, remove duplicate rows</a:t>
            </a:r>
          </a:p>
          <a:p>
            <a:pPr lvl="2"/>
            <a:r>
              <a:rPr lang="en-US" dirty="0" smtClean="0"/>
              <a:t>Deal with outliers</a:t>
            </a:r>
          </a:p>
          <a:p>
            <a:pPr lvl="2"/>
            <a:r>
              <a:rPr lang="en-US" dirty="0" smtClean="0"/>
              <a:t>Assess need for data transformations, etc. </a:t>
            </a:r>
          </a:p>
          <a:p>
            <a:r>
              <a:rPr lang="en-US" dirty="0" smtClean="0"/>
              <a:t>Step 3. Analyze Data using cont.analysis and </a:t>
            </a:r>
            <a:r>
              <a:rPr lang="en-US" dirty="0" err="1" smtClean="0"/>
              <a:t>cat.analysis</a:t>
            </a:r>
            <a:endParaRPr lang="en-US" dirty="0" smtClean="0"/>
          </a:p>
          <a:p>
            <a:pPr lvl="2"/>
            <a:r>
              <a:rPr lang="en-US" dirty="0" smtClean="0"/>
              <a:t>Create required input data frames and run cont.analysis and </a:t>
            </a:r>
            <a:r>
              <a:rPr lang="en-US" dirty="0" err="1" smtClean="0"/>
              <a:t>cat.analysis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Examine results</a:t>
            </a:r>
          </a:p>
          <a:p>
            <a:pPr lvl="3"/>
            <a:r>
              <a:rPr lang="en-US" dirty="0" smtClean="0"/>
              <a:t>Categorical variables</a:t>
            </a:r>
          </a:p>
          <a:p>
            <a:pPr lvl="3"/>
            <a:r>
              <a:rPr lang="en-US" dirty="0" smtClean="0"/>
              <a:t>Continuous variables</a:t>
            </a:r>
          </a:p>
          <a:p>
            <a:pPr lvl="2"/>
            <a:r>
              <a:rPr lang="en-US" dirty="0" smtClean="0"/>
              <a:t>Test for differences between subgroups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838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Read Data into 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267200"/>
            <a:ext cx="8229600" cy="22555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Read Data from excel file (.</a:t>
            </a:r>
            <a:r>
              <a:rPr lang="en-US" sz="2400" dirty="0" err="1" smtClean="0"/>
              <a:t>xlsx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Requires “</a:t>
            </a:r>
            <a:r>
              <a:rPr lang="en-US" sz="2000" dirty="0" err="1" smtClean="0"/>
              <a:t>xlsx</a:t>
            </a:r>
            <a:r>
              <a:rPr lang="en-US" sz="2000" dirty="0" smtClean="0"/>
              <a:t>” package in R</a:t>
            </a:r>
          </a:p>
          <a:p>
            <a:pPr lvl="1"/>
            <a:r>
              <a:rPr lang="en-US" sz="2000" dirty="0" smtClean="0"/>
              <a:t>Data read into 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 “</a:t>
            </a:r>
            <a:r>
              <a:rPr lang="en-US" sz="2000" b="1" dirty="0" smtClean="0"/>
              <a:t>data</a:t>
            </a:r>
            <a:r>
              <a:rPr lang="en-US" sz="2000" dirty="0" smtClean="0"/>
              <a:t>” for this analysis</a:t>
            </a:r>
          </a:p>
          <a:p>
            <a:pPr lvl="1">
              <a:buNone/>
            </a:pPr>
            <a:endParaRPr lang="en-US" sz="2000" i="1" dirty="0" smtClean="0"/>
          </a:p>
          <a:p>
            <a:pPr lvl="1">
              <a:buNone/>
            </a:pPr>
            <a:r>
              <a:rPr lang="en-US" sz="2000" i="1" dirty="0" smtClean="0"/>
              <a:t>data &lt;- read.xlsx("FishAnalysisGRTSTable.xlsx", 2)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866921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838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Preliminary Analysis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2971800"/>
            <a:ext cx="1981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 If you have the </a:t>
            </a:r>
            <a:r>
              <a:rPr lang="en-US" sz="1400" dirty="0" err="1" smtClean="0"/>
              <a:t>shapefile</a:t>
            </a:r>
            <a:r>
              <a:rPr lang="en-US" sz="1400" dirty="0" smtClean="0"/>
              <a:t>, you can plot sample sites on </a:t>
            </a:r>
            <a:r>
              <a:rPr lang="en-US" sz="1400" dirty="0" err="1" smtClean="0"/>
              <a:t>shapefile</a:t>
            </a:r>
            <a:r>
              <a:rPr lang="en-US" sz="1400" dirty="0" smtClean="0"/>
              <a:t> map, using R.  </a:t>
            </a:r>
          </a:p>
          <a:p>
            <a:endParaRPr lang="en-US" sz="1400" dirty="0" smtClean="0"/>
          </a:p>
          <a:p>
            <a:r>
              <a:rPr lang="en-US" sz="1400" dirty="0" smtClean="0"/>
              <a:t>This provides a quick check on data integrity.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0668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Lemhi Watershed: </a:t>
            </a:r>
          </a:p>
          <a:p>
            <a:r>
              <a:rPr lang="en-US" dirty="0" smtClean="0"/>
              <a:t>Reporting Units, and Sites Sampled (By Spatial Strata)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6705600" cy="669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990600"/>
            <a:ext cx="2919412" cy="29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962400"/>
            <a:ext cx="2742279" cy="273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Step 2: Preliminary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5410200" cy="4389120"/>
          </a:xfrm>
        </p:spPr>
        <p:txBody>
          <a:bodyPr/>
          <a:lstStyle/>
          <a:p>
            <a:r>
              <a:rPr lang="en-US" dirty="0" smtClean="0"/>
              <a:t>Remove Duplicate Rows</a:t>
            </a:r>
          </a:p>
          <a:p>
            <a:r>
              <a:rPr lang="en-US" dirty="0" smtClean="0"/>
              <a:t>Graphically  Check for:</a:t>
            </a:r>
          </a:p>
          <a:p>
            <a:pPr lvl="1"/>
            <a:r>
              <a:rPr lang="en-US" dirty="0" smtClean="0"/>
              <a:t>Data Integrity</a:t>
            </a:r>
          </a:p>
          <a:p>
            <a:pPr lvl="1"/>
            <a:r>
              <a:rPr lang="en-US" dirty="0" smtClean="0"/>
              <a:t>Outliers</a:t>
            </a:r>
          </a:p>
          <a:p>
            <a:pPr lvl="1"/>
            <a:r>
              <a:rPr lang="en-US" dirty="0" smtClean="0"/>
              <a:t>Etc..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572000"/>
            <a:ext cx="228994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Wave 7"/>
          <p:cNvSpPr/>
          <p:nvPr/>
        </p:nvSpPr>
        <p:spPr>
          <a:xfrm>
            <a:off x="838200" y="2819400"/>
            <a:ext cx="7696200" cy="27432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Important, But Not the Focus of Today’s Presentation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3: Analyze Data using Spsurvey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8880"/>
            <a:ext cx="8229600" cy="4389120"/>
          </a:xfrm>
        </p:spPr>
        <p:txBody>
          <a:bodyPr/>
          <a:lstStyle/>
          <a:p>
            <a:r>
              <a:rPr lang="en-US" b="1" dirty="0" err="1" smtClean="0"/>
              <a:t>cat.analysis</a:t>
            </a:r>
            <a:r>
              <a:rPr lang="en-US" dirty="0" smtClean="0"/>
              <a:t>: estimate the distribution of categorical variables from a probability survey</a:t>
            </a:r>
          </a:p>
          <a:p>
            <a:endParaRPr lang="en-US" b="1" dirty="0" smtClean="0"/>
          </a:p>
          <a:p>
            <a:r>
              <a:rPr lang="en-US" b="1" dirty="0" smtClean="0"/>
              <a:t>cont.analysis</a:t>
            </a:r>
            <a:r>
              <a:rPr lang="en-US" dirty="0" smtClean="0"/>
              <a:t>:  estimate the distribution of continuous variables from a probability survey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81912"/>
          </a:xfrm>
        </p:spPr>
        <p:txBody>
          <a:bodyPr>
            <a:normAutofit/>
          </a:bodyPr>
          <a:lstStyle/>
          <a:p>
            <a:r>
              <a:rPr lang="en-US" dirty="0" smtClean="0"/>
              <a:t>Formatting Data for cont.analysis and cat.analsys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Important:  The structure of the input data frames, must reflect the actual sampling design used.</a:t>
            </a:r>
          </a:p>
          <a:p>
            <a:pPr lvl="1"/>
            <a:r>
              <a:rPr lang="en-US" sz="1800" dirty="0" smtClean="0"/>
              <a:t>Weights</a:t>
            </a:r>
          </a:p>
          <a:p>
            <a:pPr lvl="2"/>
            <a:r>
              <a:rPr lang="en-US" sz="1500" b="1" dirty="0" smtClean="0"/>
              <a:t>Important:  Weights (obtained from sampling design) typically have units of length.  Therefore, to obtain watershed totals for, say, number of fish in a watershed, must have units of fish per unit length!  </a:t>
            </a:r>
            <a:r>
              <a:rPr lang="en-US" sz="1500" b="1" dirty="0" smtClean="0"/>
              <a:t> </a:t>
            </a:r>
            <a:r>
              <a:rPr lang="en-US" sz="1500" b="1" dirty="0" smtClean="0"/>
              <a:t>More on this in later slides..</a:t>
            </a:r>
            <a:endParaRPr lang="en-US" sz="1500" b="1" dirty="0" smtClean="0"/>
          </a:p>
          <a:p>
            <a:pPr lvl="1"/>
            <a:r>
              <a:rPr lang="en-US" sz="1800" dirty="0" smtClean="0"/>
              <a:t>Clusters</a:t>
            </a:r>
          </a:p>
          <a:p>
            <a:pPr lvl="1"/>
            <a:r>
              <a:rPr lang="en-US" sz="1800" dirty="0" smtClean="0"/>
              <a:t>Etc.</a:t>
            </a:r>
          </a:p>
          <a:p>
            <a:r>
              <a:rPr lang="en-US" sz="2000" dirty="0" smtClean="0"/>
              <a:t>This example will be analyzed both as an unstratified and a stratified design.  This is for illustrative purposes only!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7733</TotalTime>
  <Words>1711</Words>
  <Application>Microsoft Office PowerPoint</Application>
  <PresentationFormat>On-screen Show (4:3)</PresentationFormat>
  <Paragraphs>260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Analysis of GRTS data using spsurvey</vt:lpstr>
      <vt:lpstr>Objectives </vt:lpstr>
      <vt:lpstr>Data Analysis Example</vt:lpstr>
      <vt:lpstr>GRTS Data: Analysis Steps</vt:lpstr>
      <vt:lpstr>Read Data into R</vt:lpstr>
      <vt:lpstr>Preliminary Analysis</vt:lpstr>
      <vt:lpstr>Step 2: Preliminary Analysis</vt:lpstr>
      <vt:lpstr>Step 3: Analyze Data using Spsurvey Functions</vt:lpstr>
      <vt:lpstr>Formatting Data for cont.analysis and cat.analsys</vt:lpstr>
      <vt:lpstr>Input Data Frames for cat.analysis and cont.analysis</vt:lpstr>
      <vt:lpstr>Slide 11</vt:lpstr>
      <vt:lpstr>Slide 12</vt:lpstr>
      <vt:lpstr>Slide 13</vt:lpstr>
      <vt:lpstr>Slide 14</vt:lpstr>
      <vt:lpstr>“data.cont” Data Frame</vt:lpstr>
      <vt:lpstr>“popsize” data frame</vt:lpstr>
      <vt:lpstr>Slide 17</vt:lpstr>
      <vt:lpstr>Slide 18</vt:lpstr>
      <vt:lpstr>Slide 19</vt:lpstr>
      <vt:lpstr>Cat.analysis</vt:lpstr>
      <vt:lpstr>Slide 21</vt:lpstr>
      <vt:lpstr>Step 3, Analyze Data using spsurvey Functions</vt:lpstr>
      <vt:lpstr>Cdf estimate from cont.analysis  using “CDF” data frame from output object</vt:lpstr>
      <vt:lpstr>Percentile, mean, variance, and total estimates  using “Pct” data frame from output object</vt:lpstr>
      <vt:lpstr>Percentile, mean, variance, and total estimates  using “Pct” data frame from output object</vt:lpstr>
      <vt:lpstr>Test for Differences Between Subgroups</vt:lpstr>
      <vt:lpstr>Additional Information</vt:lpstr>
      <vt:lpstr>Backup Slides</vt:lpstr>
      <vt:lpstr>Installing R and Required Packages for spsusrvey analysis</vt:lpstr>
      <vt:lpstr>Installing R</vt:lpstr>
      <vt:lpstr>Installing Add-on Packages</vt:lpstr>
      <vt:lpstr>Installing Packages spsurvey and xlsx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GRTS data using spsurvey Functions cont.analysis and cat.analysis</dc:title>
  <dc:creator>Matt Nahorniak</dc:creator>
  <cp:lastModifiedBy>Matt Nahorniak</cp:lastModifiedBy>
  <cp:revision>129</cp:revision>
  <dcterms:created xsi:type="dcterms:W3CDTF">2012-08-14T19:30:02Z</dcterms:created>
  <dcterms:modified xsi:type="dcterms:W3CDTF">2012-08-27T16:50:29Z</dcterms:modified>
</cp:coreProperties>
</file>