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6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5297"/>
          <p:cNvGrpSpPr/>
          <p:nvPr/>
        </p:nvGrpSpPr>
        <p:grpSpPr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5299" name="直接连接符 55298"/>
            <p:cNvSpPr/>
            <p:nvPr/>
          </p:nvSpPr>
          <p:spPr>
            <a:xfrm>
              <a:off x="912" y="1584"/>
              <a:ext cx="4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0" name="任意多边形 55299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>
                <a:gd name="A1" fmla="val 12083"/>
                <a:gd name="A2" fmla="val -3200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44083" y="2369"/>
                  </a:moveTo>
                  <a:arcTo wR="32000" hR="32000" stAng="-4068954" swAng="8137868"/>
                  <a:arcTo wR="32000" hR="32000" stAng="-17531086" swAng="41"/>
                  <a:lnTo>
                    <a:pt x="44083" y="61632"/>
                  </a:lnTo>
                  <a:lnTo>
                    <a:pt x="44083" y="2368"/>
                  </a:lnTo>
                  <a:arcTo wR="32000" hR="32000" stAng="-4068995" swAng="4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5301" name="任意多边形 5530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>
                <a:gd name="A1" fmla="val 18994"/>
                <a:gd name="A2" fmla="val -30013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994" y="6247"/>
                  </a:moveTo>
                  <a:arcTo wR="32000" hR="32000" stAng="-3215437" swAng="6430810"/>
                  <a:arcTo wR="32000" hR="32000" stAng="-18384627" swAng="64"/>
                  <a:lnTo>
                    <a:pt x="50994" y="57754"/>
                  </a:lnTo>
                  <a:lnTo>
                    <a:pt x="50994" y="6246"/>
                  </a:lnTo>
                  <a:arcTo wR="32000" hR="32000" stAng="-3215501" swAng="64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55302" name="标题 55301"/>
          <p:cNvSpPr>
            <a:spLocks noGrp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5303" name="副标题 55302"/>
          <p:cNvSpPr>
            <a:spLocks noGrp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55304" name="日期占位符 5530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5" name="页脚占位符 5530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5306" name="灯片编号占位符 5530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>
                <a:schemeClr val="bg1"/>
              </a:buClr>
            </a:pPr>
            <a:fld id="{9A0DB2DC-4C9A-4742-B13C-FB6460FD3503}" type="slidenum">
              <a:rPr lang="zh-CN" altLang="en-US" dirty="0"/>
              <a:pPr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5222" y="301625"/>
            <a:ext cx="1828403" cy="5640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79215" cy="5640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9955" y="1827213"/>
            <a:ext cx="358367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zh-CN" altLang="en-US" dirty="0"/>
              <a:pPr lvl="0">
                <a:buClr>
                  <a:schemeClr val="bg1"/>
                </a:buClr>
              </a:p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273"/>
          <p:cNvGrpSpPr/>
          <p:nvPr/>
        </p:nvGrpSpPr>
        <p:grpSpPr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54275" name="任意多边形 54274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>
                <a:gd name="A1" fmla="val 18296"/>
                <a:gd name="A2" fmla="val -30880"/>
                <a:gd name="A3" fmla="val 31512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296" y="5746"/>
                  </a:moveTo>
                  <a:arcTo wR="32000" hR="32000" stAng="-3307678" swAng="6615294"/>
                  <a:arcTo wR="32000" hR="32000" stAng="-18292383" swAng="61"/>
                  <a:lnTo>
                    <a:pt x="50296" y="58255"/>
                  </a:lnTo>
                  <a:lnTo>
                    <a:pt x="50296" y="5745"/>
                  </a:lnTo>
                  <a:arcTo wR="32000" hR="32000" stAng="-3307739" swAng="61"/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lstStyle/>
            <a:p>
              <a:pPr lvl="0" algn="l">
                <a:buClr>
                  <a:schemeClr val="bg1"/>
                </a:buClr>
              </a:pPr>
              <a:endParaRPr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4276" name="任意多边形 54275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>
                <a:gd name="A1" fmla="val 18077"/>
                <a:gd name="A2" fmla="val -30880"/>
                <a:gd name="A3" fmla="val 32000"/>
                <a:gd name="G0" fmla="+- A1 0 0"/>
                <a:gd name="G1" fmla="+- A2 0 0"/>
                <a:gd name="G2" fmla="+- A3 0 0"/>
                <a:gd name="T0" fmla="*/ G0 G0 1"/>
                <a:gd name="T1" fmla="*/ 32000 32000 1"/>
                <a:gd name="T2" fmla="+- 0 T1 T0"/>
                <a:gd name="T3" fmla="sqrt T2"/>
                <a:gd name="G3" fmla="*/ 32000 T3 32000"/>
                <a:gd name="T4" fmla="*/ G1 G1 1"/>
                <a:gd name="T5" fmla="*/ 32000 32000 1"/>
                <a:gd name="T6" fmla="+- 0 T5 T4"/>
                <a:gd name="T7" fmla="sqrt T6"/>
                <a:gd name="G4" fmla="*/ 32000 T7 32000"/>
                <a:gd name="T8" fmla="*/ G2 G2 1"/>
                <a:gd name="T9" fmla="*/ 32000 32000 1"/>
                <a:gd name="T10" fmla="+- 0 T9 T8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</a:gdLst>
              <a:ahLst/>
              <a:cxnLst/>
              <a:rect l="G27" t="G11" r="G25" b="G14"/>
              <a:pathLst>
                <a:path w="64000" h="64000">
                  <a:moveTo>
                    <a:pt x="50077" y="5595"/>
                  </a:moveTo>
                  <a:arcTo wR="32000" hR="32000" stAng="-3336255" swAng="6672450"/>
                  <a:arcTo wR="32000" hR="32000" stAng="-18263805" swAng="61"/>
                  <a:lnTo>
                    <a:pt x="50077" y="58406"/>
                  </a:lnTo>
                  <a:lnTo>
                    <a:pt x="50077" y="5594"/>
                  </a:lnTo>
                  <a:arcTo wR="32000" hR="32000" stAng="-3336316" swAng="61"/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lstStyle/>
            <a:p>
              <a:pPr lvl="0" algn="l"/>
              <a:endParaRPr sz="1800" dirty="0">
                <a:latin typeface="Arial" panose="020B0604020202020204" pitchFamily="34" charset="0"/>
              </a:endParaRPr>
            </a:p>
          </p:txBody>
        </p:sp>
        <p:sp>
          <p:nvSpPr>
            <p:cNvPr id="54277" name="直接连接符 54276"/>
            <p:cNvSpPr/>
            <p:nvPr/>
          </p:nvSpPr>
          <p:spPr>
            <a:xfrm>
              <a:off x="864" y="960"/>
              <a:ext cx="460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4278" name="标题 54277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4279" name="文本占位符 54278"/>
          <p:cNvSpPr>
            <a:spLocks noGrp="1"/>
          </p:cNvSpPr>
          <p:nvPr>
            <p:ph type="body" idx="1"/>
          </p:nvPr>
        </p:nvSpPr>
        <p:spPr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0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 smtClean="0"/>
              <a:t>SpringCloud</a:t>
            </a:r>
            <a:r>
              <a:rPr lang="zh-CN" altLang="en-US" sz="4000" dirty="0" smtClean="0"/>
              <a:t>微服务应用</a:t>
            </a:r>
            <a:r>
              <a:rPr lang="zh-CN" altLang="en-US" sz="4000" dirty="0"/>
              <a:t>开发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492919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软件工程系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3042" y="1714488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、安装配置</a:t>
            </a:r>
            <a:r>
              <a:rPr lang="en-US" altLang="zh-CN" dirty="0" smtClean="0"/>
              <a:t>Maven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26745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00166" y="6072206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conf </a:t>
            </a:r>
            <a:r>
              <a:rPr lang="zh-CN" altLang="en-US" dirty="0" smtClean="0"/>
              <a:t>文件夹下的</a:t>
            </a:r>
            <a:r>
              <a:rPr lang="en-US" altLang="zh-CN" dirty="0" smtClean="0"/>
              <a:t>setting.xml,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mirrors</a:t>
            </a:r>
            <a:r>
              <a:rPr lang="zh-CN" altLang="en-US" dirty="0" smtClean="0"/>
              <a:t>节点下加入以下配置：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647009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450057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配置完成后，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会优先到阿里云的仓库下载依赖包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搭建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1714488"/>
            <a:ext cx="429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STS</a:t>
            </a:r>
            <a:r>
              <a:rPr lang="zh-CN" altLang="en-US" dirty="0" smtClean="0"/>
              <a:t>，修改</a:t>
            </a:r>
            <a:r>
              <a:rPr lang="en-US" altLang="zh-CN" dirty="0" smtClean="0"/>
              <a:t>STS</a:t>
            </a:r>
            <a:r>
              <a:rPr lang="zh-CN" altLang="en-US" dirty="0" smtClean="0"/>
              <a:t>环境中的</a:t>
            </a:r>
            <a:r>
              <a:rPr lang="en-US" altLang="zh-CN" dirty="0" smtClean="0"/>
              <a:t>Maven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13426"/>
            <a:ext cx="5510229" cy="464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530217"/>
          </a:xfrm>
        </p:spPr>
        <p:txBody>
          <a:bodyPr/>
          <a:lstStyle/>
          <a:p>
            <a:r>
              <a:rPr lang="zh-CN" altLang="en-US" dirty="0" smtClean="0"/>
              <a:t>实现以下应用服务架构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414" y="321468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71736" y="350043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12" y="3143248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访问</a:t>
            </a:r>
            <a:r>
              <a:rPr lang="en-US" altLang="zh-CN" sz="1200" dirty="0" smtClean="0"/>
              <a:t>9000</a:t>
            </a:r>
            <a:r>
              <a:rPr lang="zh-CN" altLang="en-US" sz="1200" dirty="0" smtClean="0"/>
              <a:t>端口号</a:t>
            </a:r>
            <a:endParaRPr lang="zh-CN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6248" y="335756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5080055" y="3542228"/>
            <a:ext cx="1063581" cy="529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72198" y="4143380"/>
            <a:ext cx="235745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algn="ctr"/>
            <a:r>
              <a:rPr lang="zh-CN" altLang="en-US" sz="1200" dirty="0" smtClean="0"/>
              <a:t>端口号：</a:t>
            </a:r>
            <a:r>
              <a:rPr lang="en-US" altLang="zh-CN" sz="1200" dirty="0" smtClean="0"/>
              <a:t>8761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5357826"/>
            <a:ext cx="793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5400000" flipH="1" flipV="1">
            <a:off x="5286380" y="4929198"/>
            <a:ext cx="71438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8" y="521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服务注册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5111262" y="2952262"/>
            <a:ext cx="2473569" cy="1162538"/>
          </a:xfrm>
          <a:custGeom>
            <a:avLst/>
            <a:gdLst>
              <a:gd name="connsiteX0" fmla="*/ 0 w 2473569"/>
              <a:gd name="connsiteY0" fmla="*/ 517769 h 1162538"/>
              <a:gd name="connsiteX1" fmla="*/ 2063261 w 2473569"/>
              <a:gd name="connsiteY1" fmla="*/ 107461 h 1162538"/>
              <a:gd name="connsiteX2" fmla="*/ 2461846 w 2473569"/>
              <a:gd name="connsiteY2" fmla="*/ 1162538 h 116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3569" h="1162538">
                <a:moveTo>
                  <a:pt x="0" y="517769"/>
                </a:moveTo>
                <a:cubicBezTo>
                  <a:pt x="826476" y="258884"/>
                  <a:pt x="1652953" y="0"/>
                  <a:pt x="2063261" y="107461"/>
                </a:cubicBezTo>
                <a:cubicBezTo>
                  <a:pt x="2473569" y="214923"/>
                  <a:pt x="2467707" y="688730"/>
                  <a:pt x="2461846" y="116253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86644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目标服务获取</a:t>
            </a:r>
            <a:endParaRPr lang="zh-CN" altLang="en-US" dirty="0"/>
          </a:p>
        </p:txBody>
      </p:sp>
      <p:sp>
        <p:nvSpPr>
          <p:cNvPr id="24" name="任意多边形 23"/>
          <p:cNvSpPr/>
          <p:nvPr/>
        </p:nvSpPr>
        <p:spPr>
          <a:xfrm>
            <a:off x="4200768" y="3704492"/>
            <a:ext cx="523631" cy="1664677"/>
          </a:xfrm>
          <a:custGeom>
            <a:avLst/>
            <a:gdLst>
              <a:gd name="connsiteX0" fmla="*/ 523630 w 523630"/>
              <a:gd name="connsiteY0" fmla="*/ 0 h 1664677"/>
              <a:gd name="connsiteX1" fmla="*/ 19538 w 523630"/>
              <a:gd name="connsiteY1" fmla="*/ 597877 h 1664677"/>
              <a:gd name="connsiteX2" fmla="*/ 406399 w 523630"/>
              <a:gd name="connsiteY2" fmla="*/ 1664677 h 1664677"/>
              <a:gd name="connsiteX0" fmla="*/ 523631 w 523631"/>
              <a:gd name="connsiteY0" fmla="*/ 0 h 1664677"/>
              <a:gd name="connsiteX1" fmla="*/ 19539 w 523631"/>
              <a:gd name="connsiteY1" fmla="*/ 597877 h 1664677"/>
              <a:gd name="connsiteX2" fmla="*/ 406400 w 523631"/>
              <a:gd name="connsiteY2" fmla="*/ 1664677 h 16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631" h="1664677">
                <a:moveTo>
                  <a:pt x="523631" y="0"/>
                </a:moveTo>
                <a:cubicBezTo>
                  <a:pt x="281354" y="160215"/>
                  <a:pt x="39078" y="320431"/>
                  <a:pt x="19539" y="597877"/>
                </a:cubicBezTo>
                <a:cubicBezTo>
                  <a:pt x="0" y="875323"/>
                  <a:pt x="203200" y="1270000"/>
                  <a:pt x="406400" y="166467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429124" y="4500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目标调用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171448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构建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643050"/>
            <a:ext cx="4214842" cy="500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786058"/>
            <a:ext cx="314327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10800000" flipV="1">
            <a:off x="1857356" y="2143116"/>
            <a:ext cx="107157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571876"/>
            <a:ext cx="5276850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2533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785926"/>
            <a:ext cx="3733800" cy="108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>
          <a:xfrm>
            <a:off x="1428728" y="5214950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 flipH="1" flipV="1">
            <a:off x="2107389" y="2607463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2000240"/>
            <a:ext cx="48768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71678"/>
            <a:ext cx="2533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214546" y="2714620"/>
            <a:ext cx="150019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5143512"/>
            <a:ext cx="4815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EnableEurekaServer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声明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1571612"/>
            <a:ext cx="73609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85918" y="5072074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打开浏览器输入：</a:t>
            </a:r>
            <a:r>
              <a:rPr lang="en-US" altLang="zh-CN" dirty="0" smtClean="0"/>
              <a:t>http://localhost:8761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0960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7859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设计服务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68"/>
            <a:ext cx="25527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>
            <a:stCxn id="4" idx="2"/>
          </p:cNvCxnSpPr>
          <p:nvPr/>
        </p:nvCxnSpPr>
        <p:spPr>
          <a:xfrm rot="5400000">
            <a:off x="1712948" y="2156790"/>
            <a:ext cx="345048" cy="341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714487"/>
            <a:ext cx="4214842" cy="496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微服务与</a:t>
            </a:r>
            <a:r>
              <a:rPr lang="en-US" altLang="zh-CN" sz="2400" dirty="0" err="1" smtClean="0"/>
              <a:t>SpringCloud</a:t>
            </a:r>
            <a:endParaRPr lang="en-US" altLang="zh-CN" sz="2400" dirty="0" smtClean="0"/>
          </a:p>
          <a:p>
            <a:r>
              <a:rPr lang="zh-CN" altLang="en-US" sz="2400" dirty="0" smtClean="0"/>
              <a:t>微服务发布与调用</a:t>
            </a:r>
            <a:endParaRPr lang="en-US" altLang="zh-CN" sz="2400" dirty="0" smtClean="0"/>
          </a:p>
          <a:p>
            <a:r>
              <a:rPr lang="en-US" altLang="zh-CN" sz="2400" dirty="0" smtClean="0"/>
              <a:t>Ribbon</a:t>
            </a:r>
            <a:r>
              <a:rPr lang="zh-CN" altLang="en-US" sz="2400" dirty="0" smtClean="0"/>
              <a:t>负载均衡</a:t>
            </a:r>
            <a:endParaRPr lang="en-US" altLang="zh-CN" sz="2400" dirty="0" smtClean="0"/>
          </a:p>
          <a:p>
            <a:r>
              <a:rPr lang="en-US" altLang="zh-CN" sz="2400" dirty="0" smtClean="0"/>
              <a:t>REST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Feign</a:t>
            </a:r>
          </a:p>
          <a:p>
            <a:r>
              <a:rPr lang="en-US" altLang="zh-CN" sz="2400" dirty="0" err="1" smtClean="0"/>
              <a:t>SpringCloud</a:t>
            </a:r>
            <a:r>
              <a:rPr lang="zh-CN" altLang="en-US" sz="2400" dirty="0" smtClean="0"/>
              <a:t>保护机制</a:t>
            </a:r>
            <a:endParaRPr lang="en-US" altLang="zh-CN" sz="2400" dirty="0" smtClean="0"/>
          </a:p>
          <a:p>
            <a:r>
              <a:rPr lang="zh-CN" altLang="en-US" sz="2400" dirty="0" smtClean="0"/>
              <a:t>微服务集群网关与配置中心</a:t>
            </a:r>
            <a:endParaRPr lang="en-US" altLang="zh-CN" sz="2400" dirty="0" smtClean="0"/>
          </a:p>
          <a:p>
            <a:r>
              <a:rPr lang="zh-CN" altLang="en-US" sz="2400" dirty="0" smtClean="0"/>
              <a:t>微服务与消息驱动</a:t>
            </a:r>
            <a:endParaRPr lang="en-US" altLang="zh-CN" sz="2400" dirty="0" smtClean="0"/>
          </a:p>
          <a:p>
            <a:r>
              <a:rPr lang="zh-CN" altLang="en-US" sz="2400" dirty="0" smtClean="0"/>
              <a:t>微服务项目实战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25527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3929066"/>
            <a:ext cx="5400675" cy="2409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285992"/>
            <a:ext cx="4819650" cy="857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 flipH="1" flipV="1">
            <a:off x="2357422" y="3214686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357290" y="5643578"/>
            <a:ext cx="150019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25527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0" y="1571612"/>
            <a:ext cx="6191250" cy="267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500571"/>
            <a:ext cx="5886449" cy="22145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528638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声明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8215338" cy="182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500438"/>
            <a:ext cx="7858179" cy="318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8728" y="178592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设计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14620"/>
            <a:ext cx="26384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5400000">
            <a:off x="1464447" y="2321711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857364"/>
            <a:ext cx="4991100" cy="99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0" name="直接箭头连接符 9"/>
          <p:cNvCxnSpPr/>
          <p:nvPr/>
        </p:nvCxnSpPr>
        <p:spPr>
          <a:xfrm rot="5400000" flipH="1" flipV="1">
            <a:off x="2285984" y="3429000"/>
            <a:ext cx="128588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3714752"/>
            <a:ext cx="5343525" cy="2933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/>
          <p:nvPr/>
        </p:nvCxnSpPr>
        <p:spPr>
          <a:xfrm>
            <a:off x="1714480" y="600076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26384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714488"/>
            <a:ext cx="5429288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428860" y="3143248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86314" y="57864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通过服务名称去调用服务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072066" y="5715016"/>
            <a:ext cx="221457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3929066"/>
            <a:ext cx="381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RestTemplate</a:t>
            </a:r>
            <a:r>
              <a:rPr lang="zh-CN" altLang="en-US" dirty="0" smtClean="0"/>
              <a:t>对象调用 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857356" y="4500570"/>
            <a:ext cx="157163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596" y="6286520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该注解解决</a:t>
            </a:r>
            <a:r>
              <a:rPr lang="en-US" altLang="zh-CN" dirty="0" err="1" smtClean="0"/>
              <a:t>RestTemplate</a:t>
            </a:r>
            <a:r>
              <a:rPr lang="zh-CN" altLang="en-US" dirty="0" smtClean="0"/>
              <a:t>对象分布式处理能力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开发简单微服务应用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26384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3" y="1928802"/>
            <a:ext cx="5809819" cy="2643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628" y="2928934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类似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EnableEurekaClient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客户端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4488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运行应用程序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357430"/>
            <a:ext cx="687103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/>
              <a:t>传统应用问题与服务架构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微服务入门与</a:t>
            </a:r>
            <a:r>
              <a:rPr lang="en-US" altLang="zh-CN" dirty="0" err="1" smtClean="0"/>
              <a:t>SpringCloud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开发第一个简单微服务应用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微服务与</a:t>
            </a:r>
            <a:r>
              <a:rPr lang="en-US" altLang="zh-CN" dirty="0" err="1" smtClean="0"/>
              <a:t>SpringCloud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一、传统应用问题与服务架构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二、微服务入门与</a:t>
            </a:r>
            <a:r>
              <a:rPr lang="en-US" altLang="zh-CN" dirty="0" err="1" smtClean="0"/>
              <a:t>SpringCloud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三、开发第一个简单微服务应用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传统应用问题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传统的系统架构是一个单体架构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2571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2285992"/>
            <a:ext cx="5705408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经典的基于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的系统架构，将三层交互统一</a:t>
            </a:r>
            <a:endParaRPr lang="en-US" altLang="zh-CN" sz="1600" dirty="0" smtClean="0"/>
          </a:p>
          <a:p>
            <a:r>
              <a:rPr lang="zh-CN" altLang="en-US" sz="1600" dirty="0" smtClean="0"/>
              <a:t>在一个</a:t>
            </a:r>
            <a:r>
              <a:rPr lang="en-US" altLang="zh-CN" sz="1600" dirty="0" smtClean="0"/>
              <a:t>war</a:t>
            </a:r>
            <a:r>
              <a:rPr lang="zh-CN" altLang="en-US" sz="1600" dirty="0" smtClean="0"/>
              <a:t>包部署在容器里。</a:t>
            </a:r>
            <a:endParaRPr lang="en-US" altLang="zh-CN" sz="1600" dirty="0" smtClean="0"/>
          </a:p>
          <a:p>
            <a:r>
              <a:rPr lang="zh-CN" altLang="en-US" sz="1600" dirty="0" smtClean="0"/>
              <a:t>项目过于庞大，用户量达到上万，上百万时，</a:t>
            </a:r>
            <a:endParaRPr lang="en-US" altLang="zh-CN" sz="1600" dirty="0" smtClean="0"/>
          </a:p>
          <a:p>
            <a:r>
              <a:rPr lang="zh-CN" altLang="en-US" sz="1600" dirty="0" smtClean="0"/>
              <a:t>传统项目显然暴露出它的不足：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、开发相对困难：模块之间的强耦合性过多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、项目管理相对困难：远程仓库有很多不同分</a:t>
            </a:r>
            <a:endParaRPr lang="en-US" altLang="zh-CN" sz="1600" dirty="0" smtClean="0"/>
          </a:p>
          <a:p>
            <a:r>
              <a:rPr lang="zh-CN" altLang="en-US" sz="1600" dirty="0" smtClean="0"/>
              <a:t>支点，可能需要对多个分支点进行代码维护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、测试相对困难：测试人员针对多个模块需要</a:t>
            </a:r>
            <a:endParaRPr lang="en-US" altLang="zh-CN" sz="1600" dirty="0" smtClean="0"/>
          </a:p>
          <a:p>
            <a:r>
              <a:rPr lang="zh-CN" altLang="en-US" sz="1600" dirty="0" smtClean="0"/>
              <a:t>对不同生产环境进行测试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、代码可读性差：后期需求模块的叠加，可能</a:t>
            </a:r>
            <a:endParaRPr lang="en-US" altLang="zh-CN" sz="1600" dirty="0" smtClean="0"/>
          </a:p>
          <a:p>
            <a:r>
              <a:rPr lang="zh-CN" altLang="en-US" sz="1600" dirty="0" smtClean="0"/>
              <a:t>会出现代码冗余，新来的开发人员接手时可能不适应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、高并发的处理：随着用户的越来越多，累计的业务需求</a:t>
            </a:r>
            <a:endParaRPr lang="en-US" altLang="zh-CN" sz="1600" dirty="0" smtClean="0"/>
          </a:p>
          <a:p>
            <a:r>
              <a:rPr lang="zh-CN" altLang="en-US" sz="1600" dirty="0" smtClean="0"/>
              <a:t>不断增多，带来问题更多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负载均衡、集群、数据库读写等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</a:p>
          <a:p>
            <a:endParaRPr lang="zh-CN" altLang="en-US" sz="1600" dirty="0" smtClean="0"/>
          </a:p>
          <a:p>
            <a:endParaRPr lang="zh-CN" altLang="en-US" sz="1600" dirty="0" smtClean="0"/>
          </a:p>
          <a:p>
            <a:endParaRPr lang="zh-CN" altLang="en-US" sz="1600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71604" y="5357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架构演进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引入基于</a:t>
            </a:r>
            <a:r>
              <a:rPr lang="en-US" altLang="zh-CN" dirty="0" smtClean="0"/>
              <a:t>ESB</a:t>
            </a:r>
            <a:r>
              <a:rPr lang="zh-CN" altLang="en-US" dirty="0" smtClean="0"/>
              <a:t>总线的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39909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57818" y="2857496"/>
            <a:ext cx="3647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、将业务模块服务化，统一注册</a:t>
            </a:r>
            <a:endParaRPr lang="en-US" altLang="zh-CN" dirty="0" smtClean="0"/>
          </a:p>
          <a:p>
            <a:r>
              <a:rPr lang="zh-CN" altLang="en-US" dirty="0" smtClean="0"/>
              <a:t>到</a:t>
            </a:r>
            <a:r>
              <a:rPr lang="en-US" altLang="zh-CN" dirty="0" smtClean="0"/>
              <a:t>ESB</a:t>
            </a:r>
            <a:r>
              <a:rPr lang="zh-CN" altLang="en-US" dirty="0" smtClean="0"/>
              <a:t>中，降低各模块的耦合度，</a:t>
            </a:r>
            <a:endParaRPr lang="en-US" altLang="zh-CN" dirty="0" smtClean="0"/>
          </a:p>
          <a:p>
            <a:r>
              <a:rPr lang="zh-CN" altLang="en-US" dirty="0" smtClean="0"/>
              <a:t>提升系统的性能；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ESB</a:t>
            </a:r>
            <a:r>
              <a:rPr lang="zh-CN" altLang="en-US" dirty="0" smtClean="0"/>
              <a:t>将会成为性能的瓶颈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1530349"/>
          </a:xfrm>
        </p:spPr>
        <p:txBody>
          <a:bodyPr/>
          <a:lstStyle/>
          <a:p>
            <a:r>
              <a:rPr lang="zh-CN" altLang="en-US" dirty="0" smtClean="0"/>
              <a:t>将单体应用划分为更小的服务单元，微服务之间使用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进行资源访问与操作。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5214974" cy="27875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000636"/>
            <a:ext cx="542928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628652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模块组件化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72264" y="4643446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微服务架构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服务组件化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微服务特点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69821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4802" y="6000768"/>
            <a:ext cx="900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微服务架构 </a:t>
            </a:r>
            <a:r>
              <a:rPr lang="en-US" altLang="zh-CN" sz="1600" b="1" dirty="0" smtClean="0"/>
              <a:t>= 80%</a:t>
            </a:r>
            <a:r>
              <a:rPr lang="zh-CN" altLang="en-US" sz="1600" b="1" dirty="0" smtClean="0"/>
              <a:t>的</a:t>
            </a:r>
            <a:r>
              <a:rPr lang="en-US" altLang="zh-CN" sz="1600" b="1" dirty="0" smtClean="0"/>
              <a:t>SOA</a:t>
            </a:r>
            <a:r>
              <a:rPr lang="zh-CN" altLang="en-US" sz="1600" b="1" dirty="0" smtClean="0"/>
              <a:t>服务架构思想 </a:t>
            </a:r>
            <a:r>
              <a:rPr lang="en-US" altLang="zh-CN" sz="1600" b="1" dirty="0" smtClean="0"/>
              <a:t>+ 100%</a:t>
            </a:r>
            <a:r>
              <a:rPr lang="zh-CN" altLang="en-US" sz="1600" b="1" dirty="0" smtClean="0"/>
              <a:t>的组件化架构思想 </a:t>
            </a:r>
            <a:r>
              <a:rPr lang="en-US" altLang="zh-CN" sz="1600" b="1" dirty="0" smtClean="0"/>
              <a:t>+ 80%</a:t>
            </a:r>
            <a:r>
              <a:rPr lang="zh-CN" altLang="en-US" sz="1600" b="1" dirty="0" smtClean="0"/>
              <a:t>的领域建模思想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实现微服务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313612" cy="601655"/>
          </a:xfrm>
        </p:spPr>
        <p:txBody>
          <a:bodyPr/>
          <a:lstStyle/>
          <a:p>
            <a:r>
              <a:rPr lang="en-US" altLang="zh-CN" sz="2000" dirty="0" err="1" smtClean="0"/>
              <a:t>SpringCloud</a:t>
            </a:r>
            <a:r>
              <a:rPr lang="zh-CN" altLang="en-US" sz="2000" dirty="0" smtClean="0"/>
              <a:t>封装</a:t>
            </a:r>
            <a:r>
              <a:rPr lang="en-US" altLang="zh-CN" sz="2000" dirty="0" smtClean="0"/>
              <a:t>Netflix</a:t>
            </a:r>
            <a:r>
              <a:rPr lang="zh-CN" altLang="en-US" sz="2000" dirty="0" smtClean="0"/>
              <a:t>的多个框架</a:t>
            </a:r>
            <a:r>
              <a:rPr lang="en-US" altLang="zh-CN" sz="2000" dirty="0" smtClean="0"/>
              <a:t>(OSS)</a:t>
            </a:r>
            <a:endParaRPr lang="zh-CN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00166" y="2428868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Eureka</a:t>
                      </a:r>
                      <a:endParaRPr lang="zh-CN" altLang="en-US" sz="1800" b="0" i="0" u="non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服务的分布式中间件，主要服务管理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Hystrix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容错框架，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监控和断路器。只需要在服务接口上添加</a:t>
                      </a: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Hystrix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标签，就可以实现对这个接口的监控和断路器功能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Feign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服务客户端，服务之间如果需要相互访问，可以使用</a:t>
                      </a: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RestTemplate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，也可以使用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Feign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客户端访问。它默认会使用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Ribbon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来实现负载均衡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实现微服务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85852" y="1928802"/>
          <a:ext cx="6096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endParaRPr lang="zh-CN" altLang="en-US" sz="1800" b="0" i="0" u="non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网关，所有的客户端请求通过这个网关访问后台的服务。他可以使用一定的路由配置来判断某一个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由哪个服务来处理。并从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Eureka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获取注册的服务来转发请求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Ribbon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即负载均衡，</a:t>
                      </a:r>
                      <a:r>
                        <a:rPr lang="en-US" altLang="zh-CN" sz="1800" b="0" i="0" u="non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Zuul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网关将一个请求发送给某一个服务的应用的时候，如果一个服务启动了多个实例，就会通过</a:t>
                      </a:r>
                      <a:r>
                        <a:rPr lang="en-US" altLang="zh-CN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Ribbon</a:t>
                      </a:r>
                      <a:r>
                        <a:rPr lang="zh-CN" altLang="en-US" sz="1800" b="0" i="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来通过一定的负载均衡策略来发送给某一个服务实例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9B7B7"/>
      </a:accent6>
      <a:hlink>
        <a:srgbClr val="006666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9B7B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9B7B7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5B7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1D3"/>
        </a:accent3>
        <a:accent4>
          <a:srgbClr val="000000"/>
        </a:accent4>
        <a:accent5>
          <a:srgbClr val="D6D4EA"/>
        </a:accent5>
        <a:accent6>
          <a:srgbClr val="56ADC1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2A285A"/>
        </a:lt1>
        <a:dk2>
          <a:srgbClr val="FFFFFF"/>
        </a:dk2>
        <a:lt2>
          <a:srgbClr val="5F5F5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6D6D6"/>
        </a:accent4>
        <a:accent5>
          <a:srgbClr val="CACAB9"/>
        </a:accent5>
        <a:accent6>
          <a:srgbClr val="7D7C8C"/>
        </a:accent6>
        <a:hlink>
          <a:srgbClr val="465174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60404"/>
        </a:lt1>
        <a:dk2>
          <a:srgbClr val="FFFFFF"/>
        </a:dk2>
        <a:lt2>
          <a:srgbClr val="434343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CDCDC"/>
        </a:accent4>
        <a:accent5>
          <a:srgbClr val="B9CAAA"/>
        </a:accent5>
        <a:accent6>
          <a:srgbClr val="B75B00"/>
        </a:accent6>
        <a:hlink>
          <a:srgbClr val="CC33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8285FE"/>
        </a:dk2>
        <a:lt2>
          <a:srgbClr val="434343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CDCDC"/>
        </a:accent4>
        <a:accent5>
          <a:srgbClr val="B9CAAA"/>
        </a:accent5>
        <a:accent6>
          <a:srgbClr val="8900E5"/>
        </a:accent6>
        <a:hlink>
          <a:srgbClr val="6600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0066FF"/>
        </a:dk2>
        <a:lt2>
          <a:srgbClr val="434343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CDCDC"/>
        </a:accent4>
        <a:accent5>
          <a:srgbClr val="ADCAB9"/>
        </a:accent5>
        <a:accent6>
          <a:srgbClr val="E5B700"/>
        </a:accent6>
        <a:hlink>
          <a:srgbClr val="CC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00"/>
        </a:lt1>
        <a:dk2>
          <a:srgbClr val="FFFFCC"/>
        </a:dk2>
        <a:lt2>
          <a:srgbClr val="333300"/>
        </a:lt2>
        <a:accent1>
          <a:srgbClr val="CCCC00"/>
        </a:accent1>
        <a:accent2>
          <a:srgbClr val="99CC00"/>
        </a:accent2>
        <a:accent3>
          <a:srgbClr val="B9CAAA"/>
        </a:accent3>
        <a:accent4>
          <a:srgbClr val="DCDCDC"/>
        </a:accent4>
        <a:accent5>
          <a:srgbClr val="E2E2AA"/>
        </a:accent5>
        <a:accent6>
          <a:srgbClr val="89B700"/>
        </a:accent6>
        <a:hlink>
          <a:srgbClr val="336600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660000"/>
        </a:lt1>
        <a:dk2>
          <a:srgbClr val="CCCCCC"/>
        </a:dk2>
        <a:lt2>
          <a:srgbClr val="333333"/>
        </a:lt2>
        <a:accent1>
          <a:srgbClr val="FF6600"/>
        </a:accent1>
        <a:accent2>
          <a:srgbClr val="CC3300"/>
        </a:accent2>
        <a:accent3>
          <a:srgbClr val="B9AAAA"/>
        </a:accent3>
        <a:accent4>
          <a:srgbClr val="DCDCAF"/>
        </a:accent4>
        <a:accent5>
          <a:srgbClr val="FFB9AA"/>
        </a:accent5>
        <a:accent6>
          <a:srgbClr val="B72D00"/>
        </a:accent6>
        <a:hlink>
          <a:srgbClr val="9900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774</Words>
  <Application>Microsoft Office PowerPoint</Application>
  <PresentationFormat>全屏显示(4:3)</PresentationFormat>
  <Paragraphs>114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Eclipse</vt:lpstr>
      <vt:lpstr>SpringCloud微服务应用开发  </vt:lpstr>
      <vt:lpstr>课程内容</vt:lpstr>
      <vt:lpstr>微服务与SpringCloud</vt:lpstr>
      <vt:lpstr>传统应用问题</vt:lpstr>
      <vt:lpstr>架构演进</vt:lpstr>
      <vt:lpstr>微服务</vt:lpstr>
      <vt:lpstr>微服务特点</vt:lpstr>
      <vt:lpstr>SpringCloud实现微服务</vt:lpstr>
      <vt:lpstr>SpringCloud实现微服务</vt:lpstr>
      <vt:lpstr>搭建SpringCloud开发环境</vt:lpstr>
      <vt:lpstr>搭建SpringCloud开发环境</vt:lpstr>
      <vt:lpstr>搭建SpringCloud开发环境</vt:lpstr>
      <vt:lpstr>开发简单微服务应用</vt:lpstr>
      <vt:lpstr>开发简单微服务应用</vt:lpstr>
      <vt:lpstr>开发简单微服务应用</vt:lpstr>
      <vt:lpstr>开发简单微服务应用</vt:lpstr>
      <vt:lpstr>运行Eureka服务器</vt:lpstr>
      <vt:lpstr>运行Eureka服务器</vt:lpstr>
      <vt:lpstr>开发简单微服务应用</vt:lpstr>
      <vt:lpstr>开发简单微服务应用</vt:lpstr>
      <vt:lpstr>开发简单微服务应用</vt:lpstr>
      <vt:lpstr>运行 Eureka客户端(服务1)</vt:lpstr>
      <vt:lpstr>开发简单微服务应用</vt:lpstr>
      <vt:lpstr>开发简单微服务应用</vt:lpstr>
      <vt:lpstr>开发简单微服务应用</vt:lpstr>
      <vt:lpstr>运行Eureka客户端(服务2)</vt:lpstr>
      <vt:lpstr>运行应用程序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SpringBoot应用开发  </dc:title>
  <dc:creator>zy</dc:creator>
  <cp:lastModifiedBy>ly</cp:lastModifiedBy>
  <cp:revision>29</cp:revision>
  <dcterms:created xsi:type="dcterms:W3CDTF">2018-08-30T15:03:11Z</dcterms:created>
  <dcterms:modified xsi:type="dcterms:W3CDTF">2019-03-05T18:20:30Z</dcterms:modified>
</cp:coreProperties>
</file>