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92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客户端调用命令类执行请求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785926"/>
            <a:ext cx="4643470" cy="48706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500298" y="3214686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714488"/>
            <a:ext cx="5349670" cy="2143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071670" y="2500306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000504"/>
            <a:ext cx="5214974" cy="232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调用错误服务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30765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714488"/>
            <a:ext cx="4875817" cy="18764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500298" y="3214686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6116" y="3786190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默认情况下，如果调用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服务无法在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秒内完成，</a:t>
            </a:r>
            <a:endParaRPr lang="en-US" altLang="zh-CN" dirty="0" smtClean="0"/>
          </a:p>
          <a:p>
            <a:r>
              <a:rPr lang="zh-CN" altLang="en-US" dirty="0" smtClean="0"/>
              <a:t>将会触发回退。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643446"/>
            <a:ext cx="50387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运作流程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071678"/>
            <a:ext cx="773313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分析流程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82200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命令执行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7951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Hystrix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种执行命令的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execute</a:t>
            </a:r>
            <a:r>
              <a:rPr lang="en-US" dirty="0" smtClean="0"/>
              <a:t>()</a:t>
            </a:r>
            <a:r>
              <a:rPr lang="zh-CN" altLang="en-US" dirty="0" smtClean="0"/>
              <a:t>和</a:t>
            </a:r>
            <a:r>
              <a:rPr lang="en-US" dirty="0" smtClean="0"/>
              <a:t>queue() </a:t>
            </a:r>
            <a:r>
              <a:rPr lang="zh-CN" altLang="en-US" dirty="0" smtClean="0"/>
              <a:t>适用于</a:t>
            </a:r>
            <a:r>
              <a:rPr lang="en-US" dirty="0" err="1" smtClean="0"/>
              <a:t>HystrixCommand</a:t>
            </a:r>
            <a:r>
              <a:rPr lang="zh-CN" altLang="en-US" dirty="0" smtClean="0"/>
              <a:t>对象；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observe</a:t>
            </a:r>
            <a:r>
              <a:rPr lang="en-US" dirty="0" smtClean="0"/>
              <a:t>()</a:t>
            </a:r>
            <a:r>
              <a:rPr lang="zh-CN" altLang="en-US" dirty="0" smtClean="0"/>
              <a:t>和</a:t>
            </a:r>
            <a:r>
              <a:rPr lang="en-US" dirty="0" err="1" smtClean="0"/>
              <a:t>toObservable</a:t>
            </a:r>
            <a:r>
              <a:rPr lang="en-US" dirty="0" smtClean="0"/>
              <a:t>()</a:t>
            </a:r>
            <a:r>
              <a:rPr lang="zh-CN" altLang="en-US" dirty="0" smtClean="0"/>
              <a:t>适用于</a:t>
            </a:r>
            <a:r>
              <a:rPr lang="en-US" dirty="0" err="1" smtClean="0"/>
              <a:t>HystrixObservableCommand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3786190"/>
            <a:ext cx="7072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execute()</a:t>
            </a:r>
            <a:endParaRPr lang="zh-CN" altLang="en-US" dirty="0" smtClean="0"/>
          </a:p>
          <a:p>
            <a:r>
              <a:rPr lang="zh-CN" altLang="en-US" dirty="0" smtClean="0"/>
              <a:t>以同步堵塞方式执行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，只支持接收一个值对象。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会从线程池中取一个线程来执行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，并等待返回值。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348" y="4929198"/>
            <a:ext cx="73581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queue()</a:t>
            </a:r>
            <a:endParaRPr lang="zh-CN" altLang="en-US" dirty="0" smtClean="0"/>
          </a:p>
          <a:p>
            <a:r>
              <a:rPr lang="zh-CN" altLang="en-US" dirty="0" smtClean="0"/>
              <a:t>以异步非阻塞方式执行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，只支持接收一个值对象。调用</a:t>
            </a:r>
            <a:r>
              <a:rPr lang="en-US" altLang="zh-CN" dirty="0" smtClean="0"/>
              <a:t>queue()</a:t>
            </a:r>
            <a:r>
              <a:rPr lang="zh-CN" altLang="en-US" dirty="0" smtClean="0"/>
              <a:t>就直接返回一个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对象。可通过 </a:t>
            </a:r>
            <a:r>
              <a:rPr lang="en-US" altLang="zh-CN" dirty="0" err="1" smtClean="0"/>
              <a:t>Future.get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拿到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的返回结果，但</a:t>
            </a:r>
            <a:r>
              <a:rPr lang="en-US" altLang="zh-CN" dirty="0" err="1" smtClean="0"/>
              <a:t>Future.get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是阻塞执行的。若执行成功，</a:t>
            </a:r>
            <a:r>
              <a:rPr lang="en-US" altLang="zh-CN" dirty="0" err="1" smtClean="0"/>
              <a:t>Future.get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返回单个返回值。当执行失败时，如果没有重写</a:t>
            </a:r>
            <a:r>
              <a:rPr lang="en-US" altLang="zh-CN" dirty="0" smtClean="0"/>
              <a:t>fallback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Future.get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抛出异常。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命令执行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7224" y="1714488"/>
            <a:ext cx="7429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observe()</a:t>
            </a:r>
            <a:endParaRPr lang="en-US" dirty="0" smtClean="0"/>
          </a:p>
          <a:p>
            <a:r>
              <a:rPr lang="zh-CN" altLang="en-US" dirty="0" smtClean="0"/>
              <a:t>事件注册前执行</a:t>
            </a:r>
            <a:r>
              <a:rPr lang="en-US" dirty="0" smtClean="0"/>
              <a:t>run()/construct()，</a:t>
            </a:r>
            <a:r>
              <a:rPr lang="zh-CN" altLang="en-US" dirty="0" smtClean="0"/>
              <a:t>支持接收多个值对象，取决于发射源。调用</a:t>
            </a:r>
            <a:r>
              <a:rPr lang="en-US" dirty="0" smtClean="0"/>
              <a:t>observe()</a:t>
            </a:r>
            <a:r>
              <a:rPr lang="zh-CN" altLang="en-US" dirty="0" smtClean="0"/>
              <a:t>会返回一个</a:t>
            </a:r>
            <a:r>
              <a:rPr lang="en-US" dirty="0" smtClean="0"/>
              <a:t>hot Observable，</a:t>
            </a:r>
            <a:r>
              <a:rPr lang="zh-CN" altLang="en-US" dirty="0" smtClean="0"/>
              <a:t>也就是说，调用</a:t>
            </a:r>
            <a:r>
              <a:rPr lang="en-US" dirty="0" smtClean="0"/>
              <a:t>observe()</a:t>
            </a:r>
            <a:r>
              <a:rPr lang="zh-CN" altLang="en-US" dirty="0" smtClean="0"/>
              <a:t>自动触发执行</a:t>
            </a:r>
            <a:r>
              <a:rPr lang="en-US" dirty="0" smtClean="0"/>
              <a:t>run()/construct()，</a:t>
            </a:r>
            <a:r>
              <a:rPr lang="zh-CN" altLang="en-US" dirty="0" smtClean="0"/>
              <a:t>无论是否存在订阅者。</a:t>
            </a:r>
          </a:p>
          <a:p>
            <a:r>
              <a:rPr lang="zh-CN" altLang="en-US" dirty="0" smtClean="0"/>
              <a:t>如果继承的是</a:t>
            </a:r>
            <a:r>
              <a:rPr lang="en-US" dirty="0" err="1" smtClean="0"/>
              <a:t>HystrixCommand，hystrix</a:t>
            </a:r>
            <a:r>
              <a:rPr lang="zh-CN" altLang="en-US" dirty="0" smtClean="0"/>
              <a:t>会从线程池中取一个线程以非阻塞方式执行</a:t>
            </a:r>
            <a:r>
              <a:rPr lang="en-US" dirty="0" smtClean="0"/>
              <a:t>run()；</a:t>
            </a:r>
            <a:r>
              <a:rPr lang="zh-CN" altLang="en-US" dirty="0" smtClean="0"/>
              <a:t>如果继承的是</a:t>
            </a:r>
            <a:r>
              <a:rPr lang="en-US" dirty="0" err="1" smtClean="0"/>
              <a:t>HystrixObservableCommand</a:t>
            </a:r>
            <a:r>
              <a:rPr lang="en-US" dirty="0" smtClean="0"/>
              <a:t>，</a:t>
            </a:r>
            <a:r>
              <a:rPr lang="zh-CN" altLang="en-US" dirty="0" smtClean="0"/>
              <a:t>将以调用线程阻塞执行</a:t>
            </a:r>
            <a:r>
              <a:rPr lang="en-US" dirty="0" smtClean="0"/>
              <a:t>construct</a:t>
            </a:r>
            <a:r>
              <a:rPr lang="en-US" dirty="0" smtClean="0"/>
              <a:t>()。</a:t>
            </a:r>
          </a:p>
          <a:p>
            <a:endParaRPr lang="en-US" dirty="0" smtClean="0"/>
          </a:p>
          <a:p>
            <a:r>
              <a:rPr lang="en-US" dirty="0" smtClean="0"/>
              <a:t>observe()</a:t>
            </a:r>
            <a:r>
              <a:rPr lang="zh-CN" altLang="en-US" dirty="0" smtClean="0"/>
              <a:t>使用方法：</a:t>
            </a:r>
          </a:p>
          <a:p>
            <a:r>
              <a:rPr lang="zh-CN" altLang="en-US" dirty="0" smtClean="0"/>
              <a:t>调用</a:t>
            </a:r>
            <a:r>
              <a:rPr lang="en-US" dirty="0" smtClean="0"/>
              <a:t>observe()</a:t>
            </a:r>
            <a:r>
              <a:rPr lang="zh-CN" altLang="en-US" dirty="0" smtClean="0"/>
              <a:t>会返回一个</a:t>
            </a:r>
            <a:r>
              <a:rPr lang="en-US" dirty="0" smtClean="0"/>
              <a:t>Observable</a:t>
            </a:r>
            <a:r>
              <a:rPr lang="zh-CN" altLang="en-US" dirty="0" smtClean="0"/>
              <a:t>对象</a:t>
            </a:r>
          </a:p>
          <a:p>
            <a:r>
              <a:rPr lang="zh-CN" altLang="en-US" dirty="0" smtClean="0"/>
              <a:t>调用这个</a:t>
            </a:r>
            <a:r>
              <a:rPr lang="en-US" dirty="0" smtClean="0"/>
              <a:t>Observable</a:t>
            </a:r>
            <a:r>
              <a:rPr lang="zh-CN" altLang="en-US" dirty="0" smtClean="0"/>
              <a:t>对象的</a:t>
            </a:r>
            <a:r>
              <a:rPr lang="en-US" dirty="0" smtClean="0"/>
              <a:t>subscribe()</a:t>
            </a:r>
            <a:r>
              <a:rPr lang="zh-CN" altLang="en-US" dirty="0" smtClean="0"/>
              <a:t>方法完成事件注册，从而获取结果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命令执行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7224" y="1571612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toObservable</a:t>
            </a:r>
            <a:r>
              <a:rPr lang="en-US" b="1" dirty="0" smtClean="0"/>
              <a:t>()</a:t>
            </a:r>
            <a:endParaRPr lang="en-US" dirty="0" smtClean="0"/>
          </a:p>
          <a:p>
            <a:r>
              <a:rPr lang="zh-CN" altLang="en-US" dirty="0" smtClean="0"/>
              <a:t>事件注册后执行</a:t>
            </a:r>
            <a:r>
              <a:rPr lang="en-US" dirty="0" smtClean="0"/>
              <a:t>run()/construct()，</a:t>
            </a:r>
            <a:r>
              <a:rPr lang="zh-CN" altLang="en-US" dirty="0" smtClean="0"/>
              <a:t>支持接收多个值对象，取决于发射源。调用</a:t>
            </a:r>
            <a:r>
              <a:rPr lang="en-US" dirty="0" err="1" smtClean="0"/>
              <a:t>toObservable</a:t>
            </a:r>
            <a:r>
              <a:rPr lang="en-US" dirty="0" smtClean="0"/>
              <a:t>()</a:t>
            </a:r>
            <a:r>
              <a:rPr lang="zh-CN" altLang="en-US" dirty="0" smtClean="0"/>
              <a:t>会返回一个</a:t>
            </a:r>
            <a:r>
              <a:rPr lang="en-US" dirty="0" smtClean="0"/>
              <a:t>cold Observable，</a:t>
            </a:r>
            <a:r>
              <a:rPr lang="zh-CN" altLang="en-US" dirty="0" smtClean="0"/>
              <a:t>也就是说，调用</a:t>
            </a:r>
            <a:r>
              <a:rPr lang="en-US" dirty="0" err="1" smtClean="0"/>
              <a:t>toObservable</a:t>
            </a:r>
            <a:r>
              <a:rPr lang="en-US" dirty="0" smtClean="0"/>
              <a:t>()</a:t>
            </a:r>
            <a:r>
              <a:rPr lang="zh-CN" altLang="en-US" dirty="0" smtClean="0"/>
              <a:t>不会立即触发执行</a:t>
            </a:r>
            <a:r>
              <a:rPr lang="en-US" dirty="0" smtClean="0"/>
              <a:t>run()/construct()，</a:t>
            </a:r>
            <a:r>
              <a:rPr lang="zh-CN" altLang="en-US" dirty="0" smtClean="0"/>
              <a:t>必须有订阅者订阅</a:t>
            </a:r>
            <a:r>
              <a:rPr lang="en-US" dirty="0" smtClean="0"/>
              <a:t>Observable</a:t>
            </a:r>
            <a:r>
              <a:rPr lang="zh-CN" altLang="en-US" dirty="0" smtClean="0"/>
              <a:t>时才会执行。</a:t>
            </a:r>
          </a:p>
          <a:p>
            <a:r>
              <a:rPr lang="zh-CN" altLang="en-US" dirty="0" smtClean="0"/>
              <a:t>如果继承的是</a:t>
            </a:r>
            <a:r>
              <a:rPr lang="en-US" dirty="0" err="1" smtClean="0"/>
              <a:t>HystrixCommand，hystrix</a:t>
            </a:r>
            <a:r>
              <a:rPr lang="zh-CN" altLang="en-US" dirty="0" smtClean="0"/>
              <a:t>会从线程池中取一个线程以非阻塞方式执行</a:t>
            </a:r>
            <a:r>
              <a:rPr lang="en-US" dirty="0" smtClean="0"/>
              <a:t>run()，</a:t>
            </a:r>
            <a:r>
              <a:rPr lang="zh-CN" altLang="en-US" dirty="0" smtClean="0"/>
              <a:t>调用线程不必等待</a:t>
            </a:r>
            <a:r>
              <a:rPr lang="en-US" dirty="0" smtClean="0"/>
              <a:t>run()；</a:t>
            </a:r>
            <a:r>
              <a:rPr lang="zh-CN" altLang="en-US" dirty="0" smtClean="0"/>
              <a:t>如果继承的是</a:t>
            </a:r>
            <a:r>
              <a:rPr lang="en-US" dirty="0" err="1" smtClean="0"/>
              <a:t>HystrixObservableCommand</a:t>
            </a:r>
            <a:r>
              <a:rPr lang="en-US" dirty="0" smtClean="0"/>
              <a:t>，</a:t>
            </a:r>
            <a:r>
              <a:rPr lang="zh-CN" altLang="en-US" dirty="0" smtClean="0"/>
              <a:t>将以调用线程堵塞执行</a:t>
            </a:r>
            <a:r>
              <a:rPr lang="en-US" dirty="0" smtClean="0"/>
              <a:t>construct()，</a:t>
            </a:r>
            <a:r>
              <a:rPr lang="zh-CN" altLang="en-US" dirty="0" smtClean="0"/>
              <a:t>调用线程需等待</a:t>
            </a:r>
            <a:r>
              <a:rPr lang="en-US" dirty="0" smtClean="0"/>
              <a:t>construct()</a:t>
            </a:r>
            <a:r>
              <a:rPr lang="zh-CN" altLang="en-US" dirty="0" smtClean="0"/>
              <a:t>执行完才能继续往下走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err="1" smtClean="0"/>
              <a:t>toObservable</a:t>
            </a:r>
            <a:r>
              <a:rPr lang="en-US" dirty="0" smtClean="0"/>
              <a:t>()</a:t>
            </a:r>
            <a:r>
              <a:rPr lang="zh-CN" altLang="en-US" dirty="0" smtClean="0"/>
              <a:t>使用方法：</a:t>
            </a:r>
          </a:p>
          <a:p>
            <a:r>
              <a:rPr lang="zh-CN" altLang="en-US" dirty="0" smtClean="0"/>
              <a:t>调用</a:t>
            </a:r>
            <a:r>
              <a:rPr lang="en-US" dirty="0" smtClean="0"/>
              <a:t>observe()</a:t>
            </a:r>
            <a:r>
              <a:rPr lang="zh-CN" altLang="en-US" dirty="0" smtClean="0"/>
              <a:t>会返回一个</a:t>
            </a:r>
            <a:r>
              <a:rPr lang="en-US" dirty="0" smtClean="0"/>
              <a:t>Observable</a:t>
            </a:r>
            <a:r>
              <a:rPr lang="zh-CN" altLang="en-US" dirty="0" smtClean="0"/>
              <a:t>对象</a:t>
            </a:r>
          </a:p>
          <a:p>
            <a:r>
              <a:rPr lang="zh-CN" altLang="en-US" dirty="0" smtClean="0"/>
              <a:t>调用这个</a:t>
            </a:r>
            <a:r>
              <a:rPr lang="en-US" dirty="0" smtClean="0"/>
              <a:t>Observable</a:t>
            </a:r>
            <a:r>
              <a:rPr lang="zh-CN" altLang="en-US" dirty="0" smtClean="0"/>
              <a:t>对象的</a:t>
            </a:r>
            <a:r>
              <a:rPr lang="en-US" dirty="0" smtClean="0"/>
              <a:t>subscribe()</a:t>
            </a:r>
            <a:r>
              <a:rPr lang="zh-CN" altLang="en-US" dirty="0" smtClean="0"/>
              <a:t>方法完成事件注册，从而获取结果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30194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571612"/>
            <a:ext cx="5201976" cy="5110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071670" y="3143248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6924675" cy="300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的保护机制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一</a:t>
            </a:r>
            <a:r>
              <a:rPr lang="zh-CN" altLang="en-US" sz="2400" dirty="0" smtClean="0"/>
              <a:t>、集群容错框架 </a:t>
            </a:r>
            <a:r>
              <a:rPr lang="en-US" altLang="zh-CN" sz="2400" dirty="0" err="1" smtClean="0"/>
              <a:t>Hystrix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编写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程序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</a:t>
            </a:r>
            <a:r>
              <a:rPr lang="zh-CN" altLang="en-US" sz="2400" dirty="0" smtClean="0"/>
              <a:t>、分析</a:t>
            </a:r>
            <a:r>
              <a:rPr lang="en-US" altLang="zh-CN" sz="2400" dirty="0" err="1" smtClean="0"/>
              <a:t>Hystrix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的运作流程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四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的命令使用方法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693386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命令方法关系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836515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命令方法关系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execute()</a:t>
            </a:r>
            <a:r>
              <a:rPr lang="zh-CN" altLang="en-US" sz="2400" dirty="0" smtClean="0"/>
              <a:t>实际是调用了</a:t>
            </a:r>
            <a:r>
              <a:rPr lang="en-US" sz="2400" dirty="0" smtClean="0"/>
              <a:t>queue().get()</a:t>
            </a:r>
          </a:p>
          <a:p>
            <a:r>
              <a:rPr lang="en-US" sz="2400" dirty="0" smtClean="0"/>
              <a:t>queue()</a:t>
            </a:r>
            <a:r>
              <a:rPr lang="zh-CN" altLang="en-US" sz="2400" dirty="0" smtClean="0"/>
              <a:t>实际调用了</a:t>
            </a:r>
            <a:r>
              <a:rPr lang="en-US" sz="2400" dirty="0" err="1" smtClean="0"/>
              <a:t>toObservable</a:t>
            </a:r>
            <a:r>
              <a:rPr lang="en-US" sz="2400" dirty="0" smtClean="0"/>
              <a:t>().</a:t>
            </a:r>
            <a:r>
              <a:rPr lang="en-US" sz="2400" dirty="0" err="1" smtClean="0"/>
              <a:t>toBlocking</a:t>
            </a:r>
            <a:r>
              <a:rPr lang="en-US" sz="2400" dirty="0" smtClean="0"/>
              <a:t>().</a:t>
            </a:r>
            <a:r>
              <a:rPr lang="en-US" sz="2400" dirty="0" err="1" smtClean="0"/>
              <a:t>toFuture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observe()</a:t>
            </a:r>
            <a:r>
              <a:rPr lang="zh-CN" altLang="en-US" sz="2400" dirty="0" smtClean="0"/>
              <a:t>实际调用</a:t>
            </a:r>
            <a:r>
              <a:rPr lang="en-US" sz="2400" dirty="0" err="1" smtClean="0"/>
              <a:t>toObservable</a:t>
            </a:r>
            <a:r>
              <a:rPr lang="en-US" sz="2400" dirty="0" smtClean="0"/>
              <a:t>()</a:t>
            </a:r>
            <a:r>
              <a:rPr lang="zh-CN" altLang="en-US" sz="2400" dirty="0" smtClean="0"/>
              <a:t>获得一个</a:t>
            </a:r>
            <a:r>
              <a:rPr lang="en-US" sz="2400" dirty="0" smtClean="0"/>
              <a:t>cold Observable，</a:t>
            </a:r>
            <a:r>
              <a:rPr lang="zh-CN" altLang="en-US" sz="2400" dirty="0" smtClean="0"/>
              <a:t>再创建一个</a:t>
            </a:r>
            <a:r>
              <a:rPr lang="en-US" sz="2400" dirty="0" err="1" smtClean="0"/>
              <a:t>ReplaySubject</a:t>
            </a:r>
            <a:r>
              <a:rPr lang="zh-CN" altLang="en-US" sz="2400" dirty="0" smtClean="0"/>
              <a:t>对象订阅</a:t>
            </a:r>
            <a:r>
              <a:rPr lang="en-US" sz="2400" dirty="0" smtClean="0"/>
              <a:t>Observable，</a:t>
            </a:r>
            <a:r>
              <a:rPr lang="zh-CN" altLang="en-US" sz="2400" dirty="0" smtClean="0"/>
              <a:t>将源</a:t>
            </a:r>
            <a:r>
              <a:rPr lang="en-US" sz="2400" dirty="0" smtClean="0"/>
              <a:t>Observable</a:t>
            </a:r>
            <a:r>
              <a:rPr lang="zh-CN" altLang="en-US" sz="2400" dirty="0" smtClean="0"/>
              <a:t>转化为</a:t>
            </a:r>
            <a:r>
              <a:rPr lang="en-US" sz="2400" dirty="0" smtClean="0"/>
              <a:t>hot Observable。</a:t>
            </a:r>
            <a:r>
              <a:rPr lang="zh-CN" altLang="en-US" sz="2400" dirty="0" smtClean="0"/>
              <a:t>因此调用</a:t>
            </a:r>
            <a:r>
              <a:rPr lang="en-US" sz="2400" dirty="0" smtClean="0"/>
              <a:t>observe()</a:t>
            </a:r>
            <a:r>
              <a:rPr lang="zh-CN" altLang="en-US" sz="2400" dirty="0" smtClean="0"/>
              <a:t>会自动触发执行</a:t>
            </a:r>
            <a:r>
              <a:rPr lang="en-US" sz="2400" dirty="0" smtClean="0"/>
              <a:t>run()/construct()。</a:t>
            </a:r>
          </a:p>
          <a:p>
            <a:r>
              <a:rPr lang="en-US" sz="2400" dirty="0" err="1" smtClean="0"/>
              <a:t>Hystrix</a:t>
            </a:r>
            <a:r>
              <a:rPr lang="zh-CN" altLang="en-US" sz="2400" dirty="0" smtClean="0"/>
              <a:t>总是以</a:t>
            </a:r>
            <a:r>
              <a:rPr lang="en-US" sz="2400" dirty="0" smtClean="0"/>
              <a:t>Observable</a:t>
            </a:r>
            <a:r>
              <a:rPr lang="zh-CN" altLang="en-US" sz="2400" dirty="0" smtClean="0"/>
              <a:t>的形式作为响应返回，不同执行命令的方法只是进行了相应的转换。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至少三种情况触发回退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、断路器被打开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、线程池、队列，信号量满载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、实际执行命令失败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测试一下断路器被打开时的回退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31623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500306"/>
            <a:ext cx="5267412" cy="3714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571736" y="314324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5448300" cy="3219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00240"/>
            <a:ext cx="5839400" cy="27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214554"/>
            <a:ext cx="6929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一、集群容错框架 </a:t>
            </a:r>
            <a:r>
              <a:rPr lang="en-US" altLang="zh-CN" sz="2400" dirty="0" err="1" smtClean="0"/>
              <a:t>Hystrix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二、编写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程序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三、分析</a:t>
            </a:r>
            <a:r>
              <a:rPr lang="en-US" altLang="zh-CN" sz="2400" dirty="0" err="1" smtClean="0"/>
              <a:t>Hystrix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的运作流程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四、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的命令使用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实际问题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雪崩效应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99616"/>
            <a:ext cx="4643470" cy="37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1643050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分布式系统环境下，服务</a:t>
            </a:r>
            <a:r>
              <a:rPr lang="zh-CN" altLang="en-US" sz="1600" dirty="0" smtClean="0"/>
              <a:t>间依赖</a:t>
            </a:r>
            <a:r>
              <a:rPr lang="zh-CN" altLang="en-US" sz="1600" dirty="0" smtClean="0"/>
              <a:t>非常常见，一个业务调用通常依赖多个基础服务</a:t>
            </a:r>
            <a:r>
              <a:rPr lang="zh-CN" altLang="en-US" sz="1600" dirty="0" smtClean="0"/>
              <a:t>。对于</a:t>
            </a:r>
            <a:endParaRPr lang="en-US" altLang="zh-CN" sz="1600" dirty="0" smtClean="0"/>
          </a:p>
          <a:p>
            <a:r>
              <a:rPr lang="zh-CN" altLang="en-US" sz="1600" dirty="0" smtClean="0"/>
              <a:t>同步</a:t>
            </a:r>
            <a:r>
              <a:rPr lang="zh-CN" altLang="en-US" sz="1600" dirty="0" smtClean="0"/>
              <a:t>调用，当库存服务不可用时，商品服务请求线程被阻塞，当有大批量请求调用</a:t>
            </a:r>
            <a:r>
              <a:rPr lang="zh-CN" altLang="en-US" sz="1600" dirty="0" smtClean="0"/>
              <a:t>库存</a:t>
            </a:r>
            <a:endParaRPr lang="en-US" altLang="zh-CN" sz="1600" dirty="0" smtClean="0"/>
          </a:p>
          <a:p>
            <a:r>
              <a:rPr lang="zh-CN" altLang="en-US" sz="1600" dirty="0" smtClean="0"/>
              <a:t>服务</a:t>
            </a:r>
            <a:r>
              <a:rPr lang="zh-CN" altLang="en-US" sz="1600" dirty="0" smtClean="0"/>
              <a:t>时，最终可能</a:t>
            </a:r>
            <a:r>
              <a:rPr lang="zh-CN" altLang="en-US" sz="1600" dirty="0" smtClean="0"/>
              <a:t>导致整个</a:t>
            </a:r>
            <a:r>
              <a:rPr lang="zh-CN" altLang="en-US" sz="1600" dirty="0" smtClean="0"/>
              <a:t>商品服务资源耗尽，无法继续对外提供服务。并且这种</a:t>
            </a:r>
            <a:r>
              <a:rPr lang="zh-CN" altLang="en-US" sz="1600" dirty="0" smtClean="0"/>
              <a:t>不可</a:t>
            </a:r>
            <a:endParaRPr lang="en-US" altLang="zh-CN" sz="1600" dirty="0" smtClean="0"/>
          </a:p>
          <a:p>
            <a:r>
              <a:rPr lang="zh-CN" altLang="en-US" sz="1600" dirty="0" smtClean="0"/>
              <a:t>用</a:t>
            </a:r>
            <a:r>
              <a:rPr lang="zh-CN" altLang="en-US" sz="1600" dirty="0" smtClean="0"/>
              <a:t>可能沿请求调用链向上传递</a:t>
            </a:r>
            <a:r>
              <a:rPr lang="zh-CN" altLang="en-US" sz="1600" dirty="0" smtClean="0"/>
              <a:t>，这种</a:t>
            </a:r>
            <a:r>
              <a:rPr lang="zh-CN" altLang="en-US" sz="1600" dirty="0" smtClean="0"/>
              <a:t>现象被称为雪崩效应。</a:t>
            </a:r>
            <a:endParaRPr lang="zh-CN" altLang="en-US" sz="1600" dirty="0"/>
          </a:p>
        </p:txBody>
      </p:sp>
      <p:sp>
        <p:nvSpPr>
          <p:cNvPr id="7" name="右大括号 6"/>
          <p:cNvSpPr/>
          <p:nvPr/>
        </p:nvSpPr>
        <p:spPr>
          <a:xfrm>
            <a:off x="5715008" y="3143248"/>
            <a:ext cx="714380" cy="3214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2264" y="45005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雪崩效应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实际问题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雪崩效应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产生原因：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硬件</a:t>
            </a:r>
            <a:r>
              <a:rPr lang="zh-CN" altLang="en-US" sz="2400" dirty="0" smtClean="0"/>
              <a:t>故障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服务器宕机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流量</a:t>
            </a:r>
            <a:r>
              <a:rPr lang="zh-CN" altLang="en-US" sz="2400" dirty="0" smtClean="0"/>
              <a:t>激增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异常流量增加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缓存</a:t>
            </a:r>
            <a:r>
              <a:rPr lang="zh-CN" altLang="en-US" sz="2400" dirty="0" smtClean="0"/>
              <a:t>穿透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一般发生在应用重启，所有缓存失效时，以及短时间内大量缓存失效时。大量的缓存不命中，使请求直击后端服务，造成服务提供者超负荷运行，引起服务不可用。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程序</a:t>
            </a:r>
            <a:r>
              <a:rPr lang="en-US" sz="2400" dirty="0" smtClean="0"/>
              <a:t>BUG(</a:t>
            </a:r>
            <a:r>
              <a:rPr lang="zh-CN" altLang="en-US" sz="2400" dirty="0" smtClean="0"/>
              <a:t>程序逻辑导致内存泄漏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5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同步</a:t>
            </a:r>
            <a:r>
              <a:rPr lang="zh-CN" altLang="en-US" sz="2400" dirty="0" smtClean="0"/>
              <a:t>等待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服务间采用同步调用模式，同步等待造成的资源耗尽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重要性：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如果</a:t>
            </a:r>
            <a:r>
              <a:rPr lang="zh-CN" altLang="en-US" sz="2000" dirty="0" smtClean="0"/>
              <a:t>一个应用不能对来自</a:t>
            </a:r>
            <a:r>
              <a:rPr lang="zh-CN" altLang="en-US" sz="2000" dirty="0" smtClean="0"/>
              <a:t>依赖的</a:t>
            </a:r>
            <a:r>
              <a:rPr lang="zh-CN" altLang="en-US" sz="2000" dirty="0" smtClean="0"/>
              <a:t>故障进行隔离，那该应用本身就处在被拖垮的风险中。 因此，为了构建稳定、可靠的</a:t>
            </a:r>
            <a:r>
              <a:rPr lang="zh-CN" altLang="en-US" sz="2000" dirty="0" smtClean="0"/>
              <a:t>分布式集群系统，所设计服务</a:t>
            </a:r>
            <a:r>
              <a:rPr lang="zh-CN" altLang="en-US" sz="2000" dirty="0" smtClean="0"/>
              <a:t>应当具有自我保护能力，当依赖服务不可用时，当前服务启动自我保护功能，从而避免发生雪崩效应。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714752"/>
            <a:ext cx="478634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初探</a:t>
            </a:r>
            <a:r>
              <a:rPr lang="en-US" altLang="en-US" dirty="0" err="1" smtClean="0"/>
              <a:t>Hystrix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Hystrix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Netflix</a:t>
            </a:r>
            <a:r>
              <a:rPr lang="zh-CN" altLang="en-US" sz="2000" dirty="0" smtClean="0"/>
              <a:t>开源的一款容错框架</a:t>
            </a:r>
            <a:r>
              <a:rPr lang="zh-CN" altLang="en-US" sz="2000" dirty="0" smtClean="0"/>
              <a:t>，具有</a:t>
            </a:r>
            <a:r>
              <a:rPr lang="zh-CN" altLang="en-US" sz="2000" dirty="0" smtClean="0"/>
              <a:t>自我保护</a:t>
            </a:r>
            <a:r>
              <a:rPr lang="zh-CN" altLang="en-US" sz="2000" dirty="0" smtClean="0"/>
              <a:t>能力。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Hystrix</a:t>
            </a:r>
            <a:r>
              <a:rPr lang="zh-CN" altLang="en-US" sz="2000" dirty="0" smtClean="0"/>
              <a:t>通过添加延迟阈值以及容错逻辑，控制分布式系统间组件的交互。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Hystrix</a:t>
            </a:r>
            <a:r>
              <a:rPr lang="zh-CN" altLang="en-US" sz="2000" dirty="0" smtClean="0"/>
              <a:t>通过隔离服务间的访问点、停止服务之间的级联故障、提供可回退操作来实现容错。</a:t>
            </a:r>
            <a:endParaRPr lang="zh-CN" altLang="en-US" sz="2000" dirty="0"/>
          </a:p>
        </p:txBody>
      </p:sp>
      <p:sp>
        <p:nvSpPr>
          <p:cNvPr id="4" name="流程图: 磁盘 3"/>
          <p:cNvSpPr/>
          <p:nvPr/>
        </p:nvSpPr>
        <p:spPr>
          <a:xfrm>
            <a:off x="3357554" y="5857892"/>
            <a:ext cx="2000264" cy="714380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8992" y="4786322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4071934" y="5643578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28992" y="3643314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4001290" y="4571214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斜纹 18"/>
          <p:cNvSpPr/>
          <p:nvPr/>
        </p:nvSpPr>
        <p:spPr>
          <a:xfrm>
            <a:off x="3929058" y="4357694"/>
            <a:ext cx="571504" cy="142876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000628" y="4286256"/>
            <a:ext cx="1428760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143636" y="5286388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回退逻辑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6446" y="45005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回退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rot="10800000">
            <a:off x="5214942" y="3929066"/>
            <a:ext cx="164307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爆炸形 1 27"/>
          <p:cNvSpPr/>
          <p:nvPr/>
        </p:nvSpPr>
        <p:spPr>
          <a:xfrm>
            <a:off x="6858016" y="3429000"/>
            <a:ext cx="1857388" cy="11430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用户访问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7554" y="4286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熔断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实现的功能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当所依赖的网络服务发送延迟或失败时，对访问的客户端程序进行保护</a:t>
            </a:r>
            <a:endParaRPr lang="en-US" altLang="zh-CN" dirty="0" smtClean="0"/>
          </a:p>
          <a:p>
            <a:r>
              <a:rPr lang="zh-CN" altLang="en-US" dirty="0" smtClean="0"/>
              <a:t>在分布式系统中，停止级联故障</a:t>
            </a:r>
            <a:endParaRPr lang="en-US" altLang="zh-CN" dirty="0" smtClean="0"/>
          </a:p>
          <a:p>
            <a:r>
              <a:rPr lang="zh-CN" altLang="en-US" dirty="0" smtClean="0"/>
              <a:t>网络服务恢复正常后，可以快速恢复客户端的访问能力</a:t>
            </a:r>
            <a:endParaRPr lang="en-US" altLang="zh-CN" dirty="0" smtClean="0"/>
          </a:p>
          <a:p>
            <a:r>
              <a:rPr lang="zh-CN" altLang="en-US" dirty="0" smtClean="0"/>
              <a:t>调用失败时执行服务回退</a:t>
            </a:r>
            <a:endParaRPr lang="en-US" altLang="zh-CN" dirty="0" smtClean="0"/>
          </a:p>
          <a:p>
            <a:r>
              <a:rPr lang="zh-CN" altLang="en-US" dirty="0" smtClean="0"/>
              <a:t>可支持实时监控、报警等操作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313612" cy="1143000"/>
          </a:xfrm>
        </p:spPr>
        <p:txBody>
          <a:bodyPr/>
          <a:lstStyle/>
          <a:p>
            <a:r>
              <a:rPr lang="zh-CN" altLang="en-US" sz="2800" dirty="0" smtClean="0"/>
              <a:t>第一个</a:t>
            </a:r>
            <a:r>
              <a:rPr lang="en-US" altLang="zh-CN" sz="2800" dirty="0" err="1" smtClean="0"/>
              <a:t>Hystrix</a:t>
            </a:r>
            <a:r>
              <a:rPr lang="zh-CN" altLang="en-US" sz="2800" dirty="0" smtClean="0"/>
              <a:t>程序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29908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5143512"/>
            <a:ext cx="4029075" cy="14620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14290"/>
            <a:ext cx="4414824" cy="1405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1785926"/>
            <a:ext cx="5143513" cy="31955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16200000" flipH="1">
            <a:off x="1071538" y="5000636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2250265" y="1535893"/>
            <a:ext cx="150019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428860" y="3000372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8662" y="1714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构建服务端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客户端使用</a:t>
            </a:r>
            <a:r>
              <a:rPr lang="en-US" altLang="zh-CN" dirty="0" err="1" smtClean="0"/>
              <a:t>Hystrix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357430"/>
            <a:ext cx="5067300" cy="2933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571604" y="4643446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00430" y="2786058"/>
            <a:ext cx="292895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762</Words>
  <Application>Microsoft Office PowerPoint</Application>
  <PresentationFormat>全屏显示(4:3)</PresentationFormat>
  <Paragraphs>106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Eclipse</vt:lpstr>
      <vt:lpstr>SpringCloud微服务应用开发  </vt:lpstr>
      <vt:lpstr>SpringCloud的保护机制</vt:lpstr>
      <vt:lpstr>概述-实际问题(雪崩效应)</vt:lpstr>
      <vt:lpstr>概述-实际问题(雪崩效应)</vt:lpstr>
      <vt:lpstr>集群容错</vt:lpstr>
      <vt:lpstr>初探Hystrix</vt:lpstr>
      <vt:lpstr>Hystrix实现的功能</vt:lpstr>
      <vt:lpstr>第一个Hystrix程序</vt:lpstr>
      <vt:lpstr>客户端使用Hystrix</vt:lpstr>
      <vt:lpstr>客户端调用命令类执行请求</vt:lpstr>
      <vt:lpstr>运行</vt:lpstr>
      <vt:lpstr>调用错误服务</vt:lpstr>
      <vt:lpstr>Hystrix运作流程</vt:lpstr>
      <vt:lpstr>分析流程</vt:lpstr>
      <vt:lpstr>Hystrix使用-命令执行</vt:lpstr>
      <vt:lpstr>Hystrix使用-命令执行</vt:lpstr>
      <vt:lpstr>Hystrix使用-命令执行</vt:lpstr>
      <vt:lpstr>示例</vt:lpstr>
      <vt:lpstr>示例</vt:lpstr>
      <vt:lpstr>运行</vt:lpstr>
      <vt:lpstr>命令方法关系</vt:lpstr>
      <vt:lpstr>命令方法关系</vt:lpstr>
      <vt:lpstr>回退</vt:lpstr>
      <vt:lpstr>示例</vt:lpstr>
      <vt:lpstr>示例</vt:lpstr>
      <vt:lpstr>运行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156</cp:revision>
  <dcterms:created xsi:type="dcterms:W3CDTF">2018-08-30T15:03:11Z</dcterms:created>
  <dcterms:modified xsi:type="dcterms:W3CDTF">2019-04-16T19:02:51Z</dcterms:modified>
</cp:coreProperties>
</file>