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 id="265" r:id="rId10"/>
    <p:sldId id="264"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60" autoAdjust="0"/>
    <p:restoredTop sz="94660"/>
  </p:normalViewPr>
  <p:slideViewPr>
    <p:cSldViewPr>
      <p:cViewPr varScale="1">
        <p:scale>
          <a:sx n="82" d="100"/>
          <a:sy n="82" d="100"/>
        </p:scale>
        <p:origin x="-78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4ABE49-49E6-4AE9-AB84-FCB4C6987200}"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ADA5-1990-4DA8-8123-21D4AC26E8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4ABE49-49E6-4AE9-AB84-FCB4C6987200}"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ADA5-1990-4DA8-8123-21D4AC26E8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4ABE49-49E6-4AE9-AB84-FCB4C6987200}"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ADA5-1990-4DA8-8123-21D4AC26E8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4ABE49-49E6-4AE9-AB84-FCB4C6987200}"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ADA5-1990-4DA8-8123-21D4AC26E8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4ABE49-49E6-4AE9-AB84-FCB4C6987200}"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ADA5-1990-4DA8-8123-21D4AC26E8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4ABE49-49E6-4AE9-AB84-FCB4C6987200}" type="datetimeFigureOut">
              <a:rPr lang="en-US" smtClean="0"/>
              <a:pPr/>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ADA5-1990-4DA8-8123-21D4AC26E8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4ABE49-49E6-4AE9-AB84-FCB4C6987200}" type="datetimeFigureOut">
              <a:rPr lang="en-US" smtClean="0"/>
              <a:pPr/>
              <a:t>8/3/2015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2ADA5-1990-4DA8-8123-21D4AC26E8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4ABE49-49E6-4AE9-AB84-FCB4C6987200}" type="datetimeFigureOut">
              <a:rPr lang="en-US" smtClean="0"/>
              <a:pPr/>
              <a:t>8/3/2015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2ADA5-1990-4DA8-8123-21D4AC26E8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4ABE49-49E6-4AE9-AB84-FCB4C6987200}" type="datetimeFigureOut">
              <a:rPr lang="en-US" smtClean="0"/>
              <a:pPr/>
              <a:t>8/3/2015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2ADA5-1990-4DA8-8123-21D4AC26E8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4ABE49-49E6-4AE9-AB84-FCB4C6987200}" type="datetimeFigureOut">
              <a:rPr lang="en-US" smtClean="0"/>
              <a:pPr/>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ADA5-1990-4DA8-8123-21D4AC26E8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4ABE49-49E6-4AE9-AB84-FCB4C6987200}" type="datetimeFigureOut">
              <a:rPr lang="en-US" smtClean="0"/>
              <a:pPr/>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ADA5-1990-4DA8-8123-21D4AC26E8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ABE49-49E6-4AE9-AB84-FCB4C6987200}" type="datetimeFigureOut">
              <a:rPr lang="en-US" smtClean="0"/>
              <a:pPr/>
              <a:t>8/3/2015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2ADA5-1990-4DA8-8123-21D4AC26E8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Drupal</a:t>
            </a:r>
            <a:r>
              <a:rPr lang="en-US" dirty="0" smtClean="0"/>
              <a:t> Dev-Stage-Prod environment</a:t>
            </a:r>
            <a:endParaRPr lang="en-US" dirty="0"/>
          </a:p>
        </p:txBody>
      </p:sp>
      <p:sp>
        <p:nvSpPr>
          <p:cNvPr id="3" name="Subtitle 2"/>
          <p:cNvSpPr>
            <a:spLocks noGrp="1"/>
          </p:cNvSpPr>
          <p:nvPr>
            <p:ph type="subTitle" idx="1"/>
          </p:nvPr>
        </p:nvSpPr>
        <p:spPr/>
        <p:txBody>
          <a:bodyPr/>
          <a:lstStyle/>
          <a:p>
            <a:pPr algn="l"/>
            <a:r>
              <a:rPr lang="en-US" dirty="0" smtClean="0"/>
              <a:t>Valentin Guignon</a:t>
            </a:r>
          </a:p>
          <a:p>
            <a:pPr algn="l"/>
            <a:r>
              <a:rPr lang="en-US" dirty="0" smtClean="0"/>
              <a:t>Bioinformatics Specialist</a:t>
            </a:r>
          </a:p>
          <a:p>
            <a:pPr algn="l"/>
            <a:r>
              <a:rPr lang="en-US" dirty="0" smtClean="0"/>
              <a:t>Bioversity International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Dev-Stage-Prod</a:t>
            </a:r>
            <a:endParaRPr lang="en-US" dirty="0"/>
          </a:p>
        </p:txBody>
      </p:sp>
      <p:sp>
        <p:nvSpPr>
          <p:cNvPr id="3" name="Content Placeholder 2"/>
          <p:cNvSpPr>
            <a:spLocks noGrp="1"/>
          </p:cNvSpPr>
          <p:nvPr>
            <p:ph idx="1"/>
          </p:nvPr>
        </p:nvSpPr>
        <p:spPr/>
        <p:txBody>
          <a:bodyPr>
            <a:normAutofit/>
          </a:bodyPr>
          <a:lstStyle/>
          <a:p>
            <a:pPr>
              <a:buNone/>
            </a:pPr>
            <a:r>
              <a:rPr lang="en-US" dirty="0" smtClean="0"/>
              <a:t>Stage to dev transfer:</a:t>
            </a:r>
          </a:p>
          <a:p>
            <a:r>
              <a:rPr lang="en-US" dirty="0" smtClean="0"/>
              <a:t>files/</a:t>
            </a:r>
            <a:r>
              <a:rPr lang="en-US" dirty="0" err="1" smtClean="0"/>
              <a:t>private_files</a:t>
            </a:r>
            <a:endParaRPr lang="en-US" dirty="0" smtClean="0"/>
          </a:p>
          <a:p>
            <a:r>
              <a:rPr lang="en-US" dirty="0" smtClean="0"/>
              <a:t>modules/themes/libraries</a:t>
            </a:r>
          </a:p>
          <a:p>
            <a:r>
              <a:rPr lang="en-US" dirty="0" smtClean="0"/>
              <a:t>database</a:t>
            </a:r>
          </a:p>
          <a:p>
            <a:r>
              <a:rPr lang="en-US" dirty="0" smtClean="0"/>
              <a:t>others (</a:t>
            </a:r>
            <a:r>
              <a:rPr lang="en-US" dirty="0" err="1" smtClean="0"/>
              <a:t>elasticsearch</a:t>
            </a:r>
            <a:r>
              <a:rPr lang="en-US" dirty="0" smtClean="0"/>
              <a:t>, </a:t>
            </a:r>
            <a:r>
              <a:rPr lang="en-US" dirty="0" err="1" smtClean="0"/>
              <a:t>gbrowse</a:t>
            </a:r>
            <a:r>
              <a:rPr lang="en-US" dirty="0" smtClean="0"/>
              <a:t>,…)</a:t>
            </a:r>
          </a:p>
          <a:p>
            <a:r>
              <a:rPr lang="en-US" dirty="0" smtClean="0"/>
              <a:t>update new </a:t>
            </a:r>
            <a:r>
              <a:rPr lang="en-US" dirty="0" smtClean="0"/>
              <a:t>dev path/</a:t>
            </a:r>
            <a:r>
              <a:rPr lang="en-US" dirty="0" err="1" smtClean="0"/>
              <a:t>urls</a:t>
            </a:r>
            <a:endParaRPr lang="en-US" dirty="0" smtClean="0"/>
          </a:p>
          <a:p>
            <a:r>
              <a:rPr lang="en-US" dirty="0" smtClean="0"/>
              <a:t>adapt setting</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 </a:t>
            </a:r>
            <a:r>
              <a:rPr lang="en-US" dirty="0" err="1" smtClean="0"/>
              <a:t>Drupal</a:t>
            </a:r>
            <a:r>
              <a:rPr lang="en-US" dirty="0" smtClean="0"/>
              <a:t> structure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Parts of a </a:t>
            </a:r>
            <a:r>
              <a:rPr lang="en-US" dirty="0" err="1" smtClean="0"/>
              <a:t>Drupal</a:t>
            </a:r>
            <a:r>
              <a:rPr lang="en-US" dirty="0" smtClean="0"/>
              <a:t> site</a:t>
            </a:r>
          </a:p>
          <a:p>
            <a:pPr>
              <a:buNone/>
            </a:pPr>
            <a:r>
              <a:rPr lang="en-US" dirty="0" smtClean="0"/>
              <a:t>- </a:t>
            </a:r>
            <a:r>
              <a:rPr lang="en-US" u="sng" dirty="0" err="1" smtClean="0">
                <a:solidFill>
                  <a:srgbClr val="0070C0"/>
                </a:solidFill>
              </a:rPr>
              <a:t>drupal</a:t>
            </a:r>
            <a:endParaRPr lang="en-US" u="sng" dirty="0" smtClean="0">
              <a:solidFill>
                <a:srgbClr val="0070C0"/>
              </a:solidFill>
            </a:endParaRPr>
          </a:p>
          <a:p>
            <a:pPr>
              <a:buNone/>
            </a:pPr>
            <a:r>
              <a:rPr lang="en-US" dirty="0" smtClean="0">
                <a:latin typeface="Times New Roman"/>
                <a:cs typeface="Times New Roman"/>
              </a:rPr>
              <a:t>  ├ </a:t>
            </a:r>
            <a:r>
              <a:rPr lang="en-US" i="1" dirty="0" smtClean="0">
                <a:solidFill>
                  <a:schemeClr val="accent3">
                    <a:lumMod val="50000"/>
                  </a:schemeClr>
                </a:solidFill>
              </a:rPr>
              <a:t>core-directories</a:t>
            </a:r>
          </a:p>
          <a:p>
            <a:pPr>
              <a:buNone/>
            </a:pPr>
            <a:r>
              <a:rPr lang="en-US" dirty="0">
                <a:latin typeface="Times New Roman"/>
                <a:cs typeface="Times New Roman"/>
              </a:rPr>
              <a:t> </a:t>
            </a:r>
            <a:r>
              <a:rPr lang="en-US" dirty="0" smtClean="0">
                <a:latin typeface="Times New Roman"/>
                <a:cs typeface="Times New Roman"/>
              </a:rPr>
              <a:t> └ </a:t>
            </a:r>
            <a:r>
              <a:rPr lang="en-US" u="sng" dirty="0" smtClean="0">
                <a:solidFill>
                  <a:srgbClr val="0070C0"/>
                </a:solidFill>
              </a:rPr>
              <a:t>sites</a:t>
            </a:r>
          </a:p>
          <a:p>
            <a:pPr>
              <a:buNone/>
            </a:pPr>
            <a:r>
              <a:rPr lang="en-US" dirty="0"/>
              <a:t>	</a:t>
            </a:r>
            <a:r>
              <a:rPr lang="en-US" dirty="0" smtClean="0"/>
              <a:t>  </a:t>
            </a:r>
            <a:r>
              <a:rPr lang="en-US" dirty="0" smtClean="0">
                <a:latin typeface="Times New Roman"/>
                <a:cs typeface="Times New Roman"/>
              </a:rPr>
              <a:t>├ </a:t>
            </a:r>
            <a:r>
              <a:rPr lang="en-US" dirty="0" smtClean="0"/>
              <a:t>all</a:t>
            </a:r>
          </a:p>
          <a:p>
            <a:pPr>
              <a:buNone/>
            </a:pPr>
            <a:r>
              <a:rPr lang="en-US" dirty="0"/>
              <a:t>	</a:t>
            </a:r>
            <a:r>
              <a:rPr lang="en-US" dirty="0" smtClean="0"/>
              <a:t>  </a:t>
            </a:r>
            <a:r>
              <a:rPr lang="en-US" dirty="0" smtClean="0">
                <a:latin typeface="Times New Roman"/>
                <a:cs typeface="Times New Roman"/>
              </a:rPr>
              <a:t>└ </a:t>
            </a:r>
            <a:r>
              <a:rPr lang="en-US" i="1" dirty="0" err="1" smtClean="0">
                <a:solidFill>
                  <a:schemeClr val="accent3">
                    <a:lumMod val="50000"/>
                  </a:schemeClr>
                </a:solidFill>
              </a:rPr>
              <a:t>subsite</a:t>
            </a:r>
            <a:endParaRPr lang="en-US" i="1" dirty="0" smtClean="0">
              <a:solidFill>
                <a:schemeClr val="accent3">
                  <a:lumMod val="50000"/>
                </a:schemeClr>
              </a:solidFill>
            </a:endParaRPr>
          </a:p>
          <a:p>
            <a:pPr>
              <a:buNone/>
            </a:pPr>
            <a:r>
              <a:rPr lang="en-US" dirty="0"/>
              <a:t>	</a:t>
            </a:r>
            <a:r>
              <a:rPr lang="en-US" dirty="0" smtClean="0"/>
              <a:t>	</a:t>
            </a:r>
            <a:r>
              <a:rPr lang="en-US" dirty="0" smtClean="0">
                <a:latin typeface="Times New Roman"/>
                <a:cs typeface="Times New Roman"/>
              </a:rPr>
              <a:t>├ </a:t>
            </a:r>
            <a:r>
              <a:rPr lang="en-US" dirty="0" smtClean="0"/>
              <a:t>modules, themes, libraries</a:t>
            </a:r>
          </a:p>
          <a:p>
            <a:pPr>
              <a:buNone/>
            </a:pPr>
            <a:r>
              <a:rPr lang="en-US" dirty="0"/>
              <a:t>	</a:t>
            </a:r>
            <a:r>
              <a:rPr lang="en-US" dirty="0" smtClean="0"/>
              <a:t>	</a:t>
            </a:r>
            <a:r>
              <a:rPr lang="en-US" dirty="0" smtClean="0">
                <a:latin typeface="Times New Roman"/>
                <a:cs typeface="Times New Roman"/>
              </a:rPr>
              <a:t>└ </a:t>
            </a:r>
            <a:r>
              <a:rPr lang="en-US" u="sng" dirty="0" smtClean="0">
                <a:solidFill>
                  <a:srgbClr val="0070C0"/>
                </a:solidFill>
              </a:rPr>
              <a:t>files</a:t>
            </a:r>
          </a:p>
          <a:p>
            <a:pPr>
              <a:buNone/>
            </a:pPr>
            <a:r>
              <a:rPr lang="en-US" dirty="0" smtClean="0"/>
              <a:t>- drupal-7.xx</a:t>
            </a:r>
          </a:p>
          <a:p>
            <a:pPr>
              <a:buNone/>
            </a:pPr>
            <a:r>
              <a:rPr lang="en-US" dirty="0" smtClean="0"/>
              <a:t>- sites</a:t>
            </a:r>
          </a:p>
          <a:p>
            <a:pPr>
              <a:buNone/>
            </a:pPr>
            <a:r>
              <a:rPr lang="en-US" dirty="0" smtClean="0"/>
              <a:t>- www-writable</a:t>
            </a:r>
          </a:p>
          <a:p>
            <a:pPr>
              <a:buNone/>
            </a:pPr>
            <a:r>
              <a:rPr lang="en-US" dirty="0" smtClean="0">
                <a:latin typeface="Times New Roman"/>
                <a:cs typeface="Times New Roman"/>
              </a:rPr>
              <a:t>  └ </a:t>
            </a:r>
            <a:r>
              <a:rPr lang="en-US" i="1" dirty="0" err="1" smtClean="0">
                <a:solidFill>
                  <a:schemeClr val="accent3">
                    <a:lumMod val="50000"/>
                  </a:schemeClr>
                </a:solidFill>
              </a:rPr>
              <a:t>subsite</a:t>
            </a:r>
            <a:endParaRPr lang="en-US" i="1" dirty="0" smtClean="0"/>
          </a:p>
          <a:p>
            <a:pPr>
              <a:buNone/>
            </a:pPr>
            <a:r>
              <a:rPr lang="en-US" dirty="0" smtClean="0">
                <a:latin typeface="Times New Roman"/>
                <a:cs typeface="Times New Roman"/>
              </a:rPr>
              <a:t>	├ </a:t>
            </a:r>
            <a:r>
              <a:rPr lang="en-US" dirty="0" smtClean="0"/>
              <a:t>files</a:t>
            </a:r>
          </a:p>
          <a:p>
            <a:pPr>
              <a:buNone/>
            </a:pPr>
            <a:r>
              <a:rPr lang="en-US" dirty="0" smtClean="0">
                <a:latin typeface="Times New Roman"/>
                <a:cs typeface="Times New Roman"/>
              </a:rPr>
              <a:t>	└ </a:t>
            </a:r>
            <a:r>
              <a:rPr lang="en-US" dirty="0" err="1" smtClean="0"/>
              <a:t>private_files</a:t>
            </a:r>
            <a:endParaRPr lang="en-US" dirty="0"/>
          </a:p>
        </p:txBody>
      </p:sp>
      <p:sp>
        <p:nvSpPr>
          <p:cNvPr id="4" name="Line Callout 1 3"/>
          <p:cNvSpPr/>
          <p:nvPr/>
        </p:nvSpPr>
        <p:spPr>
          <a:xfrm>
            <a:off x="4139952" y="1196752"/>
            <a:ext cx="4464496" cy="1800200"/>
          </a:xfrm>
          <a:prstGeom prst="borderCallout1">
            <a:avLst>
              <a:gd name="adj1" fmla="val 22220"/>
              <a:gd name="adj2" fmla="val -489"/>
              <a:gd name="adj3" fmla="val 52265"/>
              <a:gd name="adj4" fmla="val -61786"/>
            </a:avLst>
          </a:prstGeom>
          <a:solidFill>
            <a:schemeClr val="accent3">
              <a:alpha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err="1" smtClean="0">
                <a:solidFill>
                  <a:schemeClr val="tx1"/>
                </a:solidFill>
              </a:rPr>
              <a:t>drupal</a:t>
            </a:r>
            <a:r>
              <a:rPr lang="en-US" dirty="0" smtClean="0">
                <a:solidFill>
                  <a:schemeClr val="tx1"/>
                </a:solidFill>
              </a:rPr>
              <a:t> directory contains the structure stored in </a:t>
            </a:r>
            <a:r>
              <a:rPr lang="en-US" dirty="0" err="1" smtClean="0">
                <a:solidFill>
                  <a:schemeClr val="tx1"/>
                </a:solidFill>
              </a:rPr>
              <a:t>Drupal</a:t>
            </a:r>
            <a:r>
              <a:rPr lang="en-US" dirty="0" smtClean="0">
                <a:solidFill>
                  <a:schemeClr val="tx1"/>
                </a:solidFill>
              </a:rPr>
              <a:t> core archive.</a:t>
            </a:r>
          </a:p>
          <a:p>
            <a:r>
              <a:rPr lang="en-US" dirty="0" smtClean="0">
                <a:solidFill>
                  <a:schemeClr val="tx1"/>
                </a:solidFill>
              </a:rPr>
              <a:t>It is more convenient for updates to use a </a:t>
            </a:r>
            <a:r>
              <a:rPr lang="en-US" dirty="0" err="1" smtClean="0">
                <a:solidFill>
                  <a:schemeClr val="tx1"/>
                </a:solidFill>
              </a:rPr>
              <a:t>symlink</a:t>
            </a:r>
            <a:r>
              <a:rPr lang="en-US" dirty="0" smtClean="0">
                <a:solidFill>
                  <a:schemeClr val="tx1"/>
                </a:solidFill>
              </a:rPr>
              <a:t> named “</a:t>
            </a:r>
            <a:r>
              <a:rPr lang="en-US" b="1" dirty="0" err="1" smtClean="0">
                <a:solidFill>
                  <a:schemeClr val="tx1"/>
                </a:solidFill>
              </a:rPr>
              <a:t>drupal</a:t>
            </a:r>
            <a:r>
              <a:rPr lang="en-US" dirty="0" smtClean="0">
                <a:solidFill>
                  <a:schemeClr val="tx1"/>
                </a:solidFill>
              </a:rPr>
              <a:t>” that points to current </a:t>
            </a:r>
            <a:r>
              <a:rPr lang="en-US" dirty="0" err="1" smtClean="0">
                <a:solidFill>
                  <a:schemeClr val="tx1"/>
                </a:solidFill>
              </a:rPr>
              <a:t>Drupal</a:t>
            </a:r>
            <a:r>
              <a:rPr lang="en-US" dirty="0" smtClean="0">
                <a:solidFill>
                  <a:schemeClr val="tx1"/>
                </a:solidFill>
              </a:rPr>
              <a:t> core release directory with a name like “</a:t>
            </a:r>
            <a:r>
              <a:rPr lang="en-US" b="1" dirty="0" smtClean="0">
                <a:solidFill>
                  <a:schemeClr val="tx1"/>
                </a:solidFill>
              </a:rPr>
              <a:t>drupal-7.xx</a:t>
            </a:r>
            <a:r>
              <a:rPr lang="en-US" dirty="0" smtClean="0">
                <a:solidFill>
                  <a:schemeClr val="tx1"/>
                </a:solidFill>
              </a:rPr>
              <a:t>”.</a:t>
            </a:r>
          </a:p>
        </p:txBody>
      </p:sp>
      <p:sp>
        <p:nvSpPr>
          <p:cNvPr id="6" name="Line Callout 1 5"/>
          <p:cNvSpPr/>
          <p:nvPr/>
        </p:nvSpPr>
        <p:spPr>
          <a:xfrm>
            <a:off x="4716016" y="2276872"/>
            <a:ext cx="3888432" cy="648072"/>
          </a:xfrm>
          <a:prstGeom prst="borderCallout1">
            <a:avLst>
              <a:gd name="adj1" fmla="val 22220"/>
              <a:gd name="adj2" fmla="val -489"/>
              <a:gd name="adj3" fmla="val 16492"/>
              <a:gd name="adj4" fmla="val -55644"/>
            </a:avLst>
          </a:prstGeom>
          <a:solidFill>
            <a:schemeClr val="accent3">
              <a:alpha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solidFill>
                  <a:schemeClr val="tx1"/>
                </a:solidFill>
              </a:rPr>
              <a:t>Core directories are </a:t>
            </a:r>
            <a:r>
              <a:rPr lang="en-US" b="1" dirty="0" smtClean="0">
                <a:solidFill>
                  <a:schemeClr val="tx1"/>
                </a:solidFill>
              </a:rPr>
              <a:t>includes</a:t>
            </a:r>
            <a:r>
              <a:rPr lang="en-US" dirty="0" smtClean="0">
                <a:solidFill>
                  <a:schemeClr val="tx1"/>
                </a:solidFill>
              </a:rPr>
              <a:t>, </a:t>
            </a:r>
            <a:r>
              <a:rPr lang="en-US" b="1" dirty="0" smtClean="0">
                <a:solidFill>
                  <a:schemeClr val="tx1"/>
                </a:solidFill>
              </a:rPr>
              <a:t>misc</a:t>
            </a:r>
            <a:r>
              <a:rPr lang="en-US" dirty="0" smtClean="0">
                <a:solidFill>
                  <a:schemeClr val="tx1"/>
                </a:solidFill>
              </a:rPr>
              <a:t>, </a:t>
            </a:r>
            <a:r>
              <a:rPr lang="en-US" b="1" dirty="0" smtClean="0">
                <a:solidFill>
                  <a:schemeClr val="tx1"/>
                </a:solidFill>
              </a:rPr>
              <a:t>modules</a:t>
            </a:r>
            <a:r>
              <a:rPr lang="en-US" dirty="0" smtClean="0">
                <a:solidFill>
                  <a:schemeClr val="tx1"/>
                </a:solidFill>
              </a:rPr>
              <a:t>, </a:t>
            </a:r>
            <a:r>
              <a:rPr lang="en-US" b="1" dirty="0" smtClean="0">
                <a:solidFill>
                  <a:schemeClr val="tx1"/>
                </a:solidFill>
              </a:rPr>
              <a:t>profiles</a:t>
            </a:r>
            <a:r>
              <a:rPr lang="en-US" dirty="0" smtClean="0">
                <a:solidFill>
                  <a:schemeClr val="tx1"/>
                </a:solidFill>
              </a:rPr>
              <a:t>, </a:t>
            </a:r>
            <a:r>
              <a:rPr lang="en-US" b="1" dirty="0" smtClean="0">
                <a:solidFill>
                  <a:schemeClr val="tx1"/>
                </a:solidFill>
              </a:rPr>
              <a:t>scripts</a:t>
            </a:r>
            <a:r>
              <a:rPr lang="en-US" dirty="0" smtClean="0">
                <a:solidFill>
                  <a:schemeClr val="tx1"/>
                </a:solidFill>
              </a:rPr>
              <a:t> and </a:t>
            </a:r>
            <a:r>
              <a:rPr lang="en-US" b="1" dirty="0" smtClean="0">
                <a:solidFill>
                  <a:schemeClr val="tx1"/>
                </a:solidFill>
              </a:rPr>
              <a:t>themes</a:t>
            </a:r>
            <a:r>
              <a:rPr lang="en-US" dirty="0" smtClean="0">
                <a:solidFill>
                  <a:schemeClr val="tx1"/>
                </a:solidFill>
              </a:rPr>
              <a:t>.</a:t>
            </a:r>
          </a:p>
        </p:txBody>
      </p:sp>
      <p:sp>
        <p:nvSpPr>
          <p:cNvPr id="7" name="Line Callout 1 6"/>
          <p:cNvSpPr/>
          <p:nvPr/>
        </p:nvSpPr>
        <p:spPr>
          <a:xfrm>
            <a:off x="4716016" y="1556792"/>
            <a:ext cx="3888432" cy="2880320"/>
          </a:xfrm>
          <a:prstGeom prst="borderCallout1">
            <a:avLst>
              <a:gd name="adj1" fmla="val 22220"/>
              <a:gd name="adj2" fmla="val -489"/>
              <a:gd name="adj3" fmla="val 39043"/>
              <a:gd name="adj4" fmla="val -84943"/>
            </a:avLst>
          </a:prstGeom>
          <a:solidFill>
            <a:schemeClr val="accent3">
              <a:alpha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smtClean="0">
                <a:solidFill>
                  <a:schemeClr val="tx1"/>
                </a:solidFill>
              </a:rPr>
              <a:t>sites</a:t>
            </a:r>
            <a:r>
              <a:rPr lang="en-US" dirty="0" smtClean="0">
                <a:solidFill>
                  <a:schemeClr val="tx1"/>
                </a:solidFill>
              </a:rPr>
              <a:t> directory contains site settings, site-specific themes, modules, libraries and files.</a:t>
            </a:r>
          </a:p>
          <a:p>
            <a:r>
              <a:rPr lang="en-US" dirty="0" smtClean="0">
                <a:solidFill>
                  <a:schemeClr val="tx1"/>
                </a:solidFill>
              </a:rPr>
              <a:t>Since site directories do not belong to </a:t>
            </a:r>
            <a:r>
              <a:rPr lang="en-US" dirty="0" err="1" smtClean="0">
                <a:solidFill>
                  <a:schemeClr val="tx1"/>
                </a:solidFill>
              </a:rPr>
              <a:t>Drupal</a:t>
            </a:r>
            <a:r>
              <a:rPr lang="en-US" dirty="0" smtClean="0">
                <a:solidFill>
                  <a:schemeClr val="tx1"/>
                </a:solidFill>
              </a:rPr>
              <a:t> core, it is more convenient to use a </a:t>
            </a:r>
            <a:r>
              <a:rPr lang="en-US" dirty="0" err="1" smtClean="0">
                <a:solidFill>
                  <a:schemeClr val="tx1"/>
                </a:solidFill>
              </a:rPr>
              <a:t>symlink</a:t>
            </a:r>
            <a:r>
              <a:rPr lang="en-US" dirty="0" smtClean="0">
                <a:solidFill>
                  <a:schemeClr val="tx1"/>
                </a:solidFill>
              </a:rPr>
              <a:t> that will link to a </a:t>
            </a:r>
            <a:r>
              <a:rPr lang="en-US" b="1" dirty="0" smtClean="0">
                <a:solidFill>
                  <a:schemeClr val="tx1"/>
                </a:solidFill>
              </a:rPr>
              <a:t>sites</a:t>
            </a:r>
            <a:r>
              <a:rPr lang="en-US" dirty="0" smtClean="0">
                <a:solidFill>
                  <a:schemeClr val="tx1"/>
                </a:solidFill>
              </a:rPr>
              <a:t> directory at the same level as </a:t>
            </a:r>
            <a:r>
              <a:rPr lang="en-US" dirty="0" err="1" smtClean="0">
                <a:solidFill>
                  <a:schemeClr val="tx1"/>
                </a:solidFill>
              </a:rPr>
              <a:t>Drupal</a:t>
            </a:r>
            <a:r>
              <a:rPr lang="en-US" dirty="0" smtClean="0">
                <a:solidFill>
                  <a:schemeClr val="tx1"/>
                </a:solidFill>
              </a:rPr>
              <a:t> core directories. Therefore all versions of </a:t>
            </a:r>
            <a:r>
              <a:rPr lang="en-US" dirty="0" err="1" smtClean="0">
                <a:solidFill>
                  <a:schemeClr val="tx1"/>
                </a:solidFill>
              </a:rPr>
              <a:t>Drupal</a:t>
            </a:r>
            <a:r>
              <a:rPr lang="en-US" dirty="0" smtClean="0">
                <a:solidFill>
                  <a:schemeClr val="tx1"/>
                </a:solidFill>
              </a:rPr>
              <a:t> core would share the same </a:t>
            </a:r>
            <a:r>
              <a:rPr lang="en-US" b="1" dirty="0" smtClean="0">
                <a:solidFill>
                  <a:schemeClr val="tx1"/>
                </a:solidFill>
              </a:rPr>
              <a:t>sites</a:t>
            </a:r>
            <a:r>
              <a:rPr lang="en-US" dirty="0" smtClean="0">
                <a:solidFill>
                  <a:schemeClr val="tx1"/>
                </a:solidFill>
              </a:rPr>
              <a:t> directory.</a:t>
            </a:r>
          </a:p>
        </p:txBody>
      </p:sp>
      <p:sp>
        <p:nvSpPr>
          <p:cNvPr id="8" name="Line Callout 1 7"/>
          <p:cNvSpPr/>
          <p:nvPr/>
        </p:nvSpPr>
        <p:spPr>
          <a:xfrm>
            <a:off x="4716016" y="1052736"/>
            <a:ext cx="3888432" cy="3429000"/>
          </a:xfrm>
          <a:prstGeom prst="borderCallout1">
            <a:avLst>
              <a:gd name="adj1" fmla="val 22220"/>
              <a:gd name="adj2" fmla="val -489"/>
              <a:gd name="adj3" fmla="val 56220"/>
              <a:gd name="adj4" fmla="val -82050"/>
            </a:avLst>
          </a:prstGeom>
          <a:solidFill>
            <a:schemeClr val="accent3">
              <a:alpha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smtClean="0">
                <a:solidFill>
                  <a:schemeClr val="tx1"/>
                </a:solidFill>
              </a:rPr>
              <a:t>all</a:t>
            </a:r>
            <a:r>
              <a:rPr lang="en-US" dirty="0" smtClean="0">
                <a:solidFill>
                  <a:schemeClr val="tx1"/>
                </a:solidFill>
              </a:rPr>
              <a:t> directory contains files common to all sites. Modules or themes shared across several sites are hard to manage because any modification or update impacts all the sites. A site might need a specific or patched version of a module while another don’t. To avoid such issues, this directory should remain empty and add-ons should be added into </a:t>
            </a:r>
            <a:r>
              <a:rPr lang="en-US" dirty="0" err="1" smtClean="0">
                <a:solidFill>
                  <a:schemeClr val="tx1"/>
                </a:solidFill>
              </a:rPr>
              <a:t>subsite</a:t>
            </a:r>
            <a:r>
              <a:rPr lang="en-US" dirty="0" smtClean="0">
                <a:solidFill>
                  <a:schemeClr val="tx1"/>
                </a:solidFill>
              </a:rPr>
              <a:t> subdirectories even if those add-ons would be physically duplicated.</a:t>
            </a:r>
          </a:p>
        </p:txBody>
      </p:sp>
      <p:sp>
        <p:nvSpPr>
          <p:cNvPr id="9" name="Line Callout 1 8"/>
          <p:cNvSpPr/>
          <p:nvPr/>
        </p:nvSpPr>
        <p:spPr>
          <a:xfrm>
            <a:off x="4716016" y="2276872"/>
            <a:ext cx="3888432" cy="1800200"/>
          </a:xfrm>
          <a:prstGeom prst="borderCallout1">
            <a:avLst>
              <a:gd name="adj1" fmla="val 22220"/>
              <a:gd name="adj2" fmla="val -489"/>
              <a:gd name="adj3" fmla="val 66486"/>
              <a:gd name="adj4" fmla="val -40224"/>
            </a:avLst>
          </a:prstGeom>
          <a:solidFill>
            <a:schemeClr val="accent3">
              <a:alpha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smtClean="0">
                <a:solidFill>
                  <a:schemeClr val="tx1"/>
                </a:solidFill>
              </a:rPr>
              <a:t>modules</a:t>
            </a:r>
            <a:r>
              <a:rPr lang="en-US" dirty="0" smtClean="0">
                <a:solidFill>
                  <a:schemeClr val="tx1"/>
                </a:solidFill>
              </a:rPr>
              <a:t>, </a:t>
            </a:r>
            <a:r>
              <a:rPr lang="en-US" b="1" dirty="0" smtClean="0">
                <a:solidFill>
                  <a:schemeClr val="tx1"/>
                </a:solidFill>
              </a:rPr>
              <a:t>themes </a:t>
            </a:r>
            <a:r>
              <a:rPr lang="en-US" dirty="0" smtClean="0">
                <a:solidFill>
                  <a:schemeClr val="tx1"/>
                </a:solidFill>
              </a:rPr>
              <a:t>and </a:t>
            </a:r>
            <a:r>
              <a:rPr lang="en-US" b="1" dirty="0" smtClean="0">
                <a:solidFill>
                  <a:schemeClr val="tx1"/>
                </a:solidFill>
              </a:rPr>
              <a:t>libraries </a:t>
            </a:r>
            <a:r>
              <a:rPr lang="en-US" dirty="0" smtClean="0">
                <a:solidFill>
                  <a:schemeClr val="tx1"/>
                </a:solidFill>
              </a:rPr>
              <a:t>should contain anything a given site needs. Those add-ons should be physical copies and not </a:t>
            </a:r>
            <a:r>
              <a:rPr lang="en-US" dirty="0" err="1" smtClean="0">
                <a:solidFill>
                  <a:schemeClr val="tx1"/>
                </a:solidFill>
              </a:rPr>
              <a:t>symlinks</a:t>
            </a:r>
            <a:r>
              <a:rPr lang="en-US" dirty="0" smtClean="0">
                <a:solidFill>
                  <a:schemeClr val="tx1"/>
                </a:solidFill>
              </a:rPr>
              <a:t> even if they are duplicated across several </a:t>
            </a:r>
            <a:r>
              <a:rPr lang="en-US" dirty="0" err="1" smtClean="0">
                <a:solidFill>
                  <a:schemeClr val="tx1"/>
                </a:solidFill>
              </a:rPr>
              <a:t>subsites</a:t>
            </a:r>
            <a:r>
              <a:rPr lang="en-US" dirty="0" smtClean="0">
                <a:solidFill>
                  <a:schemeClr val="tx1"/>
                </a:solidFill>
              </a:rPr>
              <a:t>.</a:t>
            </a:r>
          </a:p>
        </p:txBody>
      </p:sp>
      <p:grpSp>
        <p:nvGrpSpPr>
          <p:cNvPr id="15" name="Group 14"/>
          <p:cNvGrpSpPr/>
          <p:nvPr/>
        </p:nvGrpSpPr>
        <p:grpSpPr>
          <a:xfrm>
            <a:off x="1835696" y="1052736"/>
            <a:ext cx="6768752" cy="4536504"/>
            <a:chOff x="1835696" y="1052736"/>
            <a:chExt cx="6768752" cy="4536504"/>
          </a:xfrm>
        </p:grpSpPr>
        <p:sp>
          <p:nvSpPr>
            <p:cNvPr id="10" name="Line Callout 1 9"/>
            <p:cNvSpPr/>
            <p:nvPr/>
          </p:nvSpPr>
          <p:spPr>
            <a:xfrm>
              <a:off x="4716016" y="1052736"/>
              <a:ext cx="3888432" cy="3168352"/>
            </a:xfrm>
            <a:prstGeom prst="borderCallout1">
              <a:avLst>
                <a:gd name="adj1" fmla="val 86091"/>
                <a:gd name="adj2" fmla="val -296"/>
                <a:gd name="adj3" fmla="val 89783"/>
                <a:gd name="adj4" fmla="val -65474"/>
              </a:avLst>
            </a:prstGeom>
            <a:solidFill>
              <a:schemeClr val="accent3">
                <a:alpha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smtClean="0">
                  <a:solidFill>
                    <a:schemeClr val="tx1"/>
                  </a:solidFill>
                </a:rPr>
                <a:t>files</a:t>
              </a:r>
              <a:r>
                <a:rPr lang="en-US" dirty="0" smtClean="0">
                  <a:solidFill>
                    <a:schemeClr val="tx1"/>
                  </a:solidFill>
                </a:rPr>
                <a:t> and </a:t>
              </a:r>
              <a:r>
                <a:rPr lang="en-US" b="1" dirty="0" err="1" smtClean="0">
                  <a:solidFill>
                    <a:schemeClr val="tx1"/>
                  </a:solidFill>
                </a:rPr>
                <a:t>private_files</a:t>
              </a:r>
              <a:r>
                <a:rPr lang="en-US" dirty="0" smtClean="0">
                  <a:solidFill>
                    <a:schemeClr val="tx1"/>
                  </a:solidFill>
                </a:rPr>
                <a:t> directories contains files generated by </a:t>
              </a:r>
              <a:r>
                <a:rPr lang="en-US" dirty="0" err="1" smtClean="0">
                  <a:solidFill>
                    <a:schemeClr val="tx1"/>
                  </a:solidFill>
                </a:rPr>
                <a:t>Drupal</a:t>
              </a:r>
              <a:r>
                <a:rPr lang="en-US" dirty="0" smtClean="0">
                  <a:solidFill>
                    <a:schemeClr val="tx1"/>
                  </a:solidFill>
                </a:rPr>
                <a:t> and its modules or files uploaded by users. These directories are the only ones the web server is allowed to write into. It is more convenient to use a </a:t>
              </a:r>
              <a:r>
                <a:rPr lang="en-US" b="1" dirty="0" smtClean="0">
                  <a:solidFill>
                    <a:schemeClr val="tx1"/>
                  </a:solidFill>
                </a:rPr>
                <a:t>files</a:t>
              </a:r>
              <a:r>
                <a:rPr lang="en-US" dirty="0" smtClean="0">
                  <a:solidFill>
                    <a:schemeClr val="tx1"/>
                  </a:solidFill>
                </a:rPr>
                <a:t> </a:t>
              </a:r>
              <a:r>
                <a:rPr lang="en-US" dirty="0" err="1" smtClean="0">
                  <a:solidFill>
                    <a:schemeClr val="tx1"/>
                  </a:solidFill>
                </a:rPr>
                <a:t>symlink</a:t>
              </a:r>
              <a:r>
                <a:rPr lang="en-US" dirty="0" smtClean="0">
                  <a:solidFill>
                    <a:schemeClr val="tx1"/>
                  </a:solidFill>
                </a:rPr>
                <a:t> that links to a directory outside </a:t>
              </a:r>
              <a:r>
                <a:rPr lang="en-US" b="1" dirty="0" err="1" smtClean="0">
                  <a:solidFill>
                    <a:schemeClr val="tx1"/>
                  </a:solidFill>
                </a:rPr>
                <a:t>drupal</a:t>
              </a:r>
              <a:r>
                <a:rPr lang="en-US" dirty="0" smtClean="0">
                  <a:solidFill>
                    <a:schemeClr val="tx1"/>
                  </a:solidFill>
                </a:rPr>
                <a:t> tree. That directory should be grouped with the </a:t>
              </a:r>
              <a:r>
                <a:rPr lang="en-US" b="1" dirty="0" err="1" smtClean="0">
                  <a:solidFill>
                    <a:schemeClr val="tx1"/>
                  </a:solidFill>
                </a:rPr>
                <a:t>private_files</a:t>
              </a:r>
              <a:r>
                <a:rPr lang="en-US" dirty="0" smtClean="0">
                  <a:solidFill>
                    <a:schemeClr val="tx1"/>
                  </a:solidFill>
                </a:rPr>
                <a:t> directory in a place where the system is aware that the web server is allowed to write to.</a:t>
              </a:r>
            </a:p>
          </p:txBody>
        </p:sp>
        <p:cxnSp>
          <p:nvCxnSpPr>
            <p:cNvPr id="13" name="Straight Connector 12"/>
            <p:cNvCxnSpPr/>
            <p:nvPr/>
          </p:nvCxnSpPr>
          <p:spPr>
            <a:xfrm flipH="1">
              <a:off x="1835696" y="3789040"/>
              <a:ext cx="2880320" cy="18002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Curved Right Arrow 18"/>
          <p:cNvSpPr/>
          <p:nvPr/>
        </p:nvSpPr>
        <p:spPr>
          <a:xfrm>
            <a:off x="107504" y="1988840"/>
            <a:ext cx="504056" cy="237626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Right Arrow 19"/>
          <p:cNvSpPr/>
          <p:nvPr/>
        </p:nvSpPr>
        <p:spPr>
          <a:xfrm rot="389109">
            <a:off x="219754" y="2586918"/>
            <a:ext cx="504056" cy="201622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Right Arrow 20"/>
          <p:cNvSpPr/>
          <p:nvPr/>
        </p:nvSpPr>
        <p:spPr>
          <a:xfrm rot="1189712">
            <a:off x="829400" y="3677240"/>
            <a:ext cx="504056" cy="179707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9"/>
                                        </p:tgtEl>
                                      </p:cBhvr>
                                    </p:animEffect>
                                    <p:set>
                                      <p:cBhvr>
                                        <p:cTn id="21" dur="1" fill="hold">
                                          <p:stCondLst>
                                            <p:cond delay="499"/>
                                          </p:stCondLst>
                                        </p:cTn>
                                        <p:tgtEl>
                                          <p:spTgt spid="19"/>
                                        </p:tgtEl>
                                        <p:attrNameLst>
                                          <p:attrName>style.visibility</p:attrName>
                                        </p:attrNameLst>
                                      </p:cBhvr>
                                      <p:to>
                                        <p:strVal val="hidden"/>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8"/>
                                        </p:tgtEl>
                                      </p:cBhvr>
                                    </p:animEffect>
                                    <p:set>
                                      <p:cBhvr>
                                        <p:cTn id="55" dur="1" fill="hold">
                                          <p:stCondLst>
                                            <p:cond delay="499"/>
                                          </p:stCondLst>
                                        </p:cTn>
                                        <p:tgtEl>
                                          <p:spTgt spid="8"/>
                                        </p:tgtEl>
                                        <p:attrNameLst>
                                          <p:attrName>style.visibility</p:attrName>
                                        </p:attrNameLst>
                                      </p:cBhvr>
                                      <p:to>
                                        <p:strVal val="hidden"/>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9"/>
                                        </p:tgtEl>
                                      </p:cBhvr>
                                    </p:animEffect>
                                    <p:set>
                                      <p:cBhvr>
                                        <p:cTn id="63" dur="1" fill="hold">
                                          <p:stCondLst>
                                            <p:cond delay="499"/>
                                          </p:stCondLst>
                                        </p:cTn>
                                        <p:tgtEl>
                                          <p:spTgt spid="9"/>
                                        </p:tgtEl>
                                        <p:attrNameLst>
                                          <p:attrName>style.visibility</p:attrName>
                                        </p:attrNameLst>
                                      </p:cBhvr>
                                      <p:to>
                                        <p:strVal val="hidden"/>
                                      </p:to>
                                    </p:set>
                                  </p:childTnLst>
                                </p:cTn>
                              </p:par>
                            </p:childTnLst>
                          </p:cTn>
                        </p:par>
                        <p:par>
                          <p:cTn id="64" fill="hold">
                            <p:stCondLst>
                              <p:cond delay="500"/>
                            </p:stCondLst>
                            <p:childTnLst>
                              <p:par>
                                <p:cTn id="65" presetID="1" presetClass="entr" presetSubtype="0"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up)">
                                      <p:cBhvr>
                                        <p:cTn id="70" dur="500"/>
                                        <p:tgtEl>
                                          <p:spTgt spid="21"/>
                                        </p:tgtEl>
                                      </p:cBhvr>
                                    </p:animEffect>
                                  </p:childTnLst>
                                </p:cTn>
                              </p:par>
                            </p:childTnLst>
                          </p:cTn>
                        </p:par>
                        <p:par>
                          <p:cTn id="71" fill="hold">
                            <p:stCondLst>
                              <p:cond delay="1000"/>
                            </p:stCondLst>
                            <p:childTnLst>
                              <p:par>
                                <p:cTn id="72" presetID="1" presetClass="entr" presetSubtype="0" fill="hold" nodeType="after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childTnLst>
                                </p:cTn>
                              </p:par>
                            </p:childTnLst>
                          </p:cTn>
                        </p:par>
                        <p:par>
                          <p:cTn id="74" fill="hold">
                            <p:stCondLst>
                              <p:cond delay="1000"/>
                            </p:stCondLst>
                            <p:childTnLst>
                              <p:par>
                                <p:cTn id="75" presetID="10" presetClass="exit" presetSubtype="0" fill="hold" grpId="1" nodeType="afterEffect">
                                  <p:stCondLst>
                                    <p:cond delay="2000"/>
                                  </p:stCondLst>
                                  <p:childTnLst>
                                    <p:animEffect transition="out" filter="fade">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9" grpId="0" animBg="1"/>
      <p:bldP spid="19" grpId="1" animBg="1"/>
      <p:bldP spid="20" grpId="0" animBg="1"/>
      <p:bldP spid="20" grpId="1" animBg="1"/>
      <p:bldP spid="21" grpId="0" animBg="1"/>
      <p:bldP spid="2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 </a:t>
            </a:r>
            <a:r>
              <a:rPr lang="en-US" dirty="0" err="1" smtClean="0"/>
              <a:t>Drupal</a:t>
            </a:r>
            <a:r>
              <a:rPr lang="en-US" dirty="0" smtClean="0"/>
              <a:t> structure</a:t>
            </a:r>
            <a:endParaRPr lang="en-US" dirty="0"/>
          </a:p>
        </p:txBody>
      </p:sp>
      <p:sp>
        <p:nvSpPr>
          <p:cNvPr id="3" name="Content Placeholder 2"/>
          <p:cNvSpPr>
            <a:spLocks noGrp="1"/>
          </p:cNvSpPr>
          <p:nvPr>
            <p:ph idx="1"/>
          </p:nvPr>
        </p:nvSpPr>
        <p:spPr>
          <a:xfrm>
            <a:off x="457200" y="1268760"/>
            <a:ext cx="5626968" cy="5184576"/>
          </a:xfrm>
        </p:spPr>
        <p:txBody>
          <a:bodyPr>
            <a:normAutofit/>
          </a:bodyPr>
          <a:lstStyle/>
          <a:p>
            <a:pPr>
              <a:buNone/>
            </a:pPr>
            <a:r>
              <a:rPr lang="en-US" sz="1400" b="1" dirty="0" smtClean="0">
                <a:latin typeface="Courier New" pitchFamily="49" charset="0"/>
                <a:cs typeface="Courier New" pitchFamily="49" charset="0"/>
              </a:rPr>
              <a:t>dev</a:t>
            </a:r>
          </a:p>
          <a:p>
            <a:pPr>
              <a:buNone/>
            </a:pP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u="sng" dirty="0" err="1" smtClean="0">
                <a:solidFill>
                  <a:srgbClr val="0070C0"/>
                </a:solidFill>
                <a:latin typeface="Courier New" pitchFamily="49" charset="0"/>
                <a:cs typeface="Courier New" pitchFamily="49" charset="0"/>
              </a:rPr>
              <a:t>drupal</a:t>
            </a:r>
            <a:r>
              <a:rPr lang="en-US" sz="1400" b="1" dirty="0" smtClean="0">
                <a:solidFill>
                  <a:srgbClr val="0070C0"/>
                </a:solidFill>
                <a:latin typeface="Courier New" pitchFamily="49" charset="0"/>
                <a:cs typeface="Courier New" pitchFamily="49" charset="0"/>
              </a:rPr>
              <a:t> --&gt; </a:t>
            </a:r>
            <a:r>
              <a:rPr lang="en-US" sz="1400" b="1" dirty="0" smtClean="0">
                <a:latin typeface="Courier New" pitchFamily="49" charset="0"/>
                <a:cs typeface="Courier New" pitchFamily="49" charset="0"/>
              </a:rPr>
              <a:t>drupal-7.xx</a:t>
            </a:r>
            <a:endParaRPr lang="en-US" sz="1400" b="1" dirty="0" smtClean="0">
              <a:solidFill>
                <a:srgbClr val="0070C0"/>
              </a:solidFill>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 │  ├ </a:t>
            </a:r>
            <a:r>
              <a:rPr lang="en-US" sz="1400" b="1" i="1" dirty="0" smtClean="0">
                <a:solidFill>
                  <a:schemeClr val="accent3">
                    <a:lumMod val="50000"/>
                  </a:schemeClr>
                </a:solidFill>
                <a:latin typeface="Courier New" pitchFamily="49" charset="0"/>
                <a:cs typeface="Courier New" pitchFamily="49" charset="0"/>
              </a:rPr>
              <a:t>core-directories, …</a:t>
            </a:r>
            <a:endParaRPr lang="en-US" sz="1400" b="1" i="1" dirty="0" smtClean="0">
              <a:solidFill>
                <a:schemeClr val="accent3">
                  <a:lumMod val="50000"/>
                </a:schemeClr>
              </a:solidFill>
              <a:latin typeface="Courier New" pitchFamily="49" charset="0"/>
              <a:cs typeface="Courier New" pitchFamily="49" charset="0"/>
            </a:endParaRPr>
          </a:p>
          <a:p>
            <a:pPr>
              <a:buNone/>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  └ </a:t>
            </a:r>
            <a:r>
              <a:rPr lang="en-US" sz="1400" b="1" u="sng" dirty="0" smtClean="0">
                <a:solidFill>
                  <a:srgbClr val="0070C0"/>
                </a:solidFill>
                <a:latin typeface="Courier New" pitchFamily="49" charset="0"/>
                <a:cs typeface="Courier New" pitchFamily="49" charset="0"/>
              </a:rPr>
              <a:t>sites</a:t>
            </a:r>
            <a:r>
              <a:rPr lang="en-US" sz="1400" b="1" dirty="0" smtClean="0">
                <a:solidFill>
                  <a:srgbClr val="0070C0"/>
                </a:solidFill>
                <a:latin typeface="Courier New" pitchFamily="49" charset="0"/>
                <a:cs typeface="Courier New" pitchFamily="49" charset="0"/>
              </a:rPr>
              <a:t> --&gt;</a:t>
            </a: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../sites</a:t>
            </a:r>
            <a:endParaRPr lang="en-US" sz="1400" b="1" dirty="0" smtClean="0">
              <a:solidFill>
                <a:srgbClr val="0070C0"/>
              </a:solidFill>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 drupal-7.ww</a:t>
            </a:r>
          </a:p>
          <a:p>
            <a:pPr>
              <a:buNone/>
            </a:pPr>
            <a:r>
              <a:rPr lang="en-US" sz="1400" b="1" dirty="0" smtClean="0">
                <a:latin typeface="Courier New" pitchFamily="49" charset="0"/>
                <a:cs typeface="Courier New" pitchFamily="49" charset="0"/>
              </a:rPr>
              <a:t>  ├ </a:t>
            </a:r>
            <a:r>
              <a:rPr lang="en-US" sz="1400" b="1" dirty="0" smtClean="0">
                <a:latin typeface="Courier New" pitchFamily="49" charset="0"/>
                <a:cs typeface="Courier New" pitchFamily="49" charset="0"/>
              </a:rPr>
              <a:t>drupal-7.xx</a:t>
            </a:r>
            <a:endParaRPr lang="en-US" sz="14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 </a:t>
            </a:r>
            <a:r>
              <a:rPr lang="en-US" sz="1400" b="1" dirty="0" smtClean="0">
                <a:latin typeface="Courier New" pitchFamily="49" charset="0"/>
                <a:cs typeface="Courier New" pitchFamily="49" charset="0"/>
              </a:rPr>
              <a:t>sites</a:t>
            </a:r>
          </a:p>
          <a:p>
            <a:pPr>
              <a:buNone/>
            </a:pP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   ├ </a:t>
            </a:r>
            <a:r>
              <a:rPr lang="en-US" sz="1400" b="1" dirty="0" smtClean="0">
                <a:latin typeface="Courier New" pitchFamily="49" charset="0"/>
                <a:cs typeface="Courier New" pitchFamily="49" charset="0"/>
              </a:rPr>
              <a:t>all</a:t>
            </a:r>
          </a:p>
          <a:p>
            <a:pPr>
              <a:buNone/>
            </a:pP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   ├ </a:t>
            </a:r>
            <a:r>
              <a:rPr lang="en-US" sz="1400" b="1" i="1" dirty="0" smtClean="0">
                <a:solidFill>
                  <a:schemeClr val="accent3">
                    <a:lumMod val="50000"/>
                  </a:schemeClr>
                </a:solidFill>
                <a:latin typeface="Courier New" pitchFamily="49" charset="0"/>
                <a:cs typeface="Courier New" pitchFamily="49" charset="0"/>
              </a:rPr>
              <a:t>subsite1</a:t>
            </a:r>
          </a:p>
          <a:p>
            <a:pPr>
              <a:buNone/>
            </a:pP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   │ </a:t>
            </a:r>
            <a:r>
              <a:rPr lang="en-US" sz="1400" b="1" dirty="0" smtClean="0">
                <a:latin typeface="Courier New" pitchFamily="49" charset="0"/>
                <a:cs typeface="Courier New" pitchFamily="49" charset="0"/>
              </a:rPr>
              <a:t>├ modules, themes, libraries</a:t>
            </a:r>
          </a:p>
          <a:p>
            <a:pPr>
              <a:buNone/>
            </a:pP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   │ </a:t>
            </a:r>
            <a:r>
              <a:rPr lang="en-US" sz="1400" b="1" dirty="0" smtClean="0">
                <a:latin typeface="Courier New" pitchFamily="49" charset="0"/>
                <a:cs typeface="Courier New" pitchFamily="49" charset="0"/>
              </a:rPr>
              <a:t>└ </a:t>
            </a:r>
            <a:r>
              <a:rPr lang="en-US" sz="1400" b="1" u="sng" dirty="0" smtClean="0">
                <a:solidFill>
                  <a:srgbClr val="0070C0"/>
                </a:solidFill>
                <a:latin typeface="Courier New" pitchFamily="49" charset="0"/>
                <a:cs typeface="Courier New" pitchFamily="49" charset="0"/>
              </a:rPr>
              <a:t>files</a:t>
            </a:r>
            <a:r>
              <a:rPr lang="en-US" sz="1400" b="1" dirty="0" smtClean="0">
                <a:solidFill>
                  <a:srgbClr val="0070C0"/>
                </a:solidFill>
                <a:latin typeface="Courier New" pitchFamily="49" charset="0"/>
                <a:cs typeface="Courier New" pitchFamily="49" charset="0"/>
              </a:rPr>
              <a:t> </a:t>
            </a:r>
            <a:r>
              <a:rPr lang="en-US" sz="1400" b="1" dirty="0" smtClean="0">
                <a:solidFill>
                  <a:srgbClr val="0070C0"/>
                </a:solidFill>
                <a:latin typeface="Courier New" pitchFamily="49" charset="0"/>
                <a:cs typeface="Courier New" pitchFamily="49" charset="0"/>
              </a:rPr>
              <a:t>--&gt;</a:t>
            </a: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www-writable/</a:t>
            </a:r>
            <a:r>
              <a:rPr lang="en-US" sz="1400" b="1" i="1" dirty="0" smtClean="0">
                <a:solidFill>
                  <a:schemeClr val="accent3">
                    <a:lumMod val="50000"/>
                  </a:schemeClr>
                </a:solidFill>
                <a:latin typeface="Courier New" pitchFamily="49" charset="0"/>
                <a:cs typeface="Courier New" pitchFamily="49" charset="0"/>
              </a:rPr>
              <a:t>subsite1</a:t>
            </a:r>
            <a:r>
              <a:rPr lang="en-US" sz="1400" b="1" dirty="0" smtClean="0">
                <a:latin typeface="Courier New" pitchFamily="49" charset="0"/>
                <a:cs typeface="Courier New" pitchFamily="49" charset="0"/>
              </a:rPr>
              <a:t>/files</a:t>
            </a:r>
            <a:endParaRPr lang="en-US" sz="1400" b="1" u="sng" dirty="0" smtClean="0">
              <a:solidFill>
                <a:srgbClr val="0070C0"/>
              </a:solidFill>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   └ </a:t>
            </a:r>
            <a:r>
              <a:rPr lang="en-US" sz="1400" b="1" i="1" dirty="0" smtClean="0">
                <a:solidFill>
                  <a:schemeClr val="accent3">
                    <a:lumMod val="50000"/>
                  </a:schemeClr>
                </a:solidFill>
                <a:latin typeface="Courier New" pitchFamily="49" charset="0"/>
                <a:cs typeface="Courier New" pitchFamily="49" charset="0"/>
              </a:rPr>
              <a:t>subsite2</a:t>
            </a:r>
          </a:p>
          <a:p>
            <a:pPr>
              <a:buNone/>
            </a:pP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 modules, themes, libraries</a:t>
            </a:r>
          </a:p>
          <a:p>
            <a:pPr>
              <a:buNone/>
            </a:pP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u="sng" dirty="0" smtClean="0">
                <a:solidFill>
                  <a:srgbClr val="0070C0"/>
                </a:solidFill>
                <a:latin typeface="Courier New" pitchFamily="49" charset="0"/>
                <a:cs typeface="Courier New" pitchFamily="49" charset="0"/>
              </a:rPr>
              <a:t>files</a:t>
            </a:r>
            <a:r>
              <a:rPr lang="en-US" sz="1400" b="1" dirty="0" smtClean="0">
                <a:solidFill>
                  <a:srgbClr val="0070C0"/>
                </a:solidFill>
                <a:latin typeface="Courier New" pitchFamily="49" charset="0"/>
                <a:cs typeface="Courier New" pitchFamily="49" charset="0"/>
              </a:rPr>
              <a:t> --&gt;</a:t>
            </a:r>
            <a:r>
              <a:rPr lang="en-US"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…/…/www-writable/</a:t>
            </a:r>
            <a:r>
              <a:rPr lang="en-US" sz="1400" b="1" i="1" dirty="0" smtClean="0">
                <a:solidFill>
                  <a:schemeClr val="accent3">
                    <a:lumMod val="50000"/>
                  </a:schemeClr>
                </a:solidFill>
                <a:latin typeface="Courier New" pitchFamily="49" charset="0"/>
                <a:cs typeface="Courier New" pitchFamily="49" charset="0"/>
              </a:rPr>
              <a:t>subsite2</a:t>
            </a:r>
            <a:r>
              <a:rPr lang="en-US" sz="1400" b="1" dirty="0" smtClean="0">
                <a:latin typeface="Courier New" pitchFamily="49" charset="0"/>
                <a:cs typeface="Courier New" pitchFamily="49" charset="0"/>
              </a:rPr>
              <a:t>/files</a:t>
            </a:r>
            <a:endParaRPr lang="en-US" sz="1400" b="1" u="sng" dirty="0" smtClean="0">
              <a:solidFill>
                <a:srgbClr val="0070C0"/>
              </a:solidFill>
              <a:latin typeface="Courier New" pitchFamily="49" charset="0"/>
              <a:cs typeface="Courier New" pitchFamily="49" charset="0"/>
            </a:endParaRPr>
          </a:p>
        </p:txBody>
      </p:sp>
      <p:sp>
        <p:nvSpPr>
          <p:cNvPr id="15" name="Content Placeholder 2"/>
          <p:cNvSpPr txBox="1">
            <a:spLocks/>
          </p:cNvSpPr>
          <p:nvPr/>
        </p:nvSpPr>
        <p:spPr>
          <a:xfrm>
            <a:off x="6156176" y="1268760"/>
            <a:ext cx="2414736" cy="518457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www-writable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a:t>
            </a:r>
            <a:r>
              <a:rPr kumimoji="0" lang="en-US" sz="1400" b="1" i="1" u="none" strike="noStrike" kern="1200" cap="none" spc="0" normalizeH="0" baseline="0" noProof="0" dirty="0" smtClean="0">
                <a:ln>
                  <a:noFill/>
                </a:ln>
                <a:solidFill>
                  <a:schemeClr val="accent3">
                    <a:lumMod val="50000"/>
                  </a:schemeClr>
                </a:solidFill>
                <a:effectLst/>
                <a:uLnTx/>
                <a:uFillTx/>
                <a:latin typeface="Courier New" pitchFamily="49" charset="0"/>
                <a:ea typeface="+mn-ea"/>
                <a:cs typeface="Courier New" pitchFamily="49" charset="0"/>
              </a:rPr>
              <a:t>subsite1</a:t>
            </a:r>
            <a:endParaRPr kumimoji="0" lang="en-US" sz="1400" b="1" i="1"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 files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private_files</a:t>
            </a: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a:t>
            </a:r>
            <a:r>
              <a:rPr kumimoji="0" lang="en-US" sz="1400" b="1" i="1" u="none" strike="noStrike" kern="1200" cap="none" spc="0" normalizeH="0" baseline="0" noProof="0" dirty="0" smtClean="0">
                <a:ln>
                  <a:noFill/>
                </a:ln>
                <a:solidFill>
                  <a:schemeClr val="accent3">
                    <a:lumMod val="50000"/>
                  </a:schemeClr>
                </a:solidFill>
                <a:effectLst/>
                <a:uLnTx/>
                <a:uFillTx/>
                <a:latin typeface="Courier New" pitchFamily="49" charset="0"/>
                <a:ea typeface="+mn-ea"/>
                <a:cs typeface="Courier New" pitchFamily="49" charset="0"/>
              </a:rPr>
              <a:t>subsite2</a:t>
            </a:r>
            <a:endParaRPr kumimoji="0" lang="en-US" sz="1400" b="1" i="1"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files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private_files</a:t>
            </a: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 </a:t>
            </a:r>
            <a:r>
              <a:rPr lang="en-US" dirty="0" err="1" smtClean="0"/>
              <a:t>Drupal</a:t>
            </a:r>
            <a:r>
              <a:rPr lang="en-US" dirty="0" smtClean="0"/>
              <a:t> structure</a:t>
            </a:r>
            <a:endParaRPr lang="en-US" dirty="0"/>
          </a:p>
        </p:txBody>
      </p:sp>
      <p:sp>
        <p:nvSpPr>
          <p:cNvPr id="3" name="Content Placeholder 2"/>
          <p:cNvSpPr>
            <a:spLocks noGrp="1"/>
          </p:cNvSpPr>
          <p:nvPr>
            <p:ph idx="1"/>
          </p:nvPr>
        </p:nvSpPr>
        <p:spPr>
          <a:xfrm>
            <a:off x="457200" y="1268760"/>
            <a:ext cx="4906888" cy="5184576"/>
          </a:xfrm>
        </p:spPr>
        <p:txBody>
          <a:bodyPr numCol="1">
            <a:normAutofit/>
          </a:bodyPr>
          <a:lstStyle/>
          <a:p>
            <a:pPr>
              <a:buNone/>
            </a:pPr>
            <a:r>
              <a:rPr lang="en-US" sz="1200" b="1" u="sng" dirty="0" smtClean="0">
                <a:solidFill>
                  <a:srgbClr val="0070C0"/>
                </a:solidFill>
                <a:latin typeface="Courier New" pitchFamily="49" charset="0"/>
                <a:cs typeface="Courier New" pitchFamily="49" charset="0"/>
              </a:rPr>
              <a:t>stage</a:t>
            </a:r>
            <a:r>
              <a:rPr lang="en-US" sz="1200" b="1" dirty="0" smtClean="0">
                <a:solidFill>
                  <a:srgbClr val="0070C0"/>
                </a:solidFill>
                <a:latin typeface="Courier New" pitchFamily="49" charset="0"/>
                <a:cs typeface="Courier New" pitchFamily="49" charset="0"/>
              </a:rPr>
              <a:t> --&gt; </a:t>
            </a:r>
            <a:r>
              <a:rPr lang="en-US" sz="1200" b="1" dirty="0" err="1" smtClean="0">
                <a:latin typeface="Courier New" pitchFamily="49" charset="0"/>
                <a:cs typeface="Courier New" pitchFamily="49" charset="0"/>
              </a:rPr>
              <a:t>stageprod</a:t>
            </a:r>
            <a:r>
              <a:rPr lang="en-US" sz="1200" b="1" dirty="0" smtClean="0">
                <a:latin typeface="Courier New" pitchFamily="49" charset="0"/>
                <a:cs typeface="Courier New" pitchFamily="49" charset="0"/>
              </a:rPr>
              <a:t>_[</a:t>
            </a:r>
            <a:r>
              <a:rPr lang="en-US" sz="1200" b="1" dirty="0" err="1" smtClean="0">
                <a:latin typeface="Courier New" pitchFamily="49" charset="0"/>
                <a:cs typeface="Courier New" pitchFamily="49" charset="0"/>
              </a:rPr>
              <a:t>b|a</a:t>
            </a:r>
            <a:r>
              <a:rPr lang="en-US" sz="1200" b="1" dirty="0" smtClean="0">
                <a:latin typeface="Courier New" pitchFamily="49" charset="0"/>
                <a:cs typeface="Courier New" pitchFamily="49" charset="0"/>
              </a:rPr>
              <a:t>]</a:t>
            </a:r>
            <a:endParaRPr lang="en-US" sz="1200" b="1" u="sng" dirty="0" smtClean="0">
              <a:solidFill>
                <a:srgbClr val="0070C0"/>
              </a:solidFill>
              <a:latin typeface="Courier New" pitchFamily="49" charset="0"/>
              <a:cs typeface="Courier New" pitchFamily="49" charset="0"/>
            </a:endParaRPr>
          </a:p>
          <a:p>
            <a:pPr>
              <a:buNone/>
            </a:pPr>
            <a:r>
              <a:rPr lang="en-US" sz="1200" b="1" u="sng" dirty="0" smtClean="0">
                <a:solidFill>
                  <a:srgbClr val="0070C0"/>
                </a:solidFill>
                <a:latin typeface="Courier New" pitchFamily="49" charset="0"/>
                <a:cs typeface="Courier New" pitchFamily="49" charset="0"/>
              </a:rPr>
              <a:t>prod</a:t>
            </a:r>
            <a:r>
              <a:rPr lang="en-US" sz="1200" b="1" dirty="0" smtClean="0">
                <a:solidFill>
                  <a:srgbClr val="0070C0"/>
                </a:solidFill>
                <a:latin typeface="Courier New" pitchFamily="49" charset="0"/>
                <a:cs typeface="Courier New" pitchFamily="49" charset="0"/>
              </a:rPr>
              <a:t> --&gt; </a:t>
            </a:r>
            <a:r>
              <a:rPr lang="en-US" sz="1200" b="1" dirty="0" err="1" smtClean="0">
                <a:latin typeface="Courier New" pitchFamily="49" charset="0"/>
                <a:cs typeface="Courier New" pitchFamily="49" charset="0"/>
              </a:rPr>
              <a:t>stageprod</a:t>
            </a:r>
            <a:r>
              <a:rPr lang="en-US" sz="1200" b="1" dirty="0" smtClean="0">
                <a:latin typeface="Courier New" pitchFamily="49" charset="0"/>
                <a:cs typeface="Courier New" pitchFamily="49" charset="0"/>
              </a:rPr>
              <a:t>_[</a:t>
            </a:r>
            <a:r>
              <a:rPr lang="en-US" sz="1200" b="1" dirty="0" err="1" smtClean="0">
                <a:latin typeface="Courier New" pitchFamily="49" charset="0"/>
                <a:cs typeface="Courier New" pitchFamily="49" charset="0"/>
              </a:rPr>
              <a:t>a|b</a:t>
            </a:r>
            <a:r>
              <a:rPr lang="en-US" sz="1200" b="1" dirty="0" smtClean="0">
                <a:latin typeface="Courier New" pitchFamily="49" charset="0"/>
                <a:cs typeface="Courier New" pitchFamily="49" charset="0"/>
              </a:rPr>
              <a:t>]</a:t>
            </a:r>
          </a:p>
          <a:p>
            <a:pPr>
              <a:buNone/>
            </a:pPr>
            <a:r>
              <a:rPr lang="en-US" sz="1200" b="1" dirty="0" err="1" smtClean="0">
                <a:latin typeface="Courier New" pitchFamily="49" charset="0"/>
                <a:cs typeface="Courier New" pitchFamily="49" charset="0"/>
              </a:rPr>
              <a:t>stageprod_a</a:t>
            </a:r>
            <a:endParaRPr lang="en-US" sz="1200" b="1" dirty="0" smtClean="0">
              <a:latin typeface="Courier New" pitchFamily="49" charset="0"/>
              <a:cs typeface="Courier New" pitchFamily="49" charset="0"/>
            </a:endParaRPr>
          </a:p>
          <a:p>
            <a:pPr>
              <a:buNone/>
            </a:pPr>
            <a:r>
              <a:rPr lang="en-US" sz="1200" b="1" dirty="0" err="1" smtClean="0">
                <a:latin typeface="Courier New" pitchFamily="49" charset="0"/>
                <a:cs typeface="Courier New" pitchFamily="49" charset="0"/>
              </a:rPr>
              <a:t>stageprod_b</a:t>
            </a: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 </a:t>
            </a:r>
            <a:r>
              <a:rPr lang="en-US" sz="1200" b="1" u="sng" dirty="0" err="1" smtClean="0">
                <a:solidFill>
                  <a:srgbClr val="0070C0"/>
                </a:solidFill>
                <a:latin typeface="Courier New" pitchFamily="49" charset="0"/>
                <a:cs typeface="Courier New" pitchFamily="49" charset="0"/>
              </a:rPr>
              <a:t>drupal</a:t>
            </a:r>
            <a:r>
              <a:rPr lang="en-US" sz="1200" b="1" dirty="0" smtClean="0">
                <a:solidFill>
                  <a:srgbClr val="0070C0"/>
                </a:solidFill>
                <a:latin typeface="Courier New" pitchFamily="49" charset="0"/>
                <a:cs typeface="Courier New" pitchFamily="49" charset="0"/>
              </a:rPr>
              <a:t> --&gt; </a:t>
            </a:r>
            <a:r>
              <a:rPr lang="en-US" sz="1200" b="1" dirty="0" smtClean="0">
                <a:latin typeface="Courier New" pitchFamily="49" charset="0"/>
                <a:cs typeface="Courier New" pitchFamily="49" charset="0"/>
              </a:rPr>
              <a:t>drupal-7.xx</a:t>
            </a:r>
            <a:endParaRPr lang="en-US" sz="1200" b="1" dirty="0" smtClean="0">
              <a:solidFill>
                <a:srgbClr val="0070C0"/>
              </a:solidFill>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  ├ </a:t>
            </a:r>
            <a:r>
              <a:rPr lang="en-US" sz="1200" b="1" i="1" dirty="0" smtClean="0">
                <a:solidFill>
                  <a:schemeClr val="accent3">
                    <a:lumMod val="50000"/>
                  </a:schemeClr>
                </a:solidFill>
                <a:latin typeface="Courier New" pitchFamily="49" charset="0"/>
                <a:cs typeface="Courier New" pitchFamily="49" charset="0"/>
              </a:rPr>
              <a:t>core-directories, …</a:t>
            </a:r>
          </a:p>
          <a:p>
            <a:pPr>
              <a:buNone/>
            </a:pPr>
            <a:r>
              <a:rPr lang="en-US" sz="1200" b="1" dirty="0" smtClean="0">
                <a:latin typeface="Courier New" pitchFamily="49" charset="0"/>
                <a:cs typeface="Courier New" pitchFamily="49" charset="0"/>
              </a:rPr>
              <a:t>  │  └ </a:t>
            </a:r>
            <a:r>
              <a:rPr lang="en-US" sz="1200" b="1" u="sng" dirty="0" smtClean="0">
                <a:solidFill>
                  <a:srgbClr val="0070C0"/>
                </a:solidFill>
                <a:latin typeface="Courier New" pitchFamily="49" charset="0"/>
                <a:cs typeface="Courier New" pitchFamily="49" charset="0"/>
              </a:rPr>
              <a:t>sites</a:t>
            </a:r>
            <a:r>
              <a:rPr lang="en-US" sz="1200" b="1" dirty="0" smtClean="0">
                <a:solidFill>
                  <a:srgbClr val="0070C0"/>
                </a:solidFill>
                <a:latin typeface="Courier New" pitchFamily="49" charset="0"/>
                <a:cs typeface="Courier New" pitchFamily="49" charset="0"/>
              </a:rPr>
              <a:t> --&gt;</a:t>
            </a:r>
            <a:r>
              <a:rPr lang="en-US" sz="1200" b="1" dirty="0" smtClean="0">
                <a:latin typeface="Courier New" pitchFamily="49" charset="0"/>
                <a:cs typeface="Courier New" pitchFamily="49" charset="0"/>
              </a:rPr>
              <a:t> ../sites</a:t>
            </a:r>
            <a:endParaRPr lang="en-US" sz="1200" b="1" dirty="0" smtClean="0">
              <a:solidFill>
                <a:srgbClr val="0070C0"/>
              </a:solidFill>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 drupal-7.ww</a:t>
            </a:r>
          </a:p>
          <a:p>
            <a:pPr>
              <a:buNone/>
            </a:pPr>
            <a:r>
              <a:rPr lang="en-US" sz="1200" b="1" dirty="0" smtClean="0">
                <a:latin typeface="Courier New" pitchFamily="49" charset="0"/>
                <a:cs typeface="Courier New" pitchFamily="49" charset="0"/>
              </a:rPr>
              <a:t>  ├ drupal-7.xx</a:t>
            </a:r>
          </a:p>
          <a:p>
            <a:pPr>
              <a:buNone/>
            </a:pPr>
            <a:r>
              <a:rPr lang="en-US" sz="1200" b="1" dirty="0" smtClean="0">
                <a:latin typeface="Courier New" pitchFamily="49" charset="0"/>
                <a:cs typeface="Courier New" pitchFamily="49" charset="0"/>
              </a:rPr>
              <a:t>  ├ sites</a:t>
            </a:r>
          </a:p>
          <a:p>
            <a:pPr>
              <a:buNone/>
            </a:pPr>
            <a:r>
              <a:rPr lang="en-US" sz="1200" b="1" dirty="0" smtClean="0">
                <a:latin typeface="Courier New" pitchFamily="49" charset="0"/>
                <a:cs typeface="Courier New" pitchFamily="49" charset="0"/>
              </a:rPr>
              <a:t>  │ ├ all</a:t>
            </a:r>
          </a:p>
          <a:p>
            <a:pPr>
              <a:buNone/>
            </a:pPr>
            <a:r>
              <a:rPr lang="en-US" sz="1200" b="1" dirty="0" smtClean="0">
                <a:latin typeface="Courier New" pitchFamily="49" charset="0"/>
                <a:cs typeface="Courier New" pitchFamily="49" charset="0"/>
              </a:rPr>
              <a:t>  │ ├ </a:t>
            </a:r>
            <a:r>
              <a:rPr lang="en-US" sz="1200" b="1" i="1" dirty="0" smtClean="0">
                <a:solidFill>
                  <a:schemeClr val="accent3">
                    <a:lumMod val="50000"/>
                  </a:schemeClr>
                </a:solidFill>
                <a:latin typeface="Courier New" pitchFamily="49" charset="0"/>
                <a:cs typeface="Courier New" pitchFamily="49" charset="0"/>
              </a:rPr>
              <a:t>subsite1</a:t>
            </a:r>
          </a:p>
          <a:p>
            <a:pPr>
              <a:buNone/>
            </a:pPr>
            <a:r>
              <a:rPr lang="en-US" sz="1200" b="1" dirty="0" smtClean="0">
                <a:latin typeface="Courier New" pitchFamily="49" charset="0"/>
                <a:cs typeface="Courier New" pitchFamily="49" charset="0"/>
              </a:rPr>
              <a:t>  │ │ ├ modules, themes, libraries</a:t>
            </a:r>
          </a:p>
          <a:p>
            <a:pPr>
              <a:buNone/>
            </a:pPr>
            <a:r>
              <a:rPr lang="en-US" sz="1200" b="1" dirty="0" smtClean="0">
                <a:latin typeface="Courier New" pitchFamily="49" charset="0"/>
                <a:cs typeface="Courier New" pitchFamily="49" charset="0"/>
              </a:rPr>
              <a:t>  │ │ └ </a:t>
            </a:r>
            <a:r>
              <a:rPr lang="en-US" sz="1200" b="1" u="sng" dirty="0" smtClean="0">
                <a:solidFill>
                  <a:srgbClr val="0070C0"/>
                </a:solidFill>
                <a:latin typeface="Courier New" pitchFamily="49" charset="0"/>
                <a:cs typeface="Courier New" pitchFamily="49" charset="0"/>
              </a:rPr>
              <a:t>files</a:t>
            </a:r>
            <a:r>
              <a:rPr lang="en-US" sz="1200" b="1" dirty="0" smtClean="0">
                <a:solidFill>
                  <a:srgbClr val="0070C0"/>
                </a:solidFill>
                <a:latin typeface="Courier New" pitchFamily="49" charset="0"/>
                <a:cs typeface="Courier New" pitchFamily="49" charset="0"/>
              </a:rPr>
              <a:t> --&gt;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public_files</a:t>
            </a:r>
            <a:r>
              <a:rPr lang="en-US" sz="1200" b="1" dirty="0" smtClean="0">
                <a:latin typeface="Courier New" pitchFamily="49" charset="0"/>
                <a:cs typeface="Courier New" pitchFamily="49" charset="0"/>
              </a:rPr>
              <a:t>/</a:t>
            </a:r>
            <a:r>
              <a:rPr lang="en-US" sz="1200" b="1" i="1" dirty="0" smtClean="0">
                <a:solidFill>
                  <a:schemeClr val="accent3">
                    <a:lumMod val="50000"/>
                  </a:schemeClr>
                </a:solidFill>
                <a:latin typeface="Courier New" pitchFamily="49" charset="0"/>
                <a:cs typeface="Courier New" pitchFamily="49" charset="0"/>
              </a:rPr>
              <a:t>subsite1</a:t>
            </a:r>
            <a:r>
              <a:rPr lang="en-US" sz="1200" b="1" dirty="0" smtClean="0">
                <a:latin typeface="Courier New" pitchFamily="49" charset="0"/>
                <a:cs typeface="Courier New" pitchFamily="49" charset="0"/>
              </a:rPr>
              <a:t>/files</a:t>
            </a:r>
          </a:p>
          <a:p>
            <a:pPr>
              <a:buNone/>
            </a:pPr>
            <a:r>
              <a:rPr lang="en-US" sz="12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 └ </a:t>
            </a:r>
            <a:r>
              <a:rPr lang="en-US" sz="1200" b="1" i="1" dirty="0" smtClean="0">
                <a:solidFill>
                  <a:schemeClr val="accent3">
                    <a:lumMod val="50000"/>
                  </a:schemeClr>
                </a:solidFill>
                <a:latin typeface="Courier New" pitchFamily="49" charset="0"/>
                <a:cs typeface="Courier New" pitchFamily="49" charset="0"/>
              </a:rPr>
              <a:t>subsite2</a:t>
            </a:r>
          </a:p>
          <a:p>
            <a:pPr>
              <a:buNone/>
            </a:pPr>
            <a:r>
              <a:rPr lang="en-US" sz="1200" b="1" dirty="0" smtClean="0">
                <a:latin typeface="Courier New" pitchFamily="49" charset="0"/>
                <a:cs typeface="Courier New" pitchFamily="49" charset="0"/>
              </a:rPr>
              <a:t>  │   ├ modules, themes, libraries</a:t>
            </a:r>
          </a:p>
          <a:p>
            <a:pPr>
              <a:buNone/>
            </a:pPr>
            <a:r>
              <a:rPr lang="en-US" sz="1200" b="1" dirty="0" smtClean="0">
                <a:latin typeface="Courier New" pitchFamily="49" charset="0"/>
                <a:cs typeface="Courier New" pitchFamily="49" charset="0"/>
              </a:rPr>
              <a:t>  │   └ </a:t>
            </a:r>
            <a:r>
              <a:rPr lang="en-US" sz="1200" b="1" u="sng" dirty="0" smtClean="0">
                <a:solidFill>
                  <a:srgbClr val="0070C0"/>
                </a:solidFill>
                <a:latin typeface="Courier New" pitchFamily="49" charset="0"/>
                <a:cs typeface="Courier New" pitchFamily="49" charset="0"/>
              </a:rPr>
              <a:t>files</a:t>
            </a:r>
            <a:r>
              <a:rPr lang="en-US" sz="1200" b="1" dirty="0" smtClean="0">
                <a:solidFill>
                  <a:srgbClr val="0070C0"/>
                </a:solidFill>
                <a:latin typeface="Courier New" pitchFamily="49" charset="0"/>
                <a:cs typeface="Courier New" pitchFamily="49" charset="0"/>
              </a:rPr>
              <a:t> --&gt;</a:t>
            </a:r>
            <a:r>
              <a:rPr lang="en-US" sz="12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public_files</a:t>
            </a:r>
            <a:r>
              <a:rPr lang="en-US" sz="1200" b="1" dirty="0" smtClean="0">
                <a:latin typeface="Courier New" pitchFamily="49" charset="0"/>
                <a:cs typeface="Courier New" pitchFamily="49" charset="0"/>
              </a:rPr>
              <a:t>/</a:t>
            </a:r>
            <a:r>
              <a:rPr lang="en-US" sz="1200" b="1" i="1" dirty="0" smtClean="0">
                <a:solidFill>
                  <a:schemeClr val="accent3">
                    <a:lumMod val="50000"/>
                  </a:schemeClr>
                </a:solidFill>
                <a:latin typeface="Courier New" pitchFamily="49" charset="0"/>
                <a:cs typeface="Courier New" pitchFamily="49" charset="0"/>
              </a:rPr>
              <a:t>subsite2</a:t>
            </a:r>
            <a:r>
              <a:rPr lang="en-US" sz="1200" b="1" dirty="0" smtClean="0">
                <a:latin typeface="Courier New" pitchFamily="49" charset="0"/>
                <a:cs typeface="Courier New" pitchFamily="49" charset="0"/>
              </a:rPr>
              <a:t>/files</a:t>
            </a:r>
            <a:endParaRPr lang="en-US" sz="1200" b="1" u="sng" dirty="0" smtClean="0">
              <a:solidFill>
                <a:srgbClr val="0070C0"/>
              </a:solidFill>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 </a:t>
            </a:r>
            <a:r>
              <a:rPr lang="en-US" sz="1200" b="1" u="sng" dirty="0" err="1" smtClean="0">
                <a:solidFill>
                  <a:srgbClr val="0070C0"/>
                </a:solidFill>
                <a:latin typeface="Courier New" pitchFamily="49" charset="0"/>
                <a:cs typeface="Courier New" pitchFamily="49" charset="0"/>
              </a:rPr>
              <a:t>public_files</a:t>
            </a:r>
            <a:r>
              <a:rPr lang="en-US" sz="1200" b="1" dirty="0" smtClean="0">
                <a:solidFill>
                  <a:srgbClr val="0070C0"/>
                </a:solidFill>
                <a:latin typeface="Courier New" pitchFamily="49" charset="0"/>
                <a:cs typeface="Courier New" pitchFamily="49" charset="0"/>
              </a:rPr>
              <a:t> --&gt;</a:t>
            </a:r>
            <a:r>
              <a:rPr lang="en-US" sz="12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www-writable/</a:t>
            </a:r>
            <a:r>
              <a:rPr lang="en-US" sz="1200" b="1" dirty="0" err="1" smtClean="0">
                <a:latin typeface="Courier New" pitchFamily="49" charset="0"/>
                <a:cs typeface="Courier New" pitchFamily="49" charset="0"/>
              </a:rPr>
              <a:t>stageprod_b</a:t>
            </a:r>
            <a:endParaRPr lang="en-US" sz="1200" b="1" u="sng" dirty="0" smtClean="0">
              <a:solidFill>
                <a:srgbClr val="0070C0"/>
              </a:solidFill>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 </a:t>
            </a:r>
            <a:r>
              <a:rPr lang="en-US" sz="1200" b="1" u="sng" dirty="0" err="1" smtClean="0">
                <a:solidFill>
                  <a:srgbClr val="0070C0"/>
                </a:solidFill>
                <a:latin typeface="Courier New" pitchFamily="49" charset="0"/>
                <a:cs typeface="Courier New" pitchFamily="49" charset="0"/>
              </a:rPr>
              <a:t>private_files</a:t>
            </a:r>
            <a:r>
              <a:rPr lang="en-US" sz="1200" b="1" dirty="0" smtClean="0">
                <a:solidFill>
                  <a:srgbClr val="0070C0"/>
                </a:solidFill>
                <a:latin typeface="Courier New" pitchFamily="49" charset="0"/>
                <a:cs typeface="Courier New" pitchFamily="49" charset="0"/>
              </a:rPr>
              <a:t> --&gt;</a:t>
            </a:r>
            <a:r>
              <a:rPr lang="en-US" sz="12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www-writable/</a:t>
            </a:r>
            <a:r>
              <a:rPr lang="en-US" sz="1200" b="1" dirty="0" err="1" smtClean="0">
                <a:latin typeface="Courier New" pitchFamily="49" charset="0"/>
                <a:cs typeface="Courier New" pitchFamily="49" charset="0"/>
              </a:rPr>
              <a:t>stageprod_b</a:t>
            </a:r>
            <a:endParaRPr lang="en-US" sz="1200" b="1" dirty="0" smtClean="0">
              <a:latin typeface="Courier New" pitchFamily="49" charset="0"/>
              <a:cs typeface="Courier New" pitchFamily="49" charset="0"/>
            </a:endParaRPr>
          </a:p>
        </p:txBody>
      </p:sp>
      <p:sp>
        <p:nvSpPr>
          <p:cNvPr id="4" name="Content Placeholder 2"/>
          <p:cNvSpPr txBox="1">
            <a:spLocks/>
          </p:cNvSpPr>
          <p:nvPr/>
        </p:nvSpPr>
        <p:spPr>
          <a:xfrm>
            <a:off x="5364088" y="1268760"/>
            <a:ext cx="3384376" cy="5184576"/>
          </a:xfrm>
          <a:prstGeom prst="rect">
            <a:avLst/>
          </a:prstGeom>
        </p:spPr>
        <p:txBody>
          <a:bodyPr vert="horz" lIns="91440" tIns="45720" rIns="91440" bIns="45720" numCol="1"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www-writable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stageprod_a</a:t>
            </a:r>
            <a:endPar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 </a:t>
            </a:r>
            <a:r>
              <a:rPr kumimoji="0" lang="en-US" sz="1200" b="1" i="1" u="none" strike="noStrike" kern="1200" cap="none" spc="0" normalizeH="0" baseline="0" noProof="0" dirty="0" smtClean="0">
                <a:ln>
                  <a:noFill/>
                </a:ln>
                <a:solidFill>
                  <a:schemeClr val="accent3">
                    <a:lumMod val="50000"/>
                  </a:schemeClr>
                </a:solidFill>
                <a:effectLst/>
                <a:uLnTx/>
                <a:uFillTx/>
                <a:latin typeface="Courier New" pitchFamily="49" charset="0"/>
                <a:ea typeface="+mn-ea"/>
                <a:cs typeface="Courier New" pitchFamily="49" charset="0"/>
              </a:rPr>
              <a:t>subsite1</a:t>
            </a:r>
            <a:endParaRPr kumimoji="0" lang="en-US" sz="1200" b="1" i="1"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 ├ files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 └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private_files</a:t>
            </a:r>
            <a:endPar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 </a:t>
            </a:r>
            <a:r>
              <a:rPr kumimoji="0" lang="en-US" sz="1200" b="1" i="1" u="none" strike="noStrike" kern="1200" cap="none" spc="0" normalizeH="0" baseline="0" noProof="0" dirty="0" smtClean="0">
                <a:ln>
                  <a:noFill/>
                </a:ln>
                <a:solidFill>
                  <a:schemeClr val="accent3">
                    <a:lumMod val="50000"/>
                  </a:schemeClr>
                </a:solidFill>
                <a:effectLst/>
                <a:uLnTx/>
                <a:uFillTx/>
                <a:latin typeface="Courier New" pitchFamily="49" charset="0"/>
                <a:ea typeface="+mn-ea"/>
                <a:cs typeface="Courier New" pitchFamily="49" charset="0"/>
              </a:rPr>
              <a:t>subsite2</a:t>
            </a:r>
            <a:endParaRPr kumimoji="0" lang="en-US" sz="1200" b="1" i="1"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 files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private_files</a:t>
            </a:r>
            <a:endPar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stageprod_b</a:t>
            </a:r>
            <a:endPar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a:t>
            </a:r>
            <a:r>
              <a:rPr kumimoji="0" lang="en-US" sz="1200" b="1" i="1" u="none" strike="noStrike" kern="1200" cap="none" spc="0" normalizeH="0" baseline="0" noProof="0" dirty="0" smtClean="0">
                <a:ln>
                  <a:noFill/>
                </a:ln>
                <a:solidFill>
                  <a:schemeClr val="accent3">
                    <a:lumMod val="50000"/>
                  </a:schemeClr>
                </a:solidFill>
                <a:effectLst/>
                <a:uLnTx/>
                <a:uFillTx/>
                <a:latin typeface="Courier New" pitchFamily="49" charset="0"/>
                <a:ea typeface="+mn-ea"/>
                <a:cs typeface="Courier New" pitchFamily="49" charset="0"/>
              </a:rPr>
              <a:t>subsite1</a:t>
            </a:r>
            <a:endParaRPr kumimoji="0" lang="en-US" sz="1200" b="1" i="1"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 files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private_files</a:t>
            </a:r>
            <a:endPar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a:t>
            </a:r>
            <a:r>
              <a:rPr kumimoji="0" lang="en-US" sz="1200" b="1" i="1" u="none" strike="noStrike" kern="1200" cap="none" spc="0" normalizeH="0" baseline="0" noProof="0" dirty="0" smtClean="0">
                <a:ln>
                  <a:noFill/>
                </a:ln>
                <a:solidFill>
                  <a:schemeClr val="accent3">
                    <a:lumMod val="50000"/>
                  </a:schemeClr>
                </a:solidFill>
                <a:effectLst/>
                <a:uLnTx/>
                <a:uFillTx/>
                <a:latin typeface="Courier New" pitchFamily="49" charset="0"/>
                <a:ea typeface="+mn-ea"/>
                <a:cs typeface="Courier New" pitchFamily="49" charset="0"/>
              </a:rPr>
              <a:t>subsite2</a:t>
            </a:r>
            <a:endParaRPr kumimoji="0" lang="en-US" sz="1200" b="1" i="1"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files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private_files</a:t>
            </a:r>
            <a:endParaRPr kumimoji="0" lang="en-US" sz="12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 </a:t>
            </a:r>
            <a:r>
              <a:rPr lang="en-US" dirty="0" err="1" smtClean="0"/>
              <a:t>Drupal</a:t>
            </a:r>
            <a:r>
              <a:rPr lang="en-US" dirty="0" smtClean="0"/>
              <a:t> structure</a:t>
            </a:r>
            <a:endParaRPr lang="en-US" dirty="0"/>
          </a:p>
        </p:txBody>
      </p:sp>
      <p:sp>
        <p:nvSpPr>
          <p:cNvPr id="3" name="Content Placeholder 2"/>
          <p:cNvSpPr>
            <a:spLocks noGrp="1"/>
          </p:cNvSpPr>
          <p:nvPr>
            <p:ph idx="1"/>
          </p:nvPr>
        </p:nvSpPr>
        <p:spPr>
          <a:xfrm>
            <a:off x="457200" y="1268760"/>
            <a:ext cx="5410944" cy="5184576"/>
          </a:xfrm>
        </p:spPr>
        <p:txBody>
          <a:bodyPr>
            <a:normAutofit/>
          </a:bodyPr>
          <a:lstStyle/>
          <a:p>
            <a:pPr>
              <a:buNone/>
            </a:pPr>
            <a:r>
              <a:rPr lang="en-US" sz="1300" b="1" dirty="0" smtClean="0">
                <a:latin typeface="Courier New" pitchFamily="49" charset="0"/>
                <a:cs typeface="Courier New" pitchFamily="49" charset="0"/>
              </a:rPr>
              <a:t>dev</a:t>
            </a: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a:t>
            </a:r>
            <a:endParaRPr lang="en-US" sz="1300" b="1" dirty="0" smtClean="0">
              <a:solidFill>
                <a:srgbClr val="0070C0"/>
              </a:solidFill>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a:t>
            </a:r>
            <a:r>
              <a:rPr lang="en-US" sz="1300" b="1" dirty="0" smtClean="0">
                <a:latin typeface="Courier New" pitchFamily="49" charset="0"/>
                <a:cs typeface="Courier New" pitchFamily="49" charset="0"/>
              </a:rPr>
              <a:t>sites</a:t>
            </a:r>
          </a:p>
          <a:p>
            <a:pPr>
              <a:buNone/>
            </a:pPr>
            <a:r>
              <a:rPr lang="en-US" sz="1300" b="1" dirty="0" smtClean="0">
                <a:latin typeface="Courier New" pitchFamily="49" charset="0"/>
                <a:cs typeface="Courier New" pitchFamily="49" charset="0"/>
              </a:rPr>
              <a:t>    └ </a:t>
            </a:r>
            <a:r>
              <a:rPr lang="en-US" sz="1300" b="1" u="sng" dirty="0" err="1" smtClean="0">
                <a:solidFill>
                  <a:srgbClr val="0070C0"/>
                </a:solidFill>
                <a:latin typeface="Courier New" pitchFamily="49" charset="0"/>
                <a:cs typeface="Courier New" pitchFamily="49" charset="0"/>
              </a:rPr>
              <a:t>subsite</a:t>
            </a:r>
            <a:r>
              <a:rPr lang="en-US" sz="1300" b="1" dirty="0" smtClean="0">
                <a:solidFill>
                  <a:srgbClr val="0070C0"/>
                </a:solidFill>
                <a:latin typeface="Courier New" pitchFamily="49" charset="0"/>
                <a:cs typeface="Courier New" pitchFamily="49" charset="0"/>
              </a:rPr>
              <a:t> --&gt; </a:t>
            </a:r>
            <a:r>
              <a:rPr lang="en-US" sz="1300" b="1" dirty="0" smtClean="0">
                <a:latin typeface="Courier New" pitchFamily="49" charset="0"/>
                <a:cs typeface="Courier New" pitchFamily="49" charset="0"/>
              </a:rPr>
              <a:t>…/…/projects/</a:t>
            </a:r>
            <a:r>
              <a:rPr lang="en-US" sz="1300" b="1" dirty="0" err="1" smtClean="0">
                <a:latin typeface="Courier New" pitchFamily="49" charset="0"/>
                <a:cs typeface="Courier New" pitchFamily="49" charset="0"/>
              </a:rPr>
              <a:t>project_x</a:t>
            </a:r>
            <a:r>
              <a:rPr lang="en-US" sz="1300" b="1" dirty="0" smtClean="0">
                <a:latin typeface="Courier New" pitchFamily="49" charset="0"/>
                <a:cs typeface="Courier New" pitchFamily="49" charset="0"/>
              </a:rPr>
              <a:t>/dev/</a:t>
            </a:r>
            <a:r>
              <a:rPr lang="en-US" sz="1300" b="1" dirty="0" err="1" smtClean="0">
                <a:latin typeface="Courier New" pitchFamily="49" charset="0"/>
                <a:cs typeface="Courier New" pitchFamily="49" charset="0"/>
              </a:rPr>
              <a:t>subsite</a:t>
            </a:r>
            <a:endParaRPr lang="en-US" sz="1300" b="1" i="1" dirty="0" smtClean="0">
              <a:solidFill>
                <a:schemeClr val="accent3">
                  <a:lumMod val="50000"/>
                </a:schemeClr>
              </a:solidFill>
              <a:latin typeface="Courier New" pitchFamily="49" charset="0"/>
              <a:cs typeface="Courier New" pitchFamily="49" charset="0"/>
            </a:endParaRP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projects</a:t>
            </a: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project_x</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 dev</a:t>
            </a: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a:t>
            </a:r>
            <a:r>
              <a:rPr lang="en-US" sz="1300" b="1" dirty="0" smtClean="0">
                <a:latin typeface="Courier New" pitchFamily="49" charset="0"/>
                <a:cs typeface="Courier New" pitchFamily="49" charset="0"/>
              </a:rPr>
              <a:t> </a:t>
            </a:r>
            <a:r>
              <a:rPr lang="en-US" sz="1300" b="1" u="sng" dirty="0" err="1" smtClean="0">
                <a:solidFill>
                  <a:srgbClr val="0070C0"/>
                </a:solidFill>
                <a:latin typeface="Courier New" pitchFamily="49" charset="0"/>
                <a:cs typeface="Courier New" pitchFamily="49" charset="0"/>
              </a:rPr>
              <a:t>subsite</a:t>
            </a:r>
            <a:r>
              <a:rPr lang="en-US" sz="1300" b="1" dirty="0" smtClean="0">
                <a:solidFill>
                  <a:srgbClr val="0070C0"/>
                </a:solidFill>
                <a:latin typeface="Courier New" pitchFamily="49" charset="0"/>
                <a:cs typeface="Courier New" pitchFamily="49" charset="0"/>
              </a:rPr>
              <a:t> --&gt; </a:t>
            </a:r>
            <a:r>
              <a:rPr lang="en-US" sz="1300" b="1" dirty="0" smtClean="0">
                <a:latin typeface="Courier New" pitchFamily="49" charset="0"/>
                <a:cs typeface="Courier New" pitchFamily="49" charset="0"/>
              </a:rPr>
              <a:t>subsite_branch1</a:t>
            </a: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a:t>
            </a:r>
            <a:r>
              <a:rPr lang="en-US" sz="1300" b="1" dirty="0" smtClean="0">
                <a:latin typeface="Courier New" pitchFamily="49" charset="0"/>
                <a:cs typeface="Courier New" pitchFamily="49" charset="0"/>
              </a:rPr>
              <a:t> subsite_branch1</a:t>
            </a:r>
          </a:p>
          <a:p>
            <a:pPr>
              <a:buNone/>
            </a:pPr>
            <a:r>
              <a:rPr lang="en-US" sz="1300" b="1" dirty="0" smtClean="0">
                <a:latin typeface="Courier New" pitchFamily="49" charset="0"/>
                <a:cs typeface="Courier New" pitchFamily="49" charset="0"/>
              </a:rPr>
              <a:t>     │ </a:t>
            </a:r>
            <a:r>
              <a:rPr lang="en-US" sz="1300" b="1" dirty="0" smtClean="0">
                <a:latin typeface="Courier New" pitchFamily="49" charset="0"/>
                <a:cs typeface="Courier New" pitchFamily="49" charset="0"/>
              </a:rPr>
              <a:t>├ modules, themes, libraries</a:t>
            </a: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 └ </a:t>
            </a:r>
            <a:r>
              <a:rPr lang="en-US" sz="1300" b="1" u="sng" dirty="0" smtClean="0">
                <a:solidFill>
                  <a:srgbClr val="0070C0"/>
                </a:solidFill>
                <a:latin typeface="Courier New" pitchFamily="49" charset="0"/>
                <a:cs typeface="Courier New" pitchFamily="49" charset="0"/>
              </a:rPr>
              <a:t>files</a:t>
            </a:r>
            <a:r>
              <a:rPr lang="en-US" sz="1300" b="1" dirty="0" smtClean="0">
                <a:solidFill>
                  <a:srgbClr val="0070C0"/>
                </a:solidFill>
                <a:latin typeface="Courier New" pitchFamily="49" charset="0"/>
                <a:cs typeface="Courier New" pitchFamily="49" charset="0"/>
              </a:rPr>
              <a:t> --&gt;</a:t>
            </a: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www-writable/</a:t>
            </a:r>
            <a:r>
              <a:rPr lang="en-US" sz="1300" b="1" i="1" dirty="0" err="1" smtClean="0">
                <a:solidFill>
                  <a:schemeClr val="accent3">
                    <a:lumMod val="50000"/>
                  </a:schemeClr>
                </a:solidFill>
                <a:latin typeface="Courier New" pitchFamily="49" charset="0"/>
                <a:cs typeface="Courier New" pitchFamily="49" charset="0"/>
              </a:rPr>
              <a:t>subsite</a:t>
            </a:r>
            <a:r>
              <a:rPr lang="en-US" sz="1300" b="1" dirty="0" smtClean="0">
                <a:latin typeface="Courier New" pitchFamily="49" charset="0"/>
                <a:cs typeface="Courier New" pitchFamily="49" charset="0"/>
              </a:rPr>
              <a:t>/files</a:t>
            </a:r>
          </a:p>
          <a:p>
            <a:pPr>
              <a:buNone/>
            </a:pPr>
            <a:r>
              <a:rPr lang="en-US" sz="1300" b="1" dirty="0" smtClean="0">
                <a:latin typeface="Courier New" pitchFamily="49" charset="0"/>
                <a:cs typeface="Courier New" pitchFamily="49" charset="0"/>
              </a:rPr>
              <a:t>     └ subsite_branch2</a:t>
            </a: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modules, themes, libraries</a:t>
            </a:r>
          </a:p>
          <a:p>
            <a:pPr>
              <a:buNone/>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 </a:t>
            </a:r>
            <a:r>
              <a:rPr lang="en-US" sz="1300" b="1" u="sng" dirty="0" smtClean="0">
                <a:solidFill>
                  <a:srgbClr val="0070C0"/>
                </a:solidFill>
                <a:latin typeface="Courier New" pitchFamily="49" charset="0"/>
                <a:cs typeface="Courier New" pitchFamily="49" charset="0"/>
              </a:rPr>
              <a:t>files</a:t>
            </a:r>
            <a:r>
              <a:rPr lang="en-US" sz="1300" b="1" dirty="0" smtClean="0">
                <a:solidFill>
                  <a:srgbClr val="0070C0"/>
                </a:solidFill>
                <a:latin typeface="Courier New" pitchFamily="49" charset="0"/>
                <a:cs typeface="Courier New" pitchFamily="49" charset="0"/>
              </a:rPr>
              <a:t> --&gt;</a:t>
            </a: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www-writable/</a:t>
            </a:r>
            <a:r>
              <a:rPr lang="en-US" sz="1300" b="1" i="1" dirty="0" err="1" smtClean="0">
                <a:solidFill>
                  <a:schemeClr val="accent3">
                    <a:lumMod val="50000"/>
                  </a:schemeClr>
                </a:solidFill>
                <a:latin typeface="Courier New" pitchFamily="49" charset="0"/>
                <a:cs typeface="Courier New" pitchFamily="49" charset="0"/>
              </a:rPr>
              <a:t>subsite</a:t>
            </a:r>
            <a:r>
              <a:rPr lang="en-US" sz="1300" b="1" dirty="0" smtClean="0">
                <a:latin typeface="Courier New" pitchFamily="49" charset="0"/>
                <a:cs typeface="Courier New" pitchFamily="49" charset="0"/>
              </a:rPr>
              <a:t>/files</a:t>
            </a:r>
            <a:endParaRPr lang="en-US" sz="1300" b="1" dirty="0" smtClean="0">
              <a:latin typeface="Courier New" pitchFamily="49" charset="0"/>
              <a:cs typeface="Courier New" pitchFamily="49" charset="0"/>
            </a:endParaRPr>
          </a:p>
        </p:txBody>
      </p:sp>
      <p:sp>
        <p:nvSpPr>
          <p:cNvPr id="15" name="Content Placeholder 2"/>
          <p:cNvSpPr txBox="1">
            <a:spLocks/>
          </p:cNvSpPr>
          <p:nvPr/>
        </p:nvSpPr>
        <p:spPr>
          <a:xfrm>
            <a:off x="5868144" y="1268760"/>
            <a:ext cx="2880320" cy="518457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3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www-writable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3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a:t>
            </a:r>
            <a:r>
              <a:rPr kumimoji="0" lang="en-US" sz="1300" b="1" i="1" u="none" strike="noStrike" kern="1200" cap="none" spc="0" normalizeH="0" baseline="0" noProof="0" dirty="0" err="1" smtClean="0">
                <a:ln>
                  <a:noFill/>
                </a:ln>
                <a:solidFill>
                  <a:schemeClr val="accent3">
                    <a:lumMod val="50000"/>
                  </a:schemeClr>
                </a:solidFill>
                <a:effectLst/>
                <a:uLnTx/>
                <a:uFillTx/>
                <a:latin typeface="Courier New" pitchFamily="49" charset="0"/>
                <a:ea typeface="+mn-ea"/>
                <a:cs typeface="Courier New" pitchFamily="49" charset="0"/>
              </a:rPr>
              <a:t>subsite</a:t>
            </a:r>
            <a:endParaRPr kumimoji="0" lang="en-US" sz="1300" b="1" i="1"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lvl="0" indent="-342900">
              <a:spcBef>
                <a:spcPct val="20000"/>
              </a:spcBef>
            </a:pPr>
            <a:r>
              <a:rPr kumimoji="0" lang="en-US" sz="13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a:t>
            </a:r>
            <a:r>
              <a:rPr lang="en-US" sz="1300" b="1" u="sng" dirty="0" smtClean="0">
                <a:solidFill>
                  <a:srgbClr val="0070C0"/>
                </a:solidFill>
                <a:latin typeface="Courier New" pitchFamily="49" charset="0"/>
                <a:cs typeface="Courier New" pitchFamily="49" charset="0"/>
              </a:rPr>
              <a:t>files</a:t>
            </a:r>
            <a:r>
              <a:rPr lang="en-US" sz="1300" b="1" dirty="0" smtClean="0">
                <a:solidFill>
                  <a:srgbClr val="0070C0"/>
                </a:solidFill>
                <a:latin typeface="Courier New" pitchFamily="49" charset="0"/>
                <a:cs typeface="Courier New" pitchFamily="49" charset="0"/>
              </a:rPr>
              <a:t> --&gt; </a:t>
            </a:r>
            <a:r>
              <a:rPr lang="en-US" sz="1300" b="1" dirty="0" smtClean="0">
                <a:latin typeface="Courier New" pitchFamily="49" charset="0"/>
                <a:cs typeface="Courier New" pitchFamily="49" charset="0"/>
              </a:rPr>
              <a:t>…</a:t>
            </a:r>
            <a:endParaRPr kumimoji="0" lang="en-US" sz="1300" b="1" i="0"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lvl="0" indent="-342900">
              <a:spcBef>
                <a:spcPct val="20000"/>
              </a:spcBef>
            </a:pPr>
            <a:r>
              <a:rPr kumimoji="0" lang="en-US" sz="13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lang="en-US" sz="1300" b="1" dirty="0" smtClean="0">
                <a:latin typeface="Courier New" pitchFamily="49" charset="0"/>
                <a:cs typeface="Courier New" pitchFamily="49" charset="0"/>
              </a:rPr>
              <a:t>├</a:t>
            </a:r>
            <a:r>
              <a:rPr kumimoji="0" lang="en-US" sz="13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lang="en-US" sz="1300" b="1" u="sng" dirty="0" err="1" smtClean="0">
                <a:solidFill>
                  <a:srgbClr val="0070C0"/>
                </a:solidFill>
                <a:latin typeface="Courier New" pitchFamily="49" charset="0"/>
                <a:cs typeface="Courier New" pitchFamily="49" charset="0"/>
              </a:rPr>
              <a:t>private_files</a:t>
            </a:r>
            <a:r>
              <a:rPr lang="en-US" sz="1300" b="1" dirty="0" smtClean="0">
                <a:solidFill>
                  <a:srgbClr val="0070C0"/>
                </a:solidFill>
                <a:latin typeface="Courier New" pitchFamily="49" charset="0"/>
                <a:cs typeface="Courier New" pitchFamily="49" charset="0"/>
              </a:rPr>
              <a:t> --&gt; </a:t>
            </a:r>
            <a:r>
              <a:rPr lang="en-US" sz="1300" b="1" dirty="0" smtClean="0">
                <a:latin typeface="Courier New" pitchFamily="49" charset="0"/>
                <a:cs typeface="Courier New" pitchFamily="49" charset="0"/>
              </a:rPr>
              <a:t>…</a:t>
            </a:r>
            <a:endParaRPr kumimoji="0" lang="en-US" sz="1300" b="1" i="0"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lvl="0" indent="-342900">
              <a:spcBef>
                <a:spcPct val="20000"/>
              </a:spcBef>
              <a:defRPr/>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files_branch1</a:t>
            </a:r>
            <a:endParaRPr lang="en-US" sz="1300" b="1" dirty="0" smtClean="0">
              <a:latin typeface="Courier New" pitchFamily="49" charset="0"/>
              <a:cs typeface="Courier New" pitchFamily="49" charset="0"/>
            </a:endParaRPr>
          </a:p>
          <a:p>
            <a:pPr marL="342900" lvl="0" indent="-342900">
              <a:spcBef>
                <a:spcPct val="20000"/>
              </a:spcBef>
              <a:defRPr/>
            </a:pPr>
            <a:r>
              <a:rPr lang="en-US"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a:t>
            </a:r>
            <a:r>
              <a:rPr lang="en-US" sz="1300" b="1" dirty="0" smtClean="0">
                <a:latin typeface="Courier New" pitchFamily="49" charset="0"/>
                <a:cs typeface="Courier New" pitchFamily="49" charset="0"/>
              </a:rPr>
              <a:t> private_file</a:t>
            </a:r>
            <a:r>
              <a:rPr lang="en-US" sz="1300" b="1" dirty="0" smtClean="0">
                <a:latin typeface="Courier New" pitchFamily="49" charset="0"/>
                <a:cs typeface="Courier New" pitchFamily="49" charset="0"/>
              </a:rPr>
              <a:t>_branch1</a:t>
            </a:r>
            <a:endParaRPr lang="en-US" sz="1300" b="1" dirty="0" smtClean="0">
              <a:latin typeface="Courier New" pitchFamily="49" charset="0"/>
              <a:cs typeface="Courier New" pitchFamily="49" charset="0"/>
            </a:endParaRPr>
          </a:p>
          <a:p>
            <a:pPr marL="342900" lvl="0" indent="-342900">
              <a:spcBef>
                <a:spcPct val="20000"/>
              </a:spcBef>
              <a:defRPr/>
            </a:pPr>
            <a:r>
              <a:rPr lang="en-US" sz="1300" b="1" dirty="0" smtClean="0">
                <a:latin typeface="Courier New" pitchFamily="49" charset="0"/>
                <a:cs typeface="Courier New" pitchFamily="49" charset="0"/>
              </a:rPr>
              <a:t>    ├ files_branch2</a:t>
            </a:r>
            <a:endParaRPr lang="en-US" sz="1300" b="1" dirty="0" smtClean="0">
              <a:latin typeface="Courier New" pitchFamily="49" charset="0"/>
              <a:cs typeface="Courier New" pitchFamily="49" charset="0"/>
            </a:endParaRPr>
          </a:p>
          <a:p>
            <a:pPr marL="342900" lvl="0" indent="-342900">
              <a:spcBef>
                <a:spcPct val="20000"/>
              </a:spcBef>
              <a:defRPr/>
            </a:pPr>
            <a:r>
              <a:rPr lang="en-US" sz="1300" b="1" dirty="0" smtClean="0">
                <a:latin typeface="Courier New" pitchFamily="49" charset="0"/>
                <a:cs typeface="Courier New" pitchFamily="49" charset="0"/>
              </a:rPr>
              <a:t>    └ </a:t>
            </a:r>
            <a:r>
              <a:rPr lang="en-US" sz="1300" b="1" dirty="0" smtClean="0">
                <a:latin typeface="Courier New" pitchFamily="49" charset="0"/>
                <a:cs typeface="Courier New" pitchFamily="49" charset="0"/>
              </a:rPr>
              <a:t>private_files_branch2</a:t>
            </a:r>
          </a:p>
          <a:p>
            <a:pPr marL="342900" lvl="0" indent="-342900">
              <a:spcBef>
                <a:spcPct val="20000"/>
              </a:spcBef>
              <a:defRPr/>
            </a:pPr>
            <a:endParaRPr kumimoji="0" lang="en-US" sz="13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 Dev-Stage-Prod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Dev site is on a separate server where the developments is done. Sites there can be under construction, broken or partly-working at any time. Modified files must be under version control (</a:t>
            </a:r>
            <a:r>
              <a:rPr lang="en-US" dirty="0" err="1" smtClean="0"/>
              <a:t>git</a:t>
            </a:r>
            <a:r>
              <a:rPr lang="en-US" dirty="0" smtClean="0"/>
              <a:t>). Backups should be frequent. Some modules can be activated and used for development only</a:t>
            </a:r>
            <a:r>
              <a:rPr lang="en-US" dirty="0" smtClean="0"/>
              <a:t>. If necessary, several branches can be available.</a:t>
            </a:r>
            <a:endParaRPr lang="en-US" dirty="0" smtClean="0"/>
          </a:p>
          <a:p>
            <a:r>
              <a:rPr lang="en-US" dirty="0" smtClean="0"/>
              <a:t>Stage site is a “release candidate”. It runs on the same server as the production one but on a different URL with restricted access. Development modules should be disabled and all site optimizations should be turned on. This is the place where the site should be tested in its running/production environment.</a:t>
            </a:r>
          </a:p>
          <a:p>
            <a:r>
              <a:rPr lang="en-US" dirty="0" smtClean="0"/>
              <a:t>Production site should be always available and running. During maintenance, it can be partially off.</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Dev-Stage-Prod</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Dev to stage transfer:</a:t>
            </a:r>
          </a:p>
          <a:p>
            <a:r>
              <a:rPr lang="en-US" dirty="0" smtClean="0"/>
              <a:t>files/</a:t>
            </a:r>
            <a:r>
              <a:rPr lang="en-US" dirty="0" err="1" smtClean="0"/>
              <a:t>private_files</a:t>
            </a:r>
            <a:endParaRPr lang="en-US" dirty="0" smtClean="0"/>
          </a:p>
          <a:p>
            <a:r>
              <a:rPr lang="en-US" dirty="0" smtClean="0"/>
              <a:t>modules/themes/libraries</a:t>
            </a:r>
          </a:p>
          <a:p>
            <a:r>
              <a:rPr lang="en-US" dirty="0" smtClean="0"/>
              <a:t>database</a:t>
            </a:r>
          </a:p>
          <a:p>
            <a:r>
              <a:rPr lang="en-US" dirty="0" smtClean="0"/>
              <a:t>others (</a:t>
            </a:r>
            <a:r>
              <a:rPr lang="en-US" dirty="0" err="1" smtClean="0"/>
              <a:t>elasticsearch</a:t>
            </a:r>
            <a:r>
              <a:rPr lang="en-US" dirty="0" smtClean="0"/>
              <a:t>, </a:t>
            </a:r>
            <a:r>
              <a:rPr lang="en-US" dirty="0" err="1" smtClean="0"/>
              <a:t>gbrowse</a:t>
            </a:r>
            <a:r>
              <a:rPr lang="en-US" dirty="0" smtClean="0"/>
              <a:t>,…)</a:t>
            </a:r>
          </a:p>
          <a:p>
            <a:r>
              <a:rPr lang="en-US" dirty="0" smtClean="0"/>
              <a:t>adapt settings</a:t>
            </a:r>
          </a:p>
          <a:p>
            <a:r>
              <a:rPr lang="en-US" dirty="0" smtClean="0"/>
              <a:t>update </a:t>
            </a:r>
            <a:r>
              <a:rPr lang="en-US" dirty="0" smtClean="0"/>
              <a:t>new stage </a:t>
            </a:r>
            <a:r>
              <a:rPr lang="en-US" dirty="0" smtClean="0"/>
              <a:t>path/</a:t>
            </a:r>
            <a:r>
              <a:rPr lang="en-US" dirty="0" err="1" smtClean="0"/>
              <a:t>urls</a:t>
            </a:r>
            <a:endParaRPr lang="en-US" dirty="0" smtClean="0"/>
          </a:p>
          <a:p>
            <a:pPr>
              <a:buNone/>
            </a:pPr>
            <a:endParaRPr lang="en-US" dirty="0" smtClean="0"/>
          </a:p>
          <a:p>
            <a:pPr>
              <a:buNone/>
            </a:pPr>
            <a:r>
              <a:rPr lang="en-US" dirty="0" smtClean="0"/>
              <a:t>Not to transfer: settings.php</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Dev-Stage-Prod</a:t>
            </a:r>
            <a:endParaRPr lang="en-US" dirty="0"/>
          </a:p>
        </p:txBody>
      </p:sp>
      <p:sp>
        <p:nvSpPr>
          <p:cNvPr id="3" name="Content Placeholder 2"/>
          <p:cNvSpPr>
            <a:spLocks noGrp="1"/>
          </p:cNvSpPr>
          <p:nvPr>
            <p:ph idx="1"/>
          </p:nvPr>
        </p:nvSpPr>
        <p:spPr/>
        <p:txBody>
          <a:bodyPr/>
          <a:lstStyle/>
          <a:p>
            <a:pPr>
              <a:buNone/>
            </a:pPr>
            <a:r>
              <a:rPr lang="en-US" dirty="0" smtClean="0"/>
              <a:t>Stage to prod transfer:</a:t>
            </a:r>
          </a:p>
          <a:p>
            <a:r>
              <a:rPr lang="en-US" dirty="0" smtClean="0"/>
              <a:t>swap stage/prod links</a:t>
            </a:r>
          </a:p>
          <a:p>
            <a:r>
              <a:rPr lang="en-US" dirty="0" smtClean="0"/>
              <a:t>update new prod path/</a:t>
            </a:r>
            <a:r>
              <a:rPr lang="en-US" dirty="0" err="1" smtClean="0"/>
              <a:t>urls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Dev-Stage-Prod</a:t>
            </a:r>
            <a:endParaRPr lang="en-US" dirty="0"/>
          </a:p>
        </p:txBody>
      </p:sp>
      <p:sp>
        <p:nvSpPr>
          <p:cNvPr id="3" name="Content Placeholder 2"/>
          <p:cNvSpPr>
            <a:spLocks noGrp="1"/>
          </p:cNvSpPr>
          <p:nvPr>
            <p:ph idx="1"/>
          </p:nvPr>
        </p:nvSpPr>
        <p:spPr/>
        <p:txBody>
          <a:bodyPr/>
          <a:lstStyle/>
          <a:p>
            <a:pPr>
              <a:buNone/>
            </a:pPr>
            <a:r>
              <a:rPr lang="en-US" dirty="0" smtClean="0"/>
              <a:t>Prod to stage transfer:</a:t>
            </a:r>
          </a:p>
          <a:p>
            <a:r>
              <a:rPr lang="en-US" dirty="0" smtClean="0"/>
              <a:t>files/</a:t>
            </a:r>
            <a:r>
              <a:rPr lang="en-US" dirty="0" err="1" smtClean="0"/>
              <a:t>private_files</a:t>
            </a:r>
            <a:endParaRPr lang="en-US" dirty="0" smtClean="0"/>
          </a:p>
          <a:p>
            <a:r>
              <a:rPr lang="en-US" dirty="0" smtClean="0"/>
              <a:t>modules/themes/libraries</a:t>
            </a:r>
          </a:p>
          <a:p>
            <a:r>
              <a:rPr lang="en-US" dirty="0" smtClean="0"/>
              <a:t>database</a:t>
            </a:r>
          </a:p>
          <a:p>
            <a:r>
              <a:rPr lang="en-US" dirty="0" smtClean="0"/>
              <a:t>others (</a:t>
            </a:r>
            <a:r>
              <a:rPr lang="en-US" dirty="0" err="1" smtClean="0"/>
              <a:t>elasticsearch</a:t>
            </a:r>
            <a:r>
              <a:rPr lang="en-US" dirty="0" smtClean="0"/>
              <a:t>, </a:t>
            </a:r>
            <a:r>
              <a:rPr lang="en-US" dirty="0" err="1" smtClean="0"/>
              <a:t>gbrowse</a:t>
            </a:r>
            <a:r>
              <a:rPr lang="en-US" dirty="0" smtClean="0"/>
              <a:t>,…)</a:t>
            </a:r>
          </a:p>
          <a:p>
            <a:r>
              <a:rPr lang="en-US" dirty="0" smtClean="0"/>
              <a:t>update </a:t>
            </a:r>
            <a:r>
              <a:rPr lang="en-US" dirty="0" smtClean="0"/>
              <a:t>new stage </a:t>
            </a:r>
            <a:r>
              <a:rPr lang="en-US" dirty="0" smtClean="0"/>
              <a:t>path/</a:t>
            </a:r>
            <a:r>
              <a:rPr lang="en-US" dirty="0" err="1" smtClean="0"/>
              <a:t>urls</a:t>
            </a:r>
            <a:endParaRPr lang="en-US" dirty="0" smtClean="0"/>
          </a:p>
          <a:p>
            <a:r>
              <a:rPr lang="en-US" dirty="0" smtClean="0"/>
              <a:t>no setting changes</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11590</TotalTime>
  <Words>879</Words>
  <Application>Microsoft Office PowerPoint</Application>
  <PresentationFormat>On-screen Show (4:3)</PresentationFormat>
  <Paragraphs>142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Drupal Dev-Stage-Prod environment</vt:lpstr>
      <vt:lpstr>Basics – Drupal structure</vt:lpstr>
      <vt:lpstr>Basics – Drupal structure</vt:lpstr>
      <vt:lpstr>Basics – Drupal structure</vt:lpstr>
      <vt:lpstr>Basics – Drupal structure</vt:lpstr>
      <vt:lpstr>Basics – Dev-Stage-Prod</vt:lpstr>
      <vt:lpstr>Dev-Stage-Prod</vt:lpstr>
      <vt:lpstr>Dev-Stage-Prod</vt:lpstr>
      <vt:lpstr>Dev-Stage-Prod</vt:lpstr>
      <vt:lpstr>Dev-Stage-Prod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vguignon</dc:creator>
  <cp:lastModifiedBy>vguignon</cp:lastModifiedBy>
  <cp:revision>260</cp:revision>
  <dcterms:created xsi:type="dcterms:W3CDTF">2015-03-13T14:07:33Z</dcterms:created>
  <dcterms:modified xsi:type="dcterms:W3CDTF">2015-08-05T16:03:34Z</dcterms:modified>
</cp:coreProperties>
</file>