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8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embeddedFontLst>
    <p:embeddedFont>
      <p:font typeface="Arial Black" panose="020B0604020202020204" pitchFamily="34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mfortaa" pitchFamily="2" charset="0"/>
      <p:regular r:id="rId18"/>
      <p:bold r:id="rId19"/>
    </p:embeddedFont>
    <p:embeddedFont>
      <p:font typeface="Courier" panose="02070309020205020404" pitchFamily="49" charset="0"/>
      <p:regular r:id="rId20"/>
      <p:bold r:id="rId21"/>
      <p:italic r:id="rId22"/>
      <p:boldItalic r:id="rId23"/>
    </p:embeddedFont>
    <p:embeddedFont>
      <p:font typeface="Trebuchet MS" panose="020B0703020202090204" pitchFamily="34" charset="0"/>
      <p:regular r:id="rId24"/>
      <p:bold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9" roundtripDataSignature="AMtx7mgsqMxy+ouTe956icH7LNa4T1WM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10F5DC-616F-4F35-AD6D-68CACEBC6045}">
  <a:tblStyle styleId="{3D10F5DC-616F-4F35-AD6D-68CACEBC604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07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163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159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16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60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baac4e4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2baac4e4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baac4e4b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2baac4e4b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baac4e4b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22baac4e4b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baac4e4b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22baac4e4b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baac4e4b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22baac4e4bd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2baac4e4b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g22baac4e4b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2baac4e4b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2baac4e4b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2baac4e4bd_0_165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2baac4e4bd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2baac4e4bd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date nanopore changé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299c97254c_0_32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00" tIns="22200" rIns="22200" bIns="222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g1299c97254c_0_32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00" tIns="22200" rIns="22200" bIns="222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g1299c97254c_0_324"/>
          <p:cNvSpPr txBox="1">
            <a:spLocks noGrp="1"/>
          </p:cNvSpPr>
          <p:nvPr>
            <p:ph type="sldNum" idx="12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200" tIns="41600" rIns="83200" bIns="416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299c97254c_0_328"/>
          <p:cNvSpPr txBox="1">
            <a:spLocks noGrp="1"/>
          </p:cNvSpPr>
          <p:nvPr>
            <p:ph type="dt" idx="10"/>
          </p:nvPr>
        </p:nvSpPr>
        <p:spPr>
          <a:xfrm>
            <a:off x="914496" y="6248039"/>
            <a:ext cx="2539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00" tIns="22200" rIns="22200" bIns="222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Google Shape;22;g1299c97254c_0_328"/>
          <p:cNvSpPr txBox="1">
            <a:spLocks noGrp="1"/>
          </p:cNvSpPr>
          <p:nvPr>
            <p:ph type="ftr" idx="11"/>
          </p:nvPr>
        </p:nvSpPr>
        <p:spPr>
          <a:xfrm>
            <a:off x="4165396" y="6248039"/>
            <a:ext cx="38613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00" tIns="22200" rIns="22200" bIns="222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Google Shape;23;g1299c97254c_0_328"/>
          <p:cNvSpPr txBox="1">
            <a:spLocks noGrp="1"/>
          </p:cNvSpPr>
          <p:nvPr>
            <p:ph type="sldNum" idx="12"/>
          </p:nvPr>
        </p:nvSpPr>
        <p:spPr>
          <a:xfrm>
            <a:off x="8737879" y="6248039"/>
            <a:ext cx="2539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200" tIns="41600" rIns="83200" bIns="416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baac4e4bd_0_329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600" tIns="29600" rIns="29600" bIns="296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8" name="Google Shape;158;g22baac4e4bd_0_329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600" tIns="29600" rIns="29600" bIns="296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59" name="Google Shape;159;g22baac4e4bd_0_329"/>
          <p:cNvSpPr txBox="1">
            <a:spLocks noGrp="1"/>
          </p:cNvSpPr>
          <p:nvPr>
            <p:ph type="sldNum" idx="12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0925" tIns="55475" rIns="110925" bIns="554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baac4e4bd_0_333"/>
          <p:cNvSpPr txBox="1">
            <a:spLocks noGrp="1"/>
          </p:cNvSpPr>
          <p:nvPr>
            <p:ph type="dt" idx="10"/>
          </p:nvPr>
        </p:nvSpPr>
        <p:spPr>
          <a:xfrm>
            <a:off x="914496" y="6248039"/>
            <a:ext cx="2539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600" tIns="29600" rIns="29600" bIns="296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2" name="Google Shape;162;g22baac4e4bd_0_333"/>
          <p:cNvSpPr txBox="1">
            <a:spLocks noGrp="1"/>
          </p:cNvSpPr>
          <p:nvPr>
            <p:ph type="ftr" idx="11"/>
          </p:nvPr>
        </p:nvSpPr>
        <p:spPr>
          <a:xfrm>
            <a:off x="4165396" y="6248039"/>
            <a:ext cx="38613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600" tIns="29600" rIns="29600" bIns="296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3" name="Google Shape;163;g22baac4e4bd_0_333"/>
          <p:cNvSpPr txBox="1">
            <a:spLocks noGrp="1"/>
          </p:cNvSpPr>
          <p:nvPr>
            <p:ph type="sldNum" idx="12"/>
          </p:nvPr>
        </p:nvSpPr>
        <p:spPr>
          <a:xfrm>
            <a:off x="8737879" y="6248039"/>
            <a:ext cx="2539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0925" tIns="55475" rIns="110925" bIns="554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B33B"/>
            </a:gs>
            <a:gs pos="100000">
              <a:srgbClr val="FF9900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99c97254c_0_317"/>
          <p:cNvSpPr txBox="1">
            <a:spLocks noGrp="1"/>
          </p:cNvSpPr>
          <p:nvPr>
            <p:ph type="title"/>
          </p:nvPr>
        </p:nvSpPr>
        <p:spPr>
          <a:xfrm>
            <a:off x="914496" y="609964"/>
            <a:ext cx="103632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00" tIns="22200" rIns="22200" bIns="222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g1299c97254c_0_317"/>
          <p:cNvSpPr txBox="1">
            <a:spLocks noGrp="1"/>
          </p:cNvSpPr>
          <p:nvPr>
            <p:ph type="body" idx="1"/>
          </p:nvPr>
        </p:nvSpPr>
        <p:spPr>
          <a:xfrm>
            <a:off x="914496" y="1980593"/>
            <a:ext cx="10363200" cy="4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00" tIns="22200" rIns="22200" bIns="22200" anchor="t" anchorCtr="0">
            <a:noAutofit/>
          </a:bodyPr>
          <a:lstStyle>
            <a:lvl1pPr marL="457200" marR="0" lvl="0" indent="-412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•"/>
              <a:defRPr sz="2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7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–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540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Char char="–"/>
              <a:defRPr sz="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540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Times New Roman"/>
              <a:buChar char="»"/>
              <a:defRPr sz="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»"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»"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»"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9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»"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g1299c97254c_0_317"/>
          <p:cNvSpPr txBox="1">
            <a:spLocks noGrp="1"/>
          </p:cNvSpPr>
          <p:nvPr>
            <p:ph type="dt" idx="10"/>
          </p:nvPr>
        </p:nvSpPr>
        <p:spPr>
          <a:xfrm>
            <a:off x="914496" y="6248039"/>
            <a:ext cx="2539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00" tIns="22200" rIns="22200" bIns="222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g1299c97254c_0_317"/>
          <p:cNvSpPr txBox="1">
            <a:spLocks noGrp="1"/>
          </p:cNvSpPr>
          <p:nvPr>
            <p:ph type="ftr" idx="11"/>
          </p:nvPr>
        </p:nvSpPr>
        <p:spPr>
          <a:xfrm>
            <a:off x="4165396" y="6248039"/>
            <a:ext cx="38613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200" tIns="22200" rIns="22200" bIns="222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g1299c97254c_0_317"/>
          <p:cNvSpPr txBox="1">
            <a:spLocks noGrp="1"/>
          </p:cNvSpPr>
          <p:nvPr>
            <p:ph type="sldNum" idx="12"/>
          </p:nvPr>
        </p:nvSpPr>
        <p:spPr>
          <a:xfrm>
            <a:off x="8737879" y="6248039"/>
            <a:ext cx="2539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200" tIns="41600" rIns="83200" bIns="416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 sz="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1299c97254c_0_317"/>
          <p:cNvSpPr txBox="1"/>
          <p:nvPr/>
        </p:nvSpPr>
        <p:spPr>
          <a:xfrm>
            <a:off x="553709" y="0"/>
            <a:ext cx="1163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2200" tIns="11100" rIns="22200" bIns="11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B33B"/>
            </a:gs>
            <a:gs pos="100000">
              <a:srgbClr val="FF9900"/>
            </a:gs>
          </a:gsLst>
          <a:lin ang="5400012" scaled="0"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baac4e4bd_0_322"/>
          <p:cNvSpPr txBox="1">
            <a:spLocks noGrp="1"/>
          </p:cNvSpPr>
          <p:nvPr>
            <p:ph type="title"/>
          </p:nvPr>
        </p:nvSpPr>
        <p:spPr>
          <a:xfrm>
            <a:off x="914496" y="609964"/>
            <a:ext cx="103632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600" tIns="29600" rIns="29600" bIns="296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5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1" name="Google Shape;151;g22baac4e4bd_0_322"/>
          <p:cNvSpPr txBox="1">
            <a:spLocks noGrp="1"/>
          </p:cNvSpPr>
          <p:nvPr>
            <p:ph type="body" idx="1"/>
          </p:nvPr>
        </p:nvSpPr>
        <p:spPr>
          <a:xfrm>
            <a:off x="914496" y="1980593"/>
            <a:ext cx="10363200" cy="4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600" tIns="29600" rIns="29600" bIns="29600" anchor="t" anchorCtr="0">
            <a:noAutofit/>
          </a:bodyPr>
          <a:lstStyle>
            <a:lvl1pPr marL="457200" marR="0" lvl="0" indent="-4762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Times New Roman"/>
              <a:buChar char="•"/>
              <a:defRPr sz="3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381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Char char="–"/>
              <a:defRPr sz="3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12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imes New Roman"/>
              <a:buChar char="•"/>
              <a:defRPr sz="2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603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Char char="–"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6035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Times New Roman"/>
              <a:buChar char="»"/>
              <a:defRPr sz="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873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»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873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»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873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»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873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»"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2" name="Google Shape;152;g22baac4e4bd_0_322"/>
          <p:cNvSpPr txBox="1">
            <a:spLocks noGrp="1"/>
          </p:cNvSpPr>
          <p:nvPr>
            <p:ph type="dt" idx="10"/>
          </p:nvPr>
        </p:nvSpPr>
        <p:spPr>
          <a:xfrm>
            <a:off x="914496" y="6248039"/>
            <a:ext cx="2539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600" tIns="29600" rIns="29600" bIns="296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3" name="Google Shape;153;g22baac4e4bd_0_322"/>
          <p:cNvSpPr txBox="1">
            <a:spLocks noGrp="1"/>
          </p:cNvSpPr>
          <p:nvPr>
            <p:ph type="ftr" idx="11"/>
          </p:nvPr>
        </p:nvSpPr>
        <p:spPr>
          <a:xfrm>
            <a:off x="4165396" y="6248039"/>
            <a:ext cx="38613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600" tIns="29600" rIns="29600" bIns="296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4" name="Google Shape;154;g22baac4e4bd_0_322"/>
          <p:cNvSpPr txBox="1">
            <a:spLocks noGrp="1"/>
          </p:cNvSpPr>
          <p:nvPr>
            <p:ph type="sldNum" idx="12"/>
          </p:nvPr>
        </p:nvSpPr>
        <p:spPr>
          <a:xfrm>
            <a:off x="8737879" y="6248039"/>
            <a:ext cx="25395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0925" tIns="55475" rIns="110925" bIns="554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  <a:def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 sz="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2baac4e4bd_0_322"/>
          <p:cNvSpPr txBox="1"/>
          <p:nvPr/>
        </p:nvSpPr>
        <p:spPr>
          <a:xfrm>
            <a:off x="553709" y="0"/>
            <a:ext cx="11638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29600" tIns="14800" rIns="29600" bIns="14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4.jpg"/><Relationship Id="rId12" Type="http://schemas.openxmlformats.org/officeDocument/2006/relationships/image" Target="../media/image19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jp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9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33.png"/><Relationship Id="rId10" Type="http://schemas.openxmlformats.org/officeDocument/2006/relationships/image" Target="../media/image6.png"/><Relationship Id="rId4" Type="http://schemas.openxmlformats.org/officeDocument/2006/relationships/image" Target="../media/image32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github.com/SouthGreenPlatform/" TargetMode="Externa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5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hyperlink" Target="https://bioinfo.ird.f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hyperlink" Target="https://twitter.com/ItropBioinfo" TargetMode="External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7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11" Type="http://schemas.openxmlformats.org/officeDocument/2006/relationships/image" Target="../media/image49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baac4e4bd_0_0"/>
          <p:cNvSpPr txBox="1"/>
          <p:nvPr/>
        </p:nvSpPr>
        <p:spPr>
          <a:xfrm>
            <a:off x="581267" y="1744633"/>
            <a:ext cx="11506500" cy="20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B"/>
              </a:buClr>
              <a:buSzPts val="2000"/>
              <a:buFont typeface="Arial"/>
              <a:buNone/>
            </a:pPr>
            <a:r>
              <a:rPr lang="en-US" sz="6400" b="1">
                <a:solidFill>
                  <a:srgbClr val="2FB446"/>
                </a:solidFill>
              </a:rPr>
              <a:t>Session de formation 2023</a:t>
            </a:r>
            <a:endParaRPr sz="6400" b="1">
              <a:solidFill>
                <a:srgbClr val="2FB446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endParaRPr sz="6400" b="1" i="0" u="none" strike="noStrike" cap="none">
              <a:solidFill>
                <a:srgbClr val="2FB446"/>
              </a:solidFill>
            </a:endParaRPr>
          </a:p>
        </p:txBody>
      </p:sp>
      <p:pic>
        <p:nvPicPr>
          <p:cNvPr id="169" name="Google Shape;169;g22baac4e4b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9193" y="5829812"/>
            <a:ext cx="956543" cy="443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22baac4e4bd_0_0" descr="Résultat de recherche d'images pour &quot;diade logo&quot;" title="http://www.diade-research.fr/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0598" y="3581472"/>
            <a:ext cx="802339" cy="564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2baac4e4bd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31829" y="5719795"/>
            <a:ext cx="1125333" cy="608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2baac4e4bd_0_0" descr="Résultat de recherche d'images pour &quot;MIVEGEC logo&quot;" title="http://www.umontpellier.fr/recherche/unites-de-recherche/maladies-infectieuses-et-vecteurs-ecologie-genetique-evolution-et-control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59043" y="5631660"/>
            <a:ext cx="956542" cy="67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22baac4e4bd_0_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86604" y="5683754"/>
            <a:ext cx="680396" cy="680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22baac4e4bd_0_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91065" y="48400"/>
            <a:ext cx="3409875" cy="9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22baac4e4bd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91831" y="3497305"/>
            <a:ext cx="1252900" cy="732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2baac4e4bd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987300" y="5848232"/>
            <a:ext cx="8255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2baac4e4bd_0_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31248" y="3468000"/>
            <a:ext cx="1421703" cy="791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2baac4e4bd_0_0"/>
          <p:cNvPicPr preferRelativeResize="0"/>
          <p:nvPr/>
        </p:nvPicPr>
        <p:blipFill rotWithShape="1">
          <a:blip r:embed="rId12">
            <a:alphaModFix/>
          </a:blip>
          <a:srcRect r="56192"/>
          <a:stretch/>
        </p:blipFill>
        <p:spPr>
          <a:xfrm>
            <a:off x="8267883" y="3265787"/>
            <a:ext cx="956567" cy="993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baac4e4bd_0_14"/>
          <p:cNvSpPr txBox="1"/>
          <p:nvPr/>
        </p:nvSpPr>
        <p:spPr>
          <a:xfrm>
            <a:off x="1215634" y="6209725"/>
            <a:ext cx="45465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Font typeface="Arial Black"/>
              <a:buNone/>
            </a:pPr>
            <a:r>
              <a:rPr lang="en-US" sz="3200" b="0" i="0" u="none" strike="noStrike" cap="none">
                <a:solidFill>
                  <a:schemeClr val="accent5"/>
                </a:solidFill>
                <a:latin typeface="Arial Black"/>
                <a:ea typeface="Arial Black"/>
                <a:cs typeface="Arial Black"/>
                <a:sym typeface="Arial Black"/>
              </a:rPr>
              <a:t>www.southgreen.fr</a:t>
            </a:r>
            <a:endParaRPr sz="3200" b="0" i="0" u="none" strike="noStrike" cap="none">
              <a:solidFill>
                <a:schemeClr val="accent5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84" name="Google Shape;184;g22baac4e4bd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1065" y="48400"/>
            <a:ext cx="3409875" cy="9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2baac4e4bd_0_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09260" y="2726769"/>
            <a:ext cx="4549338" cy="1487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22baac4e4bd_0_14"/>
          <p:cNvPicPr preferRelativeResize="0"/>
          <p:nvPr/>
        </p:nvPicPr>
        <p:blipFill rotWithShape="1">
          <a:blip r:embed="rId5">
            <a:alphaModFix amt="49000"/>
          </a:blip>
          <a:srcRect/>
          <a:stretch/>
        </p:blipFill>
        <p:spPr>
          <a:xfrm>
            <a:off x="5113017" y="1544584"/>
            <a:ext cx="1662800" cy="16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2baac4e4bd_0_14"/>
          <p:cNvSpPr/>
          <p:nvPr/>
        </p:nvSpPr>
        <p:spPr>
          <a:xfrm>
            <a:off x="4477028" y="4272544"/>
            <a:ext cx="2500800" cy="581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120000" tIns="121900" rIns="1200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Mutualisation</a:t>
            </a:r>
            <a:endParaRPr sz="290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g22baac4e4bd_0_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06607" y="3167109"/>
            <a:ext cx="1295967" cy="125864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22baac4e4bd_0_14"/>
          <p:cNvSpPr/>
          <p:nvPr/>
        </p:nvSpPr>
        <p:spPr>
          <a:xfrm>
            <a:off x="866000" y="1205400"/>
            <a:ext cx="10881600" cy="12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121900" rIns="120000" bIns="1219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bioinformatics platform dedicated to the genetics and genomics of tropical and Mediterranean plants and their pathogens</a:t>
            </a:r>
            <a:endParaRPr sz="29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g22baac4e4bd_0_14"/>
          <p:cNvPicPr preferRelativeResize="0"/>
          <p:nvPr/>
        </p:nvPicPr>
        <p:blipFill rotWithShape="1">
          <a:blip r:embed="rId7">
            <a:alphaModFix/>
          </a:blip>
          <a:srcRect l="17258" r="8"/>
          <a:stretch/>
        </p:blipFill>
        <p:spPr>
          <a:xfrm>
            <a:off x="5014262" y="5050838"/>
            <a:ext cx="1295954" cy="134674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22baac4e4bd_0_14"/>
          <p:cNvSpPr/>
          <p:nvPr/>
        </p:nvSpPr>
        <p:spPr>
          <a:xfrm>
            <a:off x="5014257" y="6453217"/>
            <a:ext cx="12957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121900" rIns="1200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33B33B"/>
                </a:solidFill>
                <a:latin typeface="Trebuchet MS"/>
                <a:ea typeface="Trebuchet MS"/>
                <a:cs typeface="Trebuchet MS"/>
                <a:sym typeface="Trebuchet MS"/>
              </a:rPr>
              <a:t>Rice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22baac4e4bd_0_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67331" y="5050627"/>
            <a:ext cx="1246923" cy="134153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2baac4e4bd_0_14"/>
          <p:cNvSpPr/>
          <p:nvPr/>
        </p:nvSpPr>
        <p:spPr>
          <a:xfrm>
            <a:off x="3752153" y="6422836"/>
            <a:ext cx="12468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121900" rIns="1200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33B33B"/>
                </a:solidFill>
                <a:latin typeface="Trebuchet MS"/>
                <a:ea typeface="Trebuchet MS"/>
                <a:cs typeface="Trebuchet MS"/>
                <a:sym typeface="Trebuchet MS"/>
              </a:rPr>
              <a:t>Coffee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22baac4e4bd_0_1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76227" y="5053445"/>
            <a:ext cx="1427473" cy="134153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2baac4e4bd_0_14"/>
          <p:cNvSpPr/>
          <p:nvPr/>
        </p:nvSpPr>
        <p:spPr>
          <a:xfrm>
            <a:off x="7627417" y="6470156"/>
            <a:ext cx="1295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121900" rIns="1200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rgbClr val="33B33B"/>
                </a:solidFill>
                <a:latin typeface="Trebuchet MS"/>
                <a:ea typeface="Trebuchet MS"/>
                <a:cs typeface="Trebuchet MS"/>
                <a:sym typeface="Trebuchet MS"/>
              </a:rPr>
              <a:t>Cassava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g22baac4e4bd_0_14"/>
          <p:cNvPicPr preferRelativeResize="0"/>
          <p:nvPr/>
        </p:nvPicPr>
        <p:blipFill rotWithShape="1">
          <a:blip r:embed="rId10">
            <a:alphaModFix/>
          </a:blip>
          <a:srcRect l="9131" r="899"/>
          <a:stretch/>
        </p:blipFill>
        <p:spPr>
          <a:xfrm>
            <a:off x="6297224" y="5050627"/>
            <a:ext cx="1295955" cy="134152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2baac4e4bd_0_14"/>
          <p:cNvSpPr/>
          <p:nvPr/>
        </p:nvSpPr>
        <p:spPr>
          <a:xfrm>
            <a:off x="6325254" y="6467112"/>
            <a:ext cx="12468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121900" rIns="1200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33B33B"/>
                </a:solidFill>
                <a:latin typeface="Trebuchet MS"/>
                <a:ea typeface="Trebuchet MS"/>
                <a:cs typeface="Trebuchet MS"/>
                <a:sym typeface="Trebuchet MS"/>
              </a:rPr>
              <a:t>Palm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22baac4e4bd_0_1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365465" y="5050627"/>
            <a:ext cx="1382769" cy="134153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22baac4e4bd_0_14"/>
          <p:cNvSpPr/>
          <p:nvPr/>
        </p:nvSpPr>
        <p:spPr>
          <a:xfrm>
            <a:off x="2380637" y="6467112"/>
            <a:ext cx="13440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121900" rIns="1200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33B33B"/>
                </a:solidFill>
                <a:latin typeface="Trebuchet MS"/>
                <a:ea typeface="Trebuchet MS"/>
                <a:cs typeface="Trebuchet MS"/>
                <a:sym typeface="Trebuchet MS"/>
              </a:rPr>
              <a:t>Banana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22baac4e4bd_0_14"/>
          <p:cNvSpPr/>
          <p:nvPr/>
        </p:nvSpPr>
        <p:spPr>
          <a:xfrm>
            <a:off x="764386" y="6467106"/>
            <a:ext cx="16629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121900" rIns="1200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33B33B"/>
                </a:solidFill>
                <a:latin typeface="Trebuchet MS"/>
                <a:ea typeface="Trebuchet MS"/>
                <a:cs typeface="Trebuchet MS"/>
                <a:sym typeface="Trebuchet MS"/>
              </a:rPr>
              <a:t>Cacao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g22baac4e4bd_0_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562" y="5050627"/>
            <a:ext cx="1552902" cy="1347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22baac4e4bd_0_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269719" y="5072599"/>
            <a:ext cx="1427454" cy="130324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22baac4e4bd_0_14"/>
          <p:cNvSpPr/>
          <p:nvPr/>
        </p:nvSpPr>
        <p:spPr>
          <a:xfrm>
            <a:off x="10414389" y="6421902"/>
            <a:ext cx="14727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121900" rIns="1200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33B33B"/>
                </a:solidFill>
                <a:latin typeface="Trebuchet MS"/>
                <a:ea typeface="Trebuchet MS"/>
                <a:cs typeface="Trebuchet MS"/>
                <a:sym typeface="Trebuchet MS"/>
              </a:rPr>
              <a:t>Magnaporthe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22baac4e4bd_0_14"/>
          <p:cNvPicPr preferRelativeResize="0"/>
          <p:nvPr/>
        </p:nvPicPr>
        <p:blipFill rotWithShape="1">
          <a:blip r:embed="rId14">
            <a:alphaModFix/>
          </a:blip>
          <a:srcRect r="3540"/>
          <a:stretch/>
        </p:blipFill>
        <p:spPr>
          <a:xfrm>
            <a:off x="8958996" y="5048487"/>
            <a:ext cx="1295954" cy="135147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2baac4e4bd_0_14"/>
          <p:cNvSpPr/>
          <p:nvPr/>
        </p:nvSpPr>
        <p:spPr>
          <a:xfrm>
            <a:off x="8777976" y="6421902"/>
            <a:ext cx="18204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121900" rIns="1200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33B33B"/>
                </a:solidFill>
                <a:latin typeface="Trebuchet MS"/>
                <a:ea typeface="Trebuchet MS"/>
                <a:cs typeface="Trebuchet MS"/>
                <a:sym typeface="Trebuchet MS"/>
              </a:rPr>
              <a:t>Pseudocercospora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22baac4e4bd_0_14"/>
          <p:cNvPicPr preferRelativeResize="0"/>
          <p:nvPr/>
        </p:nvPicPr>
        <p:blipFill rotWithShape="1">
          <a:blip r:embed="rId15">
            <a:alphaModFix/>
          </a:blip>
          <a:srcRect l="12296" t="15110" r="9876" b="17280"/>
          <a:stretch/>
        </p:blipFill>
        <p:spPr>
          <a:xfrm>
            <a:off x="1259434" y="2388120"/>
            <a:ext cx="3407705" cy="2266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2baac4e4bd_0_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75237" y="4931571"/>
            <a:ext cx="11023963" cy="1926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22baac4e4bd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1065" y="48400"/>
            <a:ext cx="3409875" cy="9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22baac4e4bd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7442" y="1178405"/>
            <a:ext cx="1473813" cy="724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22baac4e4bd_0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0130" y="2255447"/>
            <a:ext cx="1342054" cy="311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22baac4e4bd_0_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0358" y="1243855"/>
            <a:ext cx="1077293" cy="78421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22baac4e4bd_0_42"/>
          <p:cNvSpPr/>
          <p:nvPr/>
        </p:nvSpPr>
        <p:spPr>
          <a:xfrm>
            <a:off x="1826300" y="2714167"/>
            <a:ext cx="2533200" cy="5391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ourier"/>
                <a:ea typeface="Courier"/>
                <a:cs typeface="Courier"/>
                <a:sym typeface="Courier"/>
              </a:rPr>
              <a:t>4 institutes</a:t>
            </a:r>
            <a:endParaRPr sz="2400" b="1"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217" name="Google Shape;217;g22baac4e4bd_0_42"/>
          <p:cNvGrpSpPr/>
          <p:nvPr/>
        </p:nvGrpSpPr>
        <p:grpSpPr>
          <a:xfrm>
            <a:off x="7800772" y="1765992"/>
            <a:ext cx="3409805" cy="1487376"/>
            <a:chOff x="4843798" y="2171063"/>
            <a:chExt cx="3783207" cy="1986347"/>
          </a:xfrm>
        </p:grpSpPr>
        <p:pic>
          <p:nvPicPr>
            <p:cNvPr id="218" name="Google Shape;218;g22baac4e4bd_0_42"/>
            <p:cNvPicPr preferRelativeResize="0"/>
            <p:nvPr/>
          </p:nvPicPr>
          <p:blipFill rotWithShape="1">
            <a:blip r:embed="rId7">
              <a:alphaModFix/>
            </a:blip>
            <a:srcRect r="56192"/>
            <a:stretch/>
          </p:blipFill>
          <p:spPr>
            <a:xfrm>
              <a:off x="7540248" y="2241850"/>
              <a:ext cx="1086757" cy="1128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g22baac4e4bd_0_42"/>
            <p:cNvPicPr preferRelativeResize="0"/>
            <p:nvPr/>
          </p:nvPicPr>
          <p:blipFill rotWithShape="1">
            <a:blip r:embed="rId8">
              <a:alphaModFix/>
            </a:blip>
            <a:srcRect r="39555"/>
            <a:stretch/>
          </p:blipFill>
          <p:spPr>
            <a:xfrm>
              <a:off x="6297175" y="2171063"/>
              <a:ext cx="1086750" cy="11798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g22baac4e4bd_0_42"/>
            <p:cNvSpPr/>
            <p:nvPr/>
          </p:nvSpPr>
          <p:spPr>
            <a:xfrm>
              <a:off x="4843798" y="3499510"/>
              <a:ext cx="3783000" cy="657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latin typeface="Courier"/>
                  <a:ea typeface="Courier"/>
                  <a:cs typeface="Courier"/>
                  <a:sym typeface="Courier"/>
                </a:rPr>
                <a:t>3 research units</a:t>
              </a:r>
              <a:endParaRPr sz="2400" b="1">
                <a:latin typeface="Courier"/>
                <a:ea typeface="Courier"/>
                <a:cs typeface="Courier"/>
                <a:sym typeface="Courier"/>
              </a:endParaRPr>
            </a:p>
          </p:txBody>
        </p:sp>
        <p:pic>
          <p:nvPicPr>
            <p:cNvPr id="221" name="Google Shape;221;g22baac4e4bd_0_4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862275" y="2483887"/>
              <a:ext cx="1282505" cy="883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Google Shape;222;g22baac4e4bd_0_42"/>
          <p:cNvSpPr txBox="1"/>
          <p:nvPr/>
        </p:nvSpPr>
        <p:spPr>
          <a:xfrm>
            <a:off x="6751369" y="4279167"/>
            <a:ext cx="930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25+</a:t>
            </a:r>
            <a:endParaRPr sz="2100" b="1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g22baac4e4bd_0_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87628" y="3067736"/>
            <a:ext cx="1616749" cy="161674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22baac4e4bd_0_42"/>
          <p:cNvSpPr/>
          <p:nvPr/>
        </p:nvSpPr>
        <p:spPr>
          <a:xfrm>
            <a:off x="3944002" y="5013832"/>
            <a:ext cx="4304100" cy="882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Storage and computing resources</a:t>
            </a:r>
            <a:endParaRPr sz="1900"/>
          </a:p>
        </p:txBody>
      </p:sp>
      <p:sp>
        <p:nvSpPr>
          <p:cNvPr id="225" name="Google Shape;225;g22baac4e4bd_0_42"/>
          <p:cNvSpPr/>
          <p:nvPr/>
        </p:nvSpPr>
        <p:spPr>
          <a:xfrm>
            <a:off x="7885298" y="5543533"/>
            <a:ext cx="2227200" cy="7776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Trainings</a:t>
            </a:r>
            <a:endParaRPr sz="1900"/>
          </a:p>
        </p:txBody>
      </p:sp>
      <p:pic>
        <p:nvPicPr>
          <p:cNvPr id="226" name="Google Shape;226;g22baac4e4bd_0_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21615" y="5896225"/>
            <a:ext cx="700308" cy="70030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22baac4e4bd_0_42"/>
          <p:cNvSpPr txBox="1"/>
          <p:nvPr/>
        </p:nvSpPr>
        <p:spPr>
          <a:xfrm>
            <a:off x="5911070" y="6073467"/>
            <a:ext cx="1077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400+</a:t>
            </a:r>
            <a:endParaRPr sz="2100" b="1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g22baac4e4bd_0_4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267631" y="3973969"/>
            <a:ext cx="2079667" cy="103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22baac4e4bd_0_4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392056" y="2053031"/>
            <a:ext cx="1616724" cy="54332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2baac4e4bd_0_42"/>
          <p:cNvSpPr/>
          <p:nvPr/>
        </p:nvSpPr>
        <p:spPr>
          <a:xfrm>
            <a:off x="2707781" y="5482429"/>
            <a:ext cx="1616700" cy="7776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Tools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baac4e4bd_0_64"/>
          <p:cNvSpPr/>
          <p:nvPr/>
        </p:nvSpPr>
        <p:spPr>
          <a:xfrm>
            <a:off x="3250233" y="53133"/>
            <a:ext cx="89091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121900" rIns="1200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Storage and computing resources</a:t>
            </a:r>
            <a:endParaRPr sz="32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36" name="Google Shape;236;g22baac4e4bd_0_64"/>
          <p:cNvGrpSpPr/>
          <p:nvPr/>
        </p:nvGrpSpPr>
        <p:grpSpPr>
          <a:xfrm>
            <a:off x="1594193" y="993441"/>
            <a:ext cx="9447764" cy="5853383"/>
            <a:chOff x="1195675" y="745100"/>
            <a:chExt cx="7086000" cy="4390147"/>
          </a:xfrm>
        </p:grpSpPr>
        <p:sp>
          <p:nvSpPr>
            <p:cNvPr id="237" name="Google Shape;237;g22baac4e4bd_0_64"/>
            <p:cNvSpPr/>
            <p:nvPr/>
          </p:nvSpPr>
          <p:spPr>
            <a:xfrm>
              <a:off x="4697961" y="1066115"/>
              <a:ext cx="3288000" cy="28557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D9EAD3">
                <a:alpha val="38510"/>
              </a:srgb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g22baac4e4bd_0_64"/>
            <p:cNvSpPr/>
            <p:nvPr/>
          </p:nvSpPr>
          <p:spPr>
            <a:xfrm>
              <a:off x="1492881" y="1066115"/>
              <a:ext cx="3204900" cy="28557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D9EAD3">
                <a:alpha val="38510"/>
              </a:srgb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39" name="Google Shape;239;g22baac4e4bd_0_64"/>
            <p:cNvPicPr preferRelativeResize="0"/>
            <p:nvPr/>
          </p:nvPicPr>
          <p:blipFill rotWithShape="1">
            <a:blip r:embed="rId3">
              <a:alphaModFix/>
            </a:blip>
            <a:srcRect b="40472"/>
            <a:stretch/>
          </p:blipFill>
          <p:spPr>
            <a:xfrm>
              <a:off x="4936264" y="823518"/>
              <a:ext cx="508618" cy="2209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g22baac4e4bd_0_64"/>
            <p:cNvSpPr/>
            <p:nvPr/>
          </p:nvSpPr>
          <p:spPr>
            <a:xfrm>
              <a:off x="1195675" y="3921747"/>
              <a:ext cx="7086000" cy="1213500"/>
            </a:xfrm>
            <a:prstGeom prst="trapezoid">
              <a:avLst>
                <a:gd name="adj" fmla="val 25000"/>
              </a:avLst>
            </a:prstGeom>
            <a:solidFill>
              <a:srgbClr val="D9EAD3">
                <a:alpha val="38510"/>
              </a:srgbClr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g22baac4e4bd_0_64"/>
            <p:cNvSpPr/>
            <p:nvPr/>
          </p:nvSpPr>
          <p:spPr>
            <a:xfrm>
              <a:off x="1637792" y="1179105"/>
              <a:ext cx="2950500" cy="2589600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42" name="Google Shape;242;g22baac4e4bd_0_6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80499" y="1100730"/>
              <a:ext cx="633627" cy="6351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g22baac4e4bd_0_64"/>
            <p:cNvSpPr/>
            <p:nvPr/>
          </p:nvSpPr>
          <p:spPr>
            <a:xfrm>
              <a:off x="4815737" y="1179112"/>
              <a:ext cx="3028800" cy="2589600"/>
            </a:xfrm>
            <a:prstGeom prst="roundRect">
              <a:avLst>
                <a:gd name="adj" fmla="val 16667"/>
              </a:avLst>
            </a:prstGeom>
            <a:solidFill>
              <a:srgbClr val="EFEFE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44" name="Google Shape;244;g22baac4e4bd_0_64"/>
            <p:cNvPicPr preferRelativeResize="0"/>
            <p:nvPr/>
          </p:nvPicPr>
          <p:blipFill rotWithShape="1">
            <a:blip r:embed="rId5">
              <a:alphaModFix/>
            </a:blip>
            <a:srcRect l="14588" t="12360" b="22721"/>
            <a:stretch/>
          </p:blipFill>
          <p:spPr>
            <a:xfrm>
              <a:off x="6057800" y="1176933"/>
              <a:ext cx="633623" cy="4827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g22baac4e4bd_0_64"/>
            <p:cNvSpPr txBox="1"/>
            <p:nvPr/>
          </p:nvSpPr>
          <p:spPr>
            <a:xfrm>
              <a:off x="1759200" y="1765633"/>
              <a:ext cx="2829300" cy="15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2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Meso@LR au CINES</a:t>
              </a:r>
              <a:endPara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1090 threads : </a:t>
              </a:r>
              <a:endPara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60960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35 standard nodes </a:t>
              </a:r>
              <a:endPara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6096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 bigmem nodes</a:t>
              </a:r>
              <a:endPara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60960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 GPU node </a:t>
              </a:r>
              <a:endPara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500 To of replicated storage</a:t>
              </a:r>
              <a:endParaRPr sz="1300"/>
            </a:p>
          </p:txBody>
        </p:sp>
        <p:sp>
          <p:nvSpPr>
            <p:cNvPr id="246" name="Google Shape;246;g22baac4e4bd_0_64"/>
            <p:cNvSpPr txBox="1"/>
            <p:nvPr/>
          </p:nvSpPr>
          <p:spPr>
            <a:xfrm>
              <a:off x="4935257" y="1765637"/>
              <a:ext cx="2909400" cy="15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2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CINES</a:t>
              </a:r>
              <a:endPara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1130 threads: </a:t>
              </a:r>
              <a:endPara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	30 standard node</a:t>
              </a:r>
              <a:endPara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	1 supermem node</a:t>
              </a:r>
              <a:endPara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60960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 GPU node</a:t>
              </a:r>
              <a:endPara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19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150 To on 3 NAS + 210 To scratch </a:t>
              </a:r>
              <a:endParaRPr sz="1300"/>
            </a:p>
          </p:txBody>
        </p:sp>
        <p:pic>
          <p:nvPicPr>
            <p:cNvPr id="247" name="Google Shape;247;g22baac4e4bd_0_6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33939" y="3317089"/>
              <a:ext cx="525841" cy="525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g22baac4e4bd_0_64"/>
            <p:cNvSpPr txBox="1"/>
            <p:nvPr/>
          </p:nvSpPr>
          <p:spPr>
            <a:xfrm>
              <a:off x="4419237" y="2985431"/>
              <a:ext cx="5529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400+</a:t>
              </a:r>
              <a:endParaRPr sz="1700" b="1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9" name="Google Shape;249;g22baac4e4bd_0_64"/>
            <p:cNvGrpSpPr/>
            <p:nvPr/>
          </p:nvGrpSpPr>
          <p:grpSpPr>
            <a:xfrm>
              <a:off x="2083405" y="3738929"/>
              <a:ext cx="5204183" cy="1213392"/>
              <a:chOff x="1161250" y="4632483"/>
              <a:chExt cx="6635450" cy="1547102"/>
            </a:xfrm>
          </p:grpSpPr>
          <p:sp>
            <p:nvSpPr>
              <p:cNvPr id="250" name="Google Shape;250;g22baac4e4bd_0_64"/>
              <p:cNvSpPr/>
              <p:nvPr/>
            </p:nvSpPr>
            <p:spPr>
              <a:xfrm>
                <a:off x="1161250" y="4632483"/>
                <a:ext cx="6579900" cy="1534800"/>
              </a:xfrm>
              <a:prstGeom prst="corner">
                <a:avLst>
                  <a:gd name="adj1" fmla="val 66478"/>
                  <a:gd name="adj2" fmla="val 50000"/>
                </a:avLst>
              </a:pr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solidFill>
                    <a:srgbClr val="FFF2CC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251" name="Google Shape;251;g22baac4e4bd_0_64"/>
              <p:cNvSpPr/>
              <p:nvPr/>
            </p:nvSpPr>
            <p:spPr>
              <a:xfrm>
                <a:off x="7126200" y="4644785"/>
                <a:ext cx="670500" cy="1534800"/>
              </a:xfrm>
              <a:prstGeom prst="rect">
                <a:avLst/>
              </a:pr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900"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</p:grpSp>
        <p:sp>
          <p:nvSpPr>
            <p:cNvPr id="252" name="Google Shape;252;g22baac4e4bd_0_64"/>
            <p:cNvSpPr txBox="1"/>
            <p:nvPr/>
          </p:nvSpPr>
          <p:spPr>
            <a:xfrm>
              <a:off x="2083396" y="4240529"/>
              <a:ext cx="5204100" cy="8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2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Resources mutualised at Meso@LR through the  </a:t>
              </a:r>
              <a:endPara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US" sz="21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Mudis4Ls</a:t>
              </a:r>
              <a:r>
                <a:rPr lang="en-US" sz="2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100">
                  <a:latin typeface="Calibri"/>
                  <a:ea typeface="Calibri"/>
                  <a:cs typeface="Calibri"/>
                  <a:sym typeface="Calibri"/>
                </a:rPr>
                <a:t>project</a:t>
              </a:r>
              <a:r>
                <a:rPr lang="en-US" sz="2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(purchase/storage/data)</a:t>
              </a:r>
              <a:endPara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253" name="Google Shape;253;g22baac4e4bd_0_64"/>
            <p:cNvSpPr/>
            <p:nvPr/>
          </p:nvSpPr>
          <p:spPr>
            <a:xfrm>
              <a:off x="3911991" y="3572097"/>
              <a:ext cx="447282" cy="444420"/>
            </a:xfrm>
            <a:prstGeom prst="lightningBolt">
              <a:avLst/>
            </a:prstGeom>
            <a:solidFill>
              <a:srgbClr val="CFE2F3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g22baac4e4bd_0_64"/>
            <p:cNvSpPr/>
            <p:nvPr/>
          </p:nvSpPr>
          <p:spPr>
            <a:xfrm flipH="1">
              <a:off x="5047503" y="3572097"/>
              <a:ext cx="447282" cy="444420"/>
            </a:xfrm>
            <a:prstGeom prst="lightningBolt">
              <a:avLst/>
            </a:prstGeom>
            <a:solidFill>
              <a:srgbClr val="C9DAF8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5" name="Google Shape;255;g22baac4e4bd_0_6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542980" y="4570139"/>
              <a:ext cx="892097" cy="4444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g22baac4e4bd_0_64"/>
            <p:cNvSpPr txBox="1"/>
            <p:nvPr/>
          </p:nvSpPr>
          <p:spPr>
            <a:xfrm>
              <a:off x="4316150" y="4017821"/>
              <a:ext cx="975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1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600+ tools</a:t>
              </a:r>
              <a:endParaRPr sz="1700" b="1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7" name="Google Shape;257;g22baac4e4bd_0_6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431998" y="2563077"/>
              <a:ext cx="506823" cy="4637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g22baac4e4bd_0_6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575206" y="745100"/>
              <a:ext cx="824063" cy="27693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9" name="Google Shape;259;g22baac4e4bd_0_6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89233" y="73333"/>
            <a:ext cx="2245414" cy="6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2baac4e4bd_0_251"/>
          <p:cNvSpPr/>
          <p:nvPr/>
        </p:nvSpPr>
        <p:spPr>
          <a:xfrm>
            <a:off x="3250233" y="53133"/>
            <a:ext cx="8909100" cy="5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000" tIns="121900" rIns="1200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32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Collaborative development of tools</a:t>
            </a:r>
            <a:endParaRPr sz="32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65" name="Google Shape;265;g22baac4e4bd_0_2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233" y="73333"/>
            <a:ext cx="2245414" cy="6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22baac4e4bd_0_251"/>
          <p:cNvSpPr/>
          <p:nvPr/>
        </p:nvSpPr>
        <p:spPr>
          <a:xfrm>
            <a:off x="1000972" y="5512500"/>
            <a:ext cx="3184500" cy="10719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Calibri"/>
                <a:ea typeface="Calibri"/>
                <a:cs typeface="Calibri"/>
                <a:sym typeface="Calibri"/>
              </a:rPr>
              <a:t>Metagenomic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22baac4e4bd_0_251"/>
          <p:cNvSpPr/>
          <p:nvPr/>
        </p:nvSpPr>
        <p:spPr>
          <a:xfrm>
            <a:off x="1001061" y="4334833"/>
            <a:ext cx="2883900" cy="1000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Calibri"/>
                <a:ea typeface="Calibri"/>
                <a:cs typeface="Calibri"/>
                <a:sym typeface="Calibri"/>
              </a:rPr>
              <a:t>Diversity exploration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22baac4e4bd_0_251"/>
          <p:cNvSpPr/>
          <p:nvPr/>
        </p:nvSpPr>
        <p:spPr>
          <a:xfrm>
            <a:off x="1000973" y="710933"/>
            <a:ext cx="2883900" cy="34467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Calibri"/>
                <a:ea typeface="Calibri"/>
                <a:cs typeface="Calibri"/>
                <a:sym typeface="Calibri"/>
              </a:rPr>
              <a:t>Genomics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22baac4e4bd_0_251"/>
          <p:cNvSpPr/>
          <p:nvPr/>
        </p:nvSpPr>
        <p:spPr>
          <a:xfrm>
            <a:off x="3438337" y="847233"/>
            <a:ext cx="2954700" cy="3984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Pangenomic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22baac4e4bd_0_251"/>
          <p:cNvSpPr/>
          <p:nvPr/>
        </p:nvSpPr>
        <p:spPr>
          <a:xfrm>
            <a:off x="3438335" y="1306776"/>
            <a:ext cx="2954700" cy="3984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 families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22baac4e4bd_0_251"/>
          <p:cNvSpPr/>
          <p:nvPr/>
        </p:nvSpPr>
        <p:spPr>
          <a:xfrm>
            <a:off x="3438335" y="1766285"/>
            <a:ext cx="2954700" cy="3984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Comparative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22baac4e4bd_0_251"/>
          <p:cNvSpPr/>
          <p:nvPr/>
        </p:nvSpPr>
        <p:spPr>
          <a:xfrm>
            <a:off x="3438335" y="2225794"/>
            <a:ext cx="2954700" cy="3984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Phylogeny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22baac4e4bd_0_251"/>
          <p:cNvSpPr/>
          <p:nvPr/>
        </p:nvSpPr>
        <p:spPr>
          <a:xfrm>
            <a:off x="3462733" y="4277267"/>
            <a:ext cx="2954700" cy="4920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genotype manipulation</a:t>
            </a:r>
            <a:endParaRPr sz="2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22baac4e4bd_0_251"/>
          <p:cNvSpPr/>
          <p:nvPr/>
        </p:nvSpPr>
        <p:spPr>
          <a:xfrm>
            <a:off x="3462733" y="4883767"/>
            <a:ext cx="2954700" cy="4920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mosaic manipulation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22baac4e4bd_0_251"/>
          <p:cNvSpPr/>
          <p:nvPr/>
        </p:nvSpPr>
        <p:spPr>
          <a:xfrm>
            <a:off x="3438334" y="3659867"/>
            <a:ext cx="2954700" cy="3357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mining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22baac4e4bd_0_251"/>
          <p:cNvSpPr/>
          <p:nvPr/>
        </p:nvSpPr>
        <p:spPr>
          <a:xfrm>
            <a:off x="3438334" y="3159012"/>
            <a:ext cx="2954700" cy="3984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Annotation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22baac4e4bd_0_251"/>
          <p:cNvSpPr/>
          <p:nvPr/>
        </p:nvSpPr>
        <p:spPr>
          <a:xfrm>
            <a:off x="9258069" y="560833"/>
            <a:ext cx="1436700" cy="12141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22baac4e4bd_0_251"/>
          <p:cNvSpPr/>
          <p:nvPr/>
        </p:nvSpPr>
        <p:spPr>
          <a:xfrm>
            <a:off x="3438334" y="2709745"/>
            <a:ext cx="2954700" cy="3984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Assemblies</a:t>
            </a:r>
            <a:endParaRPr sz="2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22baac4e4bd_0_251"/>
          <p:cNvSpPr/>
          <p:nvPr/>
        </p:nvSpPr>
        <p:spPr>
          <a:xfrm>
            <a:off x="9505976" y="3557273"/>
            <a:ext cx="903300" cy="842100"/>
          </a:xfrm>
          <a:prstGeom prst="ellipse">
            <a:avLst/>
          </a:prstGeom>
          <a:solidFill>
            <a:srgbClr val="D9D2E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22baac4e4bd_0_251"/>
          <p:cNvSpPr/>
          <p:nvPr/>
        </p:nvSpPr>
        <p:spPr>
          <a:xfrm>
            <a:off x="9505969" y="4769417"/>
            <a:ext cx="825300" cy="7671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22baac4e4bd_0_251"/>
          <p:cNvSpPr txBox="1"/>
          <p:nvPr/>
        </p:nvSpPr>
        <p:spPr>
          <a:xfrm>
            <a:off x="9350334" y="5379233"/>
            <a:ext cx="1707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packages (4)</a:t>
            </a:r>
            <a:endParaRPr sz="1600"/>
          </a:p>
        </p:txBody>
      </p:sp>
      <p:sp>
        <p:nvSpPr>
          <p:cNvPr id="282" name="Google Shape;282;g22baac4e4bd_0_251"/>
          <p:cNvSpPr txBox="1"/>
          <p:nvPr/>
        </p:nvSpPr>
        <p:spPr>
          <a:xfrm>
            <a:off x="9196866" y="4248567"/>
            <a:ext cx="1707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workflows(5)</a:t>
            </a:r>
            <a:endParaRPr sz="1600"/>
          </a:p>
        </p:txBody>
      </p:sp>
      <p:sp>
        <p:nvSpPr>
          <p:cNvPr id="283" name="Google Shape;283;g22baac4e4bd_0_251"/>
          <p:cNvSpPr txBox="1"/>
          <p:nvPr/>
        </p:nvSpPr>
        <p:spPr>
          <a:xfrm>
            <a:off x="8682132" y="1618988"/>
            <a:ext cx="2954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applications  (16)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g22baac4e4bd_0_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5516" y="2402205"/>
            <a:ext cx="1436616" cy="12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22baac4e4bd_0_251"/>
          <p:cNvSpPr txBox="1"/>
          <p:nvPr/>
        </p:nvSpPr>
        <p:spPr>
          <a:xfrm>
            <a:off x="7562289" y="3628704"/>
            <a:ext cx="13449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+20 tools</a:t>
            </a:r>
            <a:endParaRPr sz="2400" b="1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22baac4e4bd_0_251"/>
          <p:cNvSpPr/>
          <p:nvPr/>
        </p:nvSpPr>
        <p:spPr>
          <a:xfrm>
            <a:off x="9398717" y="2184039"/>
            <a:ext cx="1149600" cy="1000500"/>
          </a:xfrm>
          <a:prstGeom prst="ellipse">
            <a:avLst/>
          </a:prstGeom>
          <a:solidFill>
            <a:srgbClr val="EAD1D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22baac4e4bd_0_251"/>
          <p:cNvSpPr txBox="1"/>
          <p:nvPr/>
        </p:nvSpPr>
        <p:spPr>
          <a:xfrm>
            <a:off x="8598340" y="3010713"/>
            <a:ext cx="2954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visualisation (8)</a:t>
            </a:r>
            <a:endParaRPr sz="2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22baac4e4bd_0_251"/>
          <p:cNvSpPr txBox="1"/>
          <p:nvPr/>
        </p:nvSpPr>
        <p:spPr>
          <a:xfrm>
            <a:off x="6097898" y="5991067"/>
            <a:ext cx="596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https://github.com/SouthGreenPlatform/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g22baac4e4bd_0_2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0435" y="6052969"/>
            <a:ext cx="491775" cy="491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g22baac4e4bd_0_92"/>
          <p:cNvPicPr preferRelativeResize="0"/>
          <p:nvPr/>
        </p:nvPicPr>
        <p:blipFill rotWithShape="1">
          <a:blip r:embed="rId3">
            <a:alphaModFix/>
          </a:blip>
          <a:srcRect b="26804"/>
          <a:stretch/>
        </p:blipFill>
        <p:spPr>
          <a:xfrm>
            <a:off x="3424808" y="2013933"/>
            <a:ext cx="5342400" cy="26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22baac4e4bd_0_92" descr="Résultat de recherche d'images pour &quot;diade logo&quot;" title="http://www.diade-research.fr/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4633" y="2339390"/>
            <a:ext cx="704850" cy="495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22baac4e4bd_0_92" descr="Résultat de recherche d'images pour &quot;MIVEGEC logo&quot;" title="http://www.umontpellier.fr/recherche/unites-de-recherche/maladies-infectieuses-et-vecteurs-ecologie-genetique-evolution-et-control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3837" y="4649150"/>
            <a:ext cx="781050" cy="54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22baac4e4bd_0_9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3833" y="2989077"/>
            <a:ext cx="781050" cy="724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22baac4e4bd_0_9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7150" y="3834504"/>
            <a:ext cx="939800" cy="62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22baac4e4bd_0_92"/>
          <p:cNvPicPr preferRelativeResize="0"/>
          <p:nvPr/>
        </p:nvPicPr>
        <p:blipFill rotWithShape="1">
          <a:blip r:embed="rId8">
            <a:alphaModFix/>
          </a:blip>
          <a:srcRect l="11394" t="13211" b="30857"/>
          <a:stretch/>
        </p:blipFill>
        <p:spPr>
          <a:xfrm>
            <a:off x="1427964" y="105775"/>
            <a:ext cx="7848326" cy="120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22baac4e4bd_0_9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547814" y="328565"/>
            <a:ext cx="2366785" cy="549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22baac4e4bd_0_9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26800" y="6320900"/>
            <a:ext cx="251302" cy="204392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22baac4e4bd_0_92"/>
          <p:cNvSpPr txBox="1"/>
          <p:nvPr/>
        </p:nvSpPr>
        <p:spPr>
          <a:xfrm>
            <a:off x="10463467" y="6223000"/>
            <a:ext cx="166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highlight>
                  <a:srgbClr val="E6ECF0"/>
                </a:highlight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sz="1200" b="0" i="0" u="sng" strike="noStrike" cap="none">
                <a:solidFill>
                  <a:schemeClr val="dk1"/>
                </a:solidFill>
                <a:highlight>
                  <a:srgbClr val="E6ECF0"/>
                </a:highlight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ItropBioinfo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22baac4e4bd_0_92"/>
          <p:cNvSpPr txBox="1"/>
          <p:nvPr/>
        </p:nvSpPr>
        <p:spPr>
          <a:xfrm>
            <a:off x="1427967" y="1500733"/>
            <a:ext cx="308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1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https://bioinfo.ird.fr/</a:t>
            </a:r>
            <a:endParaRPr sz="2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22baac4e4bd_0_92"/>
          <p:cNvSpPr txBox="1"/>
          <p:nvPr/>
        </p:nvSpPr>
        <p:spPr>
          <a:xfrm>
            <a:off x="10062200" y="5804350"/>
            <a:ext cx="1947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bioinfo@ird.fr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g22baac4e4bd_0_9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077933" y="4964800"/>
            <a:ext cx="7408901" cy="1821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22baac4e4bd_0_9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629600" y="2450500"/>
            <a:ext cx="1501108" cy="13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g22baac4e4bd_0_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2578" y="1351722"/>
            <a:ext cx="1326707" cy="55848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22baac4e4bd_0_165"/>
          <p:cNvSpPr txBox="1"/>
          <p:nvPr/>
        </p:nvSpPr>
        <p:spPr>
          <a:xfrm>
            <a:off x="7106767" y="1410900"/>
            <a:ext cx="2200500" cy="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A"/>
                </a:solidFill>
              </a:rPr>
              <a:t>Florian Charriat</a:t>
            </a:r>
            <a:endParaRPr sz="1900">
              <a:solidFill>
                <a:srgbClr val="00000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A"/>
                </a:solidFill>
              </a:rPr>
              <a:t>Antoni Exbrayat</a:t>
            </a:r>
            <a:endParaRPr sz="1900">
              <a:solidFill>
                <a:srgbClr val="00000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g22baac4e4bd_0_165" descr="Résultat de recherche d'images pour &quot;MIVEGEC logo&quot;" title="http://www.umontpellier.fr/recherche/unites-de-recherche/maladies-infectieuses-et-vecteurs-ecologie-genetique-evolution-et-contro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2578" y="3069800"/>
            <a:ext cx="1155535" cy="7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22baac4e4bd_0_165"/>
          <p:cNvPicPr preferRelativeResize="0"/>
          <p:nvPr/>
        </p:nvPicPr>
        <p:blipFill rotWithShape="1">
          <a:blip r:embed="rId5">
            <a:alphaModFix/>
          </a:blip>
          <a:srcRect l="8775" t="9892" b="13184"/>
          <a:stretch/>
        </p:blipFill>
        <p:spPr>
          <a:xfrm>
            <a:off x="2965270" y="3574665"/>
            <a:ext cx="1890289" cy="1131833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22baac4e4bd_0_165"/>
          <p:cNvSpPr/>
          <p:nvPr/>
        </p:nvSpPr>
        <p:spPr>
          <a:xfrm>
            <a:off x="2263000" y="6273107"/>
            <a:ext cx="48891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more collaborators !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22baac4e4bd_0_165"/>
          <p:cNvSpPr txBox="1"/>
          <p:nvPr/>
        </p:nvSpPr>
        <p:spPr>
          <a:xfrm>
            <a:off x="7030559" y="3154028"/>
            <a:ext cx="25377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A"/>
                </a:solidFill>
              </a:rPr>
              <a:t>Bruno Granouillac</a:t>
            </a:r>
            <a:endParaRPr sz="1900">
              <a:solidFill>
                <a:srgbClr val="00000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00000A"/>
                </a:solidFill>
              </a:rPr>
              <a:t>Jacques Dainat</a:t>
            </a:r>
            <a:endParaRPr sz="1900">
              <a:solidFill>
                <a:srgbClr val="00000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A"/>
              </a:solidFill>
            </a:endParaRPr>
          </a:p>
        </p:txBody>
      </p:sp>
      <p:pic>
        <p:nvPicPr>
          <p:cNvPr id="318" name="Google Shape;318;g22baac4e4bd_0_16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25378" y="3936085"/>
            <a:ext cx="848725" cy="84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22baac4e4bd_0_165"/>
          <p:cNvSpPr txBox="1"/>
          <p:nvPr/>
        </p:nvSpPr>
        <p:spPr>
          <a:xfrm>
            <a:off x="6954359" y="4164711"/>
            <a:ext cx="25377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00000A"/>
                </a:solidFill>
              </a:rPr>
              <a:t>Nicolas Fernandez </a:t>
            </a:r>
            <a:endParaRPr sz="1900" b="0" i="0" u="none" strike="noStrike" cap="non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g22baac4e4bd_0_16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91065" y="48400"/>
            <a:ext cx="3409875" cy="9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22baac4e4bd_0_1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31138" y="2173850"/>
            <a:ext cx="1037168" cy="55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22baac4e4bd_0_165"/>
          <p:cNvSpPr txBox="1"/>
          <p:nvPr/>
        </p:nvSpPr>
        <p:spPr>
          <a:xfrm>
            <a:off x="7090584" y="2220298"/>
            <a:ext cx="25377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900">
                <a:solidFill>
                  <a:srgbClr val="00000A"/>
                </a:solidFill>
              </a:rPr>
              <a:t>Guilhem Sempere</a:t>
            </a:r>
            <a:endParaRPr sz="1900" b="0" i="0" u="none" strike="noStrike" cap="non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22baac4e4bd_0_165"/>
          <p:cNvSpPr txBox="1"/>
          <p:nvPr/>
        </p:nvSpPr>
        <p:spPr>
          <a:xfrm>
            <a:off x="6954359" y="5341836"/>
            <a:ext cx="25377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900">
                <a:solidFill>
                  <a:srgbClr val="00000A"/>
                </a:solidFill>
              </a:rPr>
              <a:t>Thomas Denecker</a:t>
            </a:r>
            <a:endParaRPr sz="1900" b="0" i="0" u="none" strike="noStrike" cap="none">
              <a:solidFill>
                <a:srgbClr val="00000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g22baac4e4bd_0_16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08550" y="5305450"/>
            <a:ext cx="1155550" cy="568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g22baac4e4bd_0_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1065" y="48400"/>
            <a:ext cx="3409875" cy="9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22baac4e4bd_0_1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3723" y="6428178"/>
            <a:ext cx="585788" cy="27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22baac4e4bd_0_178" descr="Résultat de recherche d'images pour &quot;diade logo&quot;" title="http://www.diade-research.fr/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00046" y="6426125"/>
            <a:ext cx="457200" cy="321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22baac4e4bd_0_17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33306" y="6492525"/>
            <a:ext cx="528639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22baac4e4bd_0_178" descr="Résultat de recherche d'images pour &quot;MIVEGEC logo&quot;" title="http://www.umontpellier.fr/recherche/unites-de-recherche/maladies-infectieuses-et-vecteurs-ecologie-genetique-evolution-et-control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321373" y="6403175"/>
            <a:ext cx="457200" cy="321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22baac4e4bd_0_17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121221" y="6373234"/>
            <a:ext cx="381350" cy="3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22baac4e4bd_0_1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76967" y="6421767"/>
            <a:ext cx="7366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22baac4e4bd_0_17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64417" y="6322600"/>
            <a:ext cx="8255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g22baac4e4bd_0_17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67633" y="1153367"/>
            <a:ext cx="8508872" cy="487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22baac4e4bd_0_178"/>
          <p:cNvPicPr preferRelativeResize="0"/>
          <p:nvPr/>
        </p:nvPicPr>
        <p:blipFill rotWithShape="1">
          <a:blip r:embed="rId12">
            <a:alphaModFix/>
          </a:blip>
          <a:srcRect r="56192"/>
          <a:stretch/>
        </p:blipFill>
        <p:spPr>
          <a:xfrm>
            <a:off x="3267476" y="6365928"/>
            <a:ext cx="381334" cy="395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22baac4e4bd_0_17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211305" y="6231333"/>
            <a:ext cx="867346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èle par défaut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Macintosh PowerPoint</Application>
  <PresentationFormat>Grand écran</PresentationFormat>
  <Paragraphs>68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7" baseType="lpstr">
      <vt:lpstr>Calibri</vt:lpstr>
      <vt:lpstr>Comfortaa</vt:lpstr>
      <vt:lpstr>Trebuchet MS</vt:lpstr>
      <vt:lpstr>Arial</vt:lpstr>
      <vt:lpstr>Courier</vt:lpstr>
      <vt:lpstr>Times New Roman</vt:lpstr>
      <vt:lpstr>Arial Black</vt:lpstr>
      <vt:lpstr>Modèle par défaut</vt:lpstr>
      <vt:lpstr>Modèle par défaut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sravel</dc:creator>
  <cp:lastModifiedBy>Microsoft Office User</cp:lastModifiedBy>
  <cp:revision>2</cp:revision>
  <dcterms:modified xsi:type="dcterms:W3CDTF">2023-05-24T13:27:16Z</dcterms:modified>
</cp:coreProperties>
</file>