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  <p:sldMasterId id="2147483678" r:id="rId2"/>
    <p:sldMasterId id="2147483681" r:id="rId3"/>
  </p:sldMasterIdLst>
  <p:notesMasterIdLst>
    <p:notesMasterId r:id="rId8"/>
  </p:notesMasterIdLst>
  <p:sldIdLst>
    <p:sldId id="388" r:id="rId4"/>
    <p:sldId id="389" r:id="rId5"/>
    <p:sldId id="390" r:id="rId6"/>
    <p:sldId id="39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9" roundtripDataSignature="AMtx7mgsqMxy+ouTe956icH7LNa4T1W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10F5DC-616F-4F35-AD6D-68CACEBC6045}">
  <a:tblStyle styleId="{3D10F5DC-616F-4F35-AD6D-68CACEBC60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6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59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60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5" name="Google Shape;1525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rPr lang="en-US"/>
              <a:t>Insister sur les licences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10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4" name="Google Shape;153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2baac4e4b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4" name="Google Shape;1544;g22baac4e4b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1" name="Google Shape;1551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4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42"/>
          <p:cNvSpPr txBox="1">
            <a:spLocks noGrp="1"/>
          </p:cNvSpPr>
          <p:nvPr>
            <p:ph type="body" idx="1"/>
          </p:nvPr>
        </p:nvSpPr>
        <p:spPr>
          <a:xfrm rot="5400000">
            <a:off x="3832999" y="-1623200"/>
            <a:ext cx="4526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4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3"/>
          <p:cNvSpPr txBox="1">
            <a:spLocks noGrp="1"/>
          </p:cNvSpPr>
          <p:nvPr>
            <p:ph type="title"/>
          </p:nvPr>
        </p:nvSpPr>
        <p:spPr>
          <a:xfrm rot="5400000">
            <a:off x="7284999" y="1828837"/>
            <a:ext cx="5851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43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763"/>
            <a:ext cx="58516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4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3" name="Google Shape;143;p12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4" name="Google Shape;144;p1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4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Google Shape;147;p144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Google Shape;148;p144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aac4e4bd_0_32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8" name="Google Shape;158;g22baac4e4bd_0_32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9" name="Google Shape;159;g22baac4e4bd_0_329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aac4e4bd_0_333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2" name="Google Shape;162;g22baac4e4bd_0_333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3" name="Google Shape;163;g22baac4e4bd_0_333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3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3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5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5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3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3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3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7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7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3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0"/>
          <p:cNvSpPr txBox="1">
            <a:spLocks noGrp="1"/>
          </p:cNvSpPr>
          <p:nvPr>
            <p:ph type="title"/>
          </p:nvPr>
        </p:nvSpPr>
        <p:spPr>
          <a:xfrm>
            <a:off x="609600" y="273051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40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4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41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4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  <a:defRPr sz="1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B33B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1"/>
          <p:cNvSpPr txBox="1">
            <a:spLocks noGrp="1"/>
          </p:cNvSpPr>
          <p:nvPr>
            <p:ph type="title"/>
          </p:nvPr>
        </p:nvSpPr>
        <p:spPr>
          <a:xfrm>
            <a:off x="914496" y="609964"/>
            <a:ext cx="10363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121"/>
          <p:cNvSpPr txBox="1">
            <a:spLocks noGrp="1"/>
          </p:cNvSpPr>
          <p:nvPr>
            <p:ph type="body" idx="1"/>
          </p:nvPr>
        </p:nvSpPr>
        <p:spPr>
          <a:xfrm>
            <a:off x="914496" y="1980593"/>
            <a:ext cx="10363200" cy="41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54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–"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7" name="Google Shape;137;p121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8" name="Google Shape;138;p121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66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9" name="Google Shape;139;p121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6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1"/>
          <p:cNvSpPr txBox="1"/>
          <p:nvPr/>
        </p:nvSpPr>
        <p:spPr>
          <a:xfrm>
            <a:off x="553709" y="0"/>
            <a:ext cx="116384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600" tIns="14800" rIns="29600" bIns="14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67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B33B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aac4e4bd_0_322"/>
          <p:cNvSpPr txBox="1">
            <a:spLocks noGrp="1"/>
          </p:cNvSpPr>
          <p:nvPr>
            <p:ph type="title"/>
          </p:nvPr>
        </p:nvSpPr>
        <p:spPr>
          <a:xfrm>
            <a:off x="914496" y="609964"/>
            <a:ext cx="103632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1" name="Google Shape;151;g22baac4e4bd_0_322"/>
          <p:cNvSpPr txBox="1">
            <a:spLocks noGrp="1"/>
          </p:cNvSpPr>
          <p:nvPr>
            <p:ph type="body" idx="1"/>
          </p:nvPr>
        </p:nvSpPr>
        <p:spPr>
          <a:xfrm>
            <a:off x="914496" y="1980593"/>
            <a:ext cx="103632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•"/>
              <a:defRPr sz="3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381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60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60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2" name="Google Shape;152;g22baac4e4bd_0_322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3" name="Google Shape;153;g22baac4e4bd_0_322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Google Shape;154;g22baac4e4bd_0_322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2baac4e4bd_0_322"/>
          <p:cNvSpPr txBox="1"/>
          <p:nvPr/>
        </p:nvSpPr>
        <p:spPr>
          <a:xfrm>
            <a:off x="553709" y="0"/>
            <a:ext cx="1163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600" tIns="14800" rIns="29600" bIns="14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green_bioinf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twitter.com/galaxyproject" TargetMode="External"/><Relationship Id="rId4" Type="http://schemas.openxmlformats.org/officeDocument/2006/relationships/hyperlink" Target="https://twitter.com/ItropBioinfo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itrop-survey.ird.fr/index.php/515725?lang=f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09"/>
          <p:cNvSpPr txBox="1"/>
          <p:nvPr/>
        </p:nvSpPr>
        <p:spPr>
          <a:xfrm>
            <a:off x="1260745" y="939949"/>
            <a:ext cx="9930400" cy="1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FF9623"/>
                </a:solidFill>
                <a:latin typeface="Calibri"/>
                <a:ea typeface="Calibri"/>
                <a:cs typeface="Calibri"/>
                <a:sym typeface="Calibri"/>
              </a:rPr>
              <a:t>Merci pour </a:t>
            </a:r>
            <a:r>
              <a:rPr lang="en-US" sz="6400" b="1" i="0" u="none" strike="noStrike" cap="none" dirty="0" err="1">
                <a:solidFill>
                  <a:srgbClr val="FF9623"/>
                </a:solidFill>
                <a:latin typeface="Calibri"/>
                <a:ea typeface="Calibri"/>
                <a:cs typeface="Calibri"/>
                <a:sym typeface="Calibri"/>
              </a:rPr>
              <a:t>votre</a:t>
            </a:r>
            <a:r>
              <a:rPr lang="en-US" sz="6400" b="1" i="0" u="none" strike="noStrike" cap="none" dirty="0">
                <a:solidFill>
                  <a:srgbClr val="FF9623"/>
                </a:solidFill>
                <a:latin typeface="Calibri"/>
                <a:ea typeface="Calibri"/>
                <a:cs typeface="Calibri"/>
                <a:sym typeface="Calibri"/>
              </a:rPr>
              <a:t> attention !</a:t>
            </a:r>
            <a:endParaRPr sz="6400" b="1" i="0" u="none" strike="noStrike" cap="none" dirty="0">
              <a:solidFill>
                <a:srgbClr val="FF9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9" name="Google Shape;1529;p109" descr="Résultat de recherche d'images pour &quot;south gree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67" y="78037"/>
            <a:ext cx="2237357" cy="5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09"/>
          <p:cNvSpPr txBox="1"/>
          <p:nvPr/>
        </p:nvSpPr>
        <p:spPr>
          <a:xfrm>
            <a:off x="4199533" y="2784297"/>
            <a:ext cx="7751200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matériel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pédagogique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utilise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́ pour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ces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enseignements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mis à disposition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selon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termes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licence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Creative Commons Attribution (CC) - Le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doit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être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accordé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 </a:t>
            </a:r>
            <a:r>
              <a:rPr lang="en-US" sz="1867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créateur</a:t>
            </a: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(BY) 4.0 International:</a:t>
            </a:r>
            <a:r>
              <a:rPr lang="en-US" sz="1867" dirty="0"/>
              <a:t> </a:t>
            </a:r>
            <a:r>
              <a:rPr lang="en-US" sz="1867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http://creativecommons.org/licenses/by/4.0/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C14C05-266A-D993-CAF1-BBF6E0C1B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7" y="2106203"/>
            <a:ext cx="2819056" cy="455747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6EEBB19-00D0-21A8-6874-AC011058CB02}"/>
              </a:ext>
            </a:extLst>
          </p:cNvPr>
          <p:cNvSpPr/>
          <p:nvPr/>
        </p:nvSpPr>
        <p:spPr>
          <a:xfrm>
            <a:off x="236654" y="2869196"/>
            <a:ext cx="2819056" cy="5084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10"/>
          <p:cNvSpPr txBox="1"/>
          <p:nvPr/>
        </p:nvSpPr>
        <p:spPr>
          <a:xfrm>
            <a:off x="4997367" y="3260351"/>
            <a:ext cx="5098000" cy="38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South Green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1" i="0" u="sng" strike="noStrike" cap="none">
                <a:solidFill>
                  <a:srgbClr val="6B9F2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@green_bioinfo</a:t>
            </a:r>
            <a:endParaRPr sz="2400" b="1" i="0" u="sng" strike="noStrike" cap="none">
              <a:solidFill>
                <a:srgbClr val="6B9F25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I-Trop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1" i="0" u="sng" strike="noStrike" cap="none">
                <a:solidFill>
                  <a:srgbClr val="6B9F2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@ItropBioinfo</a:t>
            </a:r>
            <a:endParaRPr sz="2400" b="1" i="0" u="sng" strike="noStrike" cap="none">
              <a:solidFill>
                <a:srgbClr val="6B9F25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7" name="Google Shape;1537;p110"/>
          <p:cNvPicPr preferRelativeResize="0"/>
          <p:nvPr/>
        </p:nvPicPr>
        <p:blipFill rotWithShape="1">
          <a:blip r:embed="rId6">
            <a:alphaModFix/>
          </a:blip>
          <a:srcRect t="19416" b="4170"/>
          <a:stretch/>
        </p:blipFill>
        <p:spPr>
          <a:xfrm>
            <a:off x="2508739" y="4491451"/>
            <a:ext cx="1908746" cy="15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110"/>
          <p:cNvSpPr/>
          <p:nvPr/>
        </p:nvSpPr>
        <p:spPr>
          <a:xfrm>
            <a:off x="1639333" y="1577325"/>
            <a:ext cx="86836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SUIVEZ NOUS SUR TWITTER !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9" name="Google Shape;1539;p1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20964" y="1244871"/>
            <a:ext cx="1678024" cy="1364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1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72863" y="2764721"/>
            <a:ext cx="1685512" cy="11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1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2750" y="48400"/>
            <a:ext cx="3409876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2baac4e4bd_0_316"/>
          <p:cNvSpPr/>
          <p:nvPr/>
        </p:nvSpPr>
        <p:spPr>
          <a:xfrm>
            <a:off x="1616333" y="1247350"/>
            <a:ext cx="86835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200" b="1"/>
              <a:t>Merci de prendre 5 min pour remplir l’enquête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7" name="Google Shape;1547;g22baac4e4bd_0_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49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g22baac4e4bd_0_316"/>
          <p:cNvSpPr txBox="1"/>
          <p:nvPr/>
        </p:nvSpPr>
        <p:spPr>
          <a:xfrm>
            <a:off x="865433" y="2280608"/>
            <a:ext cx="11081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https://itrop-survey.ird.fr/index.php/515725?lang=fr</a:t>
            </a:r>
            <a:endParaRPr sz="3200" b="1" dirty="0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11"/>
          <p:cNvSpPr/>
          <p:nvPr/>
        </p:nvSpPr>
        <p:spPr>
          <a:xfrm>
            <a:off x="1616333" y="1247351"/>
            <a:ext cx="86836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N’oubliez pas de nous citer !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4" name="Google Shape;155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0" y="48400"/>
            <a:ext cx="3409876" cy="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11"/>
          <p:cNvSpPr txBox="1"/>
          <p:nvPr/>
        </p:nvSpPr>
        <p:spPr>
          <a:xfrm>
            <a:off x="865433" y="2280608"/>
            <a:ext cx="11081600" cy="4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9623"/>
                </a:solidFill>
                <a:latin typeface="Calibri"/>
                <a:ea typeface="Calibri"/>
                <a:cs typeface="Calibri"/>
                <a:sym typeface="Calibri"/>
              </a:rPr>
              <a:t>Comment citer les clusters?</a:t>
            </a:r>
            <a:endParaRPr sz="3200" b="1" i="0" u="none" strike="noStrike" cap="none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FF9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authors acknowledge the IRD i-Trop HPC at IRD Montpellier for providing HPC resources that have contributed to the research results reported within this paper. URL: http://bioinfo.ird.fr/ "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authors acknowledge the CIRAD UMR-AGAP HPC (South Green Platform) at CIRAD montpellier for providing HPC resources that have contributed to the research results reported within this paper. URL: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http://www.southgreen.fr”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èle par défau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èle par défau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232</Words>
  <Application>Microsoft Macintosh PowerPoint</Application>
  <PresentationFormat>Grand écran</PresentationFormat>
  <Paragraphs>29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Calibri</vt:lpstr>
      <vt:lpstr>Arial</vt:lpstr>
      <vt:lpstr>Times New Roman</vt:lpstr>
      <vt:lpstr>1_Thème Office</vt:lpstr>
      <vt:lpstr>1_Modèle par défaut</vt:lpstr>
      <vt:lpstr>Modèle par défaut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sravel</dc:creator>
  <cp:lastModifiedBy>Microsoft Office User</cp:lastModifiedBy>
  <cp:revision>2</cp:revision>
  <dcterms:modified xsi:type="dcterms:W3CDTF">2023-06-12T20:21:28Z</dcterms:modified>
</cp:coreProperties>
</file>