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4" r:id="rId1"/>
  </p:sldMasterIdLst>
  <p:notesMasterIdLst>
    <p:notesMasterId r:id="rId21"/>
  </p:notesMasterIdLst>
  <p:sldIdLst>
    <p:sldId id="279" r:id="rId2"/>
    <p:sldId id="294" r:id="rId3"/>
    <p:sldId id="295" r:id="rId4"/>
    <p:sldId id="296" r:id="rId5"/>
    <p:sldId id="306" r:id="rId6"/>
    <p:sldId id="307" r:id="rId7"/>
    <p:sldId id="287" r:id="rId8"/>
    <p:sldId id="288" r:id="rId9"/>
    <p:sldId id="289" r:id="rId10"/>
    <p:sldId id="290" r:id="rId11"/>
    <p:sldId id="298" r:id="rId12"/>
    <p:sldId id="297" r:id="rId13"/>
    <p:sldId id="299" r:id="rId14"/>
    <p:sldId id="300" r:id="rId15"/>
    <p:sldId id="304" r:id="rId16"/>
    <p:sldId id="301" r:id="rId17"/>
    <p:sldId id="303" r:id="rId18"/>
    <p:sldId id="305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6ADB893-77E8-6342-A90D-DC234096EA1B}">
          <p14:sldIdLst>
            <p14:sldId id="279"/>
          </p14:sldIdLst>
        </p14:section>
        <p14:section name="Section sans titre" id="{1719AA2E-A92F-3F4A-8D5D-A1E97266C16E}">
          <p14:sldIdLst>
            <p14:sldId id="294"/>
            <p14:sldId id="295"/>
            <p14:sldId id="296"/>
            <p14:sldId id="306"/>
            <p14:sldId id="307"/>
            <p14:sldId id="287"/>
            <p14:sldId id="288"/>
            <p14:sldId id="289"/>
            <p14:sldId id="290"/>
            <p14:sldId id="298"/>
            <p14:sldId id="297"/>
            <p14:sldId id="299"/>
            <p14:sldId id="300"/>
            <p14:sldId id="304"/>
            <p14:sldId id="301"/>
            <p14:sldId id="303"/>
            <p14:sldId id="305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4AD"/>
    <a:srgbClr val="E0E0E0"/>
    <a:srgbClr val="02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/>
    <p:restoredTop sz="85419" autoAdjust="0"/>
  </p:normalViewPr>
  <p:slideViewPr>
    <p:cSldViewPr snapToGrid="0" snapToObjects="1">
      <p:cViewPr varScale="1">
        <p:scale>
          <a:sx n="111" d="100"/>
          <a:sy n="111" d="100"/>
        </p:scale>
        <p:origin x="26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141F-58C7-A14B-B7C4-4167B0731CC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648F-5206-084C-80CE-B104653B01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NP-comple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8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The </a:t>
            </a:r>
            <a:r>
              <a:rPr lang="fr-FR" dirty="0">
                <a:effectLst/>
              </a:rPr>
              <a:t>--no-</a:t>
            </a:r>
            <a:r>
              <a:rPr lang="fr-FR" dirty="0" err="1">
                <a:effectLst/>
              </a:rPr>
              <a:t>builds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 argument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completely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removes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the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build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number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from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the output,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avoiding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future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errors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when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trying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to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rebuild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the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environment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, and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allowing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the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conda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solver to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identify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the packages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that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can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co-exist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in the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same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environment</a:t>
            </a:r>
            <a:r>
              <a:rPr lang="fr-FR" b="0" i="0" u="none" strike="noStrike" dirty="0">
                <a:solidFill>
                  <a:srgbClr val="3E4349"/>
                </a:solidFill>
                <a:effectLst/>
                <a:latin typeface="Raleway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NimbusRomNo9L"/>
              </a:rPr>
              <a:t>Figure 1.5 shows the </a:t>
            </a:r>
            <a:r>
              <a:rPr lang="fr-FR" sz="1200" dirty="0" err="1">
                <a:effectLst/>
                <a:latin typeface="NimbusRomNo9L"/>
              </a:rPr>
              <a:t>dependency</a:t>
            </a:r>
            <a:r>
              <a:rPr lang="fr-FR" sz="1200" dirty="0">
                <a:effectLst/>
                <a:latin typeface="NimbusRomNo9L"/>
              </a:rPr>
              <a:t> graph of Mozilla Firefox, a </a:t>
            </a:r>
            <a:r>
              <a:rPr lang="fr-FR" sz="1200" dirty="0" err="1">
                <a:effectLst/>
                <a:latin typeface="NimbusRomNo9L"/>
              </a:rPr>
              <a:t>popular</a:t>
            </a:r>
            <a:r>
              <a:rPr lang="fr-FR" sz="1200" dirty="0">
                <a:effectLst/>
                <a:latin typeface="NimbusRomNo9L"/>
              </a:rPr>
              <a:t> web browser</a:t>
            </a:r>
            <a:r>
              <a:rPr lang="fr-FR" sz="500" dirty="0">
                <a:effectLst/>
                <a:latin typeface="NimbusRomNo9L"/>
              </a:rPr>
              <a:t>3</a:t>
            </a:r>
            <a:r>
              <a:rPr lang="fr-FR" sz="1200" dirty="0">
                <a:effectLst/>
                <a:latin typeface="NimbusRomNo9L"/>
              </a:rPr>
              <a:t>. </a:t>
            </a:r>
            <a:r>
              <a:rPr lang="fr-FR" sz="1200" dirty="0" err="1">
                <a:effectLst/>
                <a:latin typeface="NimbusRomNo9L"/>
              </a:rPr>
              <a:t>Each</a:t>
            </a:r>
            <a:r>
              <a:rPr lang="fr-FR" sz="1200" dirty="0">
                <a:effectLst/>
                <a:latin typeface="NimbusRomNo9L"/>
              </a:rPr>
              <a:t> </a:t>
            </a:r>
            <a:r>
              <a:rPr lang="fr-FR" sz="1200" dirty="0" err="1">
                <a:effectLst/>
                <a:latin typeface="NimbusRomNo9L"/>
              </a:rPr>
              <a:t>node</a:t>
            </a:r>
            <a:r>
              <a:rPr lang="fr-FR" sz="1200" dirty="0">
                <a:effectLst/>
                <a:latin typeface="NimbusRomNo9L"/>
              </a:rPr>
              <a:t> </a:t>
            </a:r>
            <a:r>
              <a:rPr lang="fr-FR" sz="1200" dirty="0" err="1">
                <a:effectLst/>
                <a:latin typeface="NimbusRomNo9L"/>
              </a:rPr>
              <a:t>is</a:t>
            </a:r>
            <a:r>
              <a:rPr lang="fr-FR" sz="1200" dirty="0">
                <a:effectLst/>
                <a:latin typeface="NimbusRomNo9L"/>
              </a:rPr>
              <a:t> a component </a:t>
            </a:r>
            <a:r>
              <a:rPr lang="fr-FR" sz="1200" dirty="0" err="1">
                <a:effectLst/>
                <a:latin typeface="NimbusRomNo9L"/>
              </a:rPr>
              <a:t>that</a:t>
            </a:r>
            <a:r>
              <a:rPr lang="fr-FR" sz="1200" dirty="0">
                <a:effectLst/>
                <a:latin typeface="NimbusRomNo9L"/>
              </a:rPr>
              <a:t> must </a:t>
            </a:r>
            <a:r>
              <a:rPr lang="fr-FR" sz="1200" dirty="0" err="1">
                <a:effectLst/>
                <a:latin typeface="NimbusRomNo9L"/>
              </a:rPr>
              <a:t>be</a:t>
            </a:r>
            <a:r>
              <a:rPr lang="fr-FR" sz="1200" dirty="0">
                <a:effectLst/>
                <a:latin typeface="NimbusRomNo9L"/>
              </a:rPr>
              <a:t> </a:t>
            </a:r>
            <a:r>
              <a:rPr lang="fr-FR" sz="1200" dirty="0" err="1">
                <a:effectLst/>
                <a:latin typeface="NimbusRomNo9L"/>
              </a:rPr>
              <a:t>present</a:t>
            </a:r>
            <a:r>
              <a:rPr lang="fr-FR" sz="1200" dirty="0">
                <a:effectLst/>
                <a:latin typeface="NimbusRomNo9L"/>
              </a:rPr>
              <a:t>. This </a:t>
            </a:r>
            <a:r>
              <a:rPr lang="fr-FR" sz="1200" dirty="0" err="1">
                <a:effectLst/>
                <a:latin typeface="NimbusRomNo9L"/>
              </a:rPr>
              <a:t>gives</a:t>
            </a:r>
            <a:r>
              <a:rPr lang="fr-FR" sz="1200" dirty="0">
                <a:effectLst/>
                <a:latin typeface="NimbusRomNo9L"/>
              </a:rPr>
              <a:t> an intuition as to the magnitude of the </a:t>
            </a:r>
            <a:r>
              <a:rPr lang="fr-FR" sz="1200" dirty="0" err="1">
                <a:effectLst/>
                <a:latin typeface="NimbusRomNo9L"/>
              </a:rPr>
              <a:t>problem</a:t>
            </a:r>
            <a:r>
              <a:rPr lang="fr-FR" sz="1200" dirty="0">
                <a:effectLst/>
                <a:latin typeface="NimbusRomNo9L"/>
              </a:rPr>
              <a:t>.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1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repo.anaconda.com</a:t>
            </a:r>
            <a:r>
              <a:rPr lang="en-US" dirty="0"/>
              <a:t>/pkgs/</a:t>
            </a:r>
          </a:p>
          <a:p>
            <a:r>
              <a:rPr lang="en-US" dirty="0"/>
              <a:t>Main 3026 ; free 832; r 7176; msys2 236</a:t>
            </a:r>
          </a:p>
          <a:p>
            <a:r>
              <a:rPr lang="en-US" dirty="0"/>
              <a:t>Main = anaconda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err="1"/>
              <a:t>Different</a:t>
            </a:r>
            <a:r>
              <a:rPr lang="fr-FR" sz="1200" dirty="0"/>
              <a:t> channels can have the </a:t>
            </a:r>
            <a:r>
              <a:rPr lang="fr-FR" sz="1200" dirty="0" err="1"/>
              <a:t>same</a:t>
            </a:r>
            <a:r>
              <a:rPr lang="fr-FR" sz="1200" dirty="0"/>
              <a:t> package, </a:t>
            </a:r>
            <a:r>
              <a:rPr lang="fr-FR" sz="1200" dirty="0" err="1"/>
              <a:t>so</a:t>
            </a:r>
            <a:r>
              <a:rPr lang="fr-FR" sz="1200" dirty="0"/>
              <a:t> </a:t>
            </a:r>
            <a:r>
              <a:rPr lang="fr-FR" sz="1200" dirty="0" err="1"/>
              <a:t>conda</a:t>
            </a:r>
            <a:r>
              <a:rPr lang="fr-FR" sz="1200" dirty="0"/>
              <a:t> must </a:t>
            </a:r>
            <a:r>
              <a:rPr lang="fr-FR" sz="1200" dirty="0" err="1"/>
              <a:t>handle</a:t>
            </a:r>
            <a:r>
              <a:rPr lang="fr-FR" sz="1200" dirty="0"/>
              <a:t> </a:t>
            </a:r>
            <a:r>
              <a:rPr lang="fr-FR" sz="1200" dirty="0" err="1"/>
              <a:t>these</a:t>
            </a:r>
            <a:r>
              <a:rPr lang="fr-FR" sz="1200" dirty="0"/>
              <a:t> </a:t>
            </a:r>
            <a:r>
              <a:rPr lang="fr-FR" sz="1200" dirty="0" err="1"/>
              <a:t>channel</a:t>
            </a:r>
            <a:r>
              <a:rPr lang="fr-FR" sz="1200" dirty="0"/>
              <a:t> collisions</a:t>
            </a:r>
          </a:p>
          <a:p>
            <a:endParaRPr lang="fr-FR" sz="1200" dirty="0"/>
          </a:p>
          <a:p>
            <a:r>
              <a:rPr lang="fr-FR" dirty="0"/>
              <a:t>https://</a:t>
            </a:r>
            <a:r>
              <a:rPr lang="fr-FR" dirty="0" err="1"/>
              <a:t>conda-forge.org</a:t>
            </a:r>
            <a:r>
              <a:rPr lang="fr-FR" dirty="0"/>
              <a:t>/docs/_downloads/f55f7fa98f0dc3f3d3684e98163614e0/czi-eoss-5-loi-infra.pdf</a:t>
            </a:r>
          </a:p>
          <a:p>
            <a:r>
              <a:rPr lang="fr-FR" dirty="0"/>
              <a:t>https://</a:t>
            </a:r>
            <a:r>
              <a:rPr lang="fr-FR" dirty="0" err="1"/>
              <a:t>conda.io</a:t>
            </a:r>
            <a:r>
              <a:rPr lang="fr-FR" dirty="0"/>
              <a:t>/</a:t>
            </a:r>
            <a:r>
              <a:rPr lang="fr-FR" dirty="0" err="1"/>
              <a:t>projects</a:t>
            </a:r>
            <a:r>
              <a:rPr lang="fr-FR" dirty="0"/>
              <a:t>/</a:t>
            </a:r>
            <a:r>
              <a:rPr lang="fr-FR" dirty="0" err="1"/>
              <a:t>conda</a:t>
            </a:r>
            <a:r>
              <a:rPr lang="fr-FR" dirty="0"/>
              <a:t>/en/</a:t>
            </a:r>
            <a:r>
              <a:rPr lang="fr-FR" dirty="0" err="1"/>
              <a:t>latest</a:t>
            </a:r>
            <a:r>
              <a:rPr lang="fr-FR" dirty="0"/>
              <a:t>/user-guide/</a:t>
            </a:r>
            <a:r>
              <a:rPr lang="fr-FR" dirty="0" err="1"/>
              <a:t>tasks</a:t>
            </a:r>
            <a:r>
              <a:rPr lang="fr-FR" dirty="0"/>
              <a:t>/</a:t>
            </a:r>
            <a:r>
              <a:rPr lang="fr-FR" dirty="0" err="1"/>
              <a:t>manage-channels.html</a:t>
            </a:r>
            <a:endParaRPr lang="fr-FR" dirty="0"/>
          </a:p>
          <a:p>
            <a:r>
              <a:rPr lang="fr-FR" dirty="0"/>
              <a:t>https://</a:t>
            </a:r>
            <a:r>
              <a:rPr lang="fr-FR" dirty="0" err="1"/>
              <a:t>conda-forge.org</a:t>
            </a:r>
            <a:r>
              <a:rPr lang="fr-FR" dirty="0"/>
              <a:t>/docs/user/</a:t>
            </a:r>
            <a:r>
              <a:rPr lang="fr-FR" dirty="0" err="1"/>
              <a:t>introduction.html</a:t>
            </a:r>
            <a:endParaRPr lang="fr-FR" dirty="0"/>
          </a:p>
          <a:p>
            <a:r>
              <a:rPr lang="fr-FR" dirty="0"/>
              <a:t>https://</a:t>
            </a:r>
            <a:r>
              <a:rPr lang="fr-FR" dirty="0" err="1"/>
              <a:t>repo.anaconda.com</a:t>
            </a:r>
            <a:r>
              <a:rPr lang="fr-FR" dirty="0"/>
              <a:t>/</a:t>
            </a:r>
            <a:r>
              <a:rPr lang="fr-FR" dirty="0" err="1"/>
              <a:t>pkgs</a:t>
            </a:r>
            <a:r>
              <a:rPr lang="fr-FR" dirty="0"/>
              <a:t>/ =&gt; defaults channels = r 7176 +main (=anaconda) 3025 + free 832 + </a:t>
            </a:r>
            <a:r>
              <a:rPr lang="fr-FR" dirty="0" err="1"/>
              <a:t>mro</a:t>
            </a:r>
            <a:r>
              <a:rPr lang="fr-FR" dirty="0"/>
              <a:t>-archive 236 =&gt; 11000+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 problème est </a:t>
            </a:r>
            <a:r>
              <a:rPr lang="fr-FR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3" tooltip="NP-complet"/>
              </a:rPr>
              <a:t>NP-complet</a:t>
            </a:r>
            <a:r>
              <a:rPr lang="fr-F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ce qui signifie que l'on ne connaît pas de méthode générale pour construire une solution optimale, à part l'examen systématique de toutes les solutions envisageables.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4A1-5E54-0241-B2C3-72F88A671BC2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9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CA15-8C6B-AC42-86EF-8DF9B1229915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4C4-F12D-1843-8FC6-E777755379C9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1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A2BD-E51A-9945-AB7D-45A559D9AC52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7D27-E395-1A46-98E7-8645ED4A4054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48F9-E5F8-E448-BF44-2B895DCD8F23}" type="datetime1">
              <a:rPr lang="fr-FR" smtClean="0"/>
              <a:t>26/05/2023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4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C35-8F21-2245-92F8-27B0DB82D061}" type="datetime1">
              <a:rPr lang="fr-FR" smtClean="0"/>
              <a:t>26/05/2023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232-09D3-5440-A37D-D65E8064C878}" type="datetime1">
              <a:rPr lang="fr-FR" smtClean="0"/>
              <a:t>26/05/2023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40053" y="6413051"/>
            <a:ext cx="1131795" cy="309201"/>
          </a:xfrm>
        </p:spPr>
        <p:txBody>
          <a:bodyPr/>
          <a:lstStyle/>
          <a:p>
            <a:fld id="{64B1BED1-A779-E44E-9EAB-26F7534A4751}" type="datetime1">
              <a:rPr lang="fr-FR" smtClean="0"/>
              <a:t>26/05/2023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37002" y="6411989"/>
            <a:ext cx="403400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411989"/>
            <a:ext cx="695190" cy="31869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C84F53A-35AA-A583-F69F-86369A24DEF0}"/>
              </a:ext>
            </a:extLst>
          </p:cNvPr>
          <p:cNvCxnSpPr/>
          <p:nvPr userDrawn="1"/>
        </p:nvCxnSpPr>
        <p:spPr>
          <a:xfrm>
            <a:off x="344637" y="444040"/>
            <a:ext cx="8418249" cy="0"/>
          </a:xfrm>
          <a:prstGeom prst="line">
            <a:avLst/>
          </a:prstGeom>
          <a:ln w="9525" cmpd="sng">
            <a:solidFill>
              <a:srgbClr val="8A8A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BFD074D-2582-B065-C767-BCAB89AD7D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9144000" cy="444500"/>
          </a:xfrm>
        </p:spPr>
        <p:txBody>
          <a:bodyPr/>
          <a:lstStyle>
            <a:lvl1pPr marL="0" indent="0" algn="ctr">
              <a:buNone/>
              <a:defRPr b="0" cap="none" spc="0">
                <a:ln w="0"/>
                <a:solidFill>
                  <a:srgbClr val="02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71912F-C299-5420-6C08-E02E2AC1D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56" y="6372823"/>
            <a:ext cx="2441829" cy="3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093-70EC-614F-A65F-55522ADF5470}" type="datetime1">
              <a:rPr lang="fr-FR" smtClean="0"/>
              <a:t>26/05/2023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A6EB543-11BE-7F45-A81B-F9A61DD5F367}" type="datetime1">
              <a:rPr lang="fr-FR" smtClean="0"/>
              <a:t>26/05/2023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7C29-D1D4-EC4F-8531-C458EB6E4021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conda/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mba.readthedocs.io/en/lates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a.github.io/faqs.html#why-shouldn-t-i-include-build-numbers-in-my-environment-yam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hyperlink" Target="https://www.google.com/url?sa=i&amp;url=https%3A%2F%2Fwww.atlassian.com%2Ffr%2Fsoftware%2Fbitbucket&amp;psig=AOvVaw32BK5R4YBtCkEajHPzJslG&amp;ust=1635515760354000&amp;source=images&amp;cd=vfe&amp;ved=0CAsQjRxqFwoTCLiIppGh7fMCFQAAAAAdAAAAABA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ioconda.github.io/" TargetMode="External"/><Relationship Id="rId4" Type="http://schemas.openxmlformats.org/officeDocument/2006/relationships/hyperlink" Target="https://conda-forge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A09D2E-9E4A-7A0F-0F19-4F9D762F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19" y="2889794"/>
            <a:ext cx="5618515" cy="4542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PACkages and environments management with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D2EBC-5076-D24A-AEF9-B6A8AC11F049}"/>
              </a:ext>
            </a:extLst>
          </p:cNvPr>
          <p:cNvSpPr txBox="1"/>
          <p:nvPr/>
        </p:nvSpPr>
        <p:spPr>
          <a:xfrm>
            <a:off x="1276350" y="52705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25000" lnSpcReduction="20000"/>
          </a:bodyPr>
          <a:lstStyle/>
          <a:p>
            <a:pPr algn="l"/>
            <a:endParaRPr lang="en-GB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5B4075-878E-6653-889D-DC4137FDB9DC}"/>
              </a:ext>
            </a:extLst>
          </p:cNvPr>
          <p:cNvSpPr txBox="1"/>
          <p:nvPr/>
        </p:nvSpPr>
        <p:spPr>
          <a:xfrm>
            <a:off x="5000263" y="3032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D5900-C4F2-3A1A-7A16-8F97D59938F3}"/>
              </a:ext>
            </a:extLst>
          </p:cNvPr>
          <p:cNvSpPr txBox="1"/>
          <p:nvPr/>
        </p:nvSpPr>
        <p:spPr>
          <a:xfrm>
            <a:off x="864149" y="6307350"/>
            <a:ext cx="469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Roboto" pitchFamily="2" charset="0"/>
              </a:rPr>
              <a:t>Marcel Martin</a:t>
            </a:r>
          </a:p>
          <a:p>
            <a:r>
              <a:rPr lang="fr-FR" sz="1200" b="0" i="0" u="sng" dirty="0">
                <a:solidFill>
                  <a:schemeClr val="bg1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https://nbisweden.github.io/workshop-conda/</a:t>
            </a:r>
            <a:endParaRPr lang="en-US" sz="1200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D39FFA-AB31-852F-9EAC-E89E6A8E26AF}"/>
              </a:ext>
            </a:extLst>
          </p:cNvPr>
          <p:cNvSpPr txBox="1"/>
          <p:nvPr/>
        </p:nvSpPr>
        <p:spPr>
          <a:xfrm>
            <a:off x="7474226" y="6475667"/>
            <a:ext cx="1669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 pitchFamily="2" charset="0"/>
              </a:rPr>
              <a:t>Jacques Dainat Ph.D.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9E1AC47-8FDF-655D-3DAD-BB0434260B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5" b="96413" l="2200" r="97600">
                        <a14:foregroundMark x1="36400" y1="35426" x2="36400" y2="35426"/>
                        <a14:foregroundMark x1="42800" y1="36099" x2="42800" y2="36099"/>
                        <a14:foregroundMark x1="56400" y1="32960" x2="56400" y2="32960"/>
                        <a14:foregroundMark x1="68800" y1="28251" x2="68800" y2="28251"/>
                        <a14:foregroundMark x1="83400" y1="10762" x2="83400" y2="10762"/>
                        <a14:foregroundMark x1="92000" y1="21076" x2="92000" y2="21076"/>
                        <a14:foregroundMark x1="96000" y1="19955" x2="96000" y2="19955"/>
                        <a14:foregroundMark x1="92400" y1="36547" x2="92400" y2="36547"/>
                        <a14:foregroundMark x1="97600" y1="64126" x2="97600" y2="64126"/>
                        <a14:foregroundMark x1="88800" y1="61659" x2="88800" y2="61659"/>
                        <a14:foregroundMark x1="79800" y1="68161" x2="79800" y2="68161"/>
                        <a14:foregroundMark x1="64000" y1="80717" x2="64000" y2="80717"/>
                        <a14:foregroundMark x1="42200" y1="68834" x2="42200" y2="68834"/>
                        <a14:foregroundMark x1="16600" y1="67489" x2="16600" y2="67489"/>
                        <a14:foregroundMark x1="7200" y1="61211" x2="7200" y2="61211"/>
                        <a14:foregroundMark x1="2200" y1="63004" x2="2200" y2="63004"/>
                        <a14:foregroundMark x1="7600" y1="47085" x2="7600" y2="47085"/>
                        <a14:foregroundMark x1="3000" y1="30493" x2="3000" y2="30493"/>
                        <a14:foregroundMark x1="10600" y1="16592" x2="10600" y2="16592"/>
                        <a14:foregroundMark x1="19600" y1="8969" x2="19600" y2="8969"/>
                        <a14:foregroundMark x1="17400" y1="4933" x2="17400" y2="4933"/>
                        <a14:foregroundMark x1="32800" y1="2915" x2="32800" y2="2915"/>
                        <a14:foregroundMark x1="53600" y1="6502" x2="53600" y2="6502"/>
                        <a14:foregroundMark x1="63200" y1="10090" x2="63200" y2="10090"/>
                        <a14:foregroundMark x1="18000" y1="82287" x2="18000" y2="82287"/>
                        <a14:foregroundMark x1="27400" y1="95067" x2="27400" y2="95067"/>
                        <a14:foregroundMark x1="53000" y1="96413" x2="53000" y2="96413"/>
                        <a14:foregroundMark x1="64600" y1="95964" x2="64600" y2="95964"/>
                        <a14:foregroundMark x1="79200" y1="92377" x2="79200" y2="92377"/>
                        <a14:foregroundMark x1="87200" y1="84081" x2="87200" y2="84081"/>
                        <a14:foregroundMark x1="34400" y1="3139" x2="34400" y2="3139"/>
                        <a14:foregroundMark x1="69800" y1="32287" x2="69800" y2="32287"/>
                        <a14:foregroundMark x1="69600" y1="32511" x2="69600" y2="32511"/>
                        <a14:foregroundMark x1="69600" y1="32063" x2="69600" y2="32063"/>
                        <a14:foregroundMark x1="69800" y1="32511" x2="69800" y2="32511"/>
                        <a14:foregroundMark x1="69800" y1="32511" x2="69800" y2="32511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600" y1="31839" x2="69600" y2="31839"/>
                        <a14:foregroundMark x1="69600" y1="32287" x2="69600" y2="32287"/>
                        <a14:foregroundMark x1="69800" y1="32511" x2="70000" y2="32960"/>
                        <a14:foregroundMark x1="70000" y1="33408" x2="68800" y2="32960"/>
                        <a14:foregroundMark x1="39400" y1="89910" x2="39400" y2="89910"/>
                        <a14:foregroundMark x1="39600" y1="89910" x2="39600" y2="89910"/>
                        <a14:foregroundMark x1="39600" y1="90135" x2="39600" y2="90135"/>
                        <a14:foregroundMark x1="39600" y1="90135" x2="39600" y2="90135"/>
                        <a14:foregroundMark x1="39600" y1="89686" x2="39600" y2="89686"/>
                        <a14:foregroundMark x1="39600" y1="89686" x2="39200" y2="89686"/>
                        <a14:foregroundMark x1="39600" y1="90135" x2="39600" y2="90135"/>
                        <a14:backgroundMark x1="40000" y1="89910" x2="40000" y2="89910"/>
                        <a14:backgroundMark x1="63200" y1="96413" x2="63200" y2="96413"/>
                        <a14:backgroundMark x1="63800" y1="96188" x2="63800" y2="96188"/>
                        <a14:backgroundMark x1="64200" y1="96188" x2="64200" y2="96188"/>
                        <a14:backgroundMark x1="64000" y1="95740" x2="64000" y2="95740"/>
                        <a14:backgroundMark x1="64000" y1="95740" x2="64000" y2="95740"/>
                        <a14:backgroundMark x1="64000" y1="95964" x2="64000" y2="95964"/>
                        <a14:backgroundMark x1="64200" y1="95964" x2="64200" y2="95964"/>
                        <a14:backgroundMark x1="64200" y1="96413" x2="64200" y2="96413"/>
                        <a14:backgroundMark x1="42600" y1="71525" x2="42600" y2="71525"/>
                        <a14:backgroundMark x1="42800" y1="71076" x2="42800" y2="71076"/>
                        <a14:backgroundMark x1="61400" y1="67937" x2="61400" y2="67937"/>
                        <a14:backgroundMark x1="70000" y1="32063" x2="70000" y2="32063"/>
                        <a14:backgroundMark x1="17000" y1="5381" x2="17000" y2="5381"/>
                        <a14:backgroundMark x1="17600" y1="5381" x2="17600" y2="5381"/>
                        <a14:backgroundMark x1="17000" y1="5157" x2="17000" y2="5157"/>
                        <a14:backgroundMark x1="17000" y1="4933" x2="17000" y2="4933"/>
                        <a14:backgroundMark x1="17000" y1="5157" x2="17000" y2="5157"/>
                        <a14:backgroundMark x1="17000" y1="5157" x2="17000" y2="5157"/>
                        <a14:backgroundMark x1="17200" y1="5157" x2="17200" y2="5157"/>
                        <a14:backgroundMark x1="17200" y1="5157" x2="17200" y2="5157"/>
                        <a14:backgroundMark x1="17200" y1="4933" x2="17200" y2="4933"/>
                        <a14:backgroundMark x1="17400" y1="5157" x2="17400" y2="5157"/>
                        <a14:backgroundMark x1="17400" y1="4933" x2="17400" y2="4933"/>
                        <a14:backgroundMark x1="17400" y1="5157" x2="17400" y2="5157"/>
                        <a14:backgroundMark x1="32400" y1="3363" x2="32400" y2="3363"/>
                        <a14:backgroundMark x1="32400" y1="2691" x2="32400" y2="2691"/>
                        <a14:backgroundMark x1="32400" y1="3587" x2="32400" y2="3587"/>
                        <a14:backgroundMark x1="32400" y1="3363" x2="32400" y2="3363"/>
                        <a14:backgroundMark x1="32400" y1="3587" x2="32400" y2="3587"/>
                        <a14:backgroundMark x1="32200" y1="3363" x2="32200" y2="3363"/>
                        <a14:backgroundMark x1="32200" y1="3363" x2="32200" y2="3363"/>
                        <a14:backgroundMark x1="32400" y1="3587" x2="32400" y2="3587"/>
                        <a14:backgroundMark x1="32400" y1="3587" x2="32400" y2="3587"/>
                        <a14:backgroundMark x1="32400" y1="3363" x2="32400" y2="3363"/>
                        <a14:backgroundMark x1="32400" y1="3363" x2="32400" y2="3363"/>
                        <a14:backgroundMark x1="32400" y1="3363" x2="32400" y2="3363"/>
                        <a14:backgroundMark x1="32600" y1="3363" x2="32600" y2="3363"/>
                        <a14:backgroundMark x1="32600" y1="3139" x2="32600" y2="3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58" y="6125472"/>
            <a:ext cx="785191" cy="70039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07521B-2F07-BDF6-E6B8-AC9444993F5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94" y="3643445"/>
            <a:ext cx="4697600" cy="97254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6E5ED5F-BB8B-A965-4B4B-20B455788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8" y="75408"/>
            <a:ext cx="4921305" cy="7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4E0B140-F07A-CA6C-2EB9-64C3A38D0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5"/>
                </a:solidFill>
              </a:rPr>
              <a:t>Mamba to the </a:t>
            </a:r>
            <a:r>
              <a:rPr lang="fr-FR" dirty="0" err="1">
                <a:solidFill>
                  <a:schemeClr val="accent5"/>
                </a:solidFill>
              </a:rPr>
              <a:t>rescue</a:t>
            </a:r>
            <a:endParaRPr lang="fr-FR" dirty="0">
              <a:solidFill>
                <a:schemeClr val="accent5"/>
              </a:solidFill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C1DE4D-58C0-E3D2-23DC-56BA06DD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42491"/>
            <a:ext cx="7772400" cy="19477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B67CC12-60C5-1A3C-DBF5-A3E10725A650}"/>
              </a:ext>
            </a:extLst>
          </p:cNvPr>
          <p:cNvSpPr txBox="1"/>
          <p:nvPr/>
        </p:nvSpPr>
        <p:spPr>
          <a:xfrm>
            <a:off x="263325" y="2975125"/>
            <a:ext cx="8533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fr-FR" b="0" i="0" u="sng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Mamba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 replacement for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conda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 </a:t>
            </a:r>
            <a:r>
              <a:rPr lang="fr-FR" i="1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much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faster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dependency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resolver</a:t>
            </a: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Same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command-line interface as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conda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(in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cases)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Install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conda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-forge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):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3A470-124F-29A6-11FE-3F2CAB97A431}"/>
              </a:ext>
            </a:extLst>
          </p:cNvPr>
          <p:cNvSpPr/>
          <p:nvPr/>
        </p:nvSpPr>
        <p:spPr>
          <a:xfrm>
            <a:off x="99490" y="4940414"/>
            <a:ext cx="8861104" cy="3608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conda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install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–n base mamba</a:t>
            </a:r>
            <a:endParaRPr lang="fr-FR" sz="16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7D9459-13CD-4154-7F3D-5BCCA800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06A6F4-56B1-4198-FFE9-59EF1783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84499"/>
            <a:ext cx="9144000" cy="765697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chemeClr val="accent5"/>
                </a:solidFill>
              </a:rPr>
              <a:t>Conda</a:t>
            </a:r>
            <a:r>
              <a:rPr lang="fr-FR" sz="3200" dirty="0">
                <a:solidFill>
                  <a:schemeClr val="accent5"/>
                </a:solidFill>
              </a:rPr>
              <a:t> </a:t>
            </a:r>
            <a:r>
              <a:rPr lang="fr-FR" sz="3200" dirty="0" err="1">
                <a:solidFill>
                  <a:schemeClr val="accent5"/>
                </a:solidFill>
              </a:rPr>
              <a:t>environments</a:t>
            </a:r>
            <a:endParaRPr lang="fr-FR" sz="3200" dirty="0">
              <a:solidFill>
                <a:schemeClr val="accent5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4158BB-E5D3-728B-4E1B-447C87A2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06A6F4-56B1-4198-FFE9-59EF1783F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accent5"/>
                </a:solidFill>
              </a:rPr>
              <a:t>Conda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environment</a:t>
            </a:r>
            <a:r>
              <a:rPr lang="fr-FR" dirty="0">
                <a:solidFill>
                  <a:schemeClr val="accent5"/>
                </a:solidFill>
              </a:rPr>
              <a:t> basics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85BF9E-4A5E-EA73-8F2A-6CABE221F5F2}"/>
              </a:ext>
            </a:extLst>
          </p:cNvPr>
          <p:cNvSpPr txBox="1"/>
          <p:nvPr/>
        </p:nvSpPr>
        <p:spPr>
          <a:xfrm>
            <a:off x="0" y="879575"/>
            <a:ext cx="9144000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Anything installed by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</a:rPr>
              <a:t>Conda</a:t>
            </a: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 is put into a </a:t>
            </a:r>
            <a:r>
              <a:rPr lang="en-US" b="0" i="1" u="none" strike="noStrike" dirty="0" err="1">
                <a:solidFill>
                  <a:schemeClr val="accent2"/>
                </a:solidFill>
                <a:effectLst/>
              </a:rPr>
              <a:t>Conda</a:t>
            </a:r>
            <a:r>
              <a:rPr lang="en-US" b="0" i="1" u="none" strike="noStrike" dirty="0">
                <a:solidFill>
                  <a:schemeClr val="accent2"/>
                </a:solidFill>
                <a:effectLst/>
              </a:rPr>
              <a:t> environment</a:t>
            </a: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.</a:t>
            </a:r>
          </a:p>
          <a:p>
            <a:pPr marL="742950" lvl="1" indent="-285750">
              <a:lnSpc>
                <a:spcPct val="150000"/>
              </a:lnSpc>
              <a:buSzPct val="70000"/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A single environment contains a consistent set of packages (compatible with each other)</a:t>
            </a:r>
          </a:p>
          <a:p>
            <a:pPr marL="742950" lvl="1" indent="-285750">
              <a:lnSpc>
                <a:spcPct val="150000"/>
              </a:lnSpc>
              <a:buSzPct val="70000"/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Different environments are independent of each other</a:t>
            </a:r>
          </a:p>
          <a:p>
            <a:pPr lvl="1">
              <a:lnSpc>
                <a:spcPct val="150000"/>
              </a:lnSpc>
            </a:pPr>
            <a:endParaRPr lang="en-US" b="0" i="0" u="none" strike="noStrike" dirty="0">
              <a:solidFill>
                <a:srgbClr val="242424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The default environment is called 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</a:rPr>
              <a:t>base</a:t>
            </a:r>
          </a:p>
          <a:p>
            <a:pPr marL="742950" lvl="1" indent="-285750">
              <a:lnSpc>
                <a:spcPct val="150000"/>
              </a:lnSpc>
              <a:buSzPct val="70000"/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It contains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</a:rPr>
              <a:t>Conda</a:t>
            </a: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 itself and its dependencies such as Python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242424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The base environment is the only one that cannot easily be deleted and re-created, so keep it clean</a:t>
            </a:r>
          </a:p>
          <a:p>
            <a:pPr marL="742950" lvl="1" indent="-285750">
              <a:lnSpc>
                <a:spcPct val="150000"/>
              </a:lnSpc>
              <a:buSzPct val="70000"/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Best to use it only for </a:t>
            </a:r>
            <a:r>
              <a:rPr lang="en-US" b="0" i="0" u="none" strike="noStrike" dirty="0" err="1">
                <a:solidFill>
                  <a:srgbClr val="242424"/>
                </a:solidFill>
                <a:effectLst/>
              </a:rPr>
              <a:t>Conda</a:t>
            </a: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-related tools (</a:t>
            </a:r>
            <a:r>
              <a:rPr lang="en-US" b="0" i="1" u="none" strike="noStrike" dirty="0">
                <a:solidFill>
                  <a:srgbClr val="242424"/>
                </a:solidFill>
                <a:effectLst/>
              </a:rPr>
              <a:t>mamba</a:t>
            </a: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, </a:t>
            </a:r>
            <a:r>
              <a:rPr lang="en-US" b="0" i="1" u="none" strike="noStrike" dirty="0" err="1">
                <a:solidFill>
                  <a:srgbClr val="242424"/>
                </a:solidFill>
                <a:effectLst/>
              </a:rPr>
              <a:t>conda</a:t>
            </a:r>
            <a:r>
              <a:rPr lang="en-US" b="0" i="1" u="none" strike="noStrike" dirty="0">
                <a:solidFill>
                  <a:srgbClr val="242424"/>
                </a:solidFill>
                <a:effectLst/>
              </a:rPr>
              <a:t>-build</a:t>
            </a: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 etc.)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24242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424"/>
                </a:solidFill>
                <a:effectLst/>
              </a:rPr>
              <a:t>For anything else, create a new environment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9297BCB-51D5-2F26-5C64-B75B8C263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30" y="1758627"/>
            <a:ext cx="1701479" cy="127610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A016AE-8F87-A03B-F586-E942B99D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06A6F4-56B1-4198-FFE9-59EF1783F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Working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with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environments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9270E-F01B-37E0-6F9D-298C1684894C}"/>
              </a:ext>
            </a:extLst>
          </p:cNvPr>
          <p:cNvSpPr txBox="1"/>
          <p:nvPr/>
        </p:nvSpPr>
        <p:spPr>
          <a:xfrm>
            <a:off x="0" y="879575"/>
            <a:ext cx="9144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Example: Create an environment named </a:t>
            </a: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</a:rPr>
              <a:t>mapping</a:t>
            </a: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 and install </a:t>
            </a:r>
            <a:r>
              <a:rPr lang="en-US" sz="1600" i="1" dirty="0" err="1">
                <a:solidFill>
                  <a:srgbClr val="333333"/>
                </a:solidFill>
                <a:latin typeface="Open Sans" panose="020B0606030504020204" pitchFamily="34" charset="0"/>
              </a:rPr>
              <a:t>Samtools</a:t>
            </a: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 and </a:t>
            </a:r>
            <a:r>
              <a:rPr lang="en-US" sz="1600" i="1" dirty="0">
                <a:solidFill>
                  <a:srgbClr val="333333"/>
                </a:solidFill>
                <a:latin typeface="Open Sans" panose="020B0606030504020204" pitchFamily="34" charset="0"/>
              </a:rPr>
              <a:t>Bowtie2</a:t>
            </a: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 into it: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  <a:latin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To use the software you must </a:t>
            </a:r>
            <a:r>
              <a:rPr lang="en-US" sz="160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activate</a:t>
            </a: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 the environment: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b="0" i="0" u="none" strike="noStrike" dirty="0">
              <a:solidFill>
                <a:srgbClr val="242424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To </a:t>
            </a: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</a:rPr>
              <a:t>install</a:t>
            </a: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 a package into an existing environment:</a:t>
            </a:r>
          </a:p>
          <a:p>
            <a:pPr>
              <a:lnSpc>
                <a:spcPct val="150000"/>
              </a:lnSpc>
            </a:pPr>
            <a:endParaRPr lang="en-US" sz="2400" b="0" i="0" u="none" strike="noStrike" dirty="0">
              <a:solidFill>
                <a:srgbClr val="242424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</a:t>
            </a:r>
            <a:r>
              <a:rPr lang="en-US" sz="1600" b="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install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into the currently active environment: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You can use 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Open Sans" panose="020B0606030504020204" pitchFamily="34" charset="0"/>
              </a:rPr>
              <a:t>, 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Open Sans" panose="020B0606030504020204" pitchFamily="34" charset="0"/>
              </a:rPr>
              <a:t>, 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latin typeface="Open Sans" panose="020B0606030504020204" pitchFamily="34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to constrain package versions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Find packages by searching </a:t>
            </a:r>
            <a:r>
              <a:rPr lang="en-US" sz="1600" dirty="0" err="1">
                <a:solidFill>
                  <a:srgbClr val="85BE42"/>
                </a:solidFill>
                <a:latin typeface="Open Sans" panose="020B0606030504020204" pitchFamily="34" charset="0"/>
              </a:rPr>
              <a:t>anaconda.org</a:t>
            </a:r>
            <a:r>
              <a:rPr lang="en-US" sz="1600" dirty="0">
                <a:solidFill>
                  <a:srgbClr val="85BE42"/>
                </a:solidFill>
                <a:latin typeface="Open Sans" panose="020B0606030504020204" pitchFamily="34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or with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search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2656F-0149-9793-C92A-21DDD98578C5}"/>
              </a:ext>
            </a:extLst>
          </p:cNvPr>
          <p:cNvSpPr/>
          <p:nvPr/>
        </p:nvSpPr>
        <p:spPr>
          <a:xfrm>
            <a:off x="141448" y="1308775"/>
            <a:ext cx="8861104" cy="3916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conda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create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–n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mapping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samtools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bowtie2</a:t>
            </a:r>
            <a:endParaRPr lang="fr-FR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5C2E7-8C81-2031-3277-E319EC4A3042}"/>
              </a:ext>
            </a:extLst>
          </p:cNvPr>
          <p:cNvSpPr/>
          <p:nvPr/>
        </p:nvSpPr>
        <p:spPr>
          <a:xfrm>
            <a:off x="141448" y="2215542"/>
            <a:ext cx="8861104" cy="8840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activate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mapping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samtools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--version</a:t>
            </a:r>
          </a:p>
          <a:p>
            <a:pPr algn="l"/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samtools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1.15.1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69EE8-35BB-0BEC-59F2-9E0AA982A8D3}"/>
              </a:ext>
            </a:extLst>
          </p:cNvPr>
          <p:cNvSpPr/>
          <p:nvPr/>
        </p:nvSpPr>
        <p:spPr>
          <a:xfrm>
            <a:off x="141448" y="3553473"/>
            <a:ext cx="8861104" cy="3916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install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-n mapping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bwa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=0.7.17</a:t>
            </a:r>
            <a:endParaRPr lang="fr-FR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41212-0D8F-A3F7-59C2-C2A792BB6E47}"/>
              </a:ext>
            </a:extLst>
          </p:cNvPr>
          <p:cNvSpPr/>
          <p:nvPr/>
        </p:nvSpPr>
        <p:spPr>
          <a:xfrm>
            <a:off x="141448" y="4405978"/>
            <a:ext cx="8861104" cy="3916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install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bwa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=0.7.17</a:t>
            </a:r>
            <a:endParaRPr lang="fr-FR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AF4EA2-A888-1E96-7E24-8D7FA882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06A6F4-56B1-4198-FFE9-59EF1783F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Treat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Conda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environments</a:t>
            </a:r>
            <a:r>
              <a:rPr lang="fr-FR" dirty="0">
                <a:solidFill>
                  <a:schemeClr val="accent5"/>
                </a:solidFill>
              </a:rPr>
              <a:t> as </a:t>
            </a:r>
            <a:r>
              <a:rPr lang="fr-FR" dirty="0" err="1">
                <a:solidFill>
                  <a:schemeClr val="accent5"/>
                </a:solidFill>
              </a:rPr>
              <a:t>ephemeral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437F93-90A2-5681-4F44-A0A7B76045F4}"/>
              </a:ext>
            </a:extLst>
          </p:cNvPr>
          <p:cNvSpPr txBox="1"/>
          <p:nvPr/>
        </p:nvSpPr>
        <p:spPr>
          <a:xfrm>
            <a:off x="141448" y="841735"/>
            <a:ext cx="856526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test a new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tool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install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into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fresh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Conda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Then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delete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uninstall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find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out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when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 bug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you’re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seeing in a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tool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introduced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install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older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versions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into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temporary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If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project’s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got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messed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up,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just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delete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and start over.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are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just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directories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within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Conda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installation directory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miniconda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/mapping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similar</a:t>
            </a: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Activating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an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adds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dirty="0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directory to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dirty="0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</a:p>
          <a:p>
            <a:pPr algn="l"/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7282C-6C8B-5418-BA25-2CA2E0487B46}"/>
              </a:ext>
            </a:extLst>
          </p:cNvPr>
          <p:cNvSpPr/>
          <p:nvPr/>
        </p:nvSpPr>
        <p:spPr>
          <a:xfrm>
            <a:off x="141448" y="1832661"/>
            <a:ext cx="8861104" cy="3916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remove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-n mapping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6554F3-68B2-9D46-9504-70F653CD06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4786" y="4633712"/>
            <a:ext cx="1290369" cy="129036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D09E1-1B79-51E2-B19D-9B4BFB8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06A6F4-56B1-4198-FFE9-59EF1783F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Persisting</a:t>
            </a:r>
            <a:r>
              <a:rPr lang="fr-FR" dirty="0">
                <a:solidFill>
                  <a:schemeClr val="accent5"/>
                </a:solidFill>
              </a:rPr>
              <a:t> and sharing </a:t>
            </a:r>
            <a:r>
              <a:rPr lang="fr-FR" dirty="0" err="1">
                <a:solidFill>
                  <a:schemeClr val="accent5"/>
                </a:solidFill>
              </a:rPr>
              <a:t>environments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FB738A-8855-658A-C93F-7DC2DADCE42C}"/>
              </a:ext>
            </a:extLst>
          </p:cNvPr>
          <p:cNvSpPr txBox="1"/>
          <p:nvPr/>
        </p:nvSpPr>
        <p:spPr>
          <a:xfrm>
            <a:off x="57873" y="844951"/>
            <a:ext cx="9028253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Open Sans" panose="020B0606030504020204" pitchFamily="34" charset="0"/>
              </a:rPr>
              <a:t> </a:t>
            </a:r>
            <a:r>
              <a:rPr lang="en-US" b="1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Environment files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specify how to create an environment.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Example </a:t>
            </a:r>
            <a:r>
              <a:rPr lang="en-US" dirty="0" err="1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environment.yaml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the environment, run: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YAML file can be written manually or be generated from an existing environment: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--no-builds is recommended in the </a:t>
            </a:r>
            <a:r>
              <a:rPr lang="en-US" b="0" i="0" u="sng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Bioconda FAQ</a:t>
            </a:r>
            <a:endParaRPr lang="en-US" b="0" i="0" u="none" strike="noStrike" dirty="0">
              <a:solidFill>
                <a:schemeClr val="accent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A430A-9B3B-65A2-E0A8-C1BD8B495A2A}"/>
              </a:ext>
            </a:extLst>
          </p:cNvPr>
          <p:cNvSpPr/>
          <p:nvPr/>
        </p:nvSpPr>
        <p:spPr>
          <a:xfrm>
            <a:off x="141447" y="1847790"/>
            <a:ext cx="8861104" cy="18689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bwa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channels:</a:t>
            </a:r>
          </a:p>
          <a:p>
            <a:pPr algn="l"/>
            <a:r>
              <a:rPr lang="fr-FR" sz="1600" b="0" i="0" u="none" strike="noStrike" dirty="0">
                <a:solidFill>
                  <a:srgbClr val="99007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-forge</a:t>
            </a:r>
          </a:p>
          <a:p>
            <a:pPr algn="l"/>
            <a:r>
              <a:rPr lang="fr-FR" sz="1600" b="0" i="0" u="none" strike="noStrike" dirty="0">
                <a:solidFill>
                  <a:srgbClr val="99007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bioconda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b="0" i="0" u="none" strike="noStrike" dirty="0">
                <a:solidFill>
                  <a:srgbClr val="99007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defaults</a:t>
            </a:r>
          </a:p>
          <a:p>
            <a:pPr algn="l"/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dependencies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fr-FR" sz="1600" b="0" i="0" u="none" strike="noStrike" dirty="0">
                <a:solidFill>
                  <a:srgbClr val="99007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bwa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fr-FR" sz="1600" b="1" i="0" u="none" strike="noStrike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0.7.17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611EB-CF0C-DCD3-0043-4302012C19E6}"/>
              </a:ext>
            </a:extLst>
          </p:cNvPr>
          <p:cNvSpPr/>
          <p:nvPr/>
        </p:nvSpPr>
        <p:spPr>
          <a:xfrm>
            <a:off x="141447" y="4117196"/>
            <a:ext cx="8861104" cy="3916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mamba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-f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environment.yaml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# Note: "</a:t>
            </a:r>
            <a:r>
              <a:rPr lang="fr-FR" sz="16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fr-FR" sz="16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fr-FR" sz="16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", not "</a:t>
            </a:r>
            <a:r>
              <a:rPr lang="fr-FR" sz="16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fr-FR" sz="16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"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C11105-DD0E-3B9A-AB98-16FBCA77DDFE}"/>
              </a:ext>
            </a:extLst>
          </p:cNvPr>
          <p:cNvSpPr/>
          <p:nvPr/>
        </p:nvSpPr>
        <p:spPr>
          <a:xfrm>
            <a:off x="141447" y="5220109"/>
            <a:ext cx="8861104" cy="3916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conda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env </a:t>
            </a:r>
            <a:r>
              <a:rPr lang="en-US" sz="1600" b="0" i="0" u="none" strike="noStrike" dirty="0">
                <a:solidFill>
                  <a:srgbClr val="0086B3"/>
                </a:solidFill>
                <a:effectLst/>
                <a:latin typeface="Open Sans" panose="020B0606030504020204" pitchFamily="34" charset="0"/>
              </a:rPr>
              <a:t>export</a:t>
            </a:r>
            <a:r>
              <a:rPr 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--no-builds [--from-history] &gt; </a:t>
            </a:r>
            <a:r>
              <a:rPr lang="en-US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environment.yaml</a:t>
            </a:r>
            <a:endParaRPr lang="en-US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EA92905-7913-97A6-142D-A55E21A3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8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06A6F4-56B1-4198-FFE9-59EF1783F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Categories</a:t>
            </a:r>
            <a:r>
              <a:rPr lang="fr-FR" dirty="0">
                <a:solidFill>
                  <a:schemeClr val="accent5"/>
                </a:solidFill>
              </a:rPr>
              <a:t> of </a:t>
            </a:r>
            <a:r>
              <a:rPr lang="fr-FR" dirty="0" err="1">
                <a:solidFill>
                  <a:schemeClr val="accent5"/>
                </a:solidFill>
              </a:rPr>
              <a:t>environment</a:t>
            </a:r>
            <a:r>
              <a:rPr lang="fr-FR" dirty="0">
                <a:solidFill>
                  <a:schemeClr val="accent5"/>
                </a:solidFill>
              </a:rPr>
              <a:t> files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D4DD6A-2F9D-9011-72C7-9E593BCB1AB0}"/>
              </a:ext>
            </a:extLst>
          </p:cNvPr>
          <p:cNvSpPr txBox="1"/>
          <p:nvPr/>
        </p:nvSpPr>
        <p:spPr>
          <a:xfrm>
            <a:off x="266219" y="546820"/>
            <a:ext cx="8877781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files can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sz="1600" b="1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abstract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or </a:t>
            </a:r>
            <a:r>
              <a:rPr lang="fr-FR" sz="1600" b="1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concrete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(or in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between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pPr algn="l"/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fr-FR" sz="1600" b="0" i="0" u="none" strike="noStrike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fr-FR" sz="1600" b="1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Abstract </a:t>
            </a:r>
            <a:r>
              <a:rPr lang="fr-FR" sz="1600" b="1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dependencies</a:t>
            </a:r>
            <a:r>
              <a:rPr lang="fr-FR" sz="1600" b="1" i="0" u="none" strike="noStrike" dirty="0">
                <a:effectLst/>
                <a:latin typeface="Open Sans" panose="020B0606030504020204" pitchFamily="34" charset="0"/>
              </a:rPr>
              <a:t>: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List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only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sz="1600" dirty="0" err="1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pysam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and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Conda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will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pick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suitable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version for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dependencies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fr-FR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Good at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development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time and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when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develop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something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that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needs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installable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alongside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other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tools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lvl="1" algn="l"/>
            <a:endParaRPr lang="fr-FR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Not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reproducible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If a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dependency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updated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tool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or workflow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may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produce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different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results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lvl="1" algn="l"/>
            <a:endParaRPr lang="fr-FR" sz="1600" b="0" i="0" u="none" strike="noStrike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fr-FR" sz="1600" b="1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Concrete</a:t>
            </a:r>
            <a:r>
              <a:rPr lang="fr-FR" sz="1600" b="1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1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dependencies</a:t>
            </a:r>
            <a:r>
              <a:rPr lang="fr-FR" sz="1600" b="1" i="0" u="none" strike="noStrike" dirty="0">
                <a:effectLst/>
                <a:latin typeface="Open Sans" panose="020B0606030504020204" pitchFamily="34" charset="0"/>
              </a:rPr>
              <a:t>: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List </a:t>
            </a:r>
            <a:r>
              <a:rPr lang="fr-FR" sz="1600" dirty="0" err="1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pysam</a:t>
            </a:r>
            <a:r>
              <a:rPr lang="fr-FR" sz="1600" dirty="0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=0.19.1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fr-FR" sz="1600" b="1" i="1" u="none" strike="noStrike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all </a:t>
            </a:r>
            <a:r>
              <a:rPr lang="fr-FR" sz="1600" b="1" i="1" u="none" strike="noStrike" dirty="0" err="1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dependencies</a:t>
            </a:r>
            <a:r>
              <a:rPr lang="fr-FR" sz="1600" b="1" i="1" u="none" strike="noStrike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fr-FR" sz="1600" b="1" i="1" u="none" strike="noStrike" dirty="0" err="1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their</a:t>
            </a:r>
            <a:r>
              <a:rPr lang="fr-FR" sz="1600" b="1" i="1" u="none" strike="noStrike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 versions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fr-FR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This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what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sz="1600" dirty="0" err="1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fr-FR" sz="1600" dirty="0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fr-FR" sz="1600" dirty="0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export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Reproducible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Very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unflexible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Installing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another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tool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into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likely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leads to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conflicts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lvl="1" algn="l"/>
            <a:endParaRPr lang="fr-FR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Probably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platform-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specific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You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need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one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concrete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sz="1600" dirty="0" err="1">
                <a:solidFill>
                  <a:srgbClr val="333333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environment.yaml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for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each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platform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you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support.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7B7CF1-7384-939B-C0BB-8D4F4BB2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06A6F4-56B1-4198-FFE9-59EF1783F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Abstract or </a:t>
            </a:r>
            <a:r>
              <a:rPr lang="fr-FR" dirty="0" err="1">
                <a:solidFill>
                  <a:schemeClr val="accent5"/>
                </a:solidFill>
              </a:rPr>
              <a:t>concrete</a:t>
            </a:r>
            <a:r>
              <a:rPr lang="fr-FR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61640F-9B78-0E29-6CB7-B2608B2AA3DE}"/>
              </a:ext>
            </a:extLst>
          </p:cNvPr>
          <p:cNvSpPr txBox="1"/>
          <p:nvPr/>
        </p:nvSpPr>
        <p:spPr>
          <a:xfrm>
            <a:off x="274319" y="796833"/>
            <a:ext cx="84255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some projects, using both abstract </a:t>
            </a:r>
            <a:r>
              <a:rPr lang="en-US" b="1" i="1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and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concrete makes sense: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abstract dependencies define what your software depends on</a:t>
            </a:r>
          </a:p>
          <a:p>
            <a:pPr lvl="1" algn="l"/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concrete dependencies (one file for each platform) are used for your tests (CI)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concrete environments are generated from the abstract one.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32429B-F8C2-2443-54A5-037A95B4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06A6F4-56B1-4198-FFE9-59EF1783F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More ways to create reproducible environment specifications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A58A6D-DA73-EB8D-78A7-E3F696B6461B}"/>
              </a:ext>
            </a:extLst>
          </p:cNvPr>
          <p:cNvSpPr txBox="1"/>
          <p:nvPr/>
        </p:nvSpPr>
        <p:spPr>
          <a:xfrm>
            <a:off x="231494" y="4731448"/>
            <a:ext cx="8681012" cy="116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Exactly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reproduces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(on one platform)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It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very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fast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because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Conda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no longer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resolves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dependencies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Recreating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environment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can fail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when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files are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removed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anaconda.org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F505E-7A42-B7FB-14D1-47E69D31BFB1}"/>
              </a:ext>
            </a:extLst>
          </p:cNvPr>
          <p:cNvSpPr/>
          <p:nvPr/>
        </p:nvSpPr>
        <p:spPr>
          <a:xfrm>
            <a:off x="141448" y="574726"/>
            <a:ext cx="8861104" cy="186895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4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--export</a:t>
            </a:r>
          </a:p>
          <a:p>
            <a:pPr algn="l"/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# This file 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may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be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used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to 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an 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environment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4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# $ 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--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&gt; --file &lt;</a:t>
            </a:r>
            <a:r>
              <a:rPr lang="fr-FR" sz="1400" b="0" i="1" u="none" strike="noStrike" dirty="0" err="1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 file&gt;</a:t>
            </a:r>
            <a:endParaRPr lang="fr-FR" sz="14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400" b="0" i="1" u="none" strike="noStrike" dirty="0"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# platform: linux-64</a:t>
            </a:r>
            <a:endParaRPr lang="fr-FR" sz="14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fr-FR" sz="14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bwidget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=1.9.14=ha770c72_1</a:t>
            </a:r>
          </a:p>
          <a:p>
            <a:pPr algn="l"/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bzip2=1.0.8=h7f98852_4</a:t>
            </a:r>
          </a:p>
          <a:p>
            <a:pPr algn="l"/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138E2-1839-4B5B-F75D-87AD52A25566}"/>
              </a:ext>
            </a:extLst>
          </p:cNvPr>
          <p:cNvSpPr/>
          <p:nvPr/>
        </p:nvSpPr>
        <p:spPr>
          <a:xfrm>
            <a:off x="141448" y="2760809"/>
            <a:ext cx="8861104" cy="165351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4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--explicit</a:t>
            </a:r>
          </a:p>
          <a:p>
            <a:pPr algn="l"/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@EXPLICIT</a:t>
            </a:r>
          </a:p>
          <a:p>
            <a:pPr algn="l"/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...</a:t>
            </a:r>
          </a:p>
          <a:p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fr-FR" sz="14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conda.anaconda.org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fr-FR" sz="1400" b="1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400" b="1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-forge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/linux-64/bwidget-1.9.14-ha770c72_1.tar.bz2</a:t>
            </a:r>
          </a:p>
          <a:p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fr-FR" sz="14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conda.anaconda.org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fr-FR" sz="1400" b="1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conda</a:t>
            </a:r>
            <a:r>
              <a:rPr lang="fr-FR" sz="1400" b="1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-forge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fr-FR" sz="14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noarch</a:t>
            </a:r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/bzip2-1.0.8-h7f98852_4.tar.bz2</a:t>
            </a:r>
          </a:p>
          <a:p>
            <a:pPr algn="l"/>
            <a:r>
              <a:rPr lang="fr-FR" sz="14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AD7AD8-BB58-A713-08E3-FD9AE99BF14E}"/>
              </a:ext>
            </a:extLst>
          </p:cNvPr>
          <p:cNvSpPr txBox="1"/>
          <p:nvPr/>
        </p:nvSpPr>
        <p:spPr>
          <a:xfrm>
            <a:off x="6309360" y="4517168"/>
            <a:ext cx="3148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--explicit</a:t>
            </a:r>
            <a:r>
              <a:rPr lang="fr-FR" b="0" i="0" u="none" strike="noStrike" dirty="0">
                <a:solidFill>
                  <a:schemeClr val="accent2"/>
                </a:solidFill>
                <a:effectLst/>
                <a:latin typeface="-apple-system"/>
              </a:rPr>
              <a:t> </a:t>
            </a:r>
            <a:r>
              <a:rPr lang="fr-FR" b="0" i="0" u="none" strike="noStrike" dirty="0" err="1">
                <a:solidFill>
                  <a:schemeClr val="accent2"/>
                </a:solidFill>
                <a:effectLst/>
                <a:latin typeface="-apple-system"/>
              </a:rPr>
              <a:t>includes</a:t>
            </a:r>
            <a:r>
              <a:rPr lang="fr-FR" b="0" i="0" u="none" strike="noStrike" dirty="0">
                <a:solidFill>
                  <a:schemeClr val="accent2"/>
                </a:solidFill>
                <a:effectLst/>
                <a:latin typeface="-apple-system"/>
              </a:rPr>
              <a:t> channels!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A5A95A-3FEF-1DCA-8EC7-403266BA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2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06A6F4-56B1-4198-FFE9-59EF1783F8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A last </a:t>
            </a:r>
            <a:r>
              <a:rPr lang="fr-FR" dirty="0" err="1"/>
              <a:t>word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388A97-4CC1-C8EF-83EA-8CD164D33185}"/>
              </a:ext>
            </a:extLst>
          </p:cNvPr>
          <p:cNvSpPr txBox="1"/>
          <p:nvPr/>
        </p:nvSpPr>
        <p:spPr>
          <a:xfrm>
            <a:off x="581297" y="1763484"/>
            <a:ext cx="79814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Conda</a:t>
            </a:r>
            <a:r>
              <a:rPr lang="fr-FR" sz="200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2000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is</a:t>
            </a:r>
            <a:r>
              <a:rPr lang="fr-FR" sz="200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2000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designed</a:t>
            </a:r>
            <a:r>
              <a:rPr lang="fr-FR" sz="200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 to </a:t>
            </a:r>
            <a:r>
              <a:rPr lang="fr-FR" sz="2000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make</a:t>
            </a:r>
            <a:r>
              <a:rPr lang="fr-FR" sz="200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2000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your</a:t>
            </a:r>
            <a:r>
              <a:rPr lang="fr-FR" sz="200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 life as a </a:t>
            </a:r>
            <a:r>
              <a:rPr lang="fr-FR" sz="2000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bioinformatician</a:t>
            </a:r>
            <a:r>
              <a:rPr lang="fr-FR" sz="200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2000" i="0" u="none" strike="noStrike" dirty="0" err="1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easier</a:t>
            </a:r>
            <a:r>
              <a:rPr lang="fr-FR" sz="200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!</a:t>
            </a:r>
          </a:p>
          <a:p>
            <a:endParaRPr lang="fr-FR" sz="20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fr-FR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fr-FR" sz="20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ctr"/>
            <a:endParaRPr lang="fr-FR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ctr"/>
            <a:endParaRPr lang="fr-FR" sz="20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fr-FR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Conda</a:t>
            </a:r>
            <a:r>
              <a:rPr lang="fr-FR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works</a:t>
            </a:r>
            <a:r>
              <a:rPr lang="fr-FR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well</a:t>
            </a:r>
            <a:r>
              <a:rPr lang="fr-FR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20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</a:t>
            </a:r>
            <a:r>
              <a:rPr lang="fr-FR" sz="20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workflow managers!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F81F0-260D-382B-4C39-D200257A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7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BC12A30-6802-D6F4-4DF0-D4CB63D59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accent5"/>
                </a:solidFill>
              </a:rPr>
              <a:t>REPRODUCTIBILITY CRISIS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66EFDC-951F-7F74-141E-550C8C17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88" y="1130197"/>
            <a:ext cx="6037914" cy="470532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8C19D3-4E02-9871-7381-988BC10D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1F2B02-8F81-F074-4B2F-5C9941DC2B24}"/>
              </a:ext>
            </a:extLst>
          </p:cNvPr>
          <p:cNvSpPr txBox="1"/>
          <p:nvPr/>
        </p:nvSpPr>
        <p:spPr>
          <a:xfrm>
            <a:off x="1674713" y="5835525"/>
            <a:ext cx="7469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The </a:t>
            </a:r>
            <a:r>
              <a:rPr lang="fr-FR" sz="1100" dirty="0" err="1"/>
              <a:t>purely</a:t>
            </a:r>
            <a:r>
              <a:rPr lang="fr-FR" sz="1100" dirty="0"/>
              <a:t> </a:t>
            </a:r>
            <a:r>
              <a:rPr lang="fr-FR" sz="1100" dirty="0" err="1"/>
              <a:t>functional</a:t>
            </a:r>
            <a:r>
              <a:rPr lang="fr-FR" sz="1100" dirty="0"/>
              <a:t> software </a:t>
            </a:r>
            <a:r>
              <a:rPr lang="fr-FR" sz="1100" dirty="0" err="1"/>
              <a:t>deployment</a:t>
            </a:r>
            <a:r>
              <a:rPr lang="fr-FR" sz="1100" dirty="0"/>
              <a:t> model / </a:t>
            </a:r>
            <a:r>
              <a:rPr lang="fr-FR" sz="1100" dirty="0" err="1"/>
              <a:t>Eelco</a:t>
            </a:r>
            <a:r>
              <a:rPr lang="fr-FR" sz="1100" dirty="0"/>
              <a:t> </a:t>
            </a:r>
            <a:r>
              <a:rPr lang="fr-FR" sz="1100" dirty="0" err="1"/>
              <a:t>Dolstra</a:t>
            </a:r>
            <a:r>
              <a:rPr lang="fr-FR" sz="1100" dirty="0"/>
              <a:t> - [</a:t>
            </a:r>
            <a:r>
              <a:rPr lang="fr-FR" sz="1100" dirty="0" err="1"/>
              <a:t>S.l</a:t>
            </a:r>
            <a:r>
              <a:rPr lang="fr-FR" sz="1100" dirty="0"/>
              <a:t>.] : [</a:t>
            </a:r>
            <a:r>
              <a:rPr lang="fr-FR" sz="1100" dirty="0" err="1"/>
              <a:t>s.n</a:t>
            </a:r>
            <a:r>
              <a:rPr lang="fr-FR" sz="1100" dirty="0"/>
              <a:t>.], 2006 - </a:t>
            </a:r>
            <a:r>
              <a:rPr lang="fr-FR" sz="1100" dirty="0" err="1"/>
              <a:t>Tekst</a:t>
            </a:r>
            <a:r>
              <a:rPr lang="fr-FR" sz="1100" dirty="0"/>
              <a:t>. - </a:t>
            </a:r>
            <a:r>
              <a:rPr lang="fr-FR" sz="1100" dirty="0" err="1"/>
              <a:t>Proefschrift</a:t>
            </a:r>
            <a:r>
              <a:rPr lang="fr-FR" sz="1100" dirty="0"/>
              <a:t> </a:t>
            </a:r>
            <a:r>
              <a:rPr lang="fr-FR" sz="1100" dirty="0" err="1"/>
              <a:t>Universiteit</a:t>
            </a:r>
            <a:r>
              <a:rPr lang="fr-FR" sz="1100" dirty="0"/>
              <a:t> Utrecht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9582BA-96D6-A773-A95E-F2F371612492}"/>
              </a:ext>
            </a:extLst>
          </p:cNvPr>
          <p:cNvSpPr txBox="1"/>
          <p:nvPr/>
        </p:nvSpPr>
        <p:spPr>
          <a:xfrm>
            <a:off x="1294918" y="576199"/>
            <a:ext cx="6068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Dependencies hell (scripts, tools, DB, ref etc)</a:t>
            </a:r>
          </a:p>
        </p:txBody>
      </p:sp>
    </p:spTree>
    <p:extLst>
      <p:ext uri="{BB962C8B-B14F-4D97-AF65-F5344CB8AC3E}">
        <p14:creationId xmlns:p14="http://schemas.microsoft.com/office/powerpoint/2010/main" val="13125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F6BF79-829E-EF96-19EB-B5544150B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accent5"/>
                </a:solidFill>
              </a:rPr>
              <a:t>Dependencies hell</a:t>
            </a:r>
            <a:endParaRPr lang="fr-FR" dirty="0">
              <a:solidFill>
                <a:schemeClr val="accent5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C10401-98F5-61B1-F4CE-9E6C9E9A67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58" y="1377801"/>
            <a:ext cx="2401912" cy="178411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3C3BA03-D248-16EE-E205-A9A259A2B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4" y="1388465"/>
            <a:ext cx="2401912" cy="17841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5C0377-E692-173B-43B7-26FBAD456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" y="1388465"/>
            <a:ext cx="2401912" cy="17841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E6F3222-61D1-4F88-23FF-68083A4907FB}"/>
              </a:ext>
            </a:extLst>
          </p:cNvPr>
          <p:cNvSpPr txBox="1"/>
          <p:nvPr/>
        </p:nvSpPr>
        <p:spPr>
          <a:xfrm>
            <a:off x="111497" y="1597968"/>
            <a:ext cx="747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ToolA</a:t>
            </a:r>
            <a:endParaRPr lang="en-GB" sz="14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F25548F-9523-9ABB-DD5D-3C4CEBB4524B}"/>
              </a:ext>
            </a:extLst>
          </p:cNvPr>
          <p:cNvCxnSpPr>
            <a:cxnSpLocks/>
          </p:cNvCxnSpPr>
          <p:nvPr/>
        </p:nvCxnSpPr>
        <p:spPr>
          <a:xfrm flipV="1">
            <a:off x="972966" y="1852940"/>
            <a:ext cx="344768" cy="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8EF9D00-7771-034E-19F5-2A285990A693}"/>
              </a:ext>
            </a:extLst>
          </p:cNvPr>
          <p:cNvCxnSpPr>
            <a:cxnSpLocks/>
          </p:cNvCxnSpPr>
          <p:nvPr/>
        </p:nvCxnSpPr>
        <p:spPr>
          <a:xfrm>
            <a:off x="994410" y="2322401"/>
            <a:ext cx="3391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4F48F09-0435-DADA-3936-A0E59140C3B4}"/>
              </a:ext>
            </a:extLst>
          </p:cNvPr>
          <p:cNvSpPr txBox="1"/>
          <p:nvPr/>
        </p:nvSpPr>
        <p:spPr>
          <a:xfrm>
            <a:off x="2360877" y="1487690"/>
            <a:ext cx="11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new tool installation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C0DE46-5A5B-E9D0-5A22-C113053745EF}"/>
              </a:ext>
            </a:extLst>
          </p:cNvPr>
          <p:cNvSpPr txBox="1"/>
          <p:nvPr/>
        </p:nvSpPr>
        <p:spPr>
          <a:xfrm>
            <a:off x="3546976" y="1669372"/>
            <a:ext cx="58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ToolB</a:t>
            </a:r>
            <a:endParaRPr lang="en-GB" sz="1400" dirty="0"/>
          </a:p>
        </p:txBody>
      </p:sp>
      <p:sp>
        <p:nvSpPr>
          <p:cNvPr id="12" name="Organigramme : Disque magnétique 16">
            <a:extLst>
              <a:ext uri="{FF2B5EF4-FFF2-40B4-BE49-F238E27FC236}">
                <a16:creationId xmlns:a16="http://schemas.microsoft.com/office/drawing/2014/main" id="{9EDCB984-20DE-5917-B836-39D1109219FD}"/>
              </a:ext>
            </a:extLst>
          </p:cNvPr>
          <p:cNvSpPr/>
          <p:nvPr/>
        </p:nvSpPr>
        <p:spPr>
          <a:xfrm>
            <a:off x="1333527" y="1629664"/>
            <a:ext cx="825720" cy="38228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depA_v1</a:t>
            </a:r>
          </a:p>
        </p:txBody>
      </p:sp>
      <p:sp>
        <p:nvSpPr>
          <p:cNvPr id="13" name="Organigramme : Disque magnétique 80">
            <a:extLst>
              <a:ext uri="{FF2B5EF4-FFF2-40B4-BE49-F238E27FC236}">
                <a16:creationId xmlns:a16="http://schemas.microsoft.com/office/drawing/2014/main" id="{C1A1FC76-1426-AB36-26A2-6F1893BFBCE4}"/>
              </a:ext>
            </a:extLst>
          </p:cNvPr>
          <p:cNvSpPr/>
          <p:nvPr/>
        </p:nvSpPr>
        <p:spPr>
          <a:xfrm>
            <a:off x="1333527" y="2122592"/>
            <a:ext cx="834262" cy="38228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depB_v1</a:t>
            </a:r>
          </a:p>
        </p:txBody>
      </p:sp>
      <p:sp>
        <p:nvSpPr>
          <p:cNvPr id="14" name="Organigramme : Disque magnétique 81">
            <a:extLst>
              <a:ext uri="{FF2B5EF4-FFF2-40B4-BE49-F238E27FC236}">
                <a16:creationId xmlns:a16="http://schemas.microsoft.com/office/drawing/2014/main" id="{D4F36106-9447-03EB-60D4-60005406BCD0}"/>
              </a:ext>
            </a:extLst>
          </p:cNvPr>
          <p:cNvSpPr/>
          <p:nvPr/>
        </p:nvSpPr>
        <p:spPr>
          <a:xfrm>
            <a:off x="4574927" y="1667864"/>
            <a:ext cx="844852" cy="38228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libA_v1</a:t>
            </a:r>
          </a:p>
        </p:txBody>
      </p:sp>
      <p:sp>
        <p:nvSpPr>
          <p:cNvPr id="15" name="Organigramme : Disque magnétique 82">
            <a:extLst>
              <a:ext uri="{FF2B5EF4-FFF2-40B4-BE49-F238E27FC236}">
                <a16:creationId xmlns:a16="http://schemas.microsoft.com/office/drawing/2014/main" id="{16F2513D-77FC-B28D-D736-AED484964EE0}"/>
              </a:ext>
            </a:extLst>
          </p:cNvPr>
          <p:cNvSpPr/>
          <p:nvPr/>
        </p:nvSpPr>
        <p:spPr>
          <a:xfrm>
            <a:off x="4611411" y="2183096"/>
            <a:ext cx="874224" cy="38228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depB_v1</a:t>
            </a:r>
          </a:p>
        </p:txBody>
      </p:sp>
      <p:sp>
        <p:nvSpPr>
          <p:cNvPr id="16" name="Organigramme : Disque magnétique 85">
            <a:extLst>
              <a:ext uri="{FF2B5EF4-FFF2-40B4-BE49-F238E27FC236}">
                <a16:creationId xmlns:a16="http://schemas.microsoft.com/office/drawing/2014/main" id="{A78F2C44-816B-A761-BD59-969B4A849DCD}"/>
              </a:ext>
            </a:extLst>
          </p:cNvPr>
          <p:cNvSpPr/>
          <p:nvPr/>
        </p:nvSpPr>
        <p:spPr>
          <a:xfrm>
            <a:off x="4720406" y="1573172"/>
            <a:ext cx="844852" cy="382282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depA_v2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7BA26AF-C3B1-5C54-8ECA-19FC05AFCDD6}"/>
              </a:ext>
            </a:extLst>
          </p:cNvPr>
          <p:cNvSpPr txBox="1"/>
          <p:nvPr/>
        </p:nvSpPr>
        <p:spPr>
          <a:xfrm>
            <a:off x="5723910" y="1336358"/>
            <a:ext cx="158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Computer </a:t>
            </a:r>
          </a:p>
          <a:p>
            <a:r>
              <a:rPr lang="en-GB" sz="1400" dirty="0"/>
              <a:t>(OS) update</a:t>
            </a:r>
          </a:p>
        </p:txBody>
      </p:sp>
      <p:sp>
        <p:nvSpPr>
          <p:cNvPr id="20" name="Organigramme : Disque magnétique 95">
            <a:extLst>
              <a:ext uri="{FF2B5EF4-FFF2-40B4-BE49-F238E27FC236}">
                <a16:creationId xmlns:a16="http://schemas.microsoft.com/office/drawing/2014/main" id="{43E427E3-0440-36E9-A0FE-300F7F9F4B0F}"/>
              </a:ext>
            </a:extLst>
          </p:cNvPr>
          <p:cNvSpPr/>
          <p:nvPr/>
        </p:nvSpPr>
        <p:spPr>
          <a:xfrm>
            <a:off x="7683758" y="1689658"/>
            <a:ext cx="824609" cy="38228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libA_v1</a:t>
            </a:r>
          </a:p>
        </p:txBody>
      </p:sp>
      <p:sp>
        <p:nvSpPr>
          <p:cNvPr id="21" name="Organigramme : Disque magnétique 96">
            <a:extLst>
              <a:ext uri="{FF2B5EF4-FFF2-40B4-BE49-F238E27FC236}">
                <a16:creationId xmlns:a16="http://schemas.microsoft.com/office/drawing/2014/main" id="{51B5B9FF-B022-276B-4ABB-1099ED6D32D6}"/>
              </a:ext>
            </a:extLst>
          </p:cNvPr>
          <p:cNvSpPr/>
          <p:nvPr/>
        </p:nvSpPr>
        <p:spPr>
          <a:xfrm>
            <a:off x="7720478" y="2209623"/>
            <a:ext cx="824609" cy="382282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libB_v1</a:t>
            </a:r>
          </a:p>
        </p:txBody>
      </p:sp>
      <p:sp>
        <p:nvSpPr>
          <p:cNvPr id="22" name="Organigramme : Disque magnétique 97">
            <a:extLst>
              <a:ext uri="{FF2B5EF4-FFF2-40B4-BE49-F238E27FC236}">
                <a16:creationId xmlns:a16="http://schemas.microsoft.com/office/drawing/2014/main" id="{69F8D2F0-4E40-4A16-BB0E-73FA364C13B5}"/>
              </a:ext>
            </a:extLst>
          </p:cNvPr>
          <p:cNvSpPr/>
          <p:nvPr/>
        </p:nvSpPr>
        <p:spPr>
          <a:xfrm>
            <a:off x="7829237" y="1594966"/>
            <a:ext cx="824609" cy="382282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libA_v2</a:t>
            </a:r>
          </a:p>
        </p:txBody>
      </p:sp>
      <p:sp>
        <p:nvSpPr>
          <p:cNvPr id="23" name="Organigramme : Disque magnétique 98">
            <a:extLst>
              <a:ext uri="{FF2B5EF4-FFF2-40B4-BE49-F238E27FC236}">
                <a16:creationId xmlns:a16="http://schemas.microsoft.com/office/drawing/2014/main" id="{7A68C6DD-FDE8-8B8A-279C-4366E763160D}"/>
              </a:ext>
            </a:extLst>
          </p:cNvPr>
          <p:cNvSpPr/>
          <p:nvPr/>
        </p:nvSpPr>
        <p:spPr>
          <a:xfrm>
            <a:off x="7909173" y="1493648"/>
            <a:ext cx="824609" cy="38228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depA_v3</a:t>
            </a:r>
          </a:p>
        </p:txBody>
      </p:sp>
      <p:sp>
        <p:nvSpPr>
          <p:cNvPr id="24" name="Organigramme : Disque magnétique 99">
            <a:extLst>
              <a:ext uri="{FF2B5EF4-FFF2-40B4-BE49-F238E27FC236}">
                <a16:creationId xmlns:a16="http://schemas.microsoft.com/office/drawing/2014/main" id="{6510529C-904C-644D-9B37-ECDB8466D4C8}"/>
              </a:ext>
            </a:extLst>
          </p:cNvPr>
          <p:cNvSpPr/>
          <p:nvPr/>
        </p:nvSpPr>
        <p:spPr>
          <a:xfrm>
            <a:off x="7826816" y="2116437"/>
            <a:ext cx="824609" cy="382282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depB_v2</a:t>
            </a:r>
          </a:p>
        </p:txBody>
      </p:sp>
      <p:sp>
        <p:nvSpPr>
          <p:cNvPr id="25" name="Flèche droite 100">
            <a:extLst>
              <a:ext uri="{FF2B5EF4-FFF2-40B4-BE49-F238E27FC236}">
                <a16:creationId xmlns:a16="http://schemas.microsoft.com/office/drawing/2014/main" id="{B6248F96-3334-C5E1-DFAF-ADBA7DF0CF1F}"/>
              </a:ext>
            </a:extLst>
          </p:cNvPr>
          <p:cNvSpPr/>
          <p:nvPr/>
        </p:nvSpPr>
        <p:spPr>
          <a:xfrm>
            <a:off x="2439482" y="2041447"/>
            <a:ext cx="870311" cy="40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2EDDC5B-09EE-CC13-430C-52E377B9DC78}"/>
              </a:ext>
            </a:extLst>
          </p:cNvPr>
          <p:cNvSpPr txBox="1"/>
          <p:nvPr/>
        </p:nvSpPr>
        <p:spPr>
          <a:xfrm>
            <a:off x="1643605" y="3685416"/>
            <a:ext cx="6886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Tools A and/or B may provide different results or stop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new Tools C cannot be installed due to compilation requirements competing with another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6" name="Flèche droite 100">
            <a:extLst>
              <a:ext uri="{FF2B5EF4-FFF2-40B4-BE49-F238E27FC236}">
                <a16:creationId xmlns:a16="http://schemas.microsoft.com/office/drawing/2014/main" id="{AEA678A4-921B-1083-7E39-E2796968D279}"/>
              </a:ext>
            </a:extLst>
          </p:cNvPr>
          <p:cNvSpPr/>
          <p:nvPr/>
        </p:nvSpPr>
        <p:spPr>
          <a:xfrm>
            <a:off x="5803613" y="1982788"/>
            <a:ext cx="870311" cy="401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72F9909B-3C64-6D42-7D0D-985B4EFAC5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7048" y="1964744"/>
            <a:ext cx="478327" cy="47832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9D532BF3-B86B-6F8B-021E-8BA339D60F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501"/>
          <a:stretch/>
        </p:blipFill>
        <p:spPr>
          <a:xfrm>
            <a:off x="180855" y="1894569"/>
            <a:ext cx="510670" cy="506195"/>
          </a:xfrm>
          <a:prstGeom prst="rect">
            <a:avLst/>
          </a:prstGeom>
        </p:spPr>
      </p:pic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1694998-7E66-F704-D7DB-9AED00182086}"/>
              </a:ext>
            </a:extLst>
          </p:cNvPr>
          <p:cNvCxnSpPr>
            <a:cxnSpLocks/>
          </p:cNvCxnSpPr>
          <p:nvPr/>
        </p:nvCxnSpPr>
        <p:spPr>
          <a:xfrm flipV="1">
            <a:off x="4225518" y="1830437"/>
            <a:ext cx="344768" cy="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71BD020-680A-91DE-0C7C-E6A5F644C4A0}"/>
              </a:ext>
            </a:extLst>
          </p:cNvPr>
          <p:cNvCxnSpPr>
            <a:cxnSpLocks/>
          </p:cNvCxnSpPr>
          <p:nvPr/>
        </p:nvCxnSpPr>
        <p:spPr>
          <a:xfrm>
            <a:off x="4268149" y="2332033"/>
            <a:ext cx="3391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 53">
            <a:extLst>
              <a:ext uri="{FF2B5EF4-FFF2-40B4-BE49-F238E27FC236}">
                <a16:creationId xmlns:a16="http://schemas.microsoft.com/office/drawing/2014/main" id="{4685D17E-181D-ED57-D777-443F267EEEF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4515" y="1865711"/>
            <a:ext cx="669495" cy="441867"/>
          </a:xfrm>
          <a:prstGeom prst="rect">
            <a:avLst/>
          </a:prstGeom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CEE72A63-6E20-2037-B1A1-15535333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33CBE34B-EB52-01B6-F6D6-730282C3B4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" y="1187744"/>
            <a:ext cx="4216749" cy="3085474"/>
          </a:xfrm>
          <a:prstGeom prst="rect">
            <a:avLst/>
          </a:prstGeom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A8F9237-E64A-3E5F-A4A3-0CDEA8B526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Conda</a:t>
            </a:r>
            <a:r>
              <a:rPr lang="en-GB" dirty="0">
                <a:solidFill>
                  <a:schemeClr val="accent5"/>
                </a:solidFill>
              </a:rPr>
              <a:t> dependency manager</a:t>
            </a:r>
            <a:endParaRPr lang="fr-FR" dirty="0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4" name="AutoShape 6" descr="Atlassian Bitbucket – Outil de gestion de code Git pour les équipes">
            <a:hlinkClick r:id="rId4"/>
            <a:extLst>
              <a:ext uri="{FF2B5EF4-FFF2-40B4-BE49-F238E27FC236}">
                <a16:creationId xmlns:a16="http://schemas.microsoft.com/office/drawing/2014/main" id="{B3251DF8-2C71-061B-2BAE-2E4891BEB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2896" y="-6421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lèche droite 100">
            <a:extLst>
              <a:ext uri="{FF2B5EF4-FFF2-40B4-BE49-F238E27FC236}">
                <a16:creationId xmlns:a16="http://schemas.microsoft.com/office/drawing/2014/main" id="{4E6AB111-5B7F-4174-D008-241897502E50}"/>
              </a:ext>
            </a:extLst>
          </p:cNvPr>
          <p:cNvSpPr/>
          <p:nvPr/>
        </p:nvSpPr>
        <p:spPr>
          <a:xfrm>
            <a:off x="4269120" y="2108690"/>
            <a:ext cx="672015" cy="421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D477C3-AA1F-822D-F9F4-77B0FE908840}"/>
              </a:ext>
            </a:extLst>
          </p:cNvPr>
          <p:cNvSpPr txBox="1"/>
          <p:nvPr/>
        </p:nvSpPr>
        <p:spPr>
          <a:xfrm>
            <a:off x="2126833" y="676119"/>
            <a:ext cx="509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environment will have its own dependencies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E185B2-B83B-02DF-A5FB-A5AA0A460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25" y="1172490"/>
            <a:ext cx="4127975" cy="308547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B22246-EF7F-AA83-181A-4701DEB0BBD9}"/>
              </a:ext>
            </a:extLst>
          </p:cNvPr>
          <p:cNvSpPr/>
          <p:nvPr/>
        </p:nvSpPr>
        <p:spPr>
          <a:xfrm>
            <a:off x="955762" y="4549890"/>
            <a:ext cx="8504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Conda</a:t>
            </a:r>
            <a:r>
              <a:rPr lang="en-GB" dirty="0">
                <a:solidFill>
                  <a:schemeClr val="accent2"/>
                </a:solidFill>
              </a:rPr>
              <a:t> strength: </a:t>
            </a:r>
            <a:r>
              <a:rPr lang="en-GB" dirty="0"/>
              <a:t>- tool precompiled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               - </a:t>
            </a:r>
            <a:r>
              <a:rPr lang="en-GB" dirty="0"/>
              <a:t>isolated environments with defined dep/software versions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Drawback: </a:t>
            </a:r>
            <a:r>
              <a:rPr lang="en-GB" dirty="0"/>
              <a:t>- </a:t>
            </a:r>
            <a:r>
              <a:rPr lang="en-GB" dirty="0" err="1"/>
              <a:t>conda</a:t>
            </a:r>
            <a:r>
              <a:rPr lang="en-GB" dirty="0"/>
              <a:t> environment can be heavy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24AB06A-A246-E994-99E8-1E8B681043FC}"/>
              </a:ext>
            </a:extLst>
          </p:cNvPr>
          <p:cNvGrpSpPr/>
          <p:nvPr/>
        </p:nvGrpSpPr>
        <p:grpSpPr>
          <a:xfrm>
            <a:off x="198809" y="1639961"/>
            <a:ext cx="1766650" cy="1403074"/>
            <a:chOff x="288424" y="1958629"/>
            <a:chExt cx="1766650" cy="140307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26705BEB-E4A5-49B0-165F-D5F4D6450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7" t="31125" r="8772" b="30122"/>
            <a:stretch/>
          </p:blipFill>
          <p:spPr>
            <a:xfrm>
              <a:off x="614312" y="2027748"/>
              <a:ext cx="1182624" cy="29260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808A22-FBFB-8B16-59A7-064535BE2F34}"/>
                </a:ext>
              </a:extLst>
            </p:cNvPr>
            <p:cNvSpPr/>
            <p:nvPr/>
          </p:nvSpPr>
          <p:spPr>
            <a:xfrm>
              <a:off x="288424" y="1958629"/>
              <a:ext cx="1766650" cy="140307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rganigramme : Disque magnétique 56">
              <a:extLst>
                <a:ext uri="{FF2B5EF4-FFF2-40B4-BE49-F238E27FC236}">
                  <a16:creationId xmlns:a16="http://schemas.microsoft.com/office/drawing/2014/main" id="{2442A105-46ED-3B9D-EF1E-B453C3A14ADC}"/>
                </a:ext>
              </a:extLst>
            </p:cNvPr>
            <p:cNvSpPr/>
            <p:nvPr/>
          </p:nvSpPr>
          <p:spPr>
            <a:xfrm>
              <a:off x="349006" y="2833127"/>
              <a:ext cx="1017228" cy="401537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depB_v1</a:t>
              </a:r>
            </a:p>
          </p:txBody>
        </p:sp>
        <p:sp>
          <p:nvSpPr>
            <p:cNvPr id="19" name="Organigramme : Disque magnétique 57">
              <a:extLst>
                <a:ext uri="{FF2B5EF4-FFF2-40B4-BE49-F238E27FC236}">
                  <a16:creationId xmlns:a16="http://schemas.microsoft.com/office/drawing/2014/main" id="{6351AF36-C2C9-5ACF-C4AA-78511A945F88}"/>
                </a:ext>
              </a:extLst>
            </p:cNvPr>
            <p:cNvSpPr/>
            <p:nvPr/>
          </p:nvSpPr>
          <p:spPr>
            <a:xfrm>
              <a:off x="349006" y="2375034"/>
              <a:ext cx="1017228" cy="401537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depA_v1</a:t>
              </a:r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ACF6F7A-6242-2A2E-7B91-82215F43DF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8501"/>
            <a:stretch/>
          </p:blipFill>
          <p:spPr>
            <a:xfrm>
              <a:off x="1466851" y="2486479"/>
              <a:ext cx="510670" cy="506195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71010EA-F059-E11B-572B-6EF9932977E3}"/>
              </a:ext>
            </a:extLst>
          </p:cNvPr>
          <p:cNvGrpSpPr/>
          <p:nvPr/>
        </p:nvGrpSpPr>
        <p:grpSpPr>
          <a:xfrm>
            <a:off x="7122997" y="1564683"/>
            <a:ext cx="1766650" cy="1403074"/>
            <a:chOff x="-147319" y="1994124"/>
            <a:chExt cx="1766650" cy="1403074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063359DB-783B-DA8F-0F19-0A220E3A8C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7" t="31125" r="8772" b="30122"/>
            <a:stretch/>
          </p:blipFill>
          <p:spPr>
            <a:xfrm>
              <a:off x="183610" y="2054148"/>
              <a:ext cx="1182624" cy="29260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0FDF15-741D-046F-CF7B-7ADE84A74067}"/>
                </a:ext>
              </a:extLst>
            </p:cNvPr>
            <p:cNvSpPr/>
            <p:nvPr/>
          </p:nvSpPr>
          <p:spPr>
            <a:xfrm>
              <a:off x="-147319" y="1994124"/>
              <a:ext cx="1766650" cy="140307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Organigramme : Disque magnétique 56">
              <a:extLst>
                <a:ext uri="{FF2B5EF4-FFF2-40B4-BE49-F238E27FC236}">
                  <a16:creationId xmlns:a16="http://schemas.microsoft.com/office/drawing/2014/main" id="{9FA4602F-C113-7626-C124-CB8A3E514036}"/>
                </a:ext>
              </a:extLst>
            </p:cNvPr>
            <p:cNvSpPr/>
            <p:nvPr/>
          </p:nvSpPr>
          <p:spPr>
            <a:xfrm>
              <a:off x="514286" y="2851742"/>
              <a:ext cx="1017228" cy="401537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depB_v1</a:t>
              </a:r>
            </a:p>
          </p:txBody>
        </p:sp>
        <p:sp>
          <p:nvSpPr>
            <p:cNvPr id="38" name="Organigramme : Disque magnétique 57">
              <a:extLst>
                <a:ext uri="{FF2B5EF4-FFF2-40B4-BE49-F238E27FC236}">
                  <a16:creationId xmlns:a16="http://schemas.microsoft.com/office/drawing/2014/main" id="{4EF78D9F-247A-3E17-23ED-C73F4BC1BE31}"/>
                </a:ext>
              </a:extLst>
            </p:cNvPr>
            <p:cNvSpPr/>
            <p:nvPr/>
          </p:nvSpPr>
          <p:spPr>
            <a:xfrm>
              <a:off x="514286" y="2393649"/>
              <a:ext cx="1017228" cy="4015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depA_v2</a:t>
              </a:r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CF2CC46C-40EB-EEDC-69E1-FBE1F0D118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7416" y="2113164"/>
            <a:ext cx="478327" cy="478327"/>
          </a:xfrm>
          <a:prstGeom prst="rect">
            <a:avLst/>
          </a:prstGeom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991052F0-3637-0973-7199-C49680A08DEF}"/>
              </a:ext>
            </a:extLst>
          </p:cNvPr>
          <p:cNvGrpSpPr/>
          <p:nvPr/>
        </p:nvGrpSpPr>
        <p:grpSpPr>
          <a:xfrm>
            <a:off x="5207994" y="1564683"/>
            <a:ext cx="1766650" cy="1403074"/>
            <a:chOff x="288424" y="1958629"/>
            <a:chExt cx="1766650" cy="1403074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DB488C52-A0C2-EA9B-E8DF-A2022254E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7" t="31125" r="8772" b="30122"/>
            <a:stretch/>
          </p:blipFill>
          <p:spPr>
            <a:xfrm>
              <a:off x="614312" y="2027748"/>
              <a:ext cx="1182624" cy="292608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173AAFA-66C6-6061-4FEE-55539CC67596}"/>
                </a:ext>
              </a:extLst>
            </p:cNvPr>
            <p:cNvSpPr/>
            <p:nvPr/>
          </p:nvSpPr>
          <p:spPr>
            <a:xfrm>
              <a:off x="288424" y="1958629"/>
              <a:ext cx="1766650" cy="140307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rganigramme : Disque magnétique 56">
              <a:extLst>
                <a:ext uri="{FF2B5EF4-FFF2-40B4-BE49-F238E27FC236}">
                  <a16:creationId xmlns:a16="http://schemas.microsoft.com/office/drawing/2014/main" id="{FC21FC8C-D14F-3963-D77C-B644754D47CD}"/>
                </a:ext>
              </a:extLst>
            </p:cNvPr>
            <p:cNvSpPr/>
            <p:nvPr/>
          </p:nvSpPr>
          <p:spPr>
            <a:xfrm>
              <a:off x="349006" y="2833127"/>
              <a:ext cx="1017228" cy="401537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depB_v1</a:t>
              </a:r>
            </a:p>
          </p:txBody>
        </p:sp>
        <p:sp>
          <p:nvSpPr>
            <p:cNvPr id="51" name="Organigramme : Disque magnétique 57">
              <a:extLst>
                <a:ext uri="{FF2B5EF4-FFF2-40B4-BE49-F238E27FC236}">
                  <a16:creationId xmlns:a16="http://schemas.microsoft.com/office/drawing/2014/main" id="{E0C6E374-3CFB-A787-B732-F9F7F99D53F6}"/>
                </a:ext>
              </a:extLst>
            </p:cNvPr>
            <p:cNvSpPr/>
            <p:nvPr/>
          </p:nvSpPr>
          <p:spPr>
            <a:xfrm>
              <a:off x="349006" y="2375034"/>
              <a:ext cx="1017228" cy="401537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depA_v1</a:t>
              </a:r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624EC606-2466-C521-9BE6-48096781D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8501"/>
            <a:stretch/>
          </p:blipFill>
          <p:spPr>
            <a:xfrm>
              <a:off x="1466851" y="2486479"/>
              <a:ext cx="510670" cy="506195"/>
            </a:xfrm>
            <a:prstGeom prst="rect">
              <a:avLst/>
            </a:prstGeom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59C4C3-F951-03D9-34A1-D03A3D9F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0438FD-E3DA-13A0-A83F-215F5A922C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" y="19912"/>
            <a:ext cx="1911213" cy="3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4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A92D85-B946-D1A6-02FF-D1D95A12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" y="743278"/>
            <a:ext cx="9119682" cy="4690870"/>
          </a:xfrm>
          <a:prstGeom prst="rect">
            <a:avLst/>
          </a:prstGeom>
        </p:spPr>
      </p:pic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ECDFB29E-69D6-C8C0-6BC5-2DE173763B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Conda</a:t>
            </a:r>
            <a:r>
              <a:rPr lang="en-GB" dirty="0">
                <a:solidFill>
                  <a:schemeClr val="accent5"/>
                </a:solidFill>
              </a:rPr>
              <a:t> dependency manager</a:t>
            </a:r>
            <a:endParaRPr lang="fr-FR" dirty="0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41CD40-4E4D-1DEC-2976-D976B1A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C10A33-C613-803B-9518-20D83CE9881D}"/>
              </a:ext>
            </a:extLst>
          </p:cNvPr>
          <p:cNvSpPr txBox="1"/>
          <p:nvPr/>
        </p:nvSpPr>
        <p:spPr>
          <a:xfrm>
            <a:off x="4584159" y="5471316"/>
            <a:ext cx="46530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nbisweden.github.io</a:t>
            </a:r>
            <a:r>
              <a:rPr lang="en-US" sz="1100" dirty="0"/>
              <a:t>/</a:t>
            </a:r>
            <a:r>
              <a:rPr lang="en-US" sz="1100" dirty="0" err="1"/>
              <a:t>excelerate-scRNAseq</a:t>
            </a:r>
            <a:r>
              <a:rPr lang="en-US" sz="1100" dirty="0"/>
              <a:t>/</a:t>
            </a:r>
            <a:r>
              <a:rPr lang="en-US" sz="1100" dirty="0" err="1"/>
              <a:t>conda_instructions.html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275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FA48B7-2E4E-2B52-D2AD-A37CC385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32294-1BA7-6587-3D35-F88A379358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Conda</a:t>
            </a:r>
            <a:r>
              <a:rPr lang="en-US" dirty="0"/>
              <a:t>: a </a:t>
            </a:r>
            <a:r>
              <a:rPr lang="en-US" b="1" dirty="0"/>
              <a:t>package</a:t>
            </a:r>
            <a:r>
              <a:rPr lang="en-US" dirty="0"/>
              <a:t>, </a:t>
            </a:r>
            <a:r>
              <a:rPr lang="en-US" b="1" dirty="0"/>
              <a:t>dependency</a:t>
            </a:r>
            <a:r>
              <a:rPr lang="en-US" dirty="0"/>
              <a:t>, and </a:t>
            </a:r>
            <a:r>
              <a:rPr lang="en-US" b="1" dirty="0"/>
              <a:t>environment manager</a:t>
            </a:r>
          </a:p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C6E780-16C4-77D4-586C-5AFFFD15175A}"/>
              </a:ext>
            </a:extLst>
          </p:cNvPr>
          <p:cNvSpPr txBox="1"/>
          <p:nvPr/>
        </p:nvSpPr>
        <p:spPr>
          <a:xfrm>
            <a:off x="321198" y="879575"/>
            <a:ext cx="89848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Like </a:t>
            </a:r>
            <a:r>
              <a:rPr lang="fr-FR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fr-FR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brew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fr-FR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fr-FR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etc., but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focus on data science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Supports Linux,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macOS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Windows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Packages come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pre-compiled</a:t>
            </a: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On Linux,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work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on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distributions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Packages are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hosted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centrally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at </a:t>
            </a:r>
            <a:r>
              <a:rPr lang="fr-FR" b="0" i="0" u="sng" strike="noStrike" dirty="0">
                <a:solidFill>
                  <a:srgbClr val="85BE42"/>
                </a:solidFill>
                <a:effectLst/>
                <a:latin typeface="Open Sans" panose="020B0606030504020204" pitchFamily="34" charset="0"/>
                <a:hlinkClick r:id="rId3"/>
              </a:rPr>
              <a:t>anaconda.org</a:t>
            </a: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Users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can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contribute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their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own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packages via </a:t>
            </a:r>
            <a:r>
              <a:rPr lang="fr-FR" b="1" i="1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channels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think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YouTube)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Most important for us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Open Sans" panose="020B0606030504020204" pitchFamily="34" charset="0"/>
              </a:rPr>
              <a:t> The defaults </a:t>
            </a:r>
            <a:r>
              <a:rPr lang="fr-FR" dirty="0" err="1">
                <a:solidFill>
                  <a:srgbClr val="333333"/>
                </a:solidFill>
                <a:latin typeface="Open Sans" panose="020B0606030504020204" pitchFamily="34" charset="0"/>
              </a:rPr>
              <a:t>channel</a:t>
            </a:r>
            <a:r>
              <a:rPr lang="fr-FR" dirty="0">
                <a:solidFill>
                  <a:srgbClr val="333333"/>
                </a:solidFill>
                <a:latin typeface="Open Sans" panose="020B0606030504020204" pitchFamily="34" charset="0"/>
              </a:rPr>
              <a:t> (11 270 packages)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 </a:t>
            </a:r>
            <a:r>
              <a:rPr lang="fr-FR" b="0" i="0" u="sng" strike="noStrike" dirty="0">
                <a:solidFill>
                  <a:srgbClr val="85BE42"/>
                </a:solidFill>
                <a:effectLst/>
                <a:latin typeface="Open Sans" panose="020B0606030504020204" pitchFamily="34" charset="0"/>
                <a:hlinkClick r:id="rId4"/>
              </a:rPr>
              <a:t>conda-forge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channel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(21 455 packages)</a:t>
            </a:r>
            <a:endParaRPr lang="fr-FR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 </a:t>
            </a:r>
            <a:r>
              <a:rPr lang="fr-FR" b="0" i="0" u="sng" strike="noStrike" dirty="0">
                <a:solidFill>
                  <a:srgbClr val="85BE42"/>
                </a:solidFill>
                <a:effectLst/>
                <a:latin typeface="Open Sans" panose="020B0606030504020204" pitchFamily="34" charset="0"/>
                <a:hlinkClick r:id="rId5"/>
              </a:rPr>
              <a:t>Bioconda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channel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( 9894+ packages)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242424"/>
              </a:solidFill>
              <a:effectLst/>
            </a:endParaRPr>
          </a:p>
        </p:txBody>
      </p:sp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AEDCCBFB-A2A8-8A92-A8E3-0F459DD5A2E6}"/>
              </a:ext>
            </a:extLst>
          </p:cNvPr>
          <p:cNvSpPr/>
          <p:nvPr/>
        </p:nvSpPr>
        <p:spPr>
          <a:xfrm>
            <a:off x="5671595" y="4294207"/>
            <a:ext cx="92597" cy="775503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DCBE7F-A43E-E610-AE97-E7E82B96BC5D}"/>
              </a:ext>
            </a:extLst>
          </p:cNvPr>
          <p:cNvSpPr txBox="1"/>
          <p:nvPr/>
        </p:nvSpPr>
        <p:spPr>
          <a:xfrm>
            <a:off x="5764192" y="4497292"/>
            <a:ext cx="3156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Both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are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community-driven</a:t>
            </a:r>
            <a:endParaRPr lang="fr-F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5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ACF6B8-1233-66F8-C893-8931EEBD31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CONDA </a:t>
            </a:r>
            <a:r>
              <a:rPr lang="fr-FR" dirty="0" err="1">
                <a:solidFill>
                  <a:schemeClr val="accent5"/>
                </a:solidFill>
              </a:rPr>
              <a:t>terms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AC69FE-33D6-1083-059A-858D45C8352B}"/>
              </a:ext>
            </a:extLst>
          </p:cNvPr>
          <p:cNvSpPr txBox="1"/>
          <p:nvPr/>
        </p:nvSpPr>
        <p:spPr>
          <a:xfrm>
            <a:off x="159152" y="902724"/>
            <a:ext cx="8984848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"/>
              </a:rPr>
              <a:t>Conda</a:t>
            </a:r>
            <a:r>
              <a:rPr lang="en-US" sz="2000" dirty="0">
                <a:latin typeface=""/>
              </a:rPr>
              <a:t>: The package manager</a:t>
            </a:r>
            <a:endParaRPr lang="en-US" sz="2000" dirty="0">
              <a:solidFill>
                <a:schemeClr val="accent2"/>
              </a:solidFill>
              <a:latin typeface="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424"/>
                </a:solidFill>
                <a:effectLst/>
                <a:latin typeface="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"/>
              </a:rPr>
              <a:t>conda</a:t>
            </a:r>
            <a:r>
              <a:rPr lang="en-US" sz="2000" dirty="0">
                <a:latin typeface=""/>
              </a:rPr>
              <a:t>: The command-line program</a:t>
            </a:r>
            <a:endParaRPr lang="en-US" sz="2000" b="0" i="0" u="none" strike="noStrike" dirty="0">
              <a:solidFill>
                <a:srgbClr val="242424"/>
              </a:solidFill>
              <a:effectLst/>
              <a:latin typeface="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424"/>
                </a:solidFill>
                <a:effectLst/>
                <a:latin typeface="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"/>
              </a:rPr>
              <a:t>Anaconda, Inc</a:t>
            </a:r>
            <a:r>
              <a:rPr lang="en-US" sz="2000" dirty="0">
                <a:latin typeface=""/>
              </a:rPr>
              <a:t>: The company (previously Continuum Analytics, Inc) </a:t>
            </a:r>
            <a:endParaRPr lang="en-US" sz="2000" dirty="0">
              <a:solidFill>
                <a:srgbClr val="242424"/>
              </a:solidFill>
              <a:latin typeface="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424"/>
                </a:solidFill>
                <a:effectLst/>
                <a:latin typeface=""/>
              </a:rPr>
              <a:t> </a:t>
            </a:r>
            <a:r>
              <a:rPr lang="en-US" sz="2000" b="0" i="0" u="none" strike="noStrike" dirty="0">
                <a:solidFill>
                  <a:schemeClr val="accent2"/>
                </a:solidFill>
                <a:effectLst/>
                <a:latin typeface=""/>
              </a:rPr>
              <a:t>Anaconda</a:t>
            </a:r>
            <a:r>
              <a:rPr lang="en-US" sz="2000" dirty="0">
                <a:latin typeface=""/>
              </a:rPr>
              <a:t>: A distribution of many data-science packages managed by </a:t>
            </a:r>
            <a:r>
              <a:rPr lang="en-US" sz="2000" dirty="0" err="1">
                <a:solidFill>
                  <a:schemeClr val="accent2"/>
                </a:solidFill>
                <a:latin typeface=""/>
              </a:rPr>
              <a:t>conda</a:t>
            </a:r>
            <a:r>
              <a:rPr lang="en-US" sz="2000" dirty="0">
                <a:latin typeface=""/>
              </a:rPr>
              <a:t>  </a:t>
            </a:r>
            <a:endParaRPr lang="en-US" sz="2000" dirty="0">
              <a:solidFill>
                <a:srgbClr val="242424"/>
              </a:solidFill>
              <a:latin typeface="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424"/>
                </a:solidFill>
                <a:effectLst/>
                <a:latin typeface="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"/>
              </a:rPr>
              <a:t>miniconda</a:t>
            </a:r>
            <a:r>
              <a:rPr lang="en-US" sz="2000" dirty="0">
                <a:latin typeface=""/>
              </a:rPr>
              <a:t>:  A much smaller distribution that only contains </a:t>
            </a:r>
            <a:r>
              <a:rPr lang="en-US" sz="2000" dirty="0" err="1">
                <a:solidFill>
                  <a:schemeClr val="accent2"/>
                </a:solidFill>
                <a:latin typeface=""/>
              </a:rPr>
              <a:t>conda</a:t>
            </a:r>
            <a:endParaRPr lang="en-US" sz="2000" dirty="0">
              <a:solidFill>
                <a:srgbClr val="242424"/>
              </a:solidFill>
              <a:latin typeface="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424"/>
                </a:solidFill>
                <a:effectLst/>
                <a:latin typeface="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"/>
              </a:rPr>
              <a:t>Mamba</a:t>
            </a:r>
            <a:r>
              <a:rPr lang="en-US" sz="2000" dirty="0">
                <a:latin typeface=""/>
              </a:rPr>
              <a:t>: A faster, drop-in replacement for </a:t>
            </a:r>
            <a:r>
              <a:rPr lang="en-US" sz="2000" dirty="0" err="1">
                <a:solidFill>
                  <a:schemeClr val="accent2"/>
                </a:solidFill>
                <a:latin typeface=""/>
              </a:rPr>
              <a:t>conda</a:t>
            </a:r>
            <a:endParaRPr lang="en-US" sz="2000" dirty="0">
              <a:solidFill>
                <a:schemeClr val="accent2"/>
              </a:solidFill>
              <a:latin typeface="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"/>
              </a:rPr>
              <a:t>Bioconda</a:t>
            </a:r>
            <a:r>
              <a:rPr lang="en-US" sz="2000" dirty="0">
                <a:latin typeface=""/>
              </a:rPr>
              <a:t>: A bioinformatics-focused channel for </a:t>
            </a:r>
            <a:r>
              <a:rPr lang="en-US" sz="2000" dirty="0" err="1">
                <a:latin typeface=""/>
              </a:rPr>
              <a:t>Conda</a:t>
            </a:r>
            <a:r>
              <a:rPr lang="en-US" sz="2000" dirty="0">
                <a:latin typeface=""/>
              </a:rPr>
              <a:t> packages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"/>
              </a:rPr>
              <a:t>conda</a:t>
            </a:r>
            <a:r>
              <a:rPr lang="en-US" sz="2000" dirty="0">
                <a:solidFill>
                  <a:schemeClr val="accent2"/>
                </a:solidFill>
                <a:latin typeface=""/>
              </a:rPr>
              <a:t>-forge</a:t>
            </a:r>
            <a:r>
              <a:rPr lang="en-US" sz="2000" dirty="0">
                <a:latin typeface=""/>
              </a:rPr>
              <a:t>: A community-driven channel for everything else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242424"/>
              </a:solidFill>
              <a:effectLst/>
              <a:latin typeface="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4B677B-9986-4338-F748-2BBC4D91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ACF6B8-1233-66F8-C893-8931EEBD31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accent5"/>
                </a:solidFill>
              </a:rPr>
              <a:t>Using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Conda</a:t>
            </a:r>
            <a:r>
              <a:rPr lang="fr-FR" dirty="0">
                <a:solidFill>
                  <a:schemeClr val="accent5"/>
                </a:solidFill>
              </a:rPr>
              <a:t> on </a:t>
            </a:r>
            <a:r>
              <a:rPr lang="fr-FR" dirty="0" err="1">
                <a:solidFill>
                  <a:schemeClr val="accent5"/>
                </a:solidFill>
              </a:rPr>
              <a:t>your</a:t>
            </a:r>
            <a:r>
              <a:rPr lang="fr-FR" dirty="0">
                <a:solidFill>
                  <a:schemeClr val="accent5"/>
                </a:solidFill>
              </a:rPr>
              <a:t> laptop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AC69FE-33D6-1083-059A-858D45C8352B}"/>
              </a:ext>
            </a:extLst>
          </p:cNvPr>
          <p:cNvSpPr txBox="1"/>
          <p:nvPr/>
        </p:nvSpPr>
        <p:spPr>
          <a:xfrm>
            <a:off x="0" y="1087919"/>
            <a:ext cx="914400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  <a:latin typeface=""/>
              </a:rPr>
              <a:t> </a:t>
            </a:r>
            <a:r>
              <a:rPr lang="fr-FR" sz="2000" dirty="0">
                <a:solidFill>
                  <a:srgbClr val="242424"/>
                </a:solidFill>
                <a:latin typeface=""/>
              </a:rPr>
              <a:t>Download </a:t>
            </a:r>
            <a:r>
              <a:rPr lang="fr-FR" sz="2000" b="0" i="0" u="none" strike="noStrike" dirty="0" err="1">
                <a:solidFill>
                  <a:schemeClr val="accent2"/>
                </a:solidFill>
                <a:effectLst/>
                <a:latin typeface=""/>
              </a:rPr>
              <a:t>Miniconda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  <a:latin typeface=""/>
              </a:rPr>
              <a:t> and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  <a:latin typeface=""/>
              </a:rPr>
              <a:t>install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  <a:latin typeface=""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  <a:latin typeface=""/>
              </a:rPr>
              <a:t>it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  <a:latin typeface=""/>
              </a:rPr>
              <a:t>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242424"/>
              </a:solidFill>
              <a:latin typeface="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b="0" i="0" u="none" strike="noStrike" dirty="0">
              <a:solidFill>
                <a:srgbClr val="242424"/>
              </a:solidFill>
              <a:effectLst/>
              <a:latin typeface="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b="0" i="0" u="none" strike="noStrike" dirty="0">
              <a:solidFill>
                <a:srgbClr val="242424"/>
              </a:solidFill>
              <a:effectLst/>
              <a:latin typeface=""/>
            </a:endParaRPr>
          </a:p>
          <a:p>
            <a:pPr algn="l">
              <a:lnSpc>
                <a:spcPct val="150000"/>
              </a:lnSpc>
            </a:pPr>
            <a:endParaRPr lang="fr-FR" sz="2000" b="0" i="0" u="none" strike="noStrike" dirty="0">
              <a:solidFill>
                <a:srgbClr val="242424"/>
              </a:solidFill>
              <a:effectLst/>
              <a:latin typeface="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  <a:latin typeface=""/>
              </a:rPr>
              <a:t> Set up the </a:t>
            </a:r>
            <a:r>
              <a:rPr lang="fr-FR" sz="2000" b="0" i="0" u="none" strike="noStrike" dirty="0" err="1">
                <a:solidFill>
                  <a:schemeClr val="accent2"/>
                </a:solidFill>
                <a:effectLst/>
                <a:latin typeface=""/>
              </a:rPr>
              <a:t>Bioconda</a:t>
            </a:r>
            <a:r>
              <a:rPr lang="fr-FR" sz="2000" b="0" i="0" u="none" strike="noStrike" dirty="0">
                <a:solidFill>
                  <a:schemeClr val="accent2"/>
                </a:solidFill>
                <a:effectLst/>
                <a:latin typeface=""/>
              </a:rPr>
              <a:t> </a:t>
            </a:r>
            <a:r>
              <a:rPr lang="fr-FR" sz="2000" b="0" i="0" u="none" strike="noStrike" dirty="0" err="1">
                <a:solidFill>
                  <a:schemeClr val="accent2"/>
                </a:solidFill>
                <a:effectLst/>
                <a:latin typeface=""/>
              </a:rPr>
              <a:t>channel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  <a:latin typeface=""/>
              </a:rPr>
              <a:t>:</a:t>
            </a:r>
          </a:p>
          <a:p>
            <a:pPr algn="l">
              <a:lnSpc>
                <a:spcPct val="150000"/>
              </a:lnSpc>
            </a:pPr>
            <a:endParaRPr lang="fr-FR" sz="2000" b="0" i="0" u="none" strike="noStrike" dirty="0">
              <a:solidFill>
                <a:srgbClr val="242424"/>
              </a:solidFill>
              <a:effectLst/>
              <a:latin typeface=""/>
            </a:endParaRPr>
          </a:p>
          <a:p>
            <a:pPr lvl="1">
              <a:lnSpc>
                <a:spcPct val="150000"/>
              </a:lnSpc>
            </a:pPr>
            <a:endParaRPr lang="fr-FR" sz="2000" b="0" i="0" u="none" strike="noStrike" dirty="0">
              <a:solidFill>
                <a:srgbClr val="242424"/>
              </a:solidFill>
              <a:effectLst/>
              <a:latin typeface="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88A410-E1AF-BE0B-1132-D803D69FFA62}"/>
              </a:ext>
            </a:extLst>
          </p:cNvPr>
          <p:cNvSpPr/>
          <p:nvPr/>
        </p:nvSpPr>
        <p:spPr>
          <a:xfrm>
            <a:off x="144001" y="4003024"/>
            <a:ext cx="8861104" cy="125340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lvl="1"/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conda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 config --</a:t>
            </a:r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add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 channels defaults</a:t>
            </a:r>
          </a:p>
          <a:p>
            <a:pPr lvl="1"/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conda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 config --</a:t>
            </a:r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add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 channels </a:t>
            </a:r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bioconda</a:t>
            </a:r>
            <a:endParaRPr lang="fr-FR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lvl="1"/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conda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 config --</a:t>
            </a:r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add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 channels </a:t>
            </a:r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conda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-forge</a:t>
            </a:r>
          </a:p>
          <a:p>
            <a:pPr lvl="1"/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conda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 config --set </a:t>
            </a:r>
            <a:r>
              <a:rPr lang="fr-FR" dirty="0" err="1">
                <a:solidFill>
                  <a:srgbClr val="333333"/>
                </a:solidFill>
                <a:latin typeface="Courier New" panose="02070309020205020404" pitchFamily="49" charset="0"/>
              </a:rPr>
              <a:t>channel_priority</a:t>
            </a:r>
            <a:r>
              <a:rPr lang="fr-FR" dirty="0">
                <a:solidFill>
                  <a:srgbClr val="333333"/>
                </a:solidFill>
                <a:latin typeface="Courier New" panose="02070309020205020404" pitchFamily="49" charset="0"/>
              </a:rPr>
              <a:t> strict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9FF0A-B629-9D31-8CF7-9460DCE25D59}"/>
              </a:ext>
            </a:extLst>
          </p:cNvPr>
          <p:cNvSpPr/>
          <p:nvPr/>
        </p:nvSpPr>
        <p:spPr>
          <a:xfrm>
            <a:off x="144001" y="1887849"/>
            <a:ext cx="8861104" cy="10995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curl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-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sO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https://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repo.anaconda.com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/</a:t>
            </a:r>
            <a:r>
              <a:rPr lang="fr-F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miniconda</a:t>
            </a:r>
            <a:r>
              <a:rPr lang="fr-F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/Miniconda3-latest-Linux-x86_64.sh</a:t>
            </a:r>
          </a:p>
          <a:p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bash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Miniconda3-latest-Linux-x86_64.sh</a:t>
            </a:r>
          </a:p>
          <a:p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Welcome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to Miniconda3 ...</a:t>
            </a:r>
          </a:p>
          <a:p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[...]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9800FA-8FB5-254C-B060-3070CD1D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C4B819A-B564-FA5B-D087-F58BDBBE33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>
                <a:solidFill>
                  <a:schemeClr val="accent5"/>
                </a:solidFill>
              </a:rPr>
              <a:t>Conda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err="1">
                <a:solidFill>
                  <a:schemeClr val="accent5"/>
                </a:solidFill>
              </a:rPr>
              <a:t>limit</a:t>
            </a:r>
            <a:endParaRPr lang="fr-FR" dirty="0">
              <a:solidFill>
                <a:schemeClr val="accent5"/>
              </a:solidFill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458E717-08F5-80F7-E951-262C490E2DB1}"/>
              </a:ext>
            </a:extLst>
          </p:cNvPr>
          <p:cNvSpPr txBox="1"/>
          <p:nvPr/>
        </p:nvSpPr>
        <p:spPr>
          <a:xfrm>
            <a:off x="216686" y="659757"/>
            <a:ext cx="882675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chemeClr val="accent2"/>
                </a:solidFill>
                <a:effectLst/>
                <a:latin typeface=""/>
              </a:rPr>
              <a:t>Conda</a:t>
            </a:r>
            <a:r>
              <a:rPr lang="fr-FR" sz="2000" dirty="0">
                <a:solidFill>
                  <a:schemeClr val="accent2"/>
                </a:solidFill>
                <a:effectLst/>
                <a:latin typeface=""/>
              </a:rPr>
              <a:t> </a:t>
            </a:r>
            <a:r>
              <a:rPr lang="fr-FR" sz="2000" dirty="0" err="1">
                <a:solidFill>
                  <a:schemeClr val="accent2"/>
                </a:solidFill>
                <a:effectLst/>
                <a:latin typeface=""/>
              </a:rPr>
              <a:t>is</a:t>
            </a:r>
            <a:r>
              <a:rPr lang="fr-FR" sz="2000" dirty="0">
                <a:solidFill>
                  <a:schemeClr val="accent2"/>
                </a:solidFill>
                <a:effectLst/>
                <a:latin typeface=""/>
              </a:rPr>
              <a:t> </a:t>
            </a:r>
            <a:r>
              <a:rPr lang="fr-FR" sz="2000" dirty="0" err="1">
                <a:solidFill>
                  <a:schemeClr val="accent2"/>
                </a:solidFill>
                <a:effectLst/>
                <a:latin typeface=""/>
              </a:rPr>
              <a:t>sometimes</a:t>
            </a:r>
            <a:r>
              <a:rPr lang="fr-FR" sz="2000" dirty="0">
                <a:solidFill>
                  <a:schemeClr val="accent2"/>
                </a:solidFill>
                <a:effectLst/>
                <a:latin typeface=""/>
              </a:rPr>
              <a:t> slow</a:t>
            </a:r>
          </a:p>
          <a:p>
            <a:endParaRPr lang="fr-FR" b="1" dirty="0"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Conda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installs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a package and all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required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dependencies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,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observing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constraints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on the version.</a:t>
            </a:r>
          </a:p>
          <a:p>
            <a:pPr algn="l"/>
            <a:endParaRPr lang="fr-FR" b="1" i="1" u="none" strike="noStrike" dirty="0">
              <a:solidFill>
                <a:srgbClr val="487A2D"/>
              </a:solidFill>
              <a:effectLst/>
              <a:latin typeface=""/>
            </a:endParaRPr>
          </a:p>
          <a:p>
            <a:pPr algn="l"/>
            <a:r>
              <a:rPr lang="fr-FR" i="1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"/>
              </a:rPr>
              <a:t>Example:</a:t>
            </a:r>
            <a:endParaRPr lang="fr-FR" i="0" u="none" strike="noStrike" dirty="0">
              <a:solidFill>
                <a:schemeClr val="accent6"/>
              </a:solidFill>
              <a:effectLst/>
              <a:latin typeface="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A workflow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needs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tools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</a:t>
            </a:r>
            <a:r>
              <a:rPr lang="fr-FR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and </a:t>
            </a:r>
            <a:r>
              <a:rPr lang="fr-FR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requires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snakemake</a:t>
            </a:r>
            <a:endParaRPr lang="fr-FR" b="0" i="0" u="none" strike="noStrike" dirty="0">
              <a:solidFill>
                <a:srgbClr val="333333"/>
              </a:solidFill>
              <a:effectLst/>
              <a:latin typeface="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Recent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</a:t>
            </a:r>
            <a:r>
              <a:rPr lang="fr-FR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versions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require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</a:t>
            </a:r>
            <a:r>
              <a:rPr lang="fr-FR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python&gt;=3.7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Tool </a:t>
            </a:r>
            <a:r>
              <a:rPr lang="fr-FR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requires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</a:t>
            </a:r>
            <a:r>
              <a:rPr lang="fr-FR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python&lt;=3.6</a:t>
            </a:r>
          </a:p>
          <a:p>
            <a:pPr lvl="1" algn="l"/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→ The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dependency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resolver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needs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to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find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an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older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</a:t>
            </a:r>
            <a:r>
              <a:rPr lang="fr-FR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version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still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compatible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with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Python 3.6.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333333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Solving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which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package versions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satisfy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all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requirements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is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an NP-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complete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problem</a:t>
            </a:r>
            <a:endParaRPr lang="fr-FR" b="0" i="0" u="none" strike="noStrike" dirty="0">
              <a:solidFill>
                <a:srgbClr val="333333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333333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For channels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with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many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packages (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conda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-forge) and/or packages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with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many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dependencies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,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dependency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resolution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 can </a:t>
            </a:r>
            <a:r>
              <a:rPr lang="fr-FR" b="0" i="0" u="none" strike="noStrike" dirty="0" err="1">
                <a:solidFill>
                  <a:srgbClr val="333333"/>
                </a:solidFill>
                <a:effectLst/>
                <a:latin typeface=""/>
              </a:rPr>
              <a:t>take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 </a:t>
            </a:r>
            <a:r>
              <a:rPr lang="fr-FR" b="1" i="1" u="none" strike="noStrike" dirty="0" err="1">
                <a:solidFill>
                  <a:schemeClr val="accent2"/>
                </a:solidFill>
                <a:effectLst/>
                <a:latin typeface=""/>
              </a:rPr>
              <a:t>hours</a:t>
            </a:r>
            <a:r>
              <a:rPr lang="fr-FR" b="0" i="0" u="none" strike="noStrike" dirty="0">
                <a:solidFill>
                  <a:srgbClr val="333333"/>
                </a:solidFill>
                <a:effectLst/>
                <a:latin typeface="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>
              <a:latin typeface="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600" dirty="0">
              <a:effectLst/>
              <a:latin typeface="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92F5D6-617F-65B2-090F-8B4B8C4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8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{A8CBE087-6F43-0747-998A-212FC81777CB}tf10001119</Template>
  <TotalTime>23070</TotalTime>
  <Words>1592</Words>
  <Application>Microsoft Macintosh PowerPoint</Application>
  <PresentationFormat>Affichage à l'écran (4:3)</PresentationFormat>
  <Paragraphs>270</Paragraphs>
  <Slides>19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Calibri</vt:lpstr>
      <vt:lpstr>Courier New</vt:lpstr>
      <vt:lpstr>NimbusRomNo9L</vt:lpstr>
      <vt:lpstr>Open Sans</vt:lpstr>
      <vt:lpstr>Raleway</vt:lpstr>
      <vt:lpstr>Roboto</vt:lpstr>
      <vt:lpstr>Galerie</vt:lpstr>
      <vt:lpstr>PACkages and environments management with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Jacques Dainat Ph.D.</dc:title>
  <dc:creator>Jacques Dainat</dc:creator>
  <cp:lastModifiedBy>Microsoft Office User</cp:lastModifiedBy>
  <cp:revision>272</cp:revision>
  <dcterms:created xsi:type="dcterms:W3CDTF">2018-11-21T09:52:36Z</dcterms:created>
  <dcterms:modified xsi:type="dcterms:W3CDTF">2023-05-26T15:27:20Z</dcterms:modified>
</cp:coreProperties>
</file>