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4" r:id="rId1"/>
  </p:sldMasterIdLst>
  <p:notesMasterIdLst>
    <p:notesMasterId r:id="rId21"/>
  </p:notesMasterIdLst>
  <p:sldIdLst>
    <p:sldId id="279" r:id="rId2"/>
    <p:sldId id="306" r:id="rId3"/>
    <p:sldId id="307" r:id="rId4"/>
    <p:sldId id="308" r:id="rId5"/>
    <p:sldId id="309" r:id="rId6"/>
    <p:sldId id="310" r:id="rId7"/>
    <p:sldId id="311" r:id="rId8"/>
    <p:sldId id="317" r:id="rId9"/>
    <p:sldId id="316" r:id="rId10"/>
    <p:sldId id="318" r:id="rId11"/>
    <p:sldId id="319" r:id="rId12"/>
    <p:sldId id="312" r:id="rId13"/>
    <p:sldId id="320" r:id="rId14"/>
    <p:sldId id="321" r:id="rId15"/>
    <p:sldId id="322" r:id="rId16"/>
    <p:sldId id="323" r:id="rId17"/>
    <p:sldId id="324" r:id="rId18"/>
    <p:sldId id="325" r:id="rId19"/>
    <p:sldId id="32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6ADB893-77E8-6342-A90D-DC234096EA1B}">
          <p14:sldIdLst>
            <p14:sldId id="279"/>
          </p14:sldIdLst>
        </p14:section>
        <p14:section name="Section sans titre" id="{1719AA2E-A92F-3F4A-8D5D-A1E97266C16E}">
          <p14:sldIdLst>
            <p14:sldId id="306"/>
            <p14:sldId id="307"/>
            <p14:sldId id="308"/>
            <p14:sldId id="309"/>
            <p14:sldId id="310"/>
            <p14:sldId id="311"/>
            <p14:sldId id="317"/>
            <p14:sldId id="316"/>
            <p14:sldId id="318"/>
            <p14:sldId id="319"/>
            <p14:sldId id="312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7E4"/>
    <a:srgbClr val="5894AD"/>
    <a:srgbClr val="E0E0E0"/>
    <a:srgbClr val="02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2"/>
    <p:restoredTop sz="85486" autoAdjust="0"/>
  </p:normalViewPr>
  <p:slideViewPr>
    <p:cSldViewPr snapToGrid="0" snapToObjects="1">
      <p:cViewPr varScale="1">
        <p:scale>
          <a:sx n="111" d="100"/>
          <a:sy n="111" d="100"/>
        </p:scale>
        <p:origin x="26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6141F-58C7-A14B-B7C4-4167B0731CCF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648F-5206-084C-80CE-B104653B01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7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2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70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07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0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54A1-5E54-0241-B2C3-72F88A671BC2}" type="datetime1">
              <a:rPr lang="fr-FR" smtClean="0"/>
              <a:t>01/06/2023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9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CA15-8C6B-AC42-86EF-8DF9B1229915}" type="datetime1">
              <a:rPr lang="fr-FR" smtClean="0"/>
              <a:t>01/06/2023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04C4-F12D-1843-8FC6-E777755379C9}" type="datetime1">
              <a:rPr lang="fr-FR" smtClean="0"/>
              <a:t>01/06/2023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1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A2BD-E51A-9945-AB7D-45A559D9AC52}" type="datetime1">
              <a:rPr lang="fr-FR" smtClean="0"/>
              <a:t>01/06/2023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7D27-E395-1A46-98E7-8645ED4A4054}" type="datetime1">
              <a:rPr lang="fr-FR" smtClean="0"/>
              <a:t>01/06/2023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3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48F9-E5F8-E448-BF44-2B895DCD8F23}" type="datetime1">
              <a:rPr lang="fr-FR" smtClean="0"/>
              <a:t>01/06/2023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44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C35-8F21-2245-92F8-27B0DB82D061}" type="datetime1">
              <a:rPr lang="fr-FR" smtClean="0"/>
              <a:t>01/06/2023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2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8232-09D3-5440-A37D-D65E8064C878}" type="datetime1">
              <a:rPr lang="fr-FR" smtClean="0"/>
              <a:t>01/06/2023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40053" y="6413051"/>
            <a:ext cx="1131795" cy="309201"/>
          </a:xfrm>
        </p:spPr>
        <p:txBody>
          <a:bodyPr/>
          <a:lstStyle/>
          <a:p>
            <a:fld id="{64B1BED1-A779-E44E-9EAB-26F7534A4751}" type="datetime1">
              <a:rPr lang="fr-FR" smtClean="0"/>
              <a:t>01/06/2023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37002" y="6411989"/>
            <a:ext cx="403400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8254" y="6411989"/>
            <a:ext cx="695190" cy="31869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C84F53A-35AA-A583-F69F-86369A24DEF0}"/>
              </a:ext>
            </a:extLst>
          </p:cNvPr>
          <p:cNvCxnSpPr/>
          <p:nvPr userDrawn="1"/>
        </p:nvCxnSpPr>
        <p:spPr>
          <a:xfrm>
            <a:off x="344637" y="444040"/>
            <a:ext cx="8418249" cy="0"/>
          </a:xfrm>
          <a:prstGeom prst="line">
            <a:avLst/>
          </a:prstGeom>
          <a:ln w="9525" cmpd="sng">
            <a:solidFill>
              <a:srgbClr val="8A8A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8BFD074D-2582-B065-C767-BCAB89AD7D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9144000" cy="444500"/>
          </a:xfrm>
        </p:spPr>
        <p:txBody>
          <a:bodyPr/>
          <a:lstStyle>
            <a:lvl1pPr marL="0" indent="0" algn="ctr">
              <a:buNone/>
              <a:defRPr b="0" cap="none" spc="0">
                <a:ln w="0"/>
                <a:solidFill>
                  <a:srgbClr val="02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471912F-C299-5420-6C08-E02E2AC1D4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56" y="6372823"/>
            <a:ext cx="2441829" cy="34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3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093-70EC-614F-A65F-55522ADF5470}" type="datetime1">
              <a:rPr lang="fr-FR" smtClean="0"/>
              <a:t>01/06/2023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0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A6EB543-11BE-7F45-A81B-F9A61DD5F367}" type="datetime1">
              <a:rPr lang="fr-FR" smtClean="0"/>
              <a:t>01/06/2023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27C29-D1D4-EC4F-8531-C458EB6E4021}" type="datetime1">
              <a:rPr lang="fr-FR" smtClean="0"/>
              <a:t>01/06/2023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6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mon-workflow-language/common-workflow-language/wiki/Existing-Workflow-systems" TargetMode="External"/><Relationship Id="rId2" Type="http://schemas.openxmlformats.org/officeDocument/2006/relationships/hyperlink" Target="https://github.com/pditommaso/awesome-pipelin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2A09D2E-9E4A-7A0F-0F19-4F9D762F1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19" y="2889794"/>
            <a:ext cx="5618515" cy="454207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Making reproducible workflows with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D2EBC-5076-D24A-AEF9-B6A8AC11F049}"/>
              </a:ext>
            </a:extLst>
          </p:cNvPr>
          <p:cNvSpPr txBox="1"/>
          <p:nvPr/>
        </p:nvSpPr>
        <p:spPr>
          <a:xfrm>
            <a:off x="1276350" y="52705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 fontScale="25000" lnSpcReduction="20000"/>
          </a:bodyPr>
          <a:lstStyle/>
          <a:p>
            <a:pPr algn="l"/>
            <a:endParaRPr lang="en-GB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05B4075-878E-6653-889D-DC4137FDB9DC}"/>
              </a:ext>
            </a:extLst>
          </p:cNvPr>
          <p:cNvSpPr txBox="1"/>
          <p:nvPr/>
        </p:nvSpPr>
        <p:spPr>
          <a:xfrm>
            <a:off x="5000263" y="3032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8ED5900-C4F2-3A1A-7A16-8F97D59938F3}"/>
              </a:ext>
            </a:extLst>
          </p:cNvPr>
          <p:cNvSpPr txBox="1"/>
          <p:nvPr/>
        </p:nvSpPr>
        <p:spPr>
          <a:xfrm>
            <a:off x="-3499507" y="6320927"/>
            <a:ext cx="4697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Roboto" pitchFamily="2" charset="0"/>
              </a:rPr>
              <a:t>---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7D39FFA-AB31-852F-9EAC-E89E6A8E26AF}"/>
              </a:ext>
            </a:extLst>
          </p:cNvPr>
          <p:cNvSpPr txBox="1"/>
          <p:nvPr/>
        </p:nvSpPr>
        <p:spPr>
          <a:xfrm>
            <a:off x="7474226" y="6475667"/>
            <a:ext cx="16697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 pitchFamily="2" charset="0"/>
              </a:rPr>
              <a:t>Jacques Dainat Ph.D.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9E1AC47-8FDF-655D-3DAD-BB0434260B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15" b="96413" l="2200" r="97600">
                        <a14:foregroundMark x1="36400" y1="35426" x2="36400" y2="35426"/>
                        <a14:foregroundMark x1="42800" y1="36099" x2="42800" y2="36099"/>
                        <a14:foregroundMark x1="56400" y1="32960" x2="56400" y2="32960"/>
                        <a14:foregroundMark x1="68800" y1="28251" x2="68800" y2="28251"/>
                        <a14:foregroundMark x1="83400" y1="10762" x2="83400" y2="10762"/>
                        <a14:foregroundMark x1="92000" y1="21076" x2="92000" y2="21076"/>
                        <a14:foregroundMark x1="96000" y1="19955" x2="96000" y2="19955"/>
                        <a14:foregroundMark x1="92400" y1="36547" x2="92400" y2="36547"/>
                        <a14:foregroundMark x1="97600" y1="64126" x2="97600" y2="64126"/>
                        <a14:foregroundMark x1="88800" y1="61659" x2="88800" y2="61659"/>
                        <a14:foregroundMark x1="79800" y1="68161" x2="79800" y2="68161"/>
                        <a14:foregroundMark x1="64000" y1="80717" x2="64000" y2="80717"/>
                        <a14:foregroundMark x1="42200" y1="68834" x2="42200" y2="68834"/>
                        <a14:foregroundMark x1="16600" y1="67489" x2="16600" y2="67489"/>
                        <a14:foregroundMark x1="7200" y1="61211" x2="7200" y2="61211"/>
                        <a14:foregroundMark x1="2200" y1="63004" x2="2200" y2="63004"/>
                        <a14:foregroundMark x1="7600" y1="47085" x2="7600" y2="47085"/>
                        <a14:foregroundMark x1="3000" y1="30493" x2="3000" y2="30493"/>
                        <a14:foregroundMark x1="10600" y1="16592" x2="10600" y2="16592"/>
                        <a14:foregroundMark x1="19600" y1="8969" x2="19600" y2="8969"/>
                        <a14:foregroundMark x1="17400" y1="4933" x2="17400" y2="4933"/>
                        <a14:foregroundMark x1="32800" y1="2915" x2="32800" y2="2915"/>
                        <a14:foregroundMark x1="53600" y1="6502" x2="53600" y2="6502"/>
                        <a14:foregroundMark x1="63200" y1="10090" x2="63200" y2="10090"/>
                        <a14:foregroundMark x1="18000" y1="82287" x2="18000" y2="82287"/>
                        <a14:foregroundMark x1="27400" y1="95067" x2="27400" y2="95067"/>
                        <a14:foregroundMark x1="53000" y1="96413" x2="53000" y2="96413"/>
                        <a14:foregroundMark x1="64600" y1="95964" x2="64600" y2="95964"/>
                        <a14:foregroundMark x1="79200" y1="92377" x2="79200" y2="92377"/>
                        <a14:foregroundMark x1="87200" y1="84081" x2="87200" y2="84081"/>
                        <a14:foregroundMark x1="34400" y1="3139" x2="34400" y2="3139"/>
                        <a14:foregroundMark x1="69800" y1="32287" x2="69800" y2="32287"/>
                        <a14:foregroundMark x1="69600" y1="32511" x2="69600" y2="32511"/>
                        <a14:foregroundMark x1="69600" y1="32063" x2="69600" y2="32063"/>
                        <a14:foregroundMark x1="69800" y1="32511" x2="69800" y2="32511"/>
                        <a14:foregroundMark x1="69800" y1="32511" x2="69800" y2="32511"/>
                        <a14:foregroundMark x1="69800" y1="32287" x2="69800" y2="32287"/>
                        <a14:foregroundMark x1="69800" y1="32287" x2="69800" y2="32287"/>
                        <a14:foregroundMark x1="69800" y1="32287" x2="69800" y2="32287"/>
                        <a14:foregroundMark x1="69800" y1="32287" x2="69800" y2="32287"/>
                        <a14:foregroundMark x1="69600" y1="31839" x2="69600" y2="31839"/>
                        <a14:foregroundMark x1="69600" y1="32287" x2="69600" y2="32287"/>
                        <a14:foregroundMark x1="69800" y1="32511" x2="70000" y2="32960"/>
                        <a14:foregroundMark x1="70000" y1="33408" x2="68800" y2="32960"/>
                        <a14:foregroundMark x1="39400" y1="89910" x2="39400" y2="89910"/>
                        <a14:foregroundMark x1="39600" y1="89910" x2="39600" y2="89910"/>
                        <a14:foregroundMark x1="39600" y1="90135" x2="39600" y2="90135"/>
                        <a14:foregroundMark x1="39600" y1="90135" x2="39600" y2="90135"/>
                        <a14:foregroundMark x1="39600" y1="89686" x2="39600" y2="89686"/>
                        <a14:foregroundMark x1="39600" y1="89686" x2="39200" y2="89686"/>
                        <a14:foregroundMark x1="39600" y1="90135" x2="39600" y2="90135"/>
                        <a14:backgroundMark x1="40000" y1="89910" x2="40000" y2="89910"/>
                        <a14:backgroundMark x1="63200" y1="96413" x2="63200" y2="96413"/>
                        <a14:backgroundMark x1="63800" y1="96188" x2="63800" y2="96188"/>
                        <a14:backgroundMark x1="64200" y1="96188" x2="64200" y2="96188"/>
                        <a14:backgroundMark x1="64000" y1="95740" x2="64000" y2="95740"/>
                        <a14:backgroundMark x1="64000" y1="95740" x2="64000" y2="95740"/>
                        <a14:backgroundMark x1="64000" y1="95964" x2="64000" y2="95964"/>
                        <a14:backgroundMark x1="64200" y1="95964" x2="64200" y2="95964"/>
                        <a14:backgroundMark x1="64200" y1="96413" x2="64200" y2="96413"/>
                        <a14:backgroundMark x1="42600" y1="71525" x2="42600" y2="71525"/>
                        <a14:backgroundMark x1="42800" y1="71076" x2="42800" y2="71076"/>
                        <a14:backgroundMark x1="61400" y1="67937" x2="61400" y2="67937"/>
                        <a14:backgroundMark x1="70000" y1="32063" x2="70000" y2="32063"/>
                        <a14:backgroundMark x1="17000" y1="5381" x2="17000" y2="5381"/>
                        <a14:backgroundMark x1="17600" y1="5381" x2="17600" y2="5381"/>
                        <a14:backgroundMark x1="17000" y1="5157" x2="17000" y2="5157"/>
                        <a14:backgroundMark x1="17000" y1="4933" x2="17000" y2="4933"/>
                        <a14:backgroundMark x1="17000" y1="5157" x2="17000" y2="5157"/>
                        <a14:backgroundMark x1="17000" y1="5157" x2="17000" y2="5157"/>
                        <a14:backgroundMark x1="17200" y1="5157" x2="17200" y2="5157"/>
                        <a14:backgroundMark x1="17200" y1="5157" x2="17200" y2="5157"/>
                        <a14:backgroundMark x1="17200" y1="4933" x2="17200" y2="4933"/>
                        <a14:backgroundMark x1="17400" y1="5157" x2="17400" y2="5157"/>
                        <a14:backgroundMark x1="17400" y1="4933" x2="17400" y2="4933"/>
                        <a14:backgroundMark x1="17400" y1="5157" x2="17400" y2="5157"/>
                        <a14:backgroundMark x1="32400" y1="3363" x2="32400" y2="3363"/>
                        <a14:backgroundMark x1="32400" y1="2691" x2="32400" y2="2691"/>
                        <a14:backgroundMark x1="32400" y1="3587" x2="32400" y2="3587"/>
                        <a14:backgroundMark x1="32400" y1="3363" x2="32400" y2="3363"/>
                        <a14:backgroundMark x1="32400" y1="3587" x2="32400" y2="3587"/>
                        <a14:backgroundMark x1="32200" y1="3363" x2="32200" y2="3363"/>
                        <a14:backgroundMark x1="32200" y1="3363" x2="32200" y2="3363"/>
                        <a14:backgroundMark x1="32400" y1="3587" x2="32400" y2="3587"/>
                        <a14:backgroundMark x1="32400" y1="3587" x2="32400" y2="3587"/>
                        <a14:backgroundMark x1="32400" y1="3363" x2="32400" y2="3363"/>
                        <a14:backgroundMark x1="32400" y1="3363" x2="32400" y2="3363"/>
                        <a14:backgroundMark x1="32400" y1="3363" x2="32400" y2="3363"/>
                        <a14:backgroundMark x1="32600" y1="3363" x2="32600" y2="3363"/>
                        <a14:backgroundMark x1="32600" y1="3139" x2="32600" y2="31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023058" y="5454609"/>
            <a:ext cx="785191" cy="70039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6E5ED5F-BB8B-A965-4B4B-20B455788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8" y="75408"/>
            <a:ext cx="4921305" cy="70210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E277FCD-905E-E6D1-6B62-ED7FD76AC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2294" y="3616929"/>
            <a:ext cx="6208763" cy="12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6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8AB41B-C33C-BA20-5534-31D23D8E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A7CF1-2D02-6EBB-82FD-2403FBDD30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Anatomy</a:t>
            </a:r>
            <a:r>
              <a:rPr lang="fr-FR" dirty="0"/>
              <a:t> of a process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239985-C83D-B9BA-30F6-BD62E77AF4D3}"/>
              </a:ext>
            </a:extLst>
          </p:cNvPr>
          <p:cNvSpPr/>
          <p:nvPr/>
        </p:nvSpPr>
        <p:spPr>
          <a:xfrm>
            <a:off x="141448" y="511994"/>
            <a:ext cx="8861104" cy="482361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process GET_SRA_BY_ACCESSION { </a:t>
            </a:r>
          </a:p>
          <a:p>
            <a:pPr algn="l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cpus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</a:rPr>
              <a:t> 2</a:t>
            </a:r>
          </a:p>
          <a:p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</a:rPr>
              <a:t>	memory '8 GB’ </a:t>
            </a:r>
          </a:p>
          <a:p>
            <a:pPr algn="l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conda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'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sra-tools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=2.11.0' </a:t>
            </a:r>
          </a:p>
          <a:p>
            <a:pPr lvl="1"/>
            <a:r>
              <a:rPr lang="fr-FR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container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'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ncbi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/sra-tools:2.11.0' </a:t>
            </a:r>
          </a:p>
          <a:p>
            <a:pPr algn="l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input: </a:t>
            </a:r>
          </a:p>
          <a:p>
            <a:pPr lvl="1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val(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lvl="1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output: </a:t>
            </a:r>
          </a:p>
          <a:p>
            <a:pPr lvl="1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tuple val(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sample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</a:rPr>
              <a:t>), </a:t>
            </a:r>
            <a:r>
              <a:rPr lang="fr-FR" sz="160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("${</a:t>
            </a:r>
            <a:r>
              <a:rPr lang="fr-FR" sz="160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}.</a:t>
            </a:r>
            <a:r>
              <a:rPr lang="fr-FR" sz="160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fastq.gz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")</a:t>
            </a:r>
          </a:p>
          <a:p>
            <a:pPr lvl="1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script: </a:t>
            </a:r>
          </a:p>
          <a:p>
            <a:pPr lvl="2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""" </a:t>
            </a:r>
          </a:p>
          <a:p>
            <a:pPr lvl="2"/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fastq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-dump ${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&gt; ${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}.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fastq.gz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"""</a:t>
            </a:r>
          </a:p>
          <a:p>
            <a:pPr algn="l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3849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8AB41B-C33C-BA20-5534-31D23D8E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A7CF1-2D02-6EBB-82FD-2403FBDD30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Anatomy</a:t>
            </a:r>
            <a:r>
              <a:rPr lang="fr-FR" dirty="0"/>
              <a:t> of a process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239985-C83D-B9BA-30F6-BD62E77AF4D3}"/>
              </a:ext>
            </a:extLst>
          </p:cNvPr>
          <p:cNvSpPr/>
          <p:nvPr/>
        </p:nvSpPr>
        <p:spPr>
          <a:xfrm>
            <a:off x="141448" y="511994"/>
            <a:ext cx="8861104" cy="482361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process GET_SRA_BY_ACCESSION { </a:t>
            </a:r>
          </a:p>
          <a:p>
            <a:pPr algn="l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cpus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</a:rPr>
              <a:t> 2</a:t>
            </a:r>
          </a:p>
          <a:p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</a:rPr>
              <a:t>	memory '8 GB’ </a:t>
            </a:r>
          </a:p>
          <a:p>
            <a:pPr algn="l"/>
            <a:endParaRPr lang="fr-FR" sz="1600" i="0" u="none" strike="noStrike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conda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</a:rPr>
              <a:t> '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sra-tools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</a:rPr>
              <a:t>=2.11.0' </a:t>
            </a:r>
          </a:p>
          <a:p>
            <a:pPr lvl="1"/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</a:rPr>
              <a:t>container 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'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ncbi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/sra-tools:2.11.0' </a:t>
            </a:r>
          </a:p>
          <a:p>
            <a:pPr algn="l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input: </a:t>
            </a:r>
          </a:p>
          <a:p>
            <a:pPr lvl="1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val(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lvl="1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output: </a:t>
            </a:r>
          </a:p>
          <a:p>
            <a:pPr lvl="1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tuple val(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sample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</a:rPr>
              <a:t>), </a:t>
            </a:r>
            <a:r>
              <a:rPr lang="fr-FR" sz="160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("${</a:t>
            </a:r>
            <a:r>
              <a:rPr lang="fr-FR" sz="160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}.</a:t>
            </a:r>
            <a:r>
              <a:rPr lang="fr-FR" sz="160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fastq.gz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")</a:t>
            </a:r>
          </a:p>
          <a:p>
            <a:pPr lvl="1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script: </a:t>
            </a:r>
          </a:p>
          <a:p>
            <a:pPr lvl="2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""" </a:t>
            </a:r>
          </a:p>
          <a:p>
            <a:pPr lvl="2"/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fastq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-dump ${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lang="fr-FR" sz="1600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–X {</a:t>
            </a:r>
            <a:r>
              <a:rPr lang="fr-FR" sz="1600" i="0" u="none" strike="noStrike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params.depth</a:t>
            </a:r>
            <a:r>
              <a:rPr lang="fr-FR" sz="1600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${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}.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fastq.gz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"""</a:t>
            </a:r>
          </a:p>
          <a:p>
            <a:pPr algn="l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2019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8AB41B-C33C-BA20-5534-31D23D8E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A7CF1-2D02-6EBB-82FD-2403FBDD30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Anatomy</a:t>
            </a:r>
            <a:r>
              <a:rPr lang="fr-FR" dirty="0"/>
              <a:t> of a workflow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14B11-A09D-67A3-DB70-3AC5295DBFA4}"/>
              </a:ext>
            </a:extLst>
          </p:cNvPr>
          <p:cNvSpPr/>
          <p:nvPr/>
        </p:nvSpPr>
        <p:spPr>
          <a:xfrm>
            <a:off x="141448" y="1599990"/>
            <a:ext cx="8861104" cy="211517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workflow {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fr-FR" sz="1600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Define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 SRA input data </a:t>
            </a:r>
            <a:r>
              <a:rPr lang="fr-FR" sz="1600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channel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ch_sra_ids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Channel.fromList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( ["</a:t>
            </a:r>
            <a:r>
              <a:rPr lang="fr-FR" sz="1600" b="0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SRR935090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", "</a:t>
            </a:r>
            <a:r>
              <a:rPr lang="fr-FR" sz="1600" b="0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SRR935091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"] ) </a:t>
            </a:r>
          </a:p>
          <a:p>
            <a:pPr algn="l"/>
            <a:endParaRPr lang="fr-FR" sz="1600" b="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fr-FR" sz="1600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Define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 the workflow 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GET_SRA_BY_ACCESSION (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ch_sra_ids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) 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4219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8AB41B-C33C-BA20-5534-31D23D8E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A7CF1-2D02-6EBB-82FD-2403FBDD30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Anatomy</a:t>
            </a:r>
            <a:r>
              <a:rPr lang="fr-FR" dirty="0"/>
              <a:t> of a workflow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14B11-A09D-67A3-DB70-3AC5295DBFA4}"/>
              </a:ext>
            </a:extLst>
          </p:cNvPr>
          <p:cNvSpPr/>
          <p:nvPr/>
        </p:nvSpPr>
        <p:spPr>
          <a:xfrm>
            <a:off x="141448" y="1230659"/>
            <a:ext cx="8861104" cy="28538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workflow {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fr-FR" sz="1600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Define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 SRA input data </a:t>
            </a:r>
            <a:r>
              <a:rPr lang="fr-FR" sz="1600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channel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ch_sra_ids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600" b="0" i="0" u="none" strike="noStrike" dirty="0" err="1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Channel.fromList</a:t>
            </a:r>
            <a:r>
              <a:rPr lang="fr-FR" sz="1600" b="0" i="0" u="none" strike="noStrike" dirty="0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 ["</a:t>
            </a:r>
            <a:r>
              <a:rPr lang="fr-FR" sz="1600" b="0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SRR935090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", "</a:t>
            </a:r>
            <a:r>
              <a:rPr lang="fr-FR" sz="1600" b="0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SRR935091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"] ) </a:t>
            </a:r>
          </a:p>
          <a:p>
            <a:pPr algn="l"/>
            <a:endParaRPr lang="fr-FR" sz="1600" b="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fr-FR" sz="1600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Define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 the workflow 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GET_SRA_BY_ACCESSION (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ch_sra_ids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) </a:t>
            </a: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RUN_FASTQC (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GET_SRA_BY_ACCESSION</a:t>
            </a:r>
            <a:r>
              <a:rPr lang="fr-FR" sz="1600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.out</a:t>
            </a:r>
            <a:r>
              <a:rPr lang="fr-FR" sz="1600" dirty="0">
                <a:solidFill>
                  <a:schemeClr val="accent3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8711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8AB41B-C33C-BA20-5534-31D23D8E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A7CF1-2D02-6EBB-82FD-2403FBDD30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Anatomy</a:t>
            </a:r>
            <a:r>
              <a:rPr lang="fr-FR" dirty="0"/>
              <a:t> of a workflow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14B11-A09D-67A3-DB70-3AC5295DBFA4}"/>
              </a:ext>
            </a:extLst>
          </p:cNvPr>
          <p:cNvSpPr/>
          <p:nvPr/>
        </p:nvSpPr>
        <p:spPr>
          <a:xfrm>
            <a:off x="141448" y="1107549"/>
            <a:ext cx="8861104" cy="31000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workflow {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fr-FR" sz="1600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Define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 SRA input data </a:t>
            </a:r>
            <a:r>
              <a:rPr lang="fr-FR" sz="1600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channel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ch_sra_ids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fr-FR" sz="1600" b="0" i="0" u="none" strike="noStrike" dirty="0" err="1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Channel.fromList</a:t>
            </a:r>
            <a:r>
              <a:rPr lang="fr-FR" sz="1600" b="0" i="0" u="none" strike="noStrike" dirty="0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 ["</a:t>
            </a:r>
            <a:r>
              <a:rPr lang="fr-FR" sz="1600" b="0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SRR935090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", "</a:t>
            </a:r>
            <a:r>
              <a:rPr lang="fr-FR" sz="1600" b="0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SRR935091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"] ) </a:t>
            </a:r>
          </a:p>
          <a:p>
            <a:pPr algn="l"/>
            <a:endParaRPr lang="fr-FR" sz="1600" b="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fr-FR" sz="1600" b="0" i="0" u="none" strike="noStrike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Define</a:t>
            </a:r>
            <a:r>
              <a:rPr lang="fr-FR" sz="1600" b="0" i="0" u="none" strike="noStrik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 the workflow 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GET_SRA_BY_ACCESSION (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ch_sra_ids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) </a:t>
            </a: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RUN_FASTQC (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GET_SRA_BY_ACCESSION</a:t>
            </a:r>
            <a:r>
              <a:rPr lang="fr-FR" sz="1600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.out</a:t>
            </a:r>
            <a:r>
              <a:rPr lang="fr-FR" sz="1600" dirty="0">
                <a:solidFill>
                  <a:schemeClr val="accent3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RUN_MULTIQC (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RUN_FASTQC</a:t>
            </a:r>
            <a:r>
              <a:rPr lang="fr-FR" sz="1600" dirty="0" err="1">
                <a:solidFill>
                  <a:schemeClr val="accent3"/>
                </a:solidFill>
                <a:latin typeface="Courier New" panose="02070309020205020404" pitchFamily="49" charset="0"/>
              </a:rPr>
              <a:t>.out.collect</a:t>
            </a:r>
            <a:r>
              <a:rPr lang="fr-FR" sz="1600" dirty="0">
                <a:solidFill>
                  <a:schemeClr val="accent3"/>
                </a:solidFill>
                <a:latin typeface="Courier New" panose="02070309020205020404" pitchFamily="49" charset="0"/>
              </a:rPr>
              <a:t>() 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  <a:endParaRPr lang="fr-FR" sz="1600" b="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7211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8621D6-69A3-0C6E-8E50-DA785C86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FBEE70-9EC2-4AC0-F182-B52C76856A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Executing</a:t>
            </a:r>
            <a:r>
              <a:rPr lang="fr-FR" dirty="0"/>
              <a:t> </a:t>
            </a:r>
            <a:r>
              <a:rPr lang="fr-FR" dirty="0" err="1"/>
              <a:t>Nextflow</a:t>
            </a:r>
            <a:r>
              <a:rPr lang="fr-FR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CC56C3-525C-A599-A8A9-3686BE984413}"/>
              </a:ext>
            </a:extLst>
          </p:cNvPr>
          <p:cNvSpPr/>
          <p:nvPr/>
        </p:nvSpPr>
        <p:spPr>
          <a:xfrm>
            <a:off x="141448" y="691378"/>
            <a:ext cx="8861104" cy="63784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fr-FR" sz="1600" b="0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 a workflow</a:t>
            </a: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nextflow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run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main.nf</a:t>
            </a:r>
            <a:endParaRPr lang="fr-FR" sz="1600" b="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530C4-068A-61B5-6735-91BEDC74802C}"/>
              </a:ext>
            </a:extLst>
          </p:cNvPr>
          <p:cNvSpPr/>
          <p:nvPr/>
        </p:nvSpPr>
        <p:spPr>
          <a:xfrm>
            <a:off x="141448" y="1516700"/>
            <a:ext cx="8861104" cy="63784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# Re-run </a:t>
            </a:r>
            <a:r>
              <a:rPr lang="fr-FR" sz="1600" b="0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using</a:t>
            </a:r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cached</a:t>
            </a:r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results</a:t>
            </a:r>
            <a:endParaRPr lang="fr-FR" sz="1600" b="0" i="0" u="none" strike="noStrike" dirty="0">
              <a:solidFill>
                <a:schemeClr val="bg1">
                  <a:lumMod val="6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nextflow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run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main.nf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-</a:t>
            </a:r>
            <a:r>
              <a:rPr lang="fr-FR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resume</a:t>
            </a:r>
            <a:endParaRPr lang="fr-FR" sz="1600" b="0" i="0" u="none" strike="noStrike" dirty="0">
              <a:solidFill>
                <a:schemeClr val="accent2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564B0-8BB2-0073-EB86-FE44FA75F067}"/>
              </a:ext>
            </a:extLst>
          </p:cNvPr>
          <p:cNvSpPr/>
          <p:nvPr/>
        </p:nvSpPr>
        <p:spPr>
          <a:xfrm>
            <a:off x="141448" y="2358026"/>
            <a:ext cx="8861104" cy="63784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fr-FR" sz="1600" b="0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Executing</a:t>
            </a:r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fr-FR" sz="1600" b="0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specific</a:t>
            </a:r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 configuration file</a:t>
            </a: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nextflow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run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main.nf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–c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nextflow.config</a:t>
            </a:r>
            <a:endParaRPr lang="fr-FR" sz="1600" b="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8AF598-C767-9FBD-D17A-BB7510488FBE}"/>
              </a:ext>
            </a:extLst>
          </p:cNvPr>
          <p:cNvSpPr/>
          <p:nvPr/>
        </p:nvSpPr>
        <p:spPr>
          <a:xfrm>
            <a:off x="141448" y="3214248"/>
            <a:ext cx="8861104" cy="63784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fr-FR" sz="1600" b="0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Supply</a:t>
            </a:r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 a custom </a:t>
            </a:r>
            <a:r>
              <a:rPr lang="fr-FR" sz="1600" b="0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parameter</a:t>
            </a:r>
            <a:endParaRPr lang="fr-FR" sz="1600" b="0" i="0" u="none" strike="noStrike" dirty="0">
              <a:solidFill>
                <a:schemeClr val="bg1">
                  <a:lumMod val="6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nextflow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run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main.nf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–-</a:t>
            </a:r>
            <a:r>
              <a:rPr lang="fr-FR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my_param</a:t>
            </a:r>
            <a:r>
              <a:rPr lang="fr-FR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fr-FR" sz="1600" b="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sz="1600" b="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my</a:t>
            </a:r>
            <a:r>
              <a:rPr lang="fr-FR" sz="1600" b="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value"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endParaRPr lang="fr-FR" sz="1600" b="0" i="0" u="none" strike="noStrike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88BA61-47E3-9BEA-E322-6C427BB27144}"/>
              </a:ext>
            </a:extLst>
          </p:cNvPr>
          <p:cNvSpPr/>
          <p:nvPr/>
        </p:nvSpPr>
        <p:spPr>
          <a:xfrm>
            <a:off x="141448" y="4083316"/>
            <a:ext cx="8861104" cy="88407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# Use Docker or </a:t>
            </a:r>
            <a:r>
              <a:rPr lang="fr-FR" sz="1600" b="0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Singularity</a:t>
            </a:r>
            <a:endParaRPr lang="fr-FR" sz="1600" b="0" i="0" u="none" strike="noStrike" dirty="0">
              <a:solidFill>
                <a:schemeClr val="bg1">
                  <a:lumMod val="6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nextflow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run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main.nf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–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with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-docker</a:t>
            </a:r>
          </a:p>
          <a:p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nextflow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run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main.nf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–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with-singularity</a:t>
            </a:r>
            <a:endParaRPr lang="fr-FR" sz="1600" b="0" i="0" u="none" strike="noStrike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DC4A05-83EC-91F2-A4B4-E780197F8A4A}"/>
              </a:ext>
            </a:extLst>
          </p:cNvPr>
          <p:cNvSpPr/>
          <p:nvPr/>
        </p:nvSpPr>
        <p:spPr>
          <a:xfrm>
            <a:off x="141448" y="5198605"/>
            <a:ext cx="8861104" cy="63784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# Use a </a:t>
            </a:r>
            <a:r>
              <a:rPr lang="fr-FR" sz="1600" b="0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pre</a:t>
            </a:r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-defined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</a:rPr>
              <a:t> configuration profile</a:t>
            </a:r>
            <a:endParaRPr lang="fr-FR" sz="1600" b="0" i="0" u="none" strike="noStrike" dirty="0">
              <a:solidFill>
                <a:schemeClr val="bg1">
                  <a:lumMod val="6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nextflow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run 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main.nf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–profile </a:t>
            </a:r>
            <a:r>
              <a:rPr lang="fr-FR" sz="1600" b="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my_cluster_profile</a:t>
            </a:r>
            <a:endParaRPr lang="fr-FR" sz="1600" b="0" i="0" u="none" strike="noStrike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76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436D2F-CA07-B341-B6DE-EFD44F78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96F35F-2E52-B9B8-E70B-60981073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85" y="857141"/>
            <a:ext cx="7501669" cy="19504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3B1A804-8D5E-3D35-481D-AE063DAC389B}"/>
              </a:ext>
            </a:extLst>
          </p:cNvPr>
          <p:cNvSpPr txBox="1"/>
          <p:nvPr/>
        </p:nvSpPr>
        <p:spPr>
          <a:xfrm>
            <a:off x="357831" y="3429000"/>
            <a:ext cx="8479175" cy="23615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Start of 2018 / NGI Stockholm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1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 community effort to collect a curated set of analysis pipelines built using </a:t>
            </a:r>
            <a:r>
              <a:rPr lang="en-GB" sz="22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Nextflow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8123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61F373-44B9-0D7B-E91E-46B83D53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628A826-5940-C7DE-72AD-37DA48C0D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156" y="92597"/>
            <a:ext cx="5707687" cy="57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80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10673B2-3682-FD74-D99C-336273AD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F890DF6-7C55-3C9A-EDFB-A446669B0C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968"/>
            <a:ext cx="9144000" cy="5324428"/>
          </a:xfrm>
        </p:spPr>
      </p:pic>
    </p:spTree>
    <p:extLst>
      <p:ext uri="{BB962C8B-B14F-4D97-AF65-F5344CB8AC3E}">
        <p14:creationId xmlns:p14="http://schemas.microsoft.com/office/powerpoint/2010/main" val="3203781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CB87A48-08D4-EC07-51DD-75EFBE9E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80CA09B-EA5B-4C59-00AE-44DC82D3360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46" r="9949"/>
          <a:stretch/>
        </p:blipFill>
        <p:spPr>
          <a:xfrm>
            <a:off x="-49468" y="4627555"/>
            <a:ext cx="9193468" cy="1449154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63DCF2-AA82-F690-4143-E07B90A688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/>
            <a:alphaModFix/>
          </a:blip>
          <a:srcRect l="4882" t="6247" r="5959"/>
          <a:stretch/>
        </p:blipFill>
        <p:spPr>
          <a:xfrm>
            <a:off x="-49468" y="0"/>
            <a:ext cx="7268901" cy="3559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E2B9992-A548-997B-53F6-200565FB5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9468" y="2230444"/>
            <a:ext cx="3628503" cy="2397111"/>
          </a:xfrm>
          <a:prstGeom prst="rect">
            <a:avLst/>
          </a:prstGeom>
        </p:spPr>
      </p:pic>
      <p:pic>
        <p:nvPicPr>
          <p:cNvPr id="8" name="Espace réservé du contenu 5">
            <a:extLst>
              <a:ext uri="{FF2B5EF4-FFF2-40B4-BE49-F238E27FC236}">
                <a16:creationId xmlns:a16="http://schemas.microsoft.com/office/drawing/2014/main" id="{065C81A5-DC01-B513-B1BB-7B76831AE8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90" b="53946"/>
          <a:stretch/>
        </p:blipFill>
        <p:spPr>
          <a:xfrm>
            <a:off x="3579035" y="3559557"/>
            <a:ext cx="5564965" cy="11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4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2206C34-8519-F132-7A79-688422ED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103711-F3B1-D9EF-9A26-42428959C8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Workflows Management System (WMS)?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51EB9-C402-B09F-D2D6-44D2455E7D80}"/>
              </a:ext>
            </a:extLst>
          </p:cNvPr>
          <p:cNvSpPr/>
          <p:nvPr/>
        </p:nvSpPr>
        <p:spPr>
          <a:xfrm>
            <a:off x="746536" y="1585441"/>
            <a:ext cx="81312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automate series of </a:t>
            </a:r>
            <a:r>
              <a:rPr lang="en-US" sz="2000" dirty="0" err="1"/>
              <a:t>bioinformatic</a:t>
            </a:r>
            <a:r>
              <a:rPr lang="en-US" sz="2000" dirty="0"/>
              <a:t> processing steps.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standardize analysis for large projects or core facilities (repetitive task)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Optimise computation (</a:t>
            </a:r>
            <a:r>
              <a:rPr lang="fr-FR" sz="2000" dirty="0" err="1"/>
              <a:t>parallelization</a:t>
            </a:r>
            <a:r>
              <a:rPr lang="fr-FR" sz="2000" dirty="0"/>
              <a:t>, times,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Simplify</a:t>
            </a:r>
            <a:r>
              <a:rPr lang="fr-FR" sz="2000" dirty="0"/>
              <a:t> </a:t>
            </a:r>
            <a:r>
              <a:rPr lang="fr-FR" sz="2000" dirty="0" err="1"/>
              <a:t>deployment</a:t>
            </a:r>
            <a:r>
              <a:rPr lang="fr-FR" sz="2000" dirty="0"/>
              <a:t> of </a:t>
            </a:r>
            <a:r>
              <a:rPr lang="fr-FR" sz="2000" dirty="0" err="1"/>
              <a:t>complex</a:t>
            </a:r>
            <a:r>
              <a:rPr lang="fr-FR" sz="2000" dirty="0"/>
              <a:t> pipelines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Improve</a:t>
            </a:r>
            <a:r>
              <a:rPr lang="fr-FR" sz="2000" dirty="0"/>
              <a:t> </a:t>
            </a:r>
            <a:r>
              <a:rPr lang="fr-FR" sz="2000" dirty="0" err="1"/>
              <a:t>reproducibility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5817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2498E4F-7666-2328-CEAE-F8C35891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64C2AA-41EF-FF11-2381-6D7322571C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2968"/>
            <a:ext cx="9144000" cy="444500"/>
          </a:xfrm>
        </p:spPr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Workflows Management 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BD4084-24D2-5784-64C8-E970F2B6D951}"/>
              </a:ext>
            </a:extLst>
          </p:cNvPr>
          <p:cNvSpPr/>
          <p:nvPr/>
        </p:nvSpPr>
        <p:spPr>
          <a:xfrm>
            <a:off x="0" y="885361"/>
            <a:ext cx="82738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There are over 150 workflow managers currently in use and under development</a:t>
            </a:r>
          </a:p>
          <a:p>
            <a:r>
              <a:rPr lang="fr-FR" sz="1400" dirty="0">
                <a:hlinkClick r:id="rId2"/>
              </a:rPr>
              <a:t>https://github.com/pditommaso/awesome-pipeline</a:t>
            </a:r>
            <a:endParaRPr lang="fr-FR" sz="1400" dirty="0"/>
          </a:p>
          <a:p>
            <a:r>
              <a:rPr lang="en-GB" sz="1400" dirty="0">
                <a:hlinkClick r:id="rId3"/>
              </a:rPr>
              <a:t>https://github.com/common-workflow-language/common-workflow-language/wiki/Existing-Workflow-systems</a:t>
            </a:r>
            <a:endParaRPr lang="fr-FR" sz="1400" dirty="0"/>
          </a:p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57242-1AD1-F81E-F88E-93DC957C7A9E}"/>
              </a:ext>
            </a:extLst>
          </p:cNvPr>
          <p:cNvSpPr/>
          <p:nvPr/>
        </p:nvSpPr>
        <p:spPr>
          <a:xfrm>
            <a:off x="46182" y="2334604"/>
            <a:ext cx="6728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22222"/>
                </a:solidFill>
                <a:latin typeface="Harding"/>
              </a:rPr>
              <a:t>Overview of workflow managers for bioinformatics </a:t>
            </a:r>
            <a:endParaRPr lang="en-GB" b="1" i="0" dirty="0">
              <a:solidFill>
                <a:srgbClr val="222222"/>
              </a:solidFill>
              <a:effectLst/>
              <a:latin typeface="Harding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90480B-0C82-548E-5CEF-F47F7D38EE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4" t="1320" r="559"/>
          <a:stretch/>
        </p:blipFill>
        <p:spPr>
          <a:xfrm>
            <a:off x="46182" y="2692283"/>
            <a:ext cx="8871253" cy="30185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B8F0C6-EFD0-9012-D712-73141E915728}"/>
              </a:ext>
            </a:extLst>
          </p:cNvPr>
          <p:cNvSpPr/>
          <p:nvPr/>
        </p:nvSpPr>
        <p:spPr>
          <a:xfrm>
            <a:off x="46182" y="3429000"/>
            <a:ext cx="8871253" cy="411677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675A54-F41F-8B51-F1F6-327CA201D638}"/>
              </a:ext>
            </a:extLst>
          </p:cNvPr>
          <p:cNvSpPr/>
          <p:nvPr/>
        </p:nvSpPr>
        <p:spPr>
          <a:xfrm>
            <a:off x="4395223" y="5753631"/>
            <a:ext cx="4927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222222"/>
                </a:solidFill>
                <a:latin typeface="-apple-system"/>
              </a:rPr>
              <a:t>https://doi-org.insb.bib.cnrs.fr/10.1038/s41592-021-01254-9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2037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21FBA3B-5969-BC9A-DB26-4106E132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000921-4B3E-7873-1EF4-A65AAD7921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Differences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Snakemake</a:t>
            </a:r>
            <a:r>
              <a:rPr lang="fr-FR" dirty="0"/>
              <a:t> and </a:t>
            </a:r>
            <a:r>
              <a:rPr lang="fr-FR" dirty="0" err="1"/>
              <a:t>Nextflow</a:t>
            </a:r>
            <a:r>
              <a:rPr lang="fr-FR" dirty="0"/>
              <a:t> 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3B3A8B11-4A29-9709-61A5-80200970C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07894"/>
              </p:ext>
            </p:extLst>
          </p:nvPr>
        </p:nvGraphicFramePr>
        <p:xfrm>
          <a:off x="439839" y="717630"/>
          <a:ext cx="8264322" cy="3591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54774">
                  <a:extLst>
                    <a:ext uri="{9D8B030D-6E8A-4147-A177-3AD203B41FA5}">
                      <a16:colId xmlns:a16="http://schemas.microsoft.com/office/drawing/2014/main" val="2966328899"/>
                    </a:ext>
                  </a:extLst>
                </a:gridCol>
                <a:gridCol w="2754774">
                  <a:extLst>
                    <a:ext uri="{9D8B030D-6E8A-4147-A177-3AD203B41FA5}">
                      <a16:colId xmlns:a16="http://schemas.microsoft.com/office/drawing/2014/main" val="4280610998"/>
                    </a:ext>
                  </a:extLst>
                </a:gridCol>
                <a:gridCol w="2754774">
                  <a:extLst>
                    <a:ext uri="{9D8B030D-6E8A-4147-A177-3AD203B41FA5}">
                      <a16:colId xmlns:a16="http://schemas.microsoft.com/office/drawing/2014/main" val="3528030672"/>
                    </a:ext>
                  </a:extLst>
                </a:gridCol>
              </a:tblGrid>
              <a:tr h="340291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Snakemake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Nextflow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511877"/>
                  </a:ext>
                </a:extLst>
              </a:tr>
              <a:tr h="432888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Language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Groovy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504927"/>
                  </a:ext>
                </a:extLst>
              </a:tr>
              <a:tr h="74717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Everything</a:t>
                      </a:r>
                      <a:r>
                        <a:rPr lang="fr-FR" sz="1800" dirty="0"/>
                        <a:t> </a:t>
                      </a:r>
                      <a:r>
                        <a:rPr lang="fr-FR" sz="1800" dirty="0" err="1"/>
                        <a:t>is</a:t>
                      </a:r>
                      <a:r>
                        <a:rPr lang="fr-FR" sz="1800" dirty="0"/>
                        <a:t>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Can use </a:t>
                      </a:r>
                      <a:r>
                        <a:rPr lang="fr-FR" sz="1800" dirty="0" err="1"/>
                        <a:t>both</a:t>
                      </a:r>
                      <a:r>
                        <a:rPr lang="fr-FR" sz="1800" dirty="0"/>
                        <a:t> files and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069419"/>
                  </a:ext>
                </a:extLst>
              </a:tr>
              <a:tr h="74717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Execution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Working</a:t>
                      </a:r>
                      <a:r>
                        <a:rPr lang="fr-FR" sz="1800" dirty="0"/>
                        <a:t>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Each</a:t>
                      </a:r>
                      <a:r>
                        <a:rPr lang="fr-FR" sz="1800" dirty="0"/>
                        <a:t> job in </a:t>
                      </a:r>
                      <a:r>
                        <a:rPr lang="fr-FR" sz="1800" dirty="0" err="1"/>
                        <a:t>its</a:t>
                      </a:r>
                      <a:r>
                        <a:rPr lang="fr-FR" sz="1800" dirty="0"/>
                        <a:t> </a:t>
                      </a:r>
                      <a:r>
                        <a:rPr lang="fr-FR" sz="1800" dirty="0" err="1"/>
                        <a:t>own</a:t>
                      </a:r>
                      <a:r>
                        <a:rPr lang="fr-FR" sz="1800" dirty="0"/>
                        <a:t>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476516"/>
                  </a:ext>
                </a:extLst>
              </a:tr>
              <a:tr h="432888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Philosophy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«  Pull 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«  Push 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855271"/>
                  </a:ext>
                </a:extLst>
              </a:tr>
              <a:tr h="432888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Dry-runs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5852"/>
                  </a:ext>
                </a:extLst>
              </a:tr>
              <a:tr h="432888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Track code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97816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3499CFF-F0B3-4A4B-6206-9C7B819672F1}"/>
              </a:ext>
            </a:extLst>
          </p:cNvPr>
          <p:cNvSpPr txBox="1"/>
          <p:nvPr/>
        </p:nvSpPr>
        <p:spPr>
          <a:xfrm>
            <a:off x="1192192" y="4768770"/>
            <a:ext cx="59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Question</a:t>
            </a:r>
            <a:r>
              <a:rPr lang="fr-FR" dirty="0"/>
              <a:t>: But, </a:t>
            </a:r>
            <a:r>
              <a:rPr lang="fr-FR" dirty="0" err="1"/>
              <a:t>which</a:t>
            </a:r>
            <a:r>
              <a:rPr lang="fr-FR" dirty="0"/>
              <a:t> one </a:t>
            </a:r>
            <a:r>
              <a:rPr lang="fr-FR" dirty="0" err="1"/>
              <a:t>is</a:t>
            </a:r>
            <a:r>
              <a:rPr lang="fr-FR" dirty="0"/>
              <a:t> the best?</a:t>
            </a:r>
          </a:p>
          <a:p>
            <a:r>
              <a:rPr lang="fr-FR" b="1" dirty="0" err="1">
                <a:solidFill>
                  <a:schemeClr val="accent2"/>
                </a:solidFill>
              </a:rPr>
              <a:t>Answer</a:t>
            </a:r>
            <a:r>
              <a:rPr lang="fr-FR" dirty="0"/>
              <a:t>: </a:t>
            </a:r>
            <a:r>
              <a:rPr lang="fr-FR" dirty="0" err="1"/>
              <a:t>Both</a:t>
            </a:r>
            <a:r>
              <a:rPr lang="fr-FR" dirty="0"/>
              <a:t>–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mostly</a:t>
            </a:r>
            <a:r>
              <a:rPr lang="fr-FR" dirty="0"/>
              <a:t> up to </a:t>
            </a:r>
            <a:r>
              <a:rPr lang="fr-FR" dirty="0" err="1"/>
              <a:t>personal</a:t>
            </a:r>
            <a:r>
              <a:rPr lang="fr-FR" dirty="0"/>
              <a:t> </a:t>
            </a:r>
            <a:r>
              <a:rPr lang="fr-FR" dirty="0" err="1"/>
              <a:t>preference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775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221489-4C7A-BCC2-A225-CEBE8AE1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D9877-6585-4ACF-A78D-2B3CA37036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Nextflow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8D2B56-3650-3440-1C30-FF74BBA16D51}"/>
              </a:ext>
            </a:extLst>
          </p:cNvPr>
          <p:cNvSpPr txBox="1"/>
          <p:nvPr/>
        </p:nvSpPr>
        <p:spPr>
          <a:xfrm>
            <a:off x="1481561" y="1122745"/>
            <a:ext cx="5868364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accent2"/>
                </a:solidFill>
                <a:effectLst/>
                <a:latin typeface="OpenSans"/>
              </a:rPr>
              <a:t>Generalisable</a:t>
            </a:r>
            <a:endParaRPr lang="fr-FR" sz="2400" dirty="0">
              <a:effectLst/>
              <a:latin typeface="Open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effectLst/>
                <a:latin typeface="OpenSans"/>
              </a:rPr>
              <a:t>Portable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effectLst/>
                <a:latin typeface="OpenSans"/>
              </a:rPr>
              <a:t>Scalable</a:t>
            </a:r>
            <a:endParaRPr lang="fr-FR" sz="2400" dirty="0">
              <a:solidFill>
                <a:schemeClr val="accent2"/>
              </a:solidFill>
              <a:latin typeface="Open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  <a:effectLst/>
                <a:latin typeface="OpenSans"/>
              </a:rPr>
              <a:t>Platform-</a:t>
            </a:r>
            <a:r>
              <a:rPr lang="fr-FR" sz="2400" dirty="0" err="1">
                <a:solidFill>
                  <a:schemeClr val="accent2"/>
                </a:solidFill>
                <a:effectLst/>
                <a:latin typeface="OpenSans"/>
              </a:rPr>
              <a:t>agnostic</a:t>
            </a:r>
            <a:endParaRPr lang="fr-FR" sz="2400" dirty="0">
              <a:solidFill>
                <a:srgbClr val="84BC3F"/>
              </a:solidFill>
              <a:latin typeface="Open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rgbClr val="333333"/>
                </a:solidFill>
                <a:effectLst/>
                <a:latin typeface="OpenSans"/>
              </a:rPr>
              <a:t>Based</a:t>
            </a:r>
            <a:r>
              <a:rPr lang="fr-FR" sz="2400" dirty="0">
                <a:solidFill>
                  <a:srgbClr val="333333"/>
                </a:solidFill>
                <a:effectLst/>
                <a:latin typeface="OpenSans"/>
              </a:rPr>
              <a:t> on </a:t>
            </a:r>
            <a:r>
              <a:rPr lang="fr-FR" sz="2400" dirty="0">
                <a:solidFill>
                  <a:schemeClr val="accent2"/>
                </a:solidFill>
                <a:effectLst/>
                <a:latin typeface="OpenSans"/>
              </a:rPr>
              <a:t>Groovy</a:t>
            </a:r>
            <a:r>
              <a:rPr lang="fr-FR" sz="2400" dirty="0">
                <a:solidFill>
                  <a:srgbClr val="84BC3F"/>
                </a:solidFill>
                <a:effectLst/>
                <a:latin typeface="OpenSans"/>
              </a:rPr>
              <a:t> </a:t>
            </a:r>
            <a:r>
              <a:rPr lang="fr-FR" sz="2400" dirty="0">
                <a:solidFill>
                  <a:srgbClr val="333333"/>
                </a:solidFill>
                <a:effectLst/>
                <a:latin typeface="OpenSans"/>
              </a:rPr>
              <a:t>and 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333333"/>
                </a:solidFill>
                <a:effectLst/>
                <a:latin typeface="OpenSans"/>
              </a:rPr>
              <a:t>Large active </a:t>
            </a:r>
            <a:r>
              <a:rPr lang="fr-FR" sz="2400" dirty="0" err="1">
                <a:solidFill>
                  <a:srgbClr val="333333"/>
                </a:solidFill>
                <a:effectLst/>
                <a:latin typeface="OpenSans"/>
              </a:rPr>
              <a:t>community</a:t>
            </a:r>
            <a:r>
              <a:rPr lang="fr-FR" sz="2400" dirty="0">
                <a:solidFill>
                  <a:srgbClr val="333333"/>
                </a:solidFill>
                <a:effectLst/>
                <a:latin typeface="OpenSans"/>
              </a:rPr>
              <a:t> in e.g. </a:t>
            </a:r>
            <a:r>
              <a:rPr lang="fr-FR" sz="2400" dirty="0" err="1">
                <a:solidFill>
                  <a:schemeClr val="accent2"/>
                </a:solidFill>
                <a:effectLst/>
                <a:latin typeface="OpenSans"/>
              </a:rPr>
              <a:t>nf-core</a:t>
            </a:r>
            <a:r>
              <a:rPr lang="fr-FR" sz="2400" dirty="0">
                <a:solidFill>
                  <a:schemeClr val="accent2"/>
                </a:solidFill>
                <a:effectLst/>
                <a:latin typeface="OpenSans"/>
              </a:rPr>
              <a:t> </a:t>
            </a:r>
            <a:endParaRPr lang="fr-FR" sz="2400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574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1B7807A-2C7E-E7A1-849D-CC89DDD7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71DF907-BBB6-3ACE-A34E-614FF0DD3CE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5462" r="3432" b="8033"/>
          <a:stretch/>
        </p:blipFill>
        <p:spPr>
          <a:xfrm>
            <a:off x="1181465" y="699313"/>
            <a:ext cx="7166789" cy="3715474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62E84E7-5AC4-ECAD-4FB3-DCDDEF30534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4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0" kern="1200" cap="none" spc="0">
                <a:ln w="0"/>
                <a:solidFill>
                  <a:srgbClr val="02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b="0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Concepts and nomenclature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EB08542-5F3D-F86A-8B4A-F4CC00C00214}"/>
              </a:ext>
            </a:extLst>
          </p:cNvPr>
          <p:cNvSpPr txBox="1"/>
          <p:nvPr/>
        </p:nvSpPr>
        <p:spPr>
          <a:xfrm>
            <a:off x="1274418" y="4801252"/>
            <a:ext cx="74214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accent2"/>
                </a:solidFill>
                <a:effectLst/>
                <a:latin typeface="OpenSans"/>
              </a:rPr>
              <a:t>Channels</a:t>
            </a:r>
            <a:r>
              <a:rPr lang="fr-FR" sz="1800" dirty="0">
                <a:solidFill>
                  <a:srgbClr val="84BC3F"/>
                </a:solidFill>
                <a:effectLst/>
                <a:latin typeface="OpenSans"/>
              </a:rPr>
              <a:t> </a:t>
            </a:r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contain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 data, e.g. input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accent2"/>
                </a:solidFill>
                <a:effectLst/>
                <a:latin typeface="OpenSans"/>
              </a:rPr>
              <a:t>Processes</a:t>
            </a:r>
            <a:r>
              <a:rPr lang="fr-FR" sz="1800" dirty="0">
                <a:solidFill>
                  <a:srgbClr val="84BC3F"/>
                </a:solidFill>
                <a:effectLst/>
                <a:latin typeface="OpenSans"/>
              </a:rPr>
              <a:t> 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run </a:t>
            </a:r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some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fr-FR" sz="1800" dirty="0" err="1">
                <a:solidFill>
                  <a:srgbClr val="333333"/>
                </a:solidFill>
                <a:effectLst/>
                <a:latin typeface="OpenSans"/>
              </a:rPr>
              <a:t>kind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 of code, e.g. a script or a command-line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accent2"/>
                </a:solidFill>
                <a:effectLst/>
                <a:latin typeface="OpenSans"/>
              </a:rPr>
              <a:t>Tasks</a:t>
            </a:r>
            <a:r>
              <a:rPr lang="fr-FR" sz="1800" dirty="0">
                <a:solidFill>
                  <a:srgbClr val="84BC3F"/>
                </a:solidFill>
                <a:effectLst/>
                <a:latin typeface="OpenSans"/>
              </a:rPr>
              <a:t> </a:t>
            </a:r>
            <a:r>
              <a:rPr lang="fr-FR" sz="1800" dirty="0">
                <a:solidFill>
                  <a:srgbClr val="333333"/>
                </a:solidFill>
                <a:effectLst/>
                <a:latin typeface="OpenSans"/>
              </a:rPr>
              <a:t>are instances of a process, one per process input 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82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8AB41B-C33C-BA20-5534-31D23D8E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A7CF1-2D02-6EBB-82FD-2403FBDD30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Anatomy</a:t>
            </a:r>
            <a:r>
              <a:rPr lang="fr-FR" dirty="0"/>
              <a:t> of a process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239985-C83D-B9BA-30F6-BD62E77AF4D3}"/>
              </a:ext>
            </a:extLst>
          </p:cNvPr>
          <p:cNvSpPr/>
          <p:nvPr/>
        </p:nvSpPr>
        <p:spPr>
          <a:xfrm>
            <a:off x="141448" y="1250656"/>
            <a:ext cx="8861104" cy="334628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process GET_SRA_BY_ACCESSION { </a:t>
            </a:r>
          </a:p>
          <a:p>
            <a:pPr algn="l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input: </a:t>
            </a:r>
          </a:p>
          <a:p>
            <a:pPr lvl="1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val(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lvl="1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output: </a:t>
            </a:r>
          </a:p>
          <a:p>
            <a:pPr lvl="1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600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"${</a:t>
            </a:r>
            <a:r>
              <a:rPr lang="fr-FR" sz="1600" i="0" u="none" strike="noStrike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}.</a:t>
            </a:r>
            <a:r>
              <a:rPr lang="fr-FR" sz="1600" i="0" u="none" strike="noStrike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fastq.gz</a:t>
            </a:r>
            <a:r>
              <a:rPr lang="fr-FR" sz="1600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lvl="1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script: </a:t>
            </a:r>
          </a:p>
          <a:p>
            <a:pPr lvl="2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""" </a:t>
            </a:r>
          </a:p>
          <a:p>
            <a:pPr lvl="2"/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fastq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-dump ${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&gt; ${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}.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fastq.gz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"""</a:t>
            </a:r>
          </a:p>
          <a:p>
            <a:pPr algn="l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6780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8AB41B-C33C-BA20-5534-31D23D8E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A7CF1-2D02-6EBB-82FD-2403FBDD30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Anatomy</a:t>
            </a:r>
            <a:r>
              <a:rPr lang="fr-FR" dirty="0"/>
              <a:t> of a process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239985-C83D-B9BA-30F6-BD62E77AF4D3}"/>
              </a:ext>
            </a:extLst>
          </p:cNvPr>
          <p:cNvSpPr/>
          <p:nvPr/>
        </p:nvSpPr>
        <p:spPr>
          <a:xfrm>
            <a:off x="141448" y="1250656"/>
            <a:ext cx="8861104" cy="334628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process GET_SRA_BY_ACCESSION { </a:t>
            </a:r>
          </a:p>
          <a:p>
            <a:pPr algn="l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input: </a:t>
            </a:r>
          </a:p>
          <a:p>
            <a:pPr lvl="1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val(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lvl="1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output: </a:t>
            </a:r>
          </a:p>
          <a:p>
            <a:pPr lvl="1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tuple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val(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sample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), 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("${</a:t>
            </a:r>
            <a:r>
              <a:rPr lang="fr-FR" sz="160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}.</a:t>
            </a:r>
            <a:r>
              <a:rPr lang="fr-FR" sz="160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fastq.gz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")</a:t>
            </a:r>
          </a:p>
          <a:p>
            <a:pPr lvl="1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script: </a:t>
            </a:r>
          </a:p>
          <a:p>
            <a:pPr lvl="2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""" </a:t>
            </a:r>
          </a:p>
          <a:p>
            <a:pPr lvl="2"/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fastq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-dump ${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&gt; ${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}.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fastq.gz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"""</a:t>
            </a:r>
          </a:p>
          <a:p>
            <a:pPr algn="l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1863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8AB41B-C33C-BA20-5534-31D23D8E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A7CF1-2D02-6EBB-82FD-2403FBDD30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Anatomy</a:t>
            </a:r>
            <a:r>
              <a:rPr lang="fr-FR" dirty="0"/>
              <a:t> of a process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239985-C83D-B9BA-30F6-BD62E77AF4D3}"/>
              </a:ext>
            </a:extLst>
          </p:cNvPr>
          <p:cNvSpPr/>
          <p:nvPr/>
        </p:nvSpPr>
        <p:spPr>
          <a:xfrm>
            <a:off x="141448" y="881326"/>
            <a:ext cx="8861104" cy="40849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l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process GET_SRA_BY_ACCESSION { </a:t>
            </a:r>
          </a:p>
          <a:p>
            <a:pPr algn="l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cpus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2</a:t>
            </a:r>
          </a:p>
          <a:p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memory</a:t>
            </a:r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 '8 GB' </a:t>
            </a:r>
          </a:p>
          <a:p>
            <a:pPr algn="l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input: </a:t>
            </a:r>
          </a:p>
          <a:p>
            <a:pPr lvl="1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val(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lvl="1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output: </a:t>
            </a:r>
          </a:p>
          <a:p>
            <a:pPr lvl="1"/>
            <a:r>
              <a:rPr lang="fr-FR" sz="1600" dirty="0">
                <a:solidFill>
                  <a:srgbClr val="333333"/>
                </a:solidFill>
                <a:latin typeface="Courier New" panose="02070309020205020404" pitchFamily="49" charset="0"/>
              </a:rPr>
              <a:t>	tuple val(</a:t>
            </a:r>
            <a:r>
              <a:rPr lang="fr-FR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sample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</a:rPr>
              <a:t>), </a:t>
            </a:r>
            <a:r>
              <a:rPr lang="fr-FR" sz="160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("${</a:t>
            </a:r>
            <a:r>
              <a:rPr lang="fr-FR" sz="160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}.</a:t>
            </a:r>
            <a:r>
              <a:rPr lang="fr-FR" sz="1600" i="0" u="none" strike="noStrike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fastq.gz</a:t>
            </a:r>
            <a:r>
              <a:rPr lang="fr-FR" sz="160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")</a:t>
            </a:r>
          </a:p>
          <a:p>
            <a:pPr lvl="1"/>
            <a:endParaRPr lang="fr-FR" sz="1600" i="0" u="none" strike="noStrike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script: </a:t>
            </a:r>
          </a:p>
          <a:p>
            <a:pPr lvl="2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""" </a:t>
            </a:r>
          </a:p>
          <a:p>
            <a:pPr lvl="2"/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fastq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-dump ${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&gt; ${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sample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}.</a:t>
            </a:r>
            <a:r>
              <a:rPr lang="fr-FR" sz="1600" i="0" u="none" strike="noStrike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fastq.gz</a:t>
            </a:r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"""</a:t>
            </a:r>
          </a:p>
          <a:p>
            <a:pPr algn="l"/>
            <a:r>
              <a:rPr lang="fr-FR" sz="1600" i="0" u="none" strike="noStrike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2864911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{A8CBE087-6F43-0747-998A-212FC81777CB}tf10001119</Template>
  <TotalTime>24185</TotalTime>
  <Words>903</Words>
  <Application>Microsoft Macintosh PowerPoint</Application>
  <PresentationFormat>Affichage à l'écran (4:3)</PresentationFormat>
  <Paragraphs>216</Paragraphs>
  <Slides>19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-apple-system</vt:lpstr>
      <vt:lpstr>Arial</vt:lpstr>
      <vt:lpstr>Calibri</vt:lpstr>
      <vt:lpstr>Courier New</vt:lpstr>
      <vt:lpstr>Harding</vt:lpstr>
      <vt:lpstr>Liberation Sans</vt:lpstr>
      <vt:lpstr>OpenSans</vt:lpstr>
      <vt:lpstr>Roboto</vt:lpstr>
      <vt:lpstr>Galerie</vt:lpstr>
      <vt:lpstr>Making reproducible workflows with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Bils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Jacques Dainat Ph.D.</dc:title>
  <dc:creator>Jacques Dainat</dc:creator>
  <cp:lastModifiedBy>Microsoft Office User</cp:lastModifiedBy>
  <cp:revision>279</cp:revision>
  <dcterms:created xsi:type="dcterms:W3CDTF">2018-11-21T09:52:36Z</dcterms:created>
  <dcterms:modified xsi:type="dcterms:W3CDTF">2023-06-02T08:39:30Z</dcterms:modified>
</cp:coreProperties>
</file>