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4" r:id="rId1"/>
  </p:sldMasterIdLst>
  <p:notesMasterIdLst>
    <p:notesMasterId r:id="rId14"/>
  </p:notesMasterIdLst>
  <p:sldIdLst>
    <p:sldId id="279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8" r:id="rId11"/>
    <p:sldId id="316" r:id="rId12"/>
    <p:sldId id="31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6ADB893-77E8-6342-A90D-DC234096EA1B}">
          <p14:sldIdLst>
            <p14:sldId id="279"/>
          </p14:sldIdLst>
        </p14:section>
        <p14:section name="Section sans titre" id="{1719AA2E-A92F-3F4A-8D5D-A1E97266C16E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8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4AD"/>
    <a:srgbClr val="E0E0E0"/>
    <a:srgbClr val="02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85353" autoAdjust="0"/>
  </p:normalViewPr>
  <p:slideViewPr>
    <p:cSldViewPr snapToGrid="0" snapToObjects="1">
      <p:cViewPr varScale="1">
        <p:scale>
          <a:sx n="111" d="100"/>
          <a:sy n="111" d="100"/>
        </p:scale>
        <p:origin x="2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141F-58C7-A14B-B7C4-4167B0731CCF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648F-5206-084C-80CE-B104653B01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4A1-5E54-0241-B2C3-72F88A671BC2}" type="datetime1">
              <a:rPr lang="fr-FR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9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CA15-8C6B-AC42-86EF-8DF9B1229915}" type="datetime1">
              <a:rPr lang="fr-FR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4C4-F12D-1843-8FC6-E777755379C9}" type="datetime1">
              <a:rPr lang="fr-FR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1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A2BD-E51A-9945-AB7D-45A559D9AC52}" type="datetime1">
              <a:rPr lang="fr-FR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7D27-E395-1A46-98E7-8645ED4A4054}" type="datetime1">
              <a:rPr lang="fr-FR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48F9-E5F8-E448-BF44-2B895DCD8F23}" type="datetime1">
              <a:rPr lang="fr-FR" smtClean="0"/>
              <a:t>02/06/2023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4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C35-8F21-2245-92F8-27B0DB82D061}" type="datetime1">
              <a:rPr lang="fr-FR" smtClean="0"/>
              <a:t>02/06/2023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232-09D3-5440-A37D-D65E8064C878}" type="datetime1">
              <a:rPr lang="fr-FR" smtClean="0"/>
              <a:t>02/06/2023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40053" y="6413051"/>
            <a:ext cx="1131795" cy="309201"/>
          </a:xfrm>
        </p:spPr>
        <p:txBody>
          <a:bodyPr/>
          <a:lstStyle/>
          <a:p>
            <a:fld id="{64B1BED1-A779-E44E-9EAB-26F7534A4751}" type="datetime1">
              <a:rPr lang="fr-FR" smtClean="0"/>
              <a:t>02/06/2023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37002" y="6411989"/>
            <a:ext cx="403400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6411989"/>
            <a:ext cx="695190" cy="31869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C84F53A-35AA-A583-F69F-86369A24DEF0}"/>
              </a:ext>
            </a:extLst>
          </p:cNvPr>
          <p:cNvCxnSpPr/>
          <p:nvPr userDrawn="1"/>
        </p:nvCxnSpPr>
        <p:spPr>
          <a:xfrm>
            <a:off x="344637" y="444040"/>
            <a:ext cx="8418249" cy="0"/>
          </a:xfrm>
          <a:prstGeom prst="line">
            <a:avLst/>
          </a:prstGeom>
          <a:ln w="9525" cmpd="sng">
            <a:solidFill>
              <a:srgbClr val="8A8A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BFD074D-2582-B065-C767-BCAB89AD7D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9144000" cy="444500"/>
          </a:xfrm>
        </p:spPr>
        <p:txBody>
          <a:bodyPr/>
          <a:lstStyle>
            <a:lvl1pPr marL="0" indent="0" algn="ctr">
              <a:buNone/>
              <a:defRPr b="0" cap="none" spc="0">
                <a:ln w="0"/>
                <a:solidFill>
                  <a:srgbClr val="02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E9CD89-E985-4F76-53D0-0CCE0FE2A2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56" y="6372823"/>
            <a:ext cx="2441829" cy="3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093-70EC-614F-A65F-55522ADF5470}" type="datetime1">
              <a:rPr lang="fr-FR" smtClean="0"/>
              <a:t>02/06/2023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A6EB543-11BE-7F45-A81B-F9A61DD5F367}" type="datetime1">
              <a:rPr lang="fr-FR" smtClean="0"/>
              <a:t>02/06/2023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7C29-D1D4-EC4F-8531-C458EB6E4021}" type="datetime1">
              <a:rPr lang="fr-FR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6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A09D2E-9E4A-7A0F-0F19-4F9D762F1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49393"/>
            <a:ext cx="9144000" cy="45420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Managing you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D2EBC-5076-D24A-AEF9-B6A8AC11F049}"/>
              </a:ext>
            </a:extLst>
          </p:cNvPr>
          <p:cNvSpPr txBox="1"/>
          <p:nvPr/>
        </p:nvSpPr>
        <p:spPr>
          <a:xfrm>
            <a:off x="1276350" y="52705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fontScale="25000" lnSpcReduction="20000"/>
          </a:bodyPr>
          <a:lstStyle/>
          <a:p>
            <a:pPr algn="l"/>
            <a:endParaRPr lang="en-GB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5B4075-878E-6653-889D-DC4137FDB9DC}"/>
              </a:ext>
            </a:extLst>
          </p:cNvPr>
          <p:cNvSpPr txBox="1"/>
          <p:nvPr/>
        </p:nvSpPr>
        <p:spPr>
          <a:xfrm>
            <a:off x="5000263" y="3032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9E1AC47-8FDF-655D-3DAD-BB043426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15" b="96413" l="2200" r="97600">
                        <a14:foregroundMark x1="36400" y1="35426" x2="36400" y2="35426"/>
                        <a14:foregroundMark x1="42800" y1="36099" x2="42800" y2="36099"/>
                        <a14:foregroundMark x1="56400" y1="32960" x2="56400" y2="32960"/>
                        <a14:foregroundMark x1="68800" y1="28251" x2="68800" y2="28251"/>
                        <a14:foregroundMark x1="83400" y1="10762" x2="83400" y2="10762"/>
                        <a14:foregroundMark x1="92000" y1="21076" x2="92000" y2="21076"/>
                        <a14:foregroundMark x1="96000" y1="19955" x2="96000" y2="19955"/>
                        <a14:foregroundMark x1="92400" y1="36547" x2="92400" y2="36547"/>
                        <a14:foregroundMark x1="97600" y1="64126" x2="97600" y2="64126"/>
                        <a14:foregroundMark x1="88800" y1="61659" x2="88800" y2="61659"/>
                        <a14:foregroundMark x1="79800" y1="68161" x2="79800" y2="68161"/>
                        <a14:foregroundMark x1="64000" y1="80717" x2="64000" y2="80717"/>
                        <a14:foregroundMark x1="42200" y1="68834" x2="42200" y2="68834"/>
                        <a14:foregroundMark x1="16600" y1="67489" x2="16600" y2="67489"/>
                        <a14:foregroundMark x1="7200" y1="61211" x2="7200" y2="61211"/>
                        <a14:foregroundMark x1="2200" y1="63004" x2="2200" y2="63004"/>
                        <a14:foregroundMark x1="7600" y1="47085" x2="7600" y2="47085"/>
                        <a14:foregroundMark x1="3000" y1="30493" x2="3000" y2="30493"/>
                        <a14:foregroundMark x1="10600" y1="16592" x2="10600" y2="16592"/>
                        <a14:foregroundMark x1="19600" y1="8969" x2="19600" y2="8969"/>
                        <a14:foregroundMark x1="17400" y1="4933" x2="17400" y2="4933"/>
                        <a14:foregroundMark x1="32800" y1="2915" x2="32800" y2="2915"/>
                        <a14:foregroundMark x1="53600" y1="6502" x2="53600" y2="6502"/>
                        <a14:foregroundMark x1="63200" y1="10090" x2="63200" y2="10090"/>
                        <a14:foregroundMark x1="18000" y1="82287" x2="18000" y2="82287"/>
                        <a14:foregroundMark x1="27400" y1="95067" x2="27400" y2="95067"/>
                        <a14:foregroundMark x1="53000" y1="96413" x2="53000" y2="96413"/>
                        <a14:foregroundMark x1="64600" y1="95964" x2="64600" y2="95964"/>
                        <a14:foregroundMark x1="79200" y1="92377" x2="79200" y2="92377"/>
                        <a14:foregroundMark x1="87200" y1="84081" x2="87200" y2="84081"/>
                        <a14:foregroundMark x1="34400" y1="3139" x2="34400" y2="3139"/>
                        <a14:foregroundMark x1="69800" y1="32287" x2="69800" y2="32287"/>
                        <a14:foregroundMark x1="69600" y1="32511" x2="69600" y2="32511"/>
                        <a14:foregroundMark x1="69600" y1="32063" x2="69600" y2="32063"/>
                        <a14:foregroundMark x1="69800" y1="32511" x2="69800" y2="32511"/>
                        <a14:foregroundMark x1="69800" y1="32511" x2="69800" y2="32511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600" y1="31839" x2="69600" y2="31839"/>
                        <a14:foregroundMark x1="69600" y1="32287" x2="69600" y2="32287"/>
                        <a14:foregroundMark x1="69800" y1="32511" x2="70000" y2="32960"/>
                        <a14:foregroundMark x1="70000" y1="33408" x2="68800" y2="32960"/>
                        <a14:foregroundMark x1="39400" y1="89910" x2="39400" y2="89910"/>
                        <a14:foregroundMark x1="39600" y1="89910" x2="39600" y2="89910"/>
                        <a14:foregroundMark x1="39600" y1="90135" x2="39600" y2="90135"/>
                        <a14:foregroundMark x1="39600" y1="90135" x2="39600" y2="90135"/>
                        <a14:foregroundMark x1="39600" y1="89686" x2="39600" y2="89686"/>
                        <a14:foregroundMark x1="39600" y1="89686" x2="39200" y2="89686"/>
                        <a14:foregroundMark x1="39600" y1="90135" x2="39600" y2="90135"/>
                        <a14:backgroundMark x1="40000" y1="89910" x2="40000" y2="89910"/>
                        <a14:backgroundMark x1="63200" y1="96413" x2="63200" y2="96413"/>
                        <a14:backgroundMark x1="63800" y1="96188" x2="63800" y2="96188"/>
                        <a14:backgroundMark x1="64200" y1="96188" x2="64200" y2="96188"/>
                        <a14:backgroundMark x1="64000" y1="95740" x2="64000" y2="95740"/>
                        <a14:backgroundMark x1="64000" y1="95740" x2="64000" y2="95740"/>
                        <a14:backgroundMark x1="64000" y1="95964" x2="64000" y2="95964"/>
                        <a14:backgroundMark x1="64200" y1="95964" x2="64200" y2="95964"/>
                        <a14:backgroundMark x1="64200" y1="96413" x2="64200" y2="96413"/>
                        <a14:backgroundMark x1="42600" y1="71525" x2="42600" y2="71525"/>
                        <a14:backgroundMark x1="42800" y1="71076" x2="42800" y2="71076"/>
                        <a14:backgroundMark x1="61400" y1="67937" x2="61400" y2="67937"/>
                        <a14:backgroundMark x1="70000" y1="32063" x2="70000" y2="32063"/>
                        <a14:backgroundMark x1="17000" y1="5381" x2="17000" y2="5381"/>
                        <a14:backgroundMark x1="17600" y1="5381" x2="17600" y2="5381"/>
                        <a14:backgroundMark x1="17000" y1="5157" x2="17000" y2="5157"/>
                        <a14:backgroundMark x1="17000" y1="4933" x2="17000" y2="4933"/>
                        <a14:backgroundMark x1="17000" y1="5157" x2="17000" y2="5157"/>
                        <a14:backgroundMark x1="17000" y1="5157" x2="17000" y2="5157"/>
                        <a14:backgroundMark x1="17200" y1="5157" x2="17200" y2="5157"/>
                        <a14:backgroundMark x1="17200" y1="5157" x2="17200" y2="5157"/>
                        <a14:backgroundMark x1="17200" y1="4933" x2="17200" y2="4933"/>
                        <a14:backgroundMark x1="17400" y1="5157" x2="17400" y2="5157"/>
                        <a14:backgroundMark x1="17400" y1="4933" x2="17400" y2="4933"/>
                        <a14:backgroundMark x1="17400" y1="5157" x2="17400" y2="5157"/>
                        <a14:backgroundMark x1="32400" y1="3363" x2="32400" y2="3363"/>
                        <a14:backgroundMark x1="32400" y1="2691" x2="32400" y2="2691"/>
                        <a14:backgroundMark x1="32400" y1="3587" x2="32400" y2="3587"/>
                        <a14:backgroundMark x1="32400" y1="3363" x2="32400" y2="3363"/>
                        <a14:backgroundMark x1="32400" y1="3587" x2="32400" y2="3587"/>
                        <a14:backgroundMark x1="32200" y1="3363" x2="32200" y2="3363"/>
                        <a14:backgroundMark x1="32200" y1="3363" x2="32200" y2="3363"/>
                        <a14:backgroundMark x1="32400" y1="3587" x2="32400" y2="3587"/>
                        <a14:backgroundMark x1="32400" y1="3587" x2="32400" y2="3587"/>
                        <a14:backgroundMark x1="32400" y1="3363" x2="32400" y2="3363"/>
                        <a14:backgroundMark x1="32400" y1="3363" x2="32400" y2="3363"/>
                        <a14:backgroundMark x1="32400" y1="3363" x2="32400" y2="3363"/>
                        <a14:backgroundMark x1="32600" y1="3363" x2="32600" y2="3363"/>
                        <a14:backgroundMark x1="32600" y1="3139" x2="32600" y2="31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58" y="6125472"/>
            <a:ext cx="785191" cy="700391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B1F20A9D-77AD-A430-1FD5-4219FD46F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561" y="6265944"/>
            <a:ext cx="992125" cy="52950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8420440-B0D9-28FF-BA90-F965FA601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6891" y="6127937"/>
            <a:ext cx="959549" cy="7235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D7D3B9E-B33A-B43B-ABAD-77C8B61C2B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58" y="75408"/>
            <a:ext cx="4921305" cy="70210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040F549-42C0-D384-B706-40755ED4C551}"/>
              </a:ext>
            </a:extLst>
          </p:cNvPr>
          <p:cNvSpPr txBox="1"/>
          <p:nvPr/>
        </p:nvSpPr>
        <p:spPr>
          <a:xfrm>
            <a:off x="7474226" y="6475667"/>
            <a:ext cx="1669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 pitchFamily="2" charset="0"/>
              </a:rPr>
              <a:t>Jacques Dainat Ph.D.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6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A1565B1-A629-F70F-4923-E764AEE6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4B7A6-6535-5AFA-A2E3-AB901FFB62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905EC4-C87E-D1DD-900F-B3EC91A5D392}"/>
              </a:ext>
            </a:extLst>
          </p:cNvPr>
          <p:cNvSpPr txBox="1"/>
          <p:nvPr/>
        </p:nvSpPr>
        <p:spPr>
          <a:xfrm>
            <a:off x="97972" y="449025"/>
            <a:ext cx="9046028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There are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many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ways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to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organize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a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project</a:t>
            </a:r>
            <a:endParaRPr lang="fr-FR" sz="2000" dirty="0">
              <a:solidFill>
                <a:srgbClr val="333333"/>
              </a:solidFill>
              <a:effectLst/>
              <a:latin typeface="OpenSans"/>
            </a:endParaRPr>
          </a:p>
          <a:p>
            <a:pPr>
              <a:lnSpc>
                <a:spcPct val="150000"/>
              </a:lnSpc>
            </a:pP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Another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example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:</a:t>
            </a:r>
            <a:r>
              <a:rPr lang="fr-FR" sz="1800" dirty="0">
                <a:solidFill>
                  <a:schemeClr val="accent2"/>
                </a:solidFill>
                <a:effectLst/>
                <a:latin typeface="OpenSans"/>
              </a:rPr>
              <a:t> </a:t>
            </a:r>
            <a:r>
              <a:rPr lang="fr-FR" dirty="0">
                <a:solidFill>
                  <a:schemeClr val="accent2"/>
                </a:solidFill>
              </a:rPr>
              <a:t>https://</a:t>
            </a:r>
            <a:r>
              <a:rPr lang="fr-FR" dirty="0" err="1">
                <a:solidFill>
                  <a:schemeClr val="accent2"/>
                </a:solidFill>
              </a:rPr>
              <a:t>github.com</a:t>
            </a:r>
            <a:r>
              <a:rPr lang="fr-FR" dirty="0">
                <a:solidFill>
                  <a:schemeClr val="accent2"/>
                </a:solidFill>
              </a:rPr>
              <a:t>/</a:t>
            </a:r>
            <a:r>
              <a:rPr lang="fr-FR" dirty="0" err="1">
                <a:solidFill>
                  <a:schemeClr val="accent2"/>
                </a:solidFill>
              </a:rPr>
              <a:t>snakemake</a:t>
            </a:r>
            <a:r>
              <a:rPr lang="fr-FR" dirty="0">
                <a:solidFill>
                  <a:schemeClr val="accent2"/>
                </a:solidFill>
              </a:rPr>
              <a:t>-workflows/</a:t>
            </a:r>
            <a:r>
              <a:rPr lang="fr-FR" dirty="0" err="1">
                <a:solidFill>
                  <a:schemeClr val="accent2"/>
                </a:solidFill>
              </a:rPr>
              <a:t>snakemake</a:t>
            </a:r>
            <a:r>
              <a:rPr lang="fr-FR" dirty="0">
                <a:solidFill>
                  <a:schemeClr val="accent2"/>
                </a:solidFill>
              </a:rPr>
              <a:t>-workflow-</a:t>
            </a:r>
            <a:r>
              <a:rPr lang="fr-FR" dirty="0" err="1">
                <a:solidFill>
                  <a:schemeClr val="accent2"/>
                </a:solidFill>
              </a:rPr>
              <a:t>template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DC57D-39ED-7E6F-740D-AF879FD49ACD}"/>
              </a:ext>
            </a:extLst>
          </p:cNvPr>
          <p:cNvSpPr/>
          <p:nvPr/>
        </p:nvSpPr>
        <p:spPr>
          <a:xfrm>
            <a:off x="141448" y="2097898"/>
            <a:ext cx="8861104" cy="12226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config/ </a:t>
            </a:r>
          </a:p>
          <a:p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workflow/ </a:t>
            </a:r>
          </a:p>
          <a:p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Snakefile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LICENSE </a:t>
            </a:r>
          </a:p>
          <a:p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README.md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4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8878AB-D054-860E-36CA-AE122E55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299373-AE8F-C701-9FE9-A8DC9B561390}"/>
              </a:ext>
            </a:extLst>
          </p:cNvPr>
          <p:cNvSpPr txBox="1"/>
          <p:nvPr/>
        </p:nvSpPr>
        <p:spPr>
          <a:xfrm>
            <a:off x="1415143" y="1511414"/>
            <a:ext cx="601707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333333"/>
                </a:solidFill>
                <a:effectLst/>
                <a:latin typeface="OpenSans"/>
              </a:rPr>
              <a:t>Helpful</a:t>
            </a:r>
            <a:r>
              <a:rPr lang="fr-FR" sz="32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3200" dirty="0" err="1">
                <a:solidFill>
                  <a:srgbClr val="333333"/>
                </a:solidFill>
                <a:effectLst/>
                <a:latin typeface="OpenSans"/>
              </a:rPr>
              <a:t>tools</a:t>
            </a:r>
            <a:endParaRPr lang="fr-FR" sz="3200" dirty="0">
              <a:solidFill>
                <a:srgbClr val="333333"/>
              </a:solidFill>
              <a:effectLst/>
              <a:latin typeface="OpenSans"/>
            </a:endParaRPr>
          </a:p>
          <a:p>
            <a:br>
              <a:rPr lang="fr-FR" sz="3200" dirty="0">
                <a:solidFill>
                  <a:srgbClr val="333333"/>
                </a:solidFill>
                <a:effectLst/>
                <a:latin typeface="OpenSans"/>
              </a:rPr>
            </a:b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syntax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highlighting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,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autocomplete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, git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integration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etc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endParaRPr lang="fr-FR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Atom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rgbClr val="84BC3F"/>
                </a:solidFill>
                <a:effectLst/>
                <a:latin typeface="OpenSans"/>
              </a:rPr>
              <a:t>RStudio</a:t>
            </a: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rgbClr val="84BC3F"/>
                </a:solidFill>
                <a:effectLst/>
                <a:latin typeface="OpenSans"/>
              </a:rPr>
              <a:t>PyCharm</a:t>
            </a: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84BC3F"/>
                </a:solidFill>
                <a:latin typeface="OpenSans"/>
              </a:rPr>
              <a:t>VSCode</a:t>
            </a:r>
            <a:endParaRPr lang="fr-FR" dirty="0">
              <a:effectLst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8601374-8D08-1FDC-55E6-607B6DBB76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444500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Organizing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projects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2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DB7FE8-97B0-2EB3-A814-7B5DE55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E6970-8E6D-5D36-5A67-140A6D1B93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F2FD76-991E-ED04-E7A5-3D938485C464}"/>
              </a:ext>
            </a:extLst>
          </p:cNvPr>
          <p:cNvSpPr txBox="1"/>
          <p:nvPr/>
        </p:nvSpPr>
        <p:spPr>
          <a:xfrm>
            <a:off x="0" y="284422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333333"/>
                </a:solidFill>
                <a:effectLst/>
                <a:latin typeface="OpenSans"/>
              </a:rPr>
              <a:t>Questions?</a:t>
            </a:r>
            <a:endParaRPr lang="fr-FR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397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EA24522-168E-B4F1-C2C5-A1260A65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06327-6EB5-753E-CE36-FCA2FF8D5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Data (mis)management in practice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05E35E-D9C1-D5E0-E064-800DD50AF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t="6040" r="1909" b="4260"/>
          <a:stretch/>
        </p:blipFill>
        <p:spPr>
          <a:xfrm>
            <a:off x="1" y="1458685"/>
            <a:ext cx="9152876" cy="29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5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D6EF9E-7CAC-37A6-C3C1-7A03AD59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247F6-6024-02EB-77FC-870DB20C05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FAIR data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162B9E-CE45-582C-1C53-BC6E5CE1E89F}"/>
              </a:ext>
            </a:extLst>
          </p:cNvPr>
          <p:cNvSpPr txBox="1"/>
          <p:nvPr/>
        </p:nvSpPr>
        <p:spPr>
          <a:xfrm>
            <a:off x="235335" y="674388"/>
            <a:ext cx="867333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Strive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to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make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your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data FAIR (for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both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machines and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humans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): </a:t>
            </a:r>
          </a:p>
          <a:p>
            <a:endParaRPr lang="fr-FR" dirty="0">
              <a:solidFill>
                <a:srgbClr val="333333"/>
              </a:solidFill>
              <a:latin typeface="OpenSans"/>
            </a:endParaRPr>
          </a:p>
          <a:p>
            <a:endParaRPr lang="fr-FR" sz="180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fr-FR" dirty="0">
              <a:solidFill>
                <a:srgbClr val="333333"/>
              </a:solidFill>
              <a:latin typeface="OpenSans"/>
            </a:endParaRPr>
          </a:p>
          <a:p>
            <a:endParaRPr lang="fr-FR" sz="180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fr-FR" dirty="0">
              <a:solidFill>
                <a:srgbClr val="333333"/>
              </a:solidFill>
              <a:latin typeface="OpenSans"/>
            </a:endParaRPr>
          </a:p>
          <a:p>
            <a:endParaRPr lang="fr-FR" sz="180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fr-FR" sz="180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fr-FR" dirty="0">
              <a:solidFill>
                <a:srgbClr val="333333"/>
              </a:solidFill>
              <a:latin typeface="OpenSans"/>
            </a:endParaRPr>
          </a:p>
          <a:p>
            <a:endParaRPr lang="fr-FR" sz="180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fr-FR" sz="180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fr-FR" sz="180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fr-FR" dirty="0">
              <a:solidFill>
                <a:srgbClr val="333333"/>
              </a:solidFill>
              <a:latin typeface="OpenSans"/>
            </a:endParaRPr>
          </a:p>
          <a:p>
            <a:endParaRPr lang="fr-FR" dirty="0">
              <a:effectLst/>
            </a:endParaRPr>
          </a:p>
          <a:p>
            <a:endParaRPr lang="fr-FR" dirty="0"/>
          </a:p>
          <a:p>
            <a:endParaRPr lang="fr-FR" dirty="0">
              <a:effectLst/>
            </a:endParaRPr>
          </a:p>
          <a:p>
            <a:endParaRPr lang="fr-FR" dirty="0">
              <a:effectLst/>
            </a:endParaRPr>
          </a:p>
          <a:p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Wilkinson, Mark et al. “The FAIR </a:t>
            </a:r>
            <a:r>
              <a:rPr lang="fr-FR" sz="1800" dirty="0" err="1">
                <a:solidFill>
                  <a:srgbClr val="84BC3F"/>
                </a:solidFill>
                <a:effectLst/>
                <a:latin typeface="OpenSans"/>
              </a:rPr>
              <a:t>Guiding</a:t>
            </a: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 Principles for </a:t>
            </a:r>
            <a:r>
              <a:rPr lang="fr-FR" sz="1800" dirty="0" err="1">
                <a:solidFill>
                  <a:srgbClr val="84BC3F"/>
                </a:solidFill>
                <a:effectLst/>
                <a:latin typeface="OpenSans"/>
              </a:rPr>
              <a:t>scientific</a:t>
            </a: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 data management and </a:t>
            </a:r>
            <a:r>
              <a:rPr lang="fr-FR" sz="1800" dirty="0" err="1">
                <a:solidFill>
                  <a:srgbClr val="84BC3F"/>
                </a:solidFill>
                <a:effectLst/>
                <a:latin typeface="OpenSans"/>
              </a:rPr>
              <a:t>stewardship</a:t>
            </a: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”. Scientific Data (2016) </a:t>
            </a:r>
            <a:endParaRPr lang="fr-FR" dirty="0">
              <a:effectLst/>
            </a:endParaRPr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96050A75-94A0-3F9F-DAD2-7E8803F8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998049"/>
            <a:ext cx="3753377" cy="39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AEB430-6C97-9A17-7D36-98E6BAC3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59926-1284-D515-E99A-22F9E811D5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Data management plan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84FC3A-1E27-FC83-3C41-0925464A6653}"/>
              </a:ext>
            </a:extLst>
          </p:cNvPr>
          <p:cNvSpPr txBox="1"/>
          <p:nvPr/>
        </p:nvSpPr>
        <p:spPr>
          <a:xfrm>
            <a:off x="489857" y="762000"/>
            <a:ext cx="8098971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Check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requirements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of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funding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agency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and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field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of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research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Determine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required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storage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space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for short and long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term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Provide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helpful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metadata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Consider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legal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/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ethical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restrictions if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working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with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sensitive data.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Find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suitable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data repositories. </a:t>
            </a:r>
            <a:endParaRPr lang="fr-F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Strive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towards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uploading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data to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its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final destination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already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at the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beginning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of a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project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. </a:t>
            </a:r>
            <a:endParaRPr lang="fr-FR" sz="2000" dirty="0">
              <a:effectLst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735EF0-B61E-E298-0307-E4DB917BFBB2}"/>
              </a:ext>
            </a:extLst>
          </p:cNvPr>
          <p:cNvSpPr txBox="1"/>
          <p:nvPr/>
        </p:nvSpPr>
        <p:spPr>
          <a:xfrm>
            <a:off x="1171575" y="4424916"/>
            <a:ext cx="680085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ANR Data management plan </a:t>
            </a:r>
            <a:r>
              <a:rPr lang="fr-FR" dirty="0" err="1">
                <a:solidFill>
                  <a:schemeClr val="accent2"/>
                </a:solidFill>
              </a:rPr>
              <a:t>requirements</a:t>
            </a:r>
            <a:r>
              <a:rPr lang="fr-FR" dirty="0">
                <a:solidFill>
                  <a:schemeClr val="accent2"/>
                </a:solidFill>
              </a:rPr>
              <a:t> </a:t>
            </a:r>
          </a:p>
          <a:p>
            <a:r>
              <a:rPr lang="fr-FR" sz="1400" dirty="0"/>
              <a:t>https://</a:t>
            </a:r>
            <a:r>
              <a:rPr lang="fr-FR" sz="1400" dirty="0" err="1"/>
              <a:t>anr.fr</a:t>
            </a:r>
            <a:r>
              <a:rPr lang="fr-FR" sz="1400" dirty="0"/>
              <a:t>/</a:t>
            </a:r>
            <a:r>
              <a:rPr lang="fr-FR" sz="1400" dirty="0" err="1"/>
              <a:t>fileadmin</a:t>
            </a:r>
            <a:r>
              <a:rPr lang="fr-FR" sz="1400" dirty="0"/>
              <a:t>/documents/2019/ANR__Modele_de_DMP_francais_DMPOPIDoR_2019_07_24_mis_en_page_2.pdf</a:t>
            </a:r>
          </a:p>
        </p:txBody>
      </p:sp>
    </p:spTree>
    <p:extLst>
      <p:ext uri="{BB962C8B-B14F-4D97-AF65-F5344CB8AC3E}">
        <p14:creationId xmlns:p14="http://schemas.microsoft.com/office/powerpoint/2010/main" val="123030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92EEB4-3D23-E4D2-4B43-048FE880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5A681-D79E-C7E7-846E-E7576D7F0F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Data sharing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23DE11-FFB4-5674-DE0E-08C9C7850630}"/>
              </a:ext>
            </a:extLst>
          </p:cNvPr>
          <p:cNvSpPr txBox="1"/>
          <p:nvPr/>
        </p:nvSpPr>
        <p:spPr>
          <a:xfrm>
            <a:off x="1415144" y="1524000"/>
            <a:ext cx="6607628" cy="232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333333"/>
                </a:solidFill>
                <a:effectLst/>
                <a:latin typeface="OpenSans"/>
              </a:rPr>
              <a:t>Why</a:t>
            </a:r>
            <a:r>
              <a:rPr lang="fr-FR" sz="2800" dirty="0">
                <a:solidFill>
                  <a:srgbClr val="333333"/>
                </a:solidFill>
                <a:effectLst/>
                <a:latin typeface="OpenSans"/>
              </a:rPr>
              <a:t> Open Access? </a:t>
            </a:r>
            <a:endParaRPr lang="fr-FR" sz="2800" dirty="0">
              <a:solidFill>
                <a:srgbClr val="333333"/>
              </a:solidFill>
              <a:latin typeface="OpenSans"/>
            </a:endParaRPr>
          </a:p>
          <a:p>
            <a:pPr>
              <a:lnSpc>
                <a:spcPct val="150000"/>
              </a:lnSpc>
            </a:pPr>
            <a:endParaRPr lang="fr-FR" sz="20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Publicly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funded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research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should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be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unrestricted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Published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results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should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be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verifiable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by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others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Enables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other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to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build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upon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previous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work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. </a:t>
            </a:r>
            <a:endParaRPr lang="fr-F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93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416C516-3F4B-3C88-7C4B-E4CA7FAC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F20891-F4AE-6682-0569-BA0C669F87FE}"/>
              </a:ext>
            </a:extLst>
          </p:cNvPr>
          <p:cNvSpPr txBox="1"/>
          <p:nvPr/>
        </p:nvSpPr>
        <p:spPr>
          <a:xfrm>
            <a:off x="0" y="284422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solidFill>
                  <a:srgbClr val="333333"/>
                </a:solidFill>
                <a:effectLst/>
                <a:latin typeface="OpenSans"/>
              </a:rPr>
              <a:t>Organizing</a:t>
            </a:r>
            <a:r>
              <a:rPr lang="fr-FR" sz="32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3200" dirty="0" err="1">
                <a:solidFill>
                  <a:srgbClr val="333333"/>
                </a:solidFill>
                <a:effectLst/>
                <a:latin typeface="OpenSans"/>
              </a:rPr>
              <a:t>your</a:t>
            </a:r>
            <a:r>
              <a:rPr lang="fr-FR" sz="32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3200" dirty="0" err="1">
                <a:solidFill>
                  <a:srgbClr val="333333"/>
                </a:solidFill>
                <a:effectLst/>
                <a:latin typeface="OpenSans"/>
              </a:rPr>
              <a:t>projects</a:t>
            </a:r>
            <a:r>
              <a:rPr lang="fr-FR" sz="32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endParaRPr lang="fr-FR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428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F44F03A-081A-5B2C-B70C-A8F309B6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8B0B8-22A3-AF6C-9B4F-F6B8C8FAF9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Organizing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projects</a:t>
            </a:r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9CB31-E894-C3BA-FDEC-FC64EABA7F68}"/>
              </a:ext>
            </a:extLst>
          </p:cNvPr>
          <p:cNvSpPr/>
          <p:nvPr/>
        </p:nvSpPr>
        <p:spPr>
          <a:xfrm>
            <a:off x="141448" y="1990176"/>
            <a:ext cx="8861104" cy="14380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$ ls -l data/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rw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-r--r-- user staff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samples.mat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rw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-r--r-- user staff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samplesFinal.mat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rw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-r--r-- user staff samplesFinalV2.mat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rw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-r--r-- user staff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samplesUSE_THIS_ONE.mat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rw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-r--r-- user staff samplesV2.mat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35D5ED-6ADC-B807-3A8E-25543AF9F86B}"/>
              </a:ext>
            </a:extLst>
          </p:cNvPr>
          <p:cNvSpPr txBox="1"/>
          <p:nvPr/>
        </p:nvSpPr>
        <p:spPr>
          <a:xfrm>
            <a:off x="1477734" y="981508"/>
            <a:ext cx="5608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Which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sample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file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represents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the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latest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version? 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998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AC90C39-BCEF-CE16-775B-23BEE72B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2AF9CB-ADAE-AF7C-B7E8-A72FAEDF7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Organizing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projects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74388D-267D-F992-E76D-3E2846D0D880}"/>
              </a:ext>
            </a:extLst>
          </p:cNvPr>
          <p:cNvSpPr txBox="1"/>
          <p:nvPr/>
        </p:nvSpPr>
        <p:spPr>
          <a:xfrm>
            <a:off x="97972" y="816428"/>
            <a:ext cx="9046028" cy="321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33333"/>
                </a:solidFill>
                <a:effectLst/>
                <a:latin typeface="OpenSans"/>
              </a:rPr>
              <a:t>The </a:t>
            </a:r>
            <a:r>
              <a:rPr lang="fr-FR" sz="2800" dirty="0" err="1">
                <a:solidFill>
                  <a:srgbClr val="333333"/>
                </a:solidFill>
                <a:effectLst/>
                <a:latin typeface="OpenSans"/>
              </a:rPr>
              <a:t>project</a:t>
            </a:r>
            <a:r>
              <a:rPr lang="fr-FR" sz="2800" dirty="0">
                <a:solidFill>
                  <a:srgbClr val="333333"/>
                </a:solidFill>
                <a:effectLst/>
                <a:latin typeface="OpenSans"/>
              </a:rPr>
              <a:t> directory</a:t>
            </a:r>
          </a:p>
          <a:p>
            <a:br>
              <a:rPr lang="fr-FR" sz="3600" dirty="0">
                <a:solidFill>
                  <a:srgbClr val="333333"/>
                </a:solidFill>
                <a:effectLst/>
                <a:latin typeface="OpenSans"/>
              </a:rPr>
            </a:b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The first </a:t>
            </a:r>
            <a:r>
              <a:rPr lang="fr-FR" sz="2400" dirty="0" err="1">
                <a:solidFill>
                  <a:srgbClr val="333333"/>
                </a:solidFill>
                <a:effectLst/>
                <a:latin typeface="OpenSans"/>
              </a:rPr>
              <a:t>step</a:t>
            </a: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400" dirty="0" err="1">
                <a:solidFill>
                  <a:srgbClr val="333333"/>
                </a:solidFill>
                <a:effectLst/>
                <a:latin typeface="OpenSans"/>
              </a:rPr>
              <a:t>towards</a:t>
            </a: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400" dirty="0" err="1">
                <a:solidFill>
                  <a:srgbClr val="333333"/>
                </a:solidFill>
                <a:effectLst/>
                <a:latin typeface="OpenSans"/>
              </a:rPr>
              <a:t>working</a:t>
            </a: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400" dirty="0" err="1">
                <a:solidFill>
                  <a:srgbClr val="333333"/>
                </a:solidFill>
                <a:effectLst/>
                <a:latin typeface="OpenSans"/>
              </a:rPr>
              <a:t>reproducibly</a:t>
            </a: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: </a:t>
            </a:r>
            <a:r>
              <a:rPr lang="fr-FR" sz="2400" dirty="0" err="1">
                <a:solidFill>
                  <a:schemeClr val="accent2"/>
                </a:solidFill>
                <a:effectLst/>
                <a:latin typeface="OpenSans"/>
              </a:rPr>
              <a:t>Get</a:t>
            </a: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 </a:t>
            </a:r>
            <a:r>
              <a:rPr lang="fr-FR" sz="2400" dirty="0" err="1">
                <a:solidFill>
                  <a:schemeClr val="accent2"/>
                </a:solidFill>
                <a:effectLst/>
                <a:latin typeface="OpenSans"/>
              </a:rPr>
              <a:t>organized</a:t>
            </a: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! </a:t>
            </a:r>
          </a:p>
          <a:p>
            <a:endParaRPr lang="fr-FR" sz="20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Divide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your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work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into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distinct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projects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Keep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all files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needed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to go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from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raw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data to final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results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in a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dedicated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directory.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Use relevant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subdirectories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. </a:t>
            </a:r>
            <a:endParaRPr lang="fr-F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77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AC90C39-BCEF-CE16-775B-23BEE72B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2AF9CB-ADAE-AF7C-B7E8-A72FAEDF7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Organizing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projects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74388D-267D-F992-E76D-3E2846D0D880}"/>
              </a:ext>
            </a:extLst>
          </p:cNvPr>
          <p:cNvSpPr txBox="1"/>
          <p:nvPr/>
        </p:nvSpPr>
        <p:spPr>
          <a:xfrm>
            <a:off x="97972" y="449025"/>
            <a:ext cx="9046028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There are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many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ways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to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organize</a:t>
            </a:r>
            <a:r>
              <a:rPr lang="fr-FR" sz="2000" dirty="0">
                <a:solidFill>
                  <a:srgbClr val="333333"/>
                </a:solidFill>
                <a:effectLst/>
                <a:latin typeface="OpenSans"/>
              </a:rPr>
              <a:t> a </a:t>
            </a:r>
            <a:r>
              <a:rPr lang="fr-FR" sz="2000" dirty="0" err="1">
                <a:solidFill>
                  <a:srgbClr val="333333"/>
                </a:solidFill>
                <a:effectLst/>
                <a:latin typeface="OpenSans"/>
              </a:rPr>
              <a:t>project</a:t>
            </a:r>
            <a:endParaRPr lang="fr-FR" sz="2000" dirty="0">
              <a:solidFill>
                <a:srgbClr val="333333"/>
              </a:solidFill>
              <a:effectLst/>
              <a:latin typeface="OpenSans"/>
            </a:endParaRPr>
          </a:p>
          <a:p>
            <a:pPr>
              <a:lnSpc>
                <a:spcPct val="150000"/>
              </a:lnSpc>
            </a:pP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One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example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here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:</a:t>
            </a:r>
            <a:r>
              <a:rPr lang="fr-FR" sz="1800" dirty="0">
                <a:solidFill>
                  <a:schemeClr val="accent2"/>
                </a:solidFill>
                <a:effectLst/>
                <a:latin typeface="OpenSans"/>
              </a:rPr>
              <a:t> https://</a:t>
            </a:r>
            <a:r>
              <a:rPr lang="fr-FR" sz="1800" dirty="0" err="1">
                <a:solidFill>
                  <a:schemeClr val="accent2"/>
                </a:solidFill>
                <a:effectLst/>
                <a:latin typeface="OpenSans"/>
              </a:rPr>
              <a:t>github.com</a:t>
            </a:r>
            <a:r>
              <a:rPr lang="fr-FR" sz="1800" dirty="0">
                <a:solidFill>
                  <a:schemeClr val="accent2"/>
                </a:solidFill>
                <a:effectLst/>
                <a:latin typeface="OpenSans"/>
              </a:rPr>
              <a:t>/</a:t>
            </a:r>
            <a:r>
              <a:rPr lang="fr-FR" sz="1800" dirty="0" err="1">
                <a:solidFill>
                  <a:schemeClr val="accent2"/>
                </a:solidFill>
                <a:effectLst/>
                <a:latin typeface="OpenSans"/>
              </a:rPr>
              <a:t>NBISweden</a:t>
            </a:r>
            <a:r>
              <a:rPr lang="fr-FR" sz="1800" dirty="0">
                <a:solidFill>
                  <a:schemeClr val="accent2"/>
                </a:solidFill>
                <a:effectLst/>
                <a:latin typeface="OpenSans"/>
              </a:rPr>
              <a:t>/</a:t>
            </a:r>
            <a:r>
              <a:rPr lang="fr-FR" sz="1800" dirty="0" err="1">
                <a:solidFill>
                  <a:schemeClr val="accent2"/>
                </a:solidFill>
                <a:effectLst/>
                <a:latin typeface="OpenSans"/>
              </a:rPr>
              <a:t>project_template</a:t>
            </a:r>
            <a:endParaRPr lang="fr-FR" sz="3200" dirty="0">
              <a:solidFill>
                <a:schemeClr val="accent2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DEBC8-18F3-0021-EB65-B56C8A4663BD}"/>
              </a:ext>
            </a:extLst>
          </p:cNvPr>
          <p:cNvSpPr/>
          <p:nvPr/>
        </p:nvSpPr>
        <p:spPr>
          <a:xfrm>
            <a:off x="141448" y="1634188"/>
            <a:ext cx="8861104" cy="43196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code/		 	code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needed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to go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input files to final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results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data/			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raw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and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primary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data (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never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edit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!) 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doc/				documentation of the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study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intermediate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/ 	output files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intermediate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analysis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steps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logs/			logs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the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different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analysis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steps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notebooks/		notebooks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that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document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your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day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-to-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day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work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results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/			output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workflows and analyses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scratch/			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temporary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files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that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can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ve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safely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deleted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or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lost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config.yml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		configuration of the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project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workflow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Dockerfile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		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recipe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to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create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a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project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container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environment.yml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	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project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dependencies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list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used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to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create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software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environment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README.md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		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project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description and instructions</a:t>
            </a:r>
            <a:b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Snakefile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		workflow file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used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by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snakemake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3532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{A8CBE087-6F43-0747-998A-212FC81777CB}tf10001119</Template>
  <TotalTime>23154</TotalTime>
  <Words>544</Words>
  <Application>Microsoft Macintosh PowerPoint</Application>
  <PresentationFormat>Affichage à l'écran (4:3)</PresentationFormat>
  <Paragraphs>81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OpenSans</vt:lpstr>
      <vt:lpstr>Roboto</vt:lpstr>
      <vt:lpstr>Galerie</vt:lpstr>
      <vt:lpstr>Managing you data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Jacques Dainat Ph.D.</dc:title>
  <dc:creator>Jacques Dainat</dc:creator>
  <cp:lastModifiedBy>Microsoft Office User</cp:lastModifiedBy>
  <cp:revision>275</cp:revision>
  <dcterms:created xsi:type="dcterms:W3CDTF">2018-11-21T09:52:36Z</dcterms:created>
  <dcterms:modified xsi:type="dcterms:W3CDTF">2023-06-02T16:35:43Z</dcterms:modified>
</cp:coreProperties>
</file>