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1" r:id="rId7"/>
    <p:sldId id="257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A19CC-7AF7-EB89-4332-4741C53B92FF}" v="777" dt="2024-11-04T00:14:15.160"/>
    <p1510:client id="{8546B784-A847-7148-E171-F972075AB868}" v="1280" dt="2024-11-03T20:41:48.148"/>
    <p1510:client id="{9CEA81F2-6367-2405-4C87-CBF6914F422D}" v="2" dt="2024-11-04T04:26:12.903"/>
    <p1510:client id="{C88606E1-F3B8-6DFE-46B6-523171D33C09}" v="11" dt="2024-11-03T19:28:13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3:12:57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0:13:35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3FA86-A4E3-4ADA-B2C9-03BA6614B770}" type="datetimeFigureOut"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42A7E-AA52-420C-9098-3E9497AD5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Session is just like piece of data that a server keeps track of a user as they're using the website. It is helpful to keep track of what the user has done before and what they've done on your website so far. Example – Login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2A7E-AA52-420C-9098-3E9497AD536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When user visits a website that initiate </a:t>
            </a:r>
            <a:r>
              <a:rPr lang="en-US" dirty="0" err="1">
                <a:ea typeface="Calibri"/>
                <a:cs typeface="Calibri"/>
              </a:rPr>
              <a:t>session_start</a:t>
            </a:r>
            <a:r>
              <a:rPr lang="en-US" dirty="0">
                <a:ea typeface="Calibri"/>
                <a:cs typeface="Calibri"/>
              </a:rPr>
              <a:t>() that checks for session ID using cookies or URL parameters. PHP checks GET and POST data to see if session ID exists. If no session Id exists a new session ID is created. The new session file is created on the server to store user data. If session Id exist it stores the data via $_SESSION (global variable).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2A7E-AA52-420C-9098-3E9497AD536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MITM: Attacker intercepts communication between the user and the server, allowing them to capture sensitive information.</a:t>
            </a:r>
          </a:p>
          <a:p>
            <a:r>
              <a:rPr lang="en-US" dirty="0">
                <a:cs typeface="Calibri"/>
              </a:rPr>
              <a:t>XSS: Attacker injects malicious scripts into web pages that execute in users' browsers, potentially capturing Session IDs.</a:t>
            </a:r>
          </a:p>
          <a:p>
            <a:r>
              <a:rPr lang="en-US" dirty="0">
                <a:cs typeface="Calibri"/>
              </a:rPr>
              <a:t>ARP:  Attacker sends malicious ARP replies to associate their MAC address with the target IP address, enabling them to intercept traffic.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2A7E-AA52-420C-9098-3E9497AD536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9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4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ustinstravels/227363369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ll you need to know about user session security">
            <a:extLst>
              <a:ext uri="{FF2B5EF4-FFF2-40B4-BE49-F238E27FC236}">
                <a16:creationId xmlns:a16="http://schemas.microsoft.com/office/drawing/2014/main" id="{ABA8A33F-5995-33BB-D4AB-558F2188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5357" r="3" b="3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Session Management and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/>
              <a:t>By: Rishi &amp; Ian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C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E1B3-6618-F3E6-327E-2E9247B5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19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Https enforcement</a:t>
            </a:r>
          </a:p>
        </p:txBody>
      </p:sp>
      <p:sp>
        <p:nvSpPr>
          <p:cNvPr id="16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A201B36-7CF9-666A-C36A-A362F979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82" y="5897514"/>
            <a:ext cx="9452657" cy="709527"/>
          </a:xfrm>
        </p:spPr>
      </p:pic>
      <p:pic>
        <p:nvPicPr>
          <p:cNvPr id="5" name="Picture 4" descr="A green padlock and black text&#10;&#10;Description automatically generated">
            <a:extLst>
              <a:ext uri="{FF2B5EF4-FFF2-40B4-BE49-F238E27FC236}">
                <a16:creationId xmlns:a16="http://schemas.microsoft.com/office/drawing/2014/main" id="{C275E1EA-EC5A-D99E-620D-44405E12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3" y="808741"/>
            <a:ext cx="4014216" cy="1966965"/>
          </a:xfrm>
          <a:prstGeom prst="rect">
            <a:avLst/>
          </a:prstGeom>
        </p:spPr>
      </p:pic>
      <p:pic>
        <p:nvPicPr>
          <p:cNvPr id="4" name="Content Placeholder 3" descr="Internet outline">
            <a:extLst>
              <a:ext uri="{FF2B5EF4-FFF2-40B4-BE49-F238E27FC236}">
                <a16:creationId xmlns:a16="http://schemas.microsoft.com/office/drawing/2014/main" id="{74CCE350-F545-6337-8857-FAD60C9C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753" y="3068603"/>
            <a:ext cx="2926080" cy="29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5D78B-8DCE-5D70-FFB6-694FD4E78CB1}"/>
              </a:ext>
            </a:extLst>
          </p:cNvPr>
          <p:cNvSpPr txBox="1"/>
          <p:nvPr/>
        </p:nvSpPr>
        <p:spPr>
          <a:xfrm>
            <a:off x="5243731" y="2777399"/>
            <a:ext cx="619605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b="1"/>
              <a:t>Authentication cookies should always be sent over HTTPS</a:t>
            </a:r>
          </a:p>
          <a:p>
            <a:pPr marL="742950" lvl="1" indent="-285750">
              <a:buFont typeface="Arial"/>
              <a:buChar char="•"/>
            </a:pPr>
            <a:r>
              <a:rPr lang="en-US" sz="3000" b="1"/>
              <a:t>Ensures a more secure transmission between the client and server, encrypting sensitive information</a:t>
            </a:r>
          </a:p>
          <a:p>
            <a:pPr marL="285750" indent="-285750">
              <a:buFont typeface="Arial"/>
              <a:buChar char="•"/>
            </a:pPr>
            <a:r>
              <a:rPr lang="en-US" sz="3000" b="1"/>
              <a:t>This should be enforced in session PHP source code</a:t>
            </a:r>
          </a:p>
          <a:p>
            <a:pPr marL="285750" indent="-285750">
              <a:buFont typeface="Arial"/>
              <a:buChar char="•"/>
            </a:pPr>
            <a:r>
              <a:rPr lang="en-US" sz="3000" b="1"/>
              <a:t>Great protection against MITM attacks</a:t>
            </a:r>
          </a:p>
          <a:p>
            <a:pPr marL="285750" indent="-285750">
              <a:buFont typeface="Arial"/>
              <a:buChar char="•"/>
            </a:pPr>
            <a:r>
              <a:rPr lang="en-US" sz="3000" b="1"/>
              <a:t>Helps prevent Session Hijacking</a:t>
            </a:r>
          </a:p>
        </p:txBody>
      </p:sp>
    </p:spTree>
    <p:extLst>
      <p:ext uri="{BB962C8B-B14F-4D97-AF65-F5344CB8AC3E}">
        <p14:creationId xmlns:p14="http://schemas.microsoft.com/office/powerpoint/2010/main" val="12923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B74EB-1D9C-7020-6AAC-20B91396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/>
              <a:t>Thank you for listening!</a:t>
            </a:r>
            <a:br>
              <a:rPr lang="en-US" sz="6300"/>
            </a:br>
            <a:r>
              <a:rPr lang="en-US" sz="5000"/>
              <a:t>We hope you now understand session management and security a little more!</a:t>
            </a:r>
          </a:p>
        </p:txBody>
      </p:sp>
      <p:sp>
        <p:nvSpPr>
          <p:cNvPr id="2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722BB41-8E0B-3A54-DB9E-239C770F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6924" y="4251960"/>
            <a:ext cx="1975104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770C8-BE99-22FA-447E-9B46175F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Session and Session IDs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5701A38-6B34-01E5-FD26-6C147144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Sessions: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Store user data across multiple pages in web applications.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Maintain user state, preferences, and authentication details.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Saves on the server side and identified by a unique Session ID.</a:t>
            </a:r>
          </a:p>
          <a:p>
            <a:r>
              <a:rPr lang="en-US"/>
              <a:t>Session ID: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Unique identifier assigned to each user's session.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Stored in cookies and sent with each request to the 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Essential for tracking user activity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46694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22835-9A5E-EF35-B12B-4862220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How does a PHP session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6306-BD2F-7566-CD94-B7D49864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Sessions are an extension of functions in PHP.</a:t>
            </a:r>
          </a:p>
          <a:p>
            <a:r>
              <a:rPr lang="en-US" dirty="0"/>
              <a:t>First-time users visits a web page it calls </a:t>
            </a:r>
            <a:r>
              <a:rPr lang="en-US" err="1"/>
              <a:t>php_session_create_id</a:t>
            </a:r>
            <a:r>
              <a:rPr lang="en-US" dirty="0"/>
              <a:t>() automatically.</a:t>
            </a:r>
          </a:p>
          <a:p>
            <a:r>
              <a:rPr lang="en-US" dirty="0"/>
              <a:t>PHP checks for existing session IDs using GET and POST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Retrieves the Session ID from the cookie.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Opens a file storing the session on the client's device.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Saves data in the "$_SESSION" variable for reference</a:t>
            </a:r>
          </a:p>
        </p:txBody>
      </p:sp>
      <p:pic>
        <p:nvPicPr>
          <p:cNvPr id="5" name="Picture 4" descr="A black background with purple and white symbols&#10;&#10;Description automatically generated">
            <a:extLst>
              <a:ext uri="{FF2B5EF4-FFF2-40B4-BE49-F238E27FC236}">
                <a16:creationId xmlns:a16="http://schemas.microsoft.com/office/drawing/2014/main" id="{E4D4BED5-8613-D2CC-5679-10A6A5EA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61" y="5804890"/>
            <a:ext cx="6968836" cy="5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6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697-95C3-D068-1EB5-454A2F2B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6AF6-6364-F686-EDD4-5356FF45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Attacker that takes over an existing session using the Session ID.</a:t>
            </a:r>
          </a:p>
          <a:p>
            <a:r>
              <a:rPr lang="en-US" dirty="0"/>
              <a:t>Network interception in unsecured environment (e.g., public Wi-Fi).</a:t>
            </a:r>
          </a:p>
          <a:p>
            <a:r>
              <a:rPr lang="en-US" dirty="0"/>
              <a:t>Techniques: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Man-in-the-Middle (MITM) to capture user-server connections.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Cross-Site Scripting (XSS) to steal Session IDs.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Address Resolution Protocol (ARP) Poisoning</a:t>
            </a:r>
          </a:p>
        </p:txBody>
      </p:sp>
      <p:pic>
        <p:nvPicPr>
          <p:cNvPr id="4" name="Picture 3" descr="Session sniffing">
            <a:extLst>
              <a:ext uri="{FF2B5EF4-FFF2-40B4-BE49-F238E27FC236}">
                <a16:creationId xmlns:a16="http://schemas.microsoft.com/office/drawing/2014/main" id="{F58F5DD3-30ED-2574-F13A-ED3F8BE8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06" y="2160926"/>
            <a:ext cx="2743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3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B33B4-624E-F4E7-721F-D1DCB322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Session Fixation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2600"/>
          </a:solidFill>
          <a:ln w="38100" cap="rnd">
            <a:solidFill>
              <a:srgbClr val="FF26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927E-6777-507A-B557-F0A7A1AF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Attack where a hacker tricks a user into using a Session ID they control.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Process: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The attacker obtains a valid Session ID from a web application.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They send fake links with a fake login page to the </a:t>
            </a:r>
            <a:r>
              <a:rPr lang="en-US"/>
              <a:t>user.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Once the user authenticates with the malicious Session ID, the attacker gains access to the user's account.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PDF] Session Fixation Vulnerability in Web-based Applications | Semantic  Scholar">
            <a:extLst>
              <a:ext uri="{FF2B5EF4-FFF2-40B4-BE49-F238E27FC236}">
                <a16:creationId xmlns:a16="http://schemas.microsoft.com/office/drawing/2014/main" id="{380135F9-F223-1FFB-12F8-95B6A7D7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" b="4460"/>
          <a:stretch/>
        </p:blipFill>
        <p:spPr>
          <a:xfrm>
            <a:off x="6099048" y="1923446"/>
            <a:ext cx="5458968" cy="30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A9AE-DCFD-CF24-9595-4F843D37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Highlighting importance:</a:t>
            </a:r>
            <a:br>
              <a:rPr lang="en-US" sz="5600"/>
            </a:br>
            <a:r>
              <a:rPr lang="en-US" sz="5600"/>
              <a:t>Google Account Session exploit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06BE6"/>
          </a:solidFill>
          <a:ln w="38100" cap="rnd">
            <a:solidFill>
              <a:srgbClr val="006BE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2527-63EE-F907-6ABA-5CD3DB15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9661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In late 2023, a bug in Google's cookie authentication was found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Hackers used this to steal user accounts and collect their data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They took advantage of the exploit by using malware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Google hides information about the API that caused the exploit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broken glass with a logo in the background&#10;&#10;Description automatically generated">
            <a:extLst>
              <a:ext uri="{FF2B5EF4-FFF2-40B4-BE49-F238E27FC236}">
                <a16:creationId xmlns:a16="http://schemas.microsoft.com/office/drawing/2014/main" id="{6B8E1A51-F026-A422-1EC4-7A19704E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61" r="3970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388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finger pointing on a tablet with green neon lights">
            <a:extLst>
              <a:ext uri="{FF2B5EF4-FFF2-40B4-BE49-F238E27FC236}">
                <a16:creationId xmlns:a16="http://schemas.microsoft.com/office/drawing/2014/main" id="{B48693EB-A56D-DAC6-ABCB-88899B9B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8B69-7D2A-EC0D-7AF1-965A176A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Preventing session attacks</a:t>
            </a:r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F964-A740-5CB6-2FEE-0144A441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500" b="1"/>
              <a:t>It is the job of the developer to prevent attacks through sessions</a:t>
            </a:r>
            <a:endParaRPr lang="en-US" b="1"/>
          </a:p>
          <a:p>
            <a:pPr algn="ctr"/>
            <a:r>
              <a:rPr lang="en-US" sz="3500" b="1"/>
              <a:t>There are many measures that can be taken in PHP to help prevent session exploitation</a:t>
            </a:r>
          </a:p>
          <a:p>
            <a:pPr lvl="1" algn="ctr">
              <a:buFont typeface="Courier New" panose="020B0604020202020204" pitchFamily="34" charset="0"/>
              <a:buChar char="o"/>
            </a:pPr>
            <a:r>
              <a:rPr lang="en-US" sz="3500" b="1"/>
              <a:t>Session Regeneration</a:t>
            </a:r>
          </a:p>
          <a:p>
            <a:pPr lvl="1" algn="ctr">
              <a:buFont typeface="Courier New" panose="020B0604020202020204" pitchFamily="34" charset="0"/>
              <a:buChar char="o"/>
            </a:pPr>
            <a:r>
              <a:rPr lang="en-US" sz="3500" b="1"/>
              <a:t>Session Expiration Checks</a:t>
            </a:r>
          </a:p>
          <a:p>
            <a:pPr lvl="1" algn="ctr">
              <a:buFont typeface="Courier New" panose="020B0604020202020204" pitchFamily="34" charset="0"/>
              <a:buChar char="o"/>
            </a:pPr>
            <a:r>
              <a:rPr lang="en-US" sz="3500" b="1"/>
              <a:t>HTTPS Enforcement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B086F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D5885-8151-5749-CD13-9553423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SESSION regeneration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996C-E982-9905-B6A4-9FAD9690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925748"/>
            <a:ext cx="5452872" cy="16550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/>
              <a:t>Generates a new session ID after logging the user in</a:t>
            </a:r>
          </a:p>
          <a:p>
            <a:pPr>
              <a:lnSpc>
                <a:spcPct val="100000"/>
              </a:lnSpc>
            </a:pPr>
            <a:r>
              <a:rPr lang="en-US" sz="3200" b="1"/>
              <a:t>Old session IDs are voided and will not grant access</a:t>
            </a:r>
          </a:p>
          <a:p>
            <a:pPr>
              <a:lnSpc>
                <a:spcPct val="100000"/>
              </a:lnSpc>
            </a:pPr>
            <a:r>
              <a:rPr lang="en-US" sz="3200" b="1"/>
              <a:t>A powerful tool against session fixation</a:t>
            </a:r>
          </a:p>
          <a:p>
            <a:pPr>
              <a:lnSpc>
                <a:spcPct val="100000"/>
              </a:lnSpc>
            </a:pPr>
            <a:r>
              <a:rPr lang="en-US" sz="3200" b="1"/>
              <a:t>In PHP, uses the "</a:t>
            </a:r>
            <a:r>
              <a:rPr lang="en-US" sz="3200" b="1" err="1"/>
              <a:t>session_regenerate_ID</a:t>
            </a:r>
            <a:r>
              <a:rPr lang="en-US" sz="3200" b="1"/>
              <a:t>()" method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064B740-F6EB-5E9C-F1C1-E33219A5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 r="49057" b="986"/>
          <a:stretch/>
        </p:blipFill>
        <p:spPr>
          <a:xfrm>
            <a:off x="6095999" y="1297479"/>
            <a:ext cx="5452873" cy="22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D579-BDBF-A512-0F52-C39EA0D1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SESSION EXPIRATION CHECKS</a:t>
            </a:r>
          </a:p>
        </p:txBody>
      </p:sp>
      <p:sp>
        <p:nvSpPr>
          <p:cNvPr id="16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360"/>
          </a:solidFill>
          <a:ln w="38100" cap="rnd">
            <a:solidFill>
              <a:srgbClr val="FFF3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CFC054-0222-441B-F436-3AC249E2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304" y="2706624"/>
            <a:ext cx="590681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The length of a session's life should be explicitly defined</a:t>
            </a:r>
          </a:p>
          <a:p>
            <a:r>
              <a:rPr lang="en-US" sz="3200" b="1"/>
              <a:t>Session expiration will help lessen the time an attacker gets to validate a session with a given ID</a:t>
            </a:r>
          </a:p>
          <a:p>
            <a:r>
              <a:rPr lang="en-US" sz="3200" b="1"/>
              <a:t>Checks for repeated attempts to use expired sessions can be utilized to identify attackers attempting to steal data</a:t>
            </a:r>
          </a:p>
        </p:txBody>
      </p:sp>
      <p:pic>
        <p:nvPicPr>
          <p:cNvPr id="4" name="Content Placeholder 3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28069979-020F-788C-24C5-C2E474614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" y="786199"/>
            <a:ext cx="4014216" cy="2295629"/>
          </a:xfrm>
          <a:prstGeom prst="rect">
            <a:avLst/>
          </a:prstGeom>
        </p:spPr>
      </p:pic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7A0C0F0E-01BB-7C11-284A-9F463B7C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3761006"/>
            <a:ext cx="5191978" cy="18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05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SketchyVTI</vt:lpstr>
      <vt:lpstr>Session Management and Security</vt:lpstr>
      <vt:lpstr>Session and Session IDs</vt:lpstr>
      <vt:lpstr>How does a PHP session work?</vt:lpstr>
      <vt:lpstr>Session Hijacking</vt:lpstr>
      <vt:lpstr>Session Fixation</vt:lpstr>
      <vt:lpstr>Highlighting importance: Google Account Session exploit</vt:lpstr>
      <vt:lpstr>Preventing session attacks</vt:lpstr>
      <vt:lpstr>SESSION regeneration</vt:lpstr>
      <vt:lpstr>SESSION EXPIRATION CHECKS</vt:lpstr>
      <vt:lpstr>Https enforcement</vt:lpstr>
      <vt:lpstr>Thank you for listening! We hope you now understand session management and security a little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338</cp:revision>
  <dcterms:created xsi:type="dcterms:W3CDTF">2024-10-31T16:34:57Z</dcterms:created>
  <dcterms:modified xsi:type="dcterms:W3CDTF">2024-11-04T04:26:56Z</dcterms:modified>
</cp:coreProperties>
</file>