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1" r:id="rId7"/>
    <p:sldId id="257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A19CC-7AF7-EB89-4332-4741C53B92FF}" v="777" dt="2024-11-04T00:14:15.160"/>
    <p1510:client id="{8546B784-A847-7148-E171-F972075AB868}" v="1280" dt="2024-11-03T20:41:48.148"/>
    <p1510:client id="{9CEA81F2-6367-2405-4C87-CBF6914F422D}" v="37" dt="2024-11-04T04:38:30.254"/>
    <p1510:client id="{C88606E1-F3B8-6DFE-46B6-523171D33C09}" v="11" dt="2024-11-03T19:28:13.851"/>
    <p1510:client id="{E21D79CA-E8B2-49C7-4F51-3F9078C0CEB9}" v="42" dt="2024-11-04T04:30:01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3:12:57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0:13:35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04:38:42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3FA86-A4E3-4ADA-B2C9-03BA6614B770}" type="datetimeFigureOut"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42A7E-AA52-420C-9098-3E9497AD5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Session is just like piece of data that a server keeps track of a user as they're using the website. It is helpful to keep track of what the user has done before and what they've done on your website so far. Example – Login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2A7E-AA52-420C-9098-3E9497AD536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When user visits a website that initiate </a:t>
            </a:r>
            <a:r>
              <a:rPr lang="en-US" dirty="0" err="1">
                <a:ea typeface="Calibri"/>
                <a:cs typeface="Calibri"/>
              </a:rPr>
              <a:t>session_start</a:t>
            </a:r>
            <a:r>
              <a:rPr lang="en-US" dirty="0">
                <a:ea typeface="Calibri"/>
                <a:cs typeface="Calibri"/>
              </a:rPr>
              <a:t>() that checks for session ID using cookies or URL parameters. PHP checks GET and POST data to see if session ID exists. If no session Id exists a new session ID is created. The new session file is created on the server to store user data. If session Id exist it stores the data via $_SESSION (global variable).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2A7E-AA52-420C-9098-3E9497AD536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2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MITM: Attacker intercepts communication between the user and the server, allowing them to capture sensitive information.</a:t>
            </a:r>
          </a:p>
          <a:p>
            <a:r>
              <a:rPr lang="en-US" dirty="0">
                <a:cs typeface="Calibri"/>
              </a:rPr>
              <a:t>XSS: Attacker injects malicious scripts into web pages that execute in users' browsers, potentially capturing Session IDs.</a:t>
            </a:r>
          </a:p>
          <a:p>
            <a:r>
              <a:rPr lang="en-US" dirty="0">
                <a:cs typeface="Calibri"/>
              </a:rPr>
              <a:t>ARP:  </a:t>
            </a:r>
            <a:r>
              <a:rPr lang="en-US"/>
              <a:t>Attacker sends a malicious reply to the network they want to target, making the hacker’s device the gateway to the network. This allows the attacker to capture traffic that goes through the network</a:t>
            </a:r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2A7E-AA52-420C-9098-3E9497AD536B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1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9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1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4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6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justinstravels/227363369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ll you need to know about user session security">
            <a:extLst>
              <a:ext uri="{FF2B5EF4-FFF2-40B4-BE49-F238E27FC236}">
                <a16:creationId xmlns:a16="http://schemas.microsoft.com/office/drawing/2014/main" id="{ABA8A33F-5995-33BB-D4AB-558F2188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5357" r="3" b="3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Session Management and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/>
              <a:t>By: Rishi &amp; Ian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824B8B-B231-480A-9E80-6D446D1D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3AF03E-5FC1-48B3-8CF2-01998C232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58548" y="0"/>
            <a:ext cx="7464980" cy="6858000"/>
          </a:xfrm>
          <a:custGeom>
            <a:avLst/>
            <a:gdLst>
              <a:gd name="connsiteX0" fmla="*/ 0 w 7464980"/>
              <a:gd name="connsiteY0" fmla="*/ 0 h 6858000"/>
              <a:gd name="connsiteX1" fmla="*/ 1624264 w 7464980"/>
              <a:gd name="connsiteY1" fmla="*/ 0 h 6858000"/>
              <a:gd name="connsiteX2" fmla="*/ 2171700 w 7464980"/>
              <a:gd name="connsiteY2" fmla="*/ 0 h 6858000"/>
              <a:gd name="connsiteX3" fmla="*/ 2794224 w 7464980"/>
              <a:gd name="connsiteY3" fmla="*/ 0 h 6858000"/>
              <a:gd name="connsiteX4" fmla="*/ 2860782 w 7464980"/>
              <a:gd name="connsiteY4" fmla="*/ 0 h 6858000"/>
              <a:gd name="connsiteX5" fmla="*/ 7446838 w 7464980"/>
              <a:gd name="connsiteY5" fmla="*/ 0 h 6858000"/>
              <a:gd name="connsiteX6" fmla="*/ 7437231 w 7464980"/>
              <a:gd name="connsiteY6" fmla="*/ 94814 h 6858000"/>
              <a:gd name="connsiteX7" fmla="*/ 7442282 w 7464980"/>
              <a:gd name="connsiteY7" fmla="*/ 421796 h 6858000"/>
              <a:gd name="connsiteX8" fmla="*/ 7446216 w 7464980"/>
              <a:gd name="connsiteY8" fmla="*/ 812192 h 6858000"/>
              <a:gd name="connsiteX9" fmla="*/ 7426545 w 7464980"/>
              <a:gd name="connsiteY9" fmla="*/ 1113642 h 6858000"/>
              <a:gd name="connsiteX10" fmla="*/ 7454338 w 7464980"/>
              <a:gd name="connsiteY10" fmla="*/ 1796708 h 6858000"/>
              <a:gd name="connsiteX11" fmla="*/ 7452689 w 7464980"/>
              <a:gd name="connsiteY11" fmla="*/ 2327333 h 6858000"/>
              <a:gd name="connsiteX12" fmla="*/ 7443551 w 7464980"/>
              <a:gd name="connsiteY12" fmla="*/ 2784280 h 6858000"/>
              <a:gd name="connsiteX13" fmla="*/ 7449008 w 7464980"/>
              <a:gd name="connsiteY13" fmla="*/ 2985458 h 6858000"/>
              <a:gd name="connsiteX14" fmla="*/ 7435302 w 7464980"/>
              <a:gd name="connsiteY14" fmla="*/ 3531096 h 6858000"/>
              <a:gd name="connsiteX15" fmla="*/ 7445835 w 7464980"/>
              <a:gd name="connsiteY15" fmla="*/ 4336830 h 6858000"/>
              <a:gd name="connsiteX16" fmla="*/ 7444947 w 7464980"/>
              <a:gd name="connsiteY16" fmla="*/ 5026893 h 6858000"/>
              <a:gd name="connsiteX17" fmla="*/ 7449262 w 7464980"/>
              <a:gd name="connsiteY17" fmla="*/ 5252632 h 6858000"/>
              <a:gd name="connsiteX18" fmla="*/ 7449262 w 7464980"/>
              <a:gd name="connsiteY18" fmla="*/ 5466282 h 6858000"/>
              <a:gd name="connsiteX19" fmla="*/ 7411187 w 7464980"/>
              <a:gd name="connsiteY19" fmla="*/ 6121225 h 6858000"/>
              <a:gd name="connsiteX20" fmla="*/ 7426643 w 7464980"/>
              <a:gd name="connsiteY20" fmla="*/ 6708907 h 6858000"/>
              <a:gd name="connsiteX21" fmla="*/ 7443936 w 7464980"/>
              <a:gd name="connsiteY21" fmla="*/ 6858000 h 6858000"/>
              <a:gd name="connsiteX22" fmla="*/ 2860782 w 7464980"/>
              <a:gd name="connsiteY22" fmla="*/ 6858000 h 6858000"/>
              <a:gd name="connsiteX23" fmla="*/ 2794224 w 7464980"/>
              <a:gd name="connsiteY23" fmla="*/ 6858000 h 6858000"/>
              <a:gd name="connsiteX24" fmla="*/ 2171700 w 7464980"/>
              <a:gd name="connsiteY24" fmla="*/ 6858000 h 6858000"/>
              <a:gd name="connsiteX25" fmla="*/ 1624264 w 7464980"/>
              <a:gd name="connsiteY25" fmla="*/ 6858000 h 6858000"/>
              <a:gd name="connsiteX26" fmla="*/ 0 w 7464980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64980" h="6858000">
                <a:moveTo>
                  <a:pt x="0" y="0"/>
                </a:moveTo>
                <a:lnTo>
                  <a:pt x="1624264" y="0"/>
                </a:lnTo>
                <a:lnTo>
                  <a:pt x="2171700" y="0"/>
                </a:lnTo>
                <a:lnTo>
                  <a:pt x="2794224" y="0"/>
                </a:lnTo>
                <a:lnTo>
                  <a:pt x="2860782" y="0"/>
                </a:lnTo>
                <a:lnTo>
                  <a:pt x="7446838" y="0"/>
                </a:lnTo>
                <a:lnTo>
                  <a:pt x="7437231" y="94814"/>
                </a:lnTo>
                <a:cubicBezTo>
                  <a:pt x="7430384" y="203629"/>
                  <a:pt x="7435048" y="312712"/>
                  <a:pt x="7442282" y="421796"/>
                </a:cubicBezTo>
                <a:cubicBezTo>
                  <a:pt x="7453108" y="551656"/>
                  <a:pt x="7454428" y="682144"/>
                  <a:pt x="7446216" y="812192"/>
                </a:cubicBezTo>
                <a:cubicBezTo>
                  <a:pt x="7438221" y="912591"/>
                  <a:pt x="7429210" y="1012988"/>
                  <a:pt x="7426545" y="1113642"/>
                </a:cubicBezTo>
                <a:cubicBezTo>
                  <a:pt x="7420198" y="1342689"/>
                  <a:pt x="7439236" y="1569316"/>
                  <a:pt x="7454338" y="1796708"/>
                </a:cubicBezTo>
                <a:cubicBezTo>
                  <a:pt x="7466015" y="1973710"/>
                  <a:pt x="7471472" y="2150457"/>
                  <a:pt x="7452689" y="2327333"/>
                </a:cubicBezTo>
                <a:cubicBezTo>
                  <a:pt x="7436698" y="2479266"/>
                  <a:pt x="7428321" y="2631453"/>
                  <a:pt x="7443551" y="2784280"/>
                </a:cubicBezTo>
                <a:cubicBezTo>
                  <a:pt x="7450277" y="2851085"/>
                  <a:pt x="7457512" y="2918653"/>
                  <a:pt x="7449008" y="2985458"/>
                </a:cubicBezTo>
                <a:cubicBezTo>
                  <a:pt x="7426036" y="3167039"/>
                  <a:pt x="7429591" y="3349132"/>
                  <a:pt x="7435302" y="3531096"/>
                </a:cubicBezTo>
                <a:cubicBezTo>
                  <a:pt x="7443805" y="3799715"/>
                  <a:pt x="7457892" y="4067954"/>
                  <a:pt x="7445835" y="4336830"/>
                </a:cubicBezTo>
                <a:cubicBezTo>
                  <a:pt x="7435555" y="4566639"/>
                  <a:pt x="7452181" y="4796831"/>
                  <a:pt x="7444947" y="5026893"/>
                </a:cubicBezTo>
                <a:cubicBezTo>
                  <a:pt x="7442510" y="5102162"/>
                  <a:pt x="7443957" y="5177504"/>
                  <a:pt x="7449262" y="5252632"/>
                </a:cubicBezTo>
                <a:cubicBezTo>
                  <a:pt x="7455799" y="5323700"/>
                  <a:pt x="7455799" y="5395213"/>
                  <a:pt x="7449262" y="5466282"/>
                </a:cubicBezTo>
                <a:cubicBezTo>
                  <a:pt x="7424767" y="5683875"/>
                  <a:pt x="7414742" y="5902486"/>
                  <a:pt x="7411187" y="6121225"/>
                </a:cubicBezTo>
                <a:cubicBezTo>
                  <a:pt x="7407951" y="6317442"/>
                  <a:pt x="7409569" y="6513586"/>
                  <a:pt x="7426643" y="6708907"/>
                </a:cubicBezTo>
                <a:lnTo>
                  <a:pt x="7443936" y="6858000"/>
                </a:lnTo>
                <a:lnTo>
                  <a:pt x="2860782" y="6858000"/>
                </a:lnTo>
                <a:lnTo>
                  <a:pt x="2794224" y="6858000"/>
                </a:lnTo>
                <a:lnTo>
                  <a:pt x="2171700" y="6858000"/>
                </a:lnTo>
                <a:lnTo>
                  <a:pt x="16242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3C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E1B3-6618-F3E6-327E-2E9247B5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19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Https enforcement</a:t>
            </a:r>
          </a:p>
        </p:txBody>
      </p:sp>
      <p:sp>
        <p:nvSpPr>
          <p:cNvPr id="16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0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A201B36-7CF9-666A-C36A-A362F979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82" y="5897514"/>
            <a:ext cx="9452657" cy="709527"/>
          </a:xfrm>
        </p:spPr>
      </p:pic>
      <p:pic>
        <p:nvPicPr>
          <p:cNvPr id="5" name="Picture 4" descr="A green padlock and black text&#10;&#10;Description automatically generated">
            <a:extLst>
              <a:ext uri="{FF2B5EF4-FFF2-40B4-BE49-F238E27FC236}">
                <a16:creationId xmlns:a16="http://schemas.microsoft.com/office/drawing/2014/main" id="{C275E1EA-EC5A-D99E-620D-44405E12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3" y="808741"/>
            <a:ext cx="4014216" cy="1966965"/>
          </a:xfrm>
          <a:prstGeom prst="rect">
            <a:avLst/>
          </a:prstGeom>
        </p:spPr>
      </p:pic>
      <p:pic>
        <p:nvPicPr>
          <p:cNvPr id="4" name="Content Placeholder 3" descr="Internet outline">
            <a:extLst>
              <a:ext uri="{FF2B5EF4-FFF2-40B4-BE49-F238E27FC236}">
                <a16:creationId xmlns:a16="http://schemas.microsoft.com/office/drawing/2014/main" id="{74CCE350-F545-6337-8857-FAD60C9C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753" y="3068603"/>
            <a:ext cx="2926080" cy="292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55D78B-8DCE-5D70-FFB6-694FD4E78CB1}"/>
              </a:ext>
            </a:extLst>
          </p:cNvPr>
          <p:cNvSpPr txBox="1"/>
          <p:nvPr/>
        </p:nvSpPr>
        <p:spPr>
          <a:xfrm>
            <a:off x="5243731" y="2777399"/>
            <a:ext cx="6196052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100" dirty="0">
                <a:latin typeface="Grandview Display"/>
              </a:rPr>
              <a:t>Authentication cookies should always be sent over HTTPS</a:t>
            </a:r>
          </a:p>
          <a:p>
            <a:pPr marL="742950" lvl="1" indent="-285750">
              <a:buFont typeface="Arial"/>
              <a:buChar char="•"/>
            </a:pPr>
            <a:r>
              <a:rPr lang="en-US" sz="2100" dirty="0">
                <a:latin typeface="Grandview Display"/>
              </a:rPr>
              <a:t>Ensures a more secure transmission between the client and server, encrypting sensitive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100" dirty="0">
                <a:latin typeface="Grandview Display"/>
              </a:rPr>
              <a:t>This should be enforced in session PHP source code</a:t>
            </a:r>
          </a:p>
          <a:p>
            <a:pPr marL="285750" indent="-285750">
              <a:buFont typeface="Arial"/>
              <a:buChar char="•"/>
            </a:pPr>
            <a:r>
              <a:rPr lang="en-US" sz="2100" dirty="0">
                <a:latin typeface="Grandview Display"/>
              </a:rPr>
              <a:t>Great protection against MITM attacks</a:t>
            </a:r>
          </a:p>
          <a:p>
            <a:pPr marL="285750" indent="-285750">
              <a:buFont typeface="Arial"/>
              <a:buChar char="•"/>
            </a:pPr>
            <a:r>
              <a:rPr lang="en-US" sz="2100" dirty="0">
                <a:latin typeface="Grandview Display"/>
              </a:rPr>
              <a:t>Helps prevent Session Hijacking</a:t>
            </a:r>
          </a:p>
        </p:txBody>
      </p:sp>
    </p:spTree>
    <p:extLst>
      <p:ext uri="{BB962C8B-B14F-4D97-AF65-F5344CB8AC3E}">
        <p14:creationId xmlns:p14="http://schemas.microsoft.com/office/powerpoint/2010/main" val="129233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B74EB-1D9C-7020-6AAC-20B91396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7000" b="1" dirty="0"/>
              <a:t>Thank you for listening!</a:t>
            </a:r>
            <a:br>
              <a:rPr lang="en-US" sz="6300" dirty="0"/>
            </a:br>
            <a:r>
              <a:rPr lang="en-US" sz="5000" dirty="0">
                <a:latin typeface="Grandview Display"/>
              </a:rPr>
              <a:t>We hope you now understand session management and security a little more!</a:t>
            </a:r>
          </a:p>
        </p:txBody>
      </p:sp>
      <p:sp>
        <p:nvSpPr>
          <p:cNvPr id="2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722BB41-8E0B-3A54-DB9E-239C770F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6924" y="4251960"/>
            <a:ext cx="1975104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7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770C8-BE99-22FA-447E-9B46175F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Session and Session IDs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5701A38-6B34-01E5-FD26-6C147144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>
                <a:latin typeface="Grandview Display"/>
              </a:rPr>
              <a:t>Sessions: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Grandview Display"/>
              </a:rPr>
              <a:t>Store user data across multiple pages in web applications.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Grandview Display"/>
              </a:rPr>
              <a:t>Maintain user state, preferences, and authentication details.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Grandview Display"/>
              </a:rPr>
              <a:t>Saves on the server side and identified by a unique Session ID.</a:t>
            </a:r>
          </a:p>
          <a:p>
            <a:r>
              <a:rPr lang="en-US" dirty="0">
                <a:latin typeface="Grandview Display"/>
              </a:rPr>
              <a:t>Session ID: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Grandview Display"/>
              </a:rPr>
              <a:t>Unique identifier assigned to each user's session.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Grandview Display"/>
              </a:rPr>
              <a:t>Stored in cookies and sent with each request to the server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Grandview Display"/>
              </a:rPr>
              <a:t>Essential for tracking user activity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246694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22835-9A5E-EF35-B12B-4862220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How does a PHP session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6306-BD2F-7566-CD94-B7D49864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Grandview Display"/>
              </a:rPr>
              <a:t>Sessions are an extension of functions in PHP.</a:t>
            </a:r>
          </a:p>
          <a:p>
            <a:r>
              <a:rPr lang="en-US" sz="2200" dirty="0">
                <a:latin typeface="Grandview Display"/>
              </a:rPr>
              <a:t>First-time users visits a web page it calls </a:t>
            </a:r>
            <a:r>
              <a:rPr lang="en-US" sz="2200" err="1">
                <a:latin typeface="Grandview Display"/>
              </a:rPr>
              <a:t>php_session_create_id</a:t>
            </a:r>
            <a:r>
              <a:rPr lang="en-US" sz="2200" dirty="0">
                <a:latin typeface="Grandview Display"/>
              </a:rPr>
              <a:t>() automatically.</a:t>
            </a:r>
          </a:p>
          <a:p>
            <a:r>
              <a:rPr lang="en-US" sz="2200" dirty="0">
                <a:latin typeface="Grandview Display"/>
              </a:rPr>
              <a:t>PHP checks for existing session IDs using GET and POST data.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Grandview Display"/>
              </a:rPr>
              <a:t>Retrieves the Session ID from the cookie.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Grandview Display"/>
              </a:rPr>
              <a:t>Opens a file storing the session on the client's device.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Grandview Display"/>
              </a:rPr>
              <a:t>Saves data in the "$_SESSION" variable for reference</a:t>
            </a:r>
          </a:p>
        </p:txBody>
      </p:sp>
      <p:pic>
        <p:nvPicPr>
          <p:cNvPr id="5" name="Picture 4" descr="A black background with purple and white symbols&#10;&#10;Description automatically generated">
            <a:extLst>
              <a:ext uri="{FF2B5EF4-FFF2-40B4-BE49-F238E27FC236}">
                <a16:creationId xmlns:a16="http://schemas.microsoft.com/office/drawing/2014/main" id="{E4D4BED5-8613-D2CC-5679-10A6A5EA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61" y="5804890"/>
            <a:ext cx="6968836" cy="5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6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697-95C3-D068-1EB5-454A2F2B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6AF6-6364-F686-EDD4-5356FF45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6777038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Grandview Display"/>
              </a:rPr>
              <a:t>Attacker that takes over an existing session using the Session ID.</a:t>
            </a:r>
          </a:p>
          <a:p>
            <a:r>
              <a:rPr lang="en-US" sz="2200" dirty="0">
                <a:latin typeface="Grandview Display"/>
              </a:rPr>
              <a:t>Network interception in unsecured environment (e.g., public Wi-Fi).</a:t>
            </a:r>
          </a:p>
          <a:p>
            <a:r>
              <a:rPr lang="en-US" sz="2200" dirty="0">
                <a:latin typeface="Grandview Display"/>
              </a:rPr>
              <a:t>Techniques: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Grandview Display"/>
              </a:rPr>
              <a:t>Man-in-the-Middle (MITM) to capture sensitive information.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Grandview Display"/>
              </a:rPr>
              <a:t>Cross-Site Scripting (XSS) to steal Session IDs.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Grandview Display"/>
              </a:rPr>
              <a:t>Address Resolution Protocol (ARP) Poisoning</a:t>
            </a:r>
          </a:p>
        </p:txBody>
      </p:sp>
      <p:pic>
        <p:nvPicPr>
          <p:cNvPr id="4" name="Picture 3" descr="Session sniffing">
            <a:extLst>
              <a:ext uri="{FF2B5EF4-FFF2-40B4-BE49-F238E27FC236}">
                <a16:creationId xmlns:a16="http://schemas.microsoft.com/office/drawing/2014/main" id="{F58F5DD3-30ED-2574-F13A-ED3F8BE8C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206" y="2160926"/>
            <a:ext cx="2743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3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B33B4-624E-F4E7-721F-D1DCB322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Session Fixation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2600"/>
          </a:solidFill>
          <a:ln w="38100" cap="rnd">
            <a:solidFill>
              <a:srgbClr val="FF26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927E-6777-507A-B557-F0A7A1AF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randview Display"/>
              </a:rPr>
              <a:t>Attack where a hacker tricks a user into using a Session ID they control.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randview Display"/>
              </a:rPr>
              <a:t>Process: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latin typeface="Grandview Display"/>
              </a:rPr>
              <a:t>The attacker obtains a valid Session ID from a web application.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latin typeface="Grandview Display"/>
              </a:rPr>
              <a:t>They send fake links with a fake login page to the user.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latin typeface="Grandview Display"/>
              </a:rPr>
              <a:t>Once the user authenticates with the malicious Session ID, the attacker gains access to the user's account.</a:t>
            </a:r>
            <a:endParaRPr lang="en-US">
              <a:latin typeface="Grandview Displa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PDF] Session Fixation Vulnerability in Web-based Applications | Semantic  Scholar">
            <a:extLst>
              <a:ext uri="{FF2B5EF4-FFF2-40B4-BE49-F238E27FC236}">
                <a16:creationId xmlns:a16="http://schemas.microsoft.com/office/drawing/2014/main" id="{380135F9-F223-1FFB-12F8-95B6A7D7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" b="4460"/>
          <a:stretch/>
        </p:blipFill>
        <p:spPr>
          <a:xfrm>
            <a:off x="6099048" y="1923446"/>
            <a:ext cx="5458968" cy="30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CA9AE-DCFD-CF24-9595-4F843D37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Highlighting importance:</a:t>
            </a:r>
            <a:br>
              <a:rPr lang="en-US" sz="5600"/>
            </a:br>
            <a:r>
              <a:rPr lang="en-US" sz="5600"/>
              <a:t>Google Account Session exploit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006BE6"/>
          </a:solidFill>
          <a:ln w="38100" cap="rnd">
            <a:solidFill>
              <a:srgbClr val="006BE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2527-63EE-F907-6ABA-5CD3DB15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9661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latin typeface="Grandview Display"/>
              </a:rPr>
              <a:t>In late 2023, a bug in Google's cookie authentication was found</a:t>
            </a:r>
          </a:p>
          <a:p>
            <a:r>
              <a:rPr lang="en-US" sz="2200" dirty="0">
                <a:latin typeface="Grandview Display"/>
              </a:rPr>
              <a:t>Hackers used this to steal user accounts and collect their data</a:t>
            </a:r>
          </a:p>
          <a:p>
            <a:r>
              <a:rPr lang="en-US" sz="2200" dirty="0">
                <a:latin typeface="Grandview Display"/>
              </a:rPr>
              <a:t>They took advantage of the exploit by using malware</a:t>
            </a:r>
          </a:p>
          <a:p>
            <a:r>
              <a:rPr lang="en-US" sz="2200" dirty="0">
                <a:latin typeface="Grandview Display"/>
              </a:rPr>
              <a:t>Google hides information about the API that caused the exploit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broken glass with a logo in the background&#10;&#10;Description automatically generated">
            <a:extLst>
              <a:ext uri="{FF2B5EF4-FFF2-40B4-BE49-F238E27FC236}">
                <a16:creationId xmlns:a16="http://schemas.microsoft.com/office/drawing/2014/main" id="{6B8E1A51-F026-A422-1EC4-7A19704E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61" r="3970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388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finger pointing on a tablet with green neon lights">
            <a:extLst>
              <a:ext uri="{FF2B5EF4-FFF2-40B4-BE49-F238E27FC236}">
                <a16:creationId xmlns:a16="http://schemas.microsoft.com/office/drawing/2014/main" id="{B48693EB-A56D-DAC6-ABCB-88899B9BEF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D8B69-7D2A-EC0D-7AF1-965A176A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Preventing session attacks</a:t>
            </a:r>
            <a:endParaRPr lang="en-US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F964-A740-5CB6-2FEE-0144A441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500" b="1" dirty="0">
                <a:latin typeface="Grandview Display"/>
              </a:rPr>
              <a:t>It is the job of the developer to prevent attacks through sessions</a:t>
            </a:r>
            <a:endParaRPr lang="en-US" b="1" dirty="0">
              <a:latin typeface="Grandview Display"/>
            </a:endParaRPr>
          </a:p>
          <a:p>
            <a:pPr algn="ctr"/>
            <a:r>
              <a:rPr lang="en-US" sz="3500" b="1" dirty="0">
                <a:latin typeface="Grandview Display"/>
              </a:rPr>
              <a:t>There are many measures that can be taken in PHP to help prevent session exploitation</a:t>
            </a:r>
          </a:p>
          <a:p>
            <a:pPr lvl="1" algn="ctr">
              <a:buFont typeface="Courier New" panose="020B0604020202020204" pitchFamily="34" charset="0"/>
              <a:buChar char="o"/>
            </a:pPr>
            <a:r>
              <a:rPr lang="en-US" sz="3500" b="1" dirty="0">
                <a:latin typeface="Grandview Display"/>
              </a:rPr>
              <a:t>Session Regeneration</a:t>
            </a:r>
          </a:p>
          <a:p>
            <a:pPr lvl="1" algn="ctr">
              <a:buFont typeface="Courier New" panose="020B0604020202020204" pitchFamily="34" charset="0"/>
              <a:buChar char="o"/>
            </a:pPr>
            <a:r>
              <a:rPr lang="en-US" sz="3500" b="1" dirty="0">
                <a:latin typeface="Grandview Display"/>
              </a:rPr>
              <a:t>Session Expiration Checks</a:t>
            </a:r>
          </a:p>
          <a:p>
            <a:pPr lvl="1" algn="ctr">
              <a:buFont typeface="Courier New" panose="020B0604020202020204" pitchFamily="34" charset="0"/>
              <a:buChar char="o"/>
            </a:pPr>
            <a:r>
              <a:rPr lang="en-US" sz="3500" b="1" dirty="0">
                <a:latin typeface="Grandview Display"/>
              </a:rPr>
              <a:t>HTTPS Enforcement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B086F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D5885-8151-5749-CD13-95534237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SESSION regeneration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996C-E982-9905-B6A4-9FAD9690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925748"/>
            <a:ext cx="5452872" cy="16550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Grandview Display"/>
              </a:rPr>
              <a:t>Generates a new session ID after logging the user in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Grandview Display"/>
              </a:rPr>
              <a:t>Old session IDs are voided and will not grant access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Grandview Display"/>
              </a:rPr>
              <a:t>A powerful tool against session fixation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Grandview Display"/>
              </a:rPr>
              <a:t>In PHP, uses the "</a:t>
            </a:r>
            <a:r>
              <a:rPr lang="en-US" sz="2200" dirty="0" err="1">
                <a:latin typeface="Grandview Display"/>
              </a:rPr>
              <a:t>session_regenerate_ID</a:t>
            </a:r>
            <a:r>
              <a:rPr lang="en-US" sz="2200" dirty="0">
                <a:latin typeface="Grandview Display"/>
              </a:rPr>
              <a:t>()" method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064B740-F6EB-5E9C-F1C1-E33219A560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00" r="49057" b="986"/>
          <a:stretch/>
        </p:blipFill>
        <p:spPr>
          <a:xfrm>
            <a:off x="6095999" y="1297479"/>
            <a:ext cx="5452873" cy="22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2D579-BDBF-A512-0F52-C39EA0D1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200"/>
              <a:t>SESSION EXPIRATION CHECKS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360"/>
          </a:solidFill>
          <a:ln w="38100" cap="rnd">
            <a:solidFill>
              <a:srgbClr val="FFF3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CFC054-0222-441B-F436-3AC249E2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latin typeface="Grandview Display"/>
              </a:rPr>
              <a:t>The length of a session's life should be explicitly defined</a:t>
            </a:r>
          </a:p>
          <a:p>
            <a:pPr>
              <a:lnSpc>
                <a:spcPct val="100000"/>
              </a:lnSpc>
            </a:pPr>
            <a:r>
              <a:rPr lang="en-US" sz="2200">
                <a:latin typeface="Grandview Display"/>
              </a:rPr>
              <a:t>Session expiration will help lessen the time an attacker gets to validate a session with a given ID</a:t>
            </a:r>
          </a:p>
          <a:p>
            <a:pPr>
              <a:lnSpc>
                <a:spcPct val="100000"/>
              </a:lnSpc>
            </a:pPr>
            <a:r>
              <a:rPr lang="en-US" sz="2200">
                <a:latin typeface="Grandview Display"/>
              </a:rPr>
              <a:t>Checks for repeated attempts to use expired sessions can be utilized to identify attackers attempting to steal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28069979-020F-788C-24C5-C2E474614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9048" y="1868076"/>
            <a:ext cx="5458968" cy="31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05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SketchyVTI</vt:lpstr>
      <vt:lpstr>Session Management and Security</vt:lpstr>
      <vt:lpstr>Session and Session IDs</vt:lpstr>
      <vt:lpstr>How does a PHP session work?</vt:lpstr>
      <vt:lpstr>Session Hijacking</vt:lpstr>
      <vt:lpstr>Session Fixation</vt:lpstr>
      <vt:lpstr>Highlighting importance: Google Account Session exploit</vt:lpstr>
      <vt:lpstr>Preventing session attacks</vt:lpstr>
      <vt:lpstr>SESSION regeneration</vt:lpstr>
      <vt:lpstr>SESSION EXPIRATION CHECKS</vt:lpstr>
      <vt:lpstr>Https enforcement</vt:lpstr>
      <vt:lpstr>Thank you for listening! We hope you now understand session management and security a little more!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380</cp:revision>
  <dcterms:created xsi:type="dcterms:W3CDTF">2024-10-31T16:34:57Z</dcterms:created>
  <dcterms:modified xsi:type="dcterms:W3CDTF">2024-11-04T04:47:34Z</dcterms:modified>
</cp:coreProperties>
</file>