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78" r:id="rId4"/>
    <p:sldId id="280" r:id="rId5"/>
    <p:sldId id="257" r:id="rId6"/>
    <p:sldId id="258" r:id="rId7"/>
    <p:sldId id="259" r:id="rId8"/>
    <p:sldId id="281" r:id="rId9"/>
    <p:sldId id="269" r:id="rId10"/>
    <p:sldId id="282" r:id="rId11"/>
    <p:sldId id="260" r:id="rId12"/>
    <p:sldId id="261" r:id="rId13"/>
    <p:sldId id="263" r:id="rId14"/>
    <p:sldId id="283" r:id="rId15"/>
    <p:sldId id="264" r:id="rId16"/>
    <p:sldId id="284" r:id="rId17"/>
    <p:sldId id="262" r:id="rId18"/>
    <p:sldId id="266" r:id="rId19"/>
    <p:sldId id="267" r:id="rId20"/>
    <p:sldId id="270" r:id="rId21"/>
    <p:sldId id="271" r:id="rId22"/>
    <p:sldId id="265" r:id="rId23"/>
    <p:sldId id="272" r:id="rId24"/>
    <p:sldId id="273" r:id="rId25"/>
    <p:sldId id="274" r:id="rId26"/>
    <p:sldId id="285" r:id="rId27"/>
    <p:sldId id="275" r:id="rId28"/>
    <p:sldId id="27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3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23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67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6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35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8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50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0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7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3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D4A4BE-ED0A-497D-AEED-72DC9D7ED93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92E0C4-A73B-45DF-A0B8-353C32C2F95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2584704"/>
            <a:ext cx="10058400" cy="17404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9600" b="1" dirty="0"/>
              <a:t>Верстка на основе </a:t>
            </a:r>
            <a:r>
              <a:rPr lang="en-US" sz="9600" b="1" dirty="0"/>
              <a:t>flex-</a:t>
            </a:r>
            <a:r>
              <a:rPr lang="ru-RU" sz="9600" b="1" dirty="0" smtClean="0"/>
              <a:t>контейнеров</a:t>
            </a:r>
            <a:r>
              <a:rPr lang="en-US" sz="9600" b="1" dirty="0" smtClean="0"/>
              <a:t/>
            </a:r>
            <a:br>
              <a:rPr lang="en-US" sz="9600" b="1" dirty="0" smtClean="0"/>
            </a:br>
            <a:r>
              <a:rPr lang="en-US" sz="9600" b="1" dirty="0" smtClean="0"/>
              <a:t>(Flexbox)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1049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46852" cy="145075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1. </a:t>
            </a:r>
            <a:r>
              <a:rPr lang="ru-RU" sz="4400" b="1" dirty="0" smtClean="0">
                <a:solidFill>
                  <a:schemeClr val="tx1"/>
                </a:solidFill>
              </a:rPr>
              <a:t>Выравнивание блоков по </a:t>
            </a:r>
            <a:r>
              <a:rPr lang="ru-RU" sz="4400" b="1" dirty="0" smtClean="0">
                <a:solidFill>
                  <a:schemeClr val="tx1"/>
                </a:solidFill>
              </a:rPr>
              <a:t>основной оси (</a:t>
            </a:r>
            <a:r>
              <a:rPr lang="ru-RU" sz="4400" b="1" dirty="0" smtClean="0">
                <a:solidFill>
                  <a:schemeClr val="tx1"/>
                </a:solidFill>
              </a:rPr>
              <a:t>горизонтали) 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1159" y="2816973"/>
            <a:ext cx="10059878" cy="293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Значения свойства </a:t>
            </a:r>
            <a:r>
              <a:rPr lang="ru-RU" altLang="ru-RU" sz="2400" dirty="0" err="1" smtClean="0">
                <a:solidFill>
                  <a:srgbClr val="DC14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justify-content</a:t>
            </a:r>
            <a:r>
              <a:rPr lang="ru-RU" sz="2400" b="1" dirty="0" smtClean="0">
                <a:solidFill>
                  <a:srgbClr val="DC14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b="1" dirty="0" smtClean="0">
              <a:solidFill>
                <a:srgbClr val="DC143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err="1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justify-content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dirty="0" err="1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- выравнивание элементов по центру</a:t>
            </a:r>
            <a:endParaRPr lang="ru-RU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justify-content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dirty="0" err="1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flex-start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- выравнивание элементов в начале контейнера (по </a:t>
            </a:r>
            <a:r>
              <a:rPr lang="ru-RU" sz="20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умолчанию)</a:t>
            </a:r>
            <a:endParaRPr lang="ru-RU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justify-content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dirty="0" err="1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flex-end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- выравнивание элементов в конце контейнера</a:t>
            </a:r>
            <a:endParaRPr lang="ru-RU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justify-content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dirty="0" err="1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space-around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- отступы и по </a:t>
            </a:r>
            <a:r>
              <a:rPr lang="ru-RU" sz="20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бокам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 между элементами</a:t>
            </a:r>
            <a:endParaRPr lang="ru-RU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 err="1">
                <a:solidFill>
                  <a:srgbClr val="FF0000"/>
                </a:solidFill>
                <a:ea typeface="Calibri" panose="020F0502020204030204" pitchFamily="34" charset="0"/>
              </a:rPr>
              <a:t>justify-content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:</a:t>
            </a:r>
            <a:r>
              <a:rPr lang="ru-RU" sz="2000" dirty="0">
                <a:solidFill>
                  <a:srgbClr val="0000CD"/>
                </a:solidFill>
                <a:ea typeface="Calibri" panose="020F0502020204030204" pitchFamily="34" charset="0"/>
              </a:rPr>
              <a:t> </a:t>
            </a:r>
            <a:r>
              <a:rPr lang="ru-RU" sz="2000" dirty="0" err="1">
                <a:solidFill>
                  <a:srgbClr val="0000CD"/>
                </a:solidFill>
                <a:ea typeface="Calibri" panose="020F0502020204030204" pitchFamily="34" charset="0"/>
              </a:rPr>
              <a:t>space-between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; - крайние элементы прижимаются к краям, все остальное место делится поровну отступами между ними</a:t>
            </a:r>
            <a:endParaRPr lang="ru-RU" sz="2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07567" y="2046334"/>
            <a:ext cx="4335405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Свойство 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justify-content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17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1. </a:t>
            </a:r>
            <a:r>
              <a:rPr lang="ru-RU" sz="4400" b="1" dirty="0" smtClean="0">
                <a:solidFill>
                  <a:schemeClr val="tx1"/>
                </a:solidFill>
              </a:rPr>
              <a:t>Выравнивание блоков по </a:t>
            </a:r>
            <a:r>
              <a:rPr lang="ru-RU" sz="4400" b="1" dirty="0">
                <a:solidFill>
                  <a:schemeClr val="tx1"/>
                </a:solidFill>
              </a:rPr>
              <a:t>горизонтали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5357" y="1810826"/>
            <a:ext cx="98847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родителя (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div class= “wrapper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добавьте свойство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justify-content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4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Поэкспериментируйте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его значениями.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2784"/>
          <a:stretch/>
        </p:blipFill>
        <p:spPr>
          <a:xfrm>
            <a:off x="3153938" y="2907100"/>
            <a:ext cx="5527593" cy="25549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7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267968" y="10372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Установите значение свойства </a:t>
            </a:r>
            <a:r>
              <a:rPr lang="ru-RU" altLang="ru-RU" sz="3200" dirty="0" err="1" smtClean="0">
                <a:solidFill>
                  <a:srgbClr val="DC14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justify-content</a:t>
            </a:r>
            <a:r>
              <a:rPr lang="ru-RU" altLang="ru-RU" sz="3200" dirty="0" smtClean="0">
                <a:solidFill>
                  <a:srgbClr val="DC14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altLang="ru-RU" sz="32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чтобы получить результат как на рисунке: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04288" y="4217907"/>
            <a:ext cx="7985760" cy="853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rgbClr val="002060"/>
                </a:solidFill>
              </a:rPr>
              <a:t>Чтобы изучать свойства </a:t>
            </a:r>
            <a:r>
              <a:rPr lang="en-US" sz="2000" dirty="0" smtClean="0">
                <a:solidFill>
                  <a:srgbClr val="002060"/>
                </a:solidFill>
              </a:rPr>
              <a:t>flex </a:t>
            </a:r>
            <a:r>
              <a:rPr lang="ru-RU" sz="2000" dirty="0" smtClean="0">
                <a:solidFill>
                  <a:srgbClr val="002060"/>
                </a:solidFill>
              </a:rPr>
              <a:t>дальше, добавьте произвольного текста в центральный блок.</a:t>
            </a:r>
            <a:endParaRPr lang="ru-RU" sz="2000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2004769"/>
            <a:ext cx="10643616" cy="176284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443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2. Выравнивание блоков по </a:t>
            </a:r>
            <a:r>
              <a:rPr lang="ru-RU" b="1" dirty="0" smtClean="0">
                <a:solidFill>
                  <a:schemeClr val="tx1"/>
                </a:solidFill>
              </a:rPr>
              <a:t>поперечной оси (вертикали)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1033" y="2821631"/>
            <a:ext cx="9884757" cy="48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Значения свойства </a:t>
            </a:r>
            <a:r>
              <a:rPr lang="en-US" altLang="ru-RU" sz="2400" dirty="0" smtClean="0">
                <a:solidFill>
                  <a:srgbClr val="DC14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align-items</a:t>
            </a:r>
            <a:r>
              <a:rPr lang="ru-RU" altLang="ru-RU" sz="2400" dirty="0" smtClean="0">
                <a:solidFill>
                  <a:srgbClr val="DC14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95707" y="2048663"/>
            <a:ext cx="3300515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войство 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align-items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66833" y="3385616"/>
            <a:ext cx="9459515" cy="2478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align-items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dirty="0" err="1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- выравнивание </a:t>
            </a:r>
            <a:r>
              <a:rPr lang="ru-RU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элементов по 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центру</a:t>
            </a:r>
            <a:endParaRPr lang="ru-RU" sz="2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align-items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dirty="0" err="1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flex-start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- выравнивание элементов </a:t>
            </a:r>
            <a:r>
              <a:rPr lang="ru-RU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верху</a:t>
            </a:r>
            <a:endParaRPr lang="ru-RU" sz="2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align</a:t>
            </a:r>
            <a:r>
              <a:rPr lang="ru-RU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flex</a:t>
            </a:r>
            <a:r>
              <a:rPr lang="ru-RU" sz="2400" dirty="0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- выравнивание элементов </a:t>
            </a:r>
            <a:r>
              <a:rPr lang="ru-RU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низу</a:t>
            </a:r>
            <a:endParaRPr lang="ru-RU" sz="2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align</a:t>
            </a:r>
            <a:r>
              <a:rPr lang="ru-RU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stretch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- выравнивание на всю высоту (по умолчанию)</a:t>
            </a:r>
            <a:endParaRPr lang="ru-RU" sz="2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align-items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dirty="0" err="1">
                <a:solidFill>
                  <a:srgbClr val="0000C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baseline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- выравнивание элементов </a:t>
            </a:r>
            <a:r>
              <a:rPr lang="ru-RU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базовой линии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5357" y="567242"/>
            <a:ext cx="98847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родителя добавьте свойство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DC14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align-items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4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Поэкспериментируйте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его значениями.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69735" y="205235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/>
              <a:t>Установите значение свойства </a:t>
            </a:r>
            <a:r>
              <a:rPr lang="en-US" altLang="ru-RU" sz="2000" dirty="0">
                <a:solidFill>
                  <a:srgbClr val="DC14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align-items</a:t>
            </a:r>
            <a:r>
              <a:rPr lang="ru-RU" altLang="ru-RU" sz="2000" dirty="0" smtClean="0">
                <a:solidFill>
                  <a:srgbClr val="DC14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чтобы получить результат как на рисунке: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1" y="3016272"/>
            <a:ext cx="11092818" cy="276663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726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3. </a:t>
            </a:r>
            <a:r>
              <a:rPr lang="ru-RU" b="1" dirty="0" smtClean="0">
                <a:solidFill>
                  <a:schemeClr val="tx1"/>
                </a:solidFill>
              </a:rPr>
              <a:t>Свойство </a:t>
            </a:r>
            <a:r>
              <a:rPr lang="ru-RU" b="1" dirty="0" err="1" smtClean="0">
                <a:solidFill>
                  <a:schemeClr val="tx1"/>
                </a:solidFill>
              </a:rPr>
              <a:t>Flex</a:t>
            </a:r>
            <a:r>
              <a:rPr lang="ru-RU" b="1" dirty="0" smtClean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chemeClr val="tx1"/>
                </a:solidFill>
              </a:rPr>
              <a:t>d</a:t>
            </a:r>
            <a:r>
              <a:rPr lang="ru-RU" b="1" dirty="0" err="1" smtClean="0">
                <a:solidFill>
                  <a:schemeClr val="tx1"/>
                </a:solidFill>
              </a:rPr>
              <a:t>irection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flexbox-main-colum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9" y="2101596"/>
            <a:ext cx="4370832" cy="437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exbox-main-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94" y="1737360"/>
            <a:ext cx="4735068" cy="473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114588" y="1891022"/>
            <a:ext cx="8002062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Свойство </a:t>
            </a:r>
            <a:r>
              <a:rPr lang="ru-RU" sz="2400" dirty="0" err="1">
                <a:solidFill>
                  <a:srgbClr val="DC143C"/>
                </a:solidFill>
                <a:ea typeface="Times New Roman" panose="02020603050405020304" pitchFamily="18" charset="0"/>
              </a:rPr>
              <a:t>flex-direction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 указывает 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направление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главной оси.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55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3. </a:t>
            </a:r>
            <a:r>
              <a:rPr lang="ru-RU" b="1" dirty="0" smtClean="0">
                <a:solidFill>
                  <a:schemeClr val="tx1"/>
                </a:solidFill>
              </a:rPr>
              <a:t>Свойство </a:t>
            </a:r>
            <a:r>
              <a:rPr lang="ru-RU" b="1" dirty="0" err="1" smtClean="0">
                <a:solidFill>
                  <a:schemeClr val="tx1"/>
                </a:solidFill>
              </a:rPr>
              <a:t>Flex</a:t>
            </a:r>
            <a:r>
              <a:rPr lang="ru-RU" b="1" dirty="0" smtClean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chemeClr val="tx1"/>
                </a:solidFill>
              </a:rPr>
              <a:t>d</a:t>
            </a:r>
            <a:r>
              <a:rPr lang="ru-RU" b="1" dirty="0" err="1" smtClean="0">
                <a:solidFill>
                  <a:schemeClr val="tx1"/>
                </a:solidFill>
              </a:rPr>
              <a:t>irection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3440" y="2840461"/>
            <a:ext cx="10302240" cy="2411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ru-RU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row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 - элементы 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располагаются слева направо в строку (по умолчанию)</a:t>
            </a:r>
            <a:endParaRPr lang="ru-RU" sz="2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row-reverse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располагаются справа налево в строку</a:t>
            </a:r>
            <a:endParaRPr lang="ru-RU" sz="2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column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- элементы располагаются сверху вниз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 столбец</a:t>
            </a:r>
            <a:endParaRPr lang="ru-RU" sz="2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ea typeface="Times New Roman" panose="02020603050405020304" pitchFamily="18" charset="0"/>
              </a:rPr>
              <a:t> column-reverse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 - элементы располагаются снизу вверх 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столбец</a:t>
            </a:r>
            <a:endParaRPr lang="ru-RU" sz="2400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3440" y="2247054"/>
            <a:ext cx="8351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Значения свойства </a:t>
            </a:r>
            <a:r>
              <a:rPr lang="ru-RU" sz="2400" dirty="0" err="1" smtClean="0">
                <a:solidFill>
                  <a:srgbClr val="DC143C"/>
                </a:solidFill>
                <a:ea typeface="Times New Roman" panose="02020603050405020304" pitchFamily="18" charset="0"/>
              </a:rPr>
              <a:t>flex-direction</a:t>
            </a:r>
            <a:r>
              <a:rPr lang="ru-RU" sz="2400" dirty="0" smtClean="0">
                <a:solidFill>
                  <a:srgbClr val="DC143C"/>
                </a:solidFill>
                <a:ea typeface="Times New Roman" panose="02020603050405020304" pitchFamily="18" charset="0"/>
              </a:rPr>
              <a:t>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49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2352" y="745652"/>
            <a:ext cx="103022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Чтобы лучше видеть результат работы свойства </a:t>
            </a:r>
            <a:r>
              <a:rPr lang="ru-RU" sz="2400" dirty="0" err="1">
                <a:solidFill>
                  <a:srgbClr val="DC143C"/>
                </a:solidFill>
                <a:ea typeface="Times New Roman" panose="02020603050405020304" pitchFamily="18" charset="0"/>
              </a:rPr>
              <a:t>flex-direction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абзацы лучше пронумеровать</a:t>
            </a:r>
            <a:r>
              <a:rPr lang="en-US" altLang="ru-RU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443472" y="1810010"/>
            <a:ext cx="56327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None/>
            </a:pPr>
            <a:r>
              <a:rPr lang="ru-RU" altLang="ru-RU" sz="24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родителя добавьте свойство</a:t>
            </a:r>
            <a:r>
              <a:rPr lang="ru-RU" altLang="ru-RU" sz="2400" dirty="0" smtClean="0">
                <a:solidFill>
                  <a:srgbClr val="DC14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ru-RU" sz="2400" dirty="0" smtClean="0">
              <a:solidFill>
                <a:srgbClr val="DC143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None/>
            </a:pPr>
            <a:r>
              <a:rPr lang="ru-RU" sz="2400" dirty="0" err="1" smtClean="0">
                <a:solidFill>
                  <a:srgbClr val="DC143C"/>
                </a:solidFill>
                <a:ea typeface="Times New Roman" panose="02020603050405020304" pitchFamily="18" charset="0"/>
              </a:rPr>
              <a:t>flex-direction</a:t>
            </a:r>
            <a:r>
              <a:rPr lang="ru-RU" altLang="ru-RU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изменяя его значения. </a:t>
            </a:r>
            <a:endParaRPr lang="ru-RU" altLang="ru-RU" sz="2400" dirty="0" smtClean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80" y="1953387"/>
            <a:ext cx="5782200" cy="37768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181344" y="5314741"/>
            <a:ext cx="5632704" cy="148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rgbClr val="002060"/>
                </a:solidFill>
              </a:rPr>
              <a:t>Чтобы изучать свойства </a:t>
            </a:r>
            <a:r>
              <a:rPr lang="en-US" sz="2400" dirty="0">
                <a:solidFill>
                  <a:srgbClr val="002060"/>
                </a:solidFill>
              </a:rPr>
              <a:t>flex </a:t>
            </a:r>
            <a:r>
              <a:rPr lang="ru-RU" sz="2400" dirty="0">
                <a:solidFill>
                  <a:srgbClr val="002060"/>
                </a:solidFill>
              </a:rPr>
              <a:t>дальше, </a:t>
            </a:r>
            <a:r>
              <a:rPr lang="ru-RU" sz="2400" dirty="0" smtClean="0">
                <a:solidFill>
                  <a:srgbClr val="002060"/>
                </a:solidFill>
              </a:rPr>
              <a:t>установите свойство </a:t>
            </a:r>
            <a:r>
              <a:rPr lang="ru-RU" sz="2400" dirty="0" err="1" smtClean="0">
                <a:solidFill>
                  <a:srgbClr val="DC143C"/>
                </a:solidFill>
                <a:ea typeface="Times New Roman" panose="02020603050405020304" pitchFamily="18" charset="0"/>
              </a:rPr>
              <a:t>flex-direction</a:t>
            </a:r>
            <a:r>
              <a:rPr lang="ru-RU" sz="2400" dirty="0" smtClean="0">
                <a:solidFill>
                  <a:srgbClr val="002060"/>
                </a:solidFill>
                <a:ea typeface="Times New Roman" panose="02020603050405020304" pitchFamily="18" charset="0"/>
              </a:rPr>
              <a:t>, так чтобы элементы встали в одну линию</a:t>
            </a:r>
            <a:r>
              <a:rPr lang="ru-RU" sz="2400" dirty="0" smtClean="0">
                <a:solidFill>
                  <a:srgbClr val="002060"/>
                </a:solidFill>
              </a:rPr>
              <a:t>.</a:t>
            </a:r>
            <a:endParaRPr lang="ru-RU" sz="2400" dirty="0">
              <a:solidFill>
                <a:srgbClr val="00206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None/>
            </a:pPr>
            <a:r>
              <a:rPr lang="ru-RU" altLang="ru-RU" sz="2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400" dirty="0" smtClean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26" y="2641007"/>
            <a:ext cx="4000500" cy="2409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1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4. Свойство </a:t>
            </a:r>
            <a:r>
              <a:rPr lang="ru-RU" b="1" dirty="0" err="1" smtClean="0">
                <a:solidFill>
                  <a:schemeClr val="tx1"/>
                </a:solidFill>
              </a:rPr>
              <a:t>Flex</a:t>
            </a:r>
            <a:r>
              <a:rPr lang="ru-RU" b="1" dirty="0" smtClean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ru-RU" b="1" dirty="0" err="1" smtClean="0">
                <a:solidFill>
                  <a:schemeClr val="tx1"/>
                </a:solidFill>
              </a:rPr>
              <a:t>rap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43584" y="1911019"/>
            <a:ext cx="9192768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Свойство </a:t>
            </a:r>
            <a:r>
              <a:rPr lang="ru-RU" sz="2400" dirty="0" err="1">
                <a:solidFill>
                  <a:srgbClr val="DC143C"/>
                </a:solidFill>
                <a:ea typeface="Times New Roman" panose="02020603050405020304" pitchFamily="18" charset="0"/>
              </a:rPr>
              <a:t>flex-wrap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 указывает, должны ли элементы </a:t>
            </a:r>
            <a:r>
              <a:rPr lang="ru-RU" sz="24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Flex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переноситься на другую строку или нет.</a:t>
            </a:r>
            <a:endParaRPr lang="ru-RU" sz="2400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3440" y="2999034"/>
            <a:ext cx="103022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Добавьте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контейнер </a:t>
            </a:r>
            <a:r>
              <a:rPr kumimoji="0" lang="en-US" altLang="ru-RU" sz="2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wrapper</a:t>
            </a:r>
            <a:r>
              <a:rPr kumimoji="0" lang="en-US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еще несколько блоков </a:t>
            </a:r>
            <a:r>
              <a:rPr lang="en-US" altLang="ru-RU" sz="2400" dirty="0" smtClean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altLang="ru-RU" sz="24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попробуйте различные значения свойства </a:t>
            </a:r>
            <a:r>
              <a:rPr lang="ru-RU" sz="2400" dirty="0" err="1" smtClean="0">
                <a:solidFill>
                  <a:srgbClr val="DC143C"/>
                </a:solidFill>
                <a:ea typeface="Times New Roman" panose="02020603050405020304" pitchFamily="18" charset="0"/>
              </a:rPr>
              <a:t>flex-wrap</a:t>
            </a:r>
            <a:r>
              <a:rPr lang="ru-RU" sz="2400" dirty="0">
                <a:solidFill>
                  <a:srgbClr val="DC143C"/>
                </a:solidFill>
                <a:ea typeface="Times New Roman" panose="02020603050405020304" pitchFamily="18" charset="0"/>
              </a:rPr>
              <a:t>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36192" y="4009885"/>
            <a:ext cx="8400288" cy="13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ru-RU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wrap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wrap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элементы переносятся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 новую строку</a:t>
            </a:r>
            <a:endParaRPr lang="ru-RU" sz="2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flex</a:t>
            </a:r>
            <a:r>
              <a:rPr lang="ru-RU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wrap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ea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CD"/>
                </a:solidFill>
                <a:ea typeface="Times New Roman" panose="02020603050405020304" pitchFamily="18" charset="0"/>
              </a:rPr>
              <a:t>nowrap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; - 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элементы не переносятся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 новую 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строку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 умолчанию)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453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5. </a:t>
            </a:r>
            <a:r>
              <a:rPr lang="ru-RU" b="1" dirty="0" smtClean="0">
                <a:solidFill>
                  <a:schemeClr val="tx1"/>
                </a:solidFill>
              </a:rPr>
              <a:t>Свойство </a:t>
            </a:r>
            <a:r>
              <a:rPr lang="ru-RU" b="1" dirty="0" err="1" smtClean="0">
                <a:solidFill>
                  <a:schemeClr val="tx1"/>
                </a:solidFill>
              </a:rPr>
              <a:t>Flex</a:t>
            </a:r>
            <a:r>
              <a:rPr lang="ru-RU" b="1" dirty="0" smtClean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chemeClr val="tx1"/>
                </a:solidFill>
              </a:rPr>
              <a:t>flow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14134" y="2106498"/>
            <a:ext cx="830275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Свойство </a:t>
            </a:r>
            <a:r>
              <a:rPr lang="ru-RU" sz="2400" dirty="0" err="1">
                <a:solidFill>
                  <a:srgbClr val="DC143C"/>
                </a:solidFill>
                <a:ea typeface="Times New Roman" panose="02020603050405020304" pitchFamily="18" charset="0"/>
              </a:rPr>
              <a:t>flex-flow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 является сокращенным свойством для задания свойств </a:t>
            </a:r>
            <a:r>
              <a:rPr lang="ru-RU" sz="2400" dirty="0" err="1">
                <a:solidFill>
                  <a:srgbClr val="DC143C"/>
                </a:solidFill>
                <a:ea typeface="Times New Roman" panose="02020603050405020304" pitchFamily="18" charset="0"/>
              </a:rPr>
              <a:t>flex-direction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 и </a:t>
            </a:r>
            <a:r>
              <a:rPr lang="ru-RU" sz="2400" dirty="0" err="1">
                <a:solidFill>
                  <a:srgbClr val="DC143C"/>
                </a:solidFill>
                <a:ea typeface="Times New Roman" panose="02020603050405020304" pitchFamily="18" charset="0"/>
              </a:rPr>
              <a:t>flex-wrap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61832" y="3597902"/>
            <a:ext cx="4431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Times New Roman" panose="02020603050405020304" pitchFamily="18" charset="0"/>
              </a:rPr>
              <a:t>Например, </a:t>
            </a:r>
            <a:r>
              <a:rPr lang="en-US" sz="2400" dirty="0" smtClean="0">
                <a:solidFill>
                  <a:srgbClr val="FF0000"/>
                </a:solidFill>
                <a:ea typeface="Times New Roman" panose="02020603050405020304" pitchFamily="18" charset="0"/>
              </a:rPr>
              <a:t>flex</a:t>
            </a:r>
            <a:r>
              <a:rPr lang="ru-RU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flow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ea typeface="Times New Roman" panose="02020603050405020304" pitchFamily="18" charset="0"/>
              </a:rPr>
              <a:t> row wrap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451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Почему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Flexbox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Долгое время единственными надёжными инструментами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верстки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были такие способы как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loat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(обтекание) 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 (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позиционирование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 их помощью сложно или невозможно достичь следующих простых требований к макету: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Вертикального выравнивания блока внутри родителя.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Оформление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всех детей контейнера так, чтобы они распределили между собой доступную ширину/высоту, независимо от того, сколько ширины/высоты доступно.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Сделать все колонки в макете одинаковой высоты, даже если наполнение в них различно.</a:t>
            </a:r>
          </a:p>
          <a:p>
            <a:pPr algn="just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72768" y="5047488"/>
            <a:ext cx="9009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верстки </a:t>
            </a:r>
            <a:r>
              <a:rPr lang="en-US" sz="2000" b="1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000" b="1" dirty="0" err="1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lexbox</a:t>
            </a:r>
            <a:r>
              <a:rPr lang="ru-RU" sz="2000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создана, чтобы убрать недостатки при создании самых разных </a:t>
            </a:r>
            <a:r>
              <a:rPr lang="ru-RU" sz="2000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HTML-конструкций</a:t>
            </a:r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том числе адаптированных под разную ширину и высоту, и сделать верстку логичной и простой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авая фигурная скобка 5"/>
          <p:cNvSpPr/>
          <p:nvPr/>
        </p:nvSpPr>
        <p:spPr>
          <a:xfrm rot="5400000">
            <a:off x="5963180" y="-291316"/>
            <a:ext cx="448519" cy="10229088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5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516" y="2171116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Flex-</a:t>
            </a:r>
            <a:r>
              <a:rPr lang="ru-RU" b="1" dirty="0" smtClean="0">
                <a:solidFill>
                  <a:schemeClr val="tx1"/>
                </a:solidFill>
              </a:rPr>
              <a:t>свойства для элементов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1. </a:t>
            </a:r>
            <a:r>
              <a:rPr lang="ru-RU" b="1" dirty="0" smtClean="0">
                <a:solidFill>
                  <a:schemeClr val="tx1"/>
                </a:solidFill>
              </a:rPr>
              <a:t>Свойство </a:t>
            </a:r>
            <a:r>
              <a:rPr lang="ru-RU" b="1" dirty="0" err="1" smtClean="0">
                <a:solidFill>
                  <a:schemeClr val="tx1"/>
                </a:solidFill>
              </a:rPr>
              <a:t>Flex</a:t>
            </a:r>
            <a:r>
              <a:rPr lang="ru-RU" b="1" dirty="0" smtClean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chemeClr val="tx1"/>
                </a:solidFill>
              </a:rPr>
              <a:t>grow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2624" y="1943499"/>
            <a:ext cx="9204960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Свойство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flex-grow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указывает, </a:t>
            </a:r>
            <a:r>
              <a:rPr lang="ru-RU" altLang="ru-RU" sz="2400" dirty="0" smtClean="0">
                <a:solidFill>
                  <a:srgbClr val="000000"/>
                </a:solidFill>
                <a:latin typeface="+mn-lt"/>
              </a:rPr>
              <a:t>насколько отдельный элемент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будет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больше соседних элементов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по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умолчанию 0)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45008" y="3118914"/>
            <a:ext cx="11362944" cy="2462213"/>
          </a:xfrm>
          <a:prstGeom prst="rect">
            <a:avLst/>
          </a:prstGeom>
          <a:solidFill>
            <a:srgbClr val="FFFF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566" tIns="0" rIns="2856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Пример 1:</a:t>
            </a:r>
            <a:endParaRPr kumimoji="0" lang="ru-RU" altLang="ru-RU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Если все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flex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-блоки внутри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flex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-контейнера имеют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588A"/>
                </a:solidFill>
                <a:effectLst/>
                <a:latin typeface="+mn-lt"/>
              </a:rPr>
              <a:t>flex-grow:1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то они будут одинакового размера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Если один из них имеет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588A"/>
                </a:solidFill>
                <a:effectLst/>
                <a:latin typeface="+mn-lt"/>
              </a:rPr>
              <a:t>flex-grow:2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то он будет в 2 раза больше, чем все остальные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Пример 2:</a:t>
            </a:r>
            <a:endParaRPr kumimoji="0" lang="ru-RU" altLang="ru-RU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Если все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flex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-блоки внутри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flex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-контейнера имеют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588A"/>
                </a:solidFill>
                <a:effectLst/>
                <a:latin typeface="+mn-lt"/>
              </a:rPr>
              <a:t>flex-grow:3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то они будут одинакового размера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Если один из них имеет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588A"/>
                </a:solidFill>
                <a:effectLst/>
                <a:latin typeface="+mn-lt"/>
              </a:rPr>
              <a:t>flex-grow:12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то он будет в 4 раза больше, чем все остальные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366621"/>
            <a:ext cx="1005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Оставьте в контейнере только 3 блока, задав им разные классы.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628769" y="4931853"/>
            <a:ext cx="23673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Исправьте стили </a:t>
            </a:r>
            <a:endParaRPr lang="ru-RU" altLang="ru-RU" sz="24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74" y="3077389"/>
            <a:ext cx="4257675" cy="2686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6" y="1077269"/>
            <a:ext cx="6449568" cy="3605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2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16485" y="890877"/>
            <a:ext cx="1005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Добавьте для элементов контейнера различные значения свойства </a:t>
            </a:r>
            <a:r>
              <a:rPr lang="ru-RU" altLang="ru-RU" sz="2400" dirty="0" err="1">
                <a:solidFill>
                  <a:srgbClr val="DC143C"/>
                </a:solidFill>
              </a:rPr>
              <a:t>flex-grow</a:t>
            </a:r>
            <a:r>
              <a:rPr lang="ru-RU" altLang="ru-RU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.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9678" y="1780972"/>
            <a:ext cx="2438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2</a:t>
            </a:r>
            <a:r>
              <a:rPr lang="en-US" sz="2000" dirty="0" smtClean="0"/>
              <a:t> </a:t>
            </a:r>
            <a:r>
              <a:rPr lang="ru-RU" sz="2000" dirty="0" smtClean="0"/>
              <a:t>пример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43749" y="1780972"/>
            <a:ext cx="2438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3</a:t>
            </a:r>
            <a:r>
              <a:rPr lang="en-US" sz="2000" dirty="0" smtClean="0"/>
              <a:t> </a:t>
            </a:r>
            <a:r>
              <a:rPr lang="ru-RU" sz="2000" dirty="0" smtClean="0"/>
              <a:t>пример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1285" y="1988063"/>
            <a:ext cx="2438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</a:t>
            </a:r>
            <a:r>
              <a:rPr lang="ru-RU" sz="2000" dirty="0" smtClean="0"/>
              <a:t>пример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5209" b="6434"/>
          <a:stretch/>
        </p:blipFill>
        <p:spPr>
          <a:xfrm>
            <a:off x="361350" y="2572513"/>
            <a:ext cx="3498336" cy="8900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09" y="2572513"/>
            <a:ext cx="3491670" cy="2681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802" y="2572512"/>
            <a:ext cx="3866500" cy="2681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84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2. Свойство </a:t>
            </a:r>
            <a:r>
              <a:rPr lang="ru-RU" b="1" dirty="0" err="1" smtClean="0">
                <a:solidFill>
                  <a:schemeClr val="tx1"/>
                </a:solidFill>
              </a:rPr>
              <a:t>Flex</a:t>
            </a:r>
            <a:r>
              <a:rPr lang="ru-RU" b="1" dirty="0" smtClean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chemeClr val="tx1"/>
                </a:solidFill>
              </a:rPr>
              <a:t>shrink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7280" y="2117979"/>
            <a:ext cx="10253472" cy="11079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28566" tIns="0" rIns="2856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Определяет, насколько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блок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будет уменьшаться относительно соседних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элементов внутри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flex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-контейнера в случае недостатка свободного места.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По умолчанию равен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588A"/>
                </a:solidFill>
                <a:effectLst/>
                <a:latin typeface="+mn-lt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4886" y="4340352"/>
            <a:ext cx="979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</a:rPr>
              <a:t>Принцип действия у данного свойства такой же, как у свойства </a:t>
            </a:r>
            <a:r>
              <a:rPr lang="en-US" sz="2400" dirty="0" smtClean="0">
                <a:solidFill>
                  <a:srgbClr val="002060"/>
                </a:solidFill>
              </a:rPr>
              <a:t>flex-grow.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3. Свойство </a:t>
            </a:r>
            <a:r>
              <a:rPr lang="ru-RU" b="1" dirty="0" err="1" smtClean="0">
                <a:solidFill>
                  <a:schemeClr val="tx1"/>
                </a:solidFill>
              </a:rPr>
              <a:t>Flex</a:t>
            </a:r>
            <a:r>
              <a:rPr lang="ru-RU" b="1" dirty="0" smtClean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chemeClr val="tx1"/>
                </a:solidFill>
              </a:rPr>
              <a:t>basis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9744" y="2004417"/>
            <a:ext cx="10253472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28566" tIns="0" rIns="2856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latin typeface="+mn-lt"/>
              </a:rPr>
              <a:t>Базовый размер отдельного элемента</a:t>
            </a:r>
            <a:r>
              <a:rPr lang="en-US" altLang="ru-RU" sz="2400" dirty="0" smtClean="0">
                <a:latin typeface="+mn-lt"/>
              </a:rPr>
              <a:t>,</a:t>
            </a:r>
            <a:r>
              <a:rPr lang="ru-RU" altLang="ru-RU" sz="2400" dirty="0" smtClean="0">
                <a:latin typeface="+mn-lt"/>
              </a:rPr>
              <a:t> заменяет свойство </a:t>
            </a:r>
            <a:r>
              <a:rPr lang="en-US" altLang="ru-RU" sz="2400" dirty="0" smtClean="0">
                <a:latin typeface="+mn-lt"/>
              </a:rPr>
              <a:t>width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97280" y="250554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/>
                </a:solidFill>
              </a:rPr>
              <a:t>4. Свойство </a:t>
            </a:r>
            <a:r>
              <a:rPr lang="en-US" b="1" dirty="0" smtClean="0">
                <a:solidFill>
                  <a:schemeClr val="tx1"/>
                </a:solidFill>
              </a:rPr>
              <a:t>Flex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3456" y="4203115"/>
            <a:ext cx="865632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Свойство </a:t>
            </a:r>
            <a:r>
              <a:rPr lang="ru-RU" sz="2400" dirty="0" err="1" smtClean="0">
                <a:solidFill>
                  <a:srgbClr val="DC143C"/>
                </a:solidFill>
                <a:ea typeface="Times New Roman" panose="02020603050405020304" pitchFamily="18" charset="0"/>
              </a:rPr>
              <a:t>flex</a:t>
            </a:r>
            <a:r>
              <a:rPr lang="ru-RU" sz="2400" dirty="0" smtClean="0">
                <a:solidFill>
                  <a:srgbClr val="DC143C"/>
                </a:solidFill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является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сокращенным свойством для задания свойств </a:t>
            </a:r>
            <a:r>
              <a:rPr lang="ru-RU" sz="2400" dirty="0" err="1" smtClean="0">
                <a:solidFill>
                  <a:srgbClr val="DC143C"/>
                </a:solidFill>
                <a:ea typeface="Times New Roman" panose="02020603050405020304" pitchFamily="18" charset="0"/>
              </a:rPr>
              <a:t>flex</a:t>
            </a:r>
            <a:r>
              <a:rPr lang="ru-RU" sz="2400" dirty="0" smtClean="0">
                <a:solidFill>
                  <a:srgbClr val="DC143C"/>
                </a:solidFill>
                <a:ea typeface="Times New Roman" panose="02020603050405020304" pitchFamily="18" charset="0"/>
              </a:rPr>
              <a:t>-</a:t>
            </a:r>
            <a:r>
              <a:rPr lang="en-US" sz="2400" dirty="0" smtClean="0">
                <a:solidFill>
                  <a:srgbClr val="DC143C"/>
                </a:solidFill>
                <a:ea typeface="Times New Roman" panose="02020603050405020304" pitchFamily="18" charset="0"/>
              </a:rPr>
              <a:t>grow, flex-shrink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 и </a:t>
            </a:r>
            <a:r>
              <a:rPr lang="ru-RU" sz="2400" dirty="0" err="1" smtClean="0">
                <a:solidFill>
                  <a:srgbClr val="DC143C"/>
                </a:solidFill>
                <a:ea typeface="Times New Roman" panose="02020603050405020304" pitchFamily="18" charset="0"/>
              </a:rPr>
              <a:t>flex</a:t>
            </a:r>
            <a:r>
              <a:rPr lang="ru-RU" sz="2400" dirty="0" smtClean="0">
                <a:solidFill>
                  <a:srgbClr val="DC143C"/>
                </a:solidFill>
                <a:ea typeface="Times New Roman" panose="02020603050405020304" pitchFamily="18" charset="0"/>
              </a:rPr>
              <a:t>-</a:t>
            </a:r>
            <a:r>
              <a:rPr lang="en-US" sz="2400" dirty="0" smtClean="0">
                <a:solidFill>
                  <a:srgbClr val="DC143C"/>
                </a:solidFill>
                <a:ea typeface="Times New Roman" panose="02020603050405020304" pitchFamily="18" charset="0"/>
              </a:rPr>
              <a:t>basis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6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224602" y="134807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/>
                </a:solidFill>
              </a:rPr>
              <a:t>5. Свойство </a:t>
            </a:r>
            <a:r>
              <a:rPr lang="en-US" b="1" dirty="0" smtClean="0">
                <a:solidFill>
                  <a:schemeClr val="tx1"/>
                </a:solidFill>
              </a:rPr>
              <a:t>Align-self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55030" y="3149818"/>
            <a:ext cx="865632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t"/>
            <a:r>
              <a:rPr lang="ru-RU" sz="2400" b="0" i="0" dirty="0" smtClean="0">
                <a:solidFill>
                  <a:schemeClr val="tx1"/>
                </a:solidFill>
                <a:effectLst/>
              </a:rPr>
              <a:t>Выравнивание отдельно взятого </a:t>
            </a:r>
            <a:r>
              <a:rPr lang="ru-RU" sz="2400" b="0" i="0" dirty="0" err="1" smtClean="0">
                <a:solidFill>
                  <a:schemeClr val="tx1"/>
                </a:solidFill>
                <a:effectLst/>
              </a:rPr>
              <a:t>flex</a:t>
            </a:r>
            <a:r>
              <a:rPr lang="ru-RU" sz="2400" b="0" i="0" dirty="0" smtClean="0">
                <a:solidFill>
                  <a:schemeClr val="tx1"/>
                </a:solidFill>
                <a:effectLst/>
              </a:rPr>
              <a:t>-блока по поперечной оси. </a:t>
            </a:r>
            <a:r>
              <a:rPr lang="ru-RU" sz="2400" dirty="0" smtClean="0">
                <a:solidFill>
                  <a:schemeClr val="tx1"/>
                </a:solidFill>
              </a:rPr>
              <a:t>Значения такие же как у </a:t>
            </a:r>
            <a:r>
              <a:rPr lang="en-US" sz="2400" dirty="0" smtClean="0">
                <a:solidFill>
                  <a:schemeClr val="tx1"/>
                </a:solidFill>
              </a:rPr>
              <a:t>align-items.</a:t>
            </a:r>
            <a:endParaRPr lang="ru-RU" sz="24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51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115568" y="23173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/>
                </a:solidFill>
              </a:rPr>
              <a:t>6. Свойство </a:t>
            </a:r>
            <a:r>
              <a:rPr lang="en-US" b="1" dirty="0" smtClean="0">
                <a:solidFill>
                  <a:schemeClr val="tx1"/>
                </a:solidFill>
              </a:rPr>
              <a:t>Order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82496" y="2026843"/>
            <a:ext cx="865632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t"/>
            <a:r>
              <a:rPr lang="ru-RU" sz="2400" dirty="0" smtClean="0">
                <a:solidFill>
                  <a:schemeClr val="tx1"/>
                </a:solidFill>
              </a:rPr>
              <a:t>Порядок следования</a:t>
            </a:r>
            <a:r>
              <a:rPr lang="ru-RU" sz="2400" b="0" i="0" dirty="0" smtClean="0">
                <a:solidFill>
                  <a:schemeClr val="tx1"/>
                </a:solidFill>
                <a:effectLst/>
              </a:rPr>
              <a:t> отдельно взятого </a:t>
            </a:r>
            <a:r>
              <a:rPr lang="ru-RU" sz="2400" b="0" i="0" dirty="0" err="1" smtClean="0">
                <a:solidFill>
                  <a:schemeClr val="tx1"/>
                </a:solidFill>
                <a:effectLst/>
              </a:rPr>
              <a:t>flex</a:t>
            </a:r>
            <a:r>
              <a:rPr lang="ru-RU" sz="2400" b="0" i="0" dirty="0" smtClean="0">
                <a:solidFill>
                  <a:schemeClr val="tx1"/>
                </a:solidFill>
                <a:effectLst/>
              </a:rPr>
              <a:t>-блока внутри </a:t>
            </a:r>
            <a:r>
              <a:rPr lang="en-US" sz="2400" b="0" i="0" dirty="0" smtClean="0">
                <a:solidFill>
                  <a:schemeClr val="tx1"/>
                </a:solidFill>
                <a:effectLst/>
              </a:rPr>
              <a:t>flex-</a:t>
            </a:r>
            <a:r>
              <a:rPr lang="ru-RU" sz="2400" b="0" i="0" dirty="0" smtClean="0">
                <a:solidFill>
                  <a:schemeClr val="tx1"/>
                </a:solidFill>
                <a:effectLst/>
              </a:rPr>
              <a:t>контейнера. Задается целым числом и по умолчанию равно 0.</a:t>
            </a:r>
            <a:endParaRPr lang="ru-RU" sz="2400" b="0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3031498"/>
            <a:ext cx="3833053" cy="29303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7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7. </a:t>
            </a:r>
            <a:r>
              <a:rPr lang="en-US" b="1" dirty="0" smtClean="0">
                <a:solidFill>
                  <a:schemeClr val="tx1"/>
                </a:solidFill>
              </a:rPr>
              <a:t>margin: auto</a:t>
            </a:r>
            <a:r>
              <a:rPr lang="ru-RU" b="1" dirty="0" smtClean="0">
                <a:solidFill>
                  <a:schemeClr val="tx1"/>
                </a:solidFill>
              </a:rPr>
              <a:t> – выравнивание блока по вертикали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по центру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43290"/>
            <a:ext cx="4275963" cy="40927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57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Flexbox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26650"/>
          </a:xfrm>
        </p:spPr>
        <p:txBody>
          <a:bodyPr>
            <a:noAutofit/>
          </a:bodyPr>
          <a:lstStyle/>
          <a:p>
            <a:r>
              <a:rPr lang="ru-RU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Flexbox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предназначен для создания гибких макетов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Flexbox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определяет набор CSS свойств для контейнера (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flex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-контейнер) и его дочерних элементов (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flex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-блоков).</a:t>
            </a:r>
          </a:p>
        </p:txBody>
      </p:sp>
      <p:pic>
        <p:nvPicPr>
          <p:cNvPr id="1026" name="Picture 2" descr="https://wp-kama.ru/wp-content/uploads/2017/02/flexbox-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67" y="3084576"/>
            <a:ext cx="65532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034528" y="3972407"/>
            <a:ext cx="3340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err="1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из </a:t>
            </a:r>
            <a:r>
              <a:rPr lang="ru-RU" sz="2000" b="1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Контейнера</a:t>
            </a:r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его </a:t>
            </a:r>
            <a:r>
              <a:rPr lang="ru-RU" sz="2000" b="1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Дочерних </a:t>
            </a:r>
            <a:r>
              <a:rPr lang="ru-RU" sz="2000" b="1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ru-RU" sz="2000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2624" y="748454"/>
            <a:ext cx="10058400" cy="726778"/>
          </a:xfrm>
        </p:spPr>
        <p:txBody>
          <a:bodyPr>
            <a:noAutofit/>
          </a:bodyPr>
          <a:lstStyle/>
          <a:p>
            <a:r>
              <a:rPr lang="ru-RU" sz="2800" i="1" dirty="0" smtClean="0">
                <a:solidFill>
                  <a:schemeClr val="bg2">
                    <a:lumMod val="25000"/>
                  </a:schemeClr>
                </a:solidFill>
              </a:rPr>
              <a:t>При изучении новой темы выполните практическое задание на использование верстки </a:t>
            </a:r>
            <a:r>
              <a:rPr lang="en-US" sz="2800" i="1" dirty="0" smtClean="0">
                <a:solidFill>
                  <a:schemeClr val="bg2">
                    <a:lumMod val="25000"/>
                  </a:schemeClr>
                </a:solidFill>
              </a:rPr>
              <a:t>Flexbox.</a:t>
            </a:r>
            <a:endParaRPr lang="ru-RU" sz="280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2896" y="1886635"/>
            <a:ext cx="10351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Создайте папку с 2 файлами </a:t>
            </a:r>
            <a:r>
              <a:rPr lang="en-US" sz="2400" dirty="0"/>
              <a:t>index.html </a:t>
            </a:r>
            <a:r>
              <a:rPr lang="ru-RU" sz="2400" dirty="0"/>
              <a:t>и </a:t>
            </a:r>
            <a:r>
              <a:rPr lang="en-US" sz="2400" dirty="0"/>
              <a:t>style.css</a:t>
            </a:r>
            <a:r>
              <a:rPr lang="en-US" sz="2400" dirty="0" smtClean="0"/>
              <a:t>. </a:t>
            </a:r>
            <a:r>
              <a:rPr lang="ru-RU" sz="2400" dirty="0" smtClean="0"/>
              <a:t>Подключите </a:t>
            </a:r>
            <a:r>
              <a:rPr lang="ru-RU" sz="2400" dirty="0"/>
              <a:t>файл стилей </a:t>
            </a:r>
            <a:r>
              <a:rPr lang="en-US" sz="2400" dirty="0"/>
              <a:t>style.css </a:t>
            </a:r>
            <a:r>
              <a:rPr lang="ru-RU" sz="2400" dirty="0"/>
              <a:t>к </a:t>
            </a:r>
            <a:r>
              <a:rPr lang="ru-RU" sz="2400" dirty="0" smtClean="0"/>
              <a:t>файлу </a:t>
            </a:r>
            <a:r>
              <a:rPr lang="en-US" sz="2400" dirty="0" smtClean="0"/>
              <a:t>index.html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16" y="2717632"/>
            <a:ext cx="6449568" cy="3497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83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336" y="158496"/>
            <a:ext cx="9521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Создайте блок-обертку (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div class= “wrapper”</a:t>
            </a:r>
            <a:r>
              <a:rPr lang="en-US" sz="2400" dirty="0" smtClean="0"/>
              <a:t>) </a:t>
            </a:r>
            <a:r>
              <a:rPr lang="ru-RU" sz="2400" dirty="0" smtClean="0"/>
              <a:t>и в нем несколько блоков с произвольным текстом. </a:t>
            </a:r>
            <a:endParaRPr lang="en-US" sz="2400" dirty="0" smtClean="0"/>
          </a:p>
          <a:p>
            <a:pPr algn="ctr"/>
            <a:r>
              <a:rPr lang="ru-RU" sz="2400" dirty="0" smtClean="0"/>
              <a:t>Чтобы </a:t>
            </a:r>
            <a:r>
              <a:rPr lang="ru-RU" sz="2400" dirty="0"/>
              <a:t>быстро </a:t>
            </a:r>
            <a:r>
              <a:rPr lang="ru-RU" sz="2400" dirty="0" smtClean="0"/>
              <a:t>создать произвольный </a:t>
            </a:r>
            <a:r>
              <a:rPr lang="ru-RU" sz="2400" dirty="0"/>
              <a:t>текст в блоках, наберите </a:t>
            </a:r>
            <a:r>
              <a:rPr lang="ru-RU" sz="2400" dirty="0" smtClean="0"/>
              <a:t>слово </a:t>
            </a:r>
            <a:r>
              <a:rPr lang="en-US" sz="2400" dirty="0" smtClean="0"/>
              <a:t>Lorem </a:t>
            </a:r>
            <a:r>
              <a:rPr lang="ru-RU" sz="2400" dirty="0"/>
              <a:t>и нажмите </a:t>
            </a:r>
            <a:r>
              <a:rPr lang="en-US" sz="2400" dirty="0"/>
              <a:t>Tab</a:t>
            </a:r>
            <a:r>
              <a:rPr lang="ru-RU" sz="2400" dirty="0" smtClean="0"/>
              <a:t>  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49" y="1764733"/>
            <a:ext cx="8288513" cy="45629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53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158240"/>
            <a:ext cx="10058400" cy="57912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+mn-lt"/>
              </a:rPr>
              <a:t>Чтобы видеть результат, добавьте в файл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style.css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границу и ширину для блоков</a:t>
            </a:r>
            <a:endParaRPr lang="ru-RU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4" y="1935289"/>
            <a:ext cx="4886627" cy="17710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554" y="2401824"/>
            <a:ext cx="5806425" cy="375666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6321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52272" y="237835"/>
            <a:ext cx="10302240" cy="1450757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sz="2400" b="1" dirty="0" smtClean="0">
                <a:solidFill>
                  <a:schemeClr val="tx1"/>
                </a:solidFill>
                <a:latin typeface="+mn-lt"/>
              </a:rPr>
              <a:t>Чтобы начать использовать модель </a:t>
            </a:r>
            <a:r>
              <a:rPr lang="ru-RU" sz="2400" b="1" dirty="0" err="1" smtClean="0">
                <a:solidFill>
                  <a:schemeClr val="tx1"/>
                </a:solidFill>
                <a:latin typeface="+mn-lt"/>
              </a:rPr>
              <a:t>Flexbox</a:t>
            </a:r>
            <a:r>
              <a:rPr lang="ru-RU" sz="2400" b="1" dirty="0" smtClean="0">
                <a:solidFill>
                  <a:schemeClr val="tx1"/>
                </a:solidFill>
                <a:latin typeface="+mn-lt"/>
              </a:rPr>
              <a:t>, необходимо задать 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родительский 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+mn-lt"/>
              </a:rPr>
            </a:b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ru-RU" sz="2400" b="1" dirty="0" err="1" smtClean="0">
                <a:solidFill>
                  <a:schemeClr val="tx1"/>
                </a:solidFill>
                <a:latin typeface="+mn-lt"/>
              </a:rPr>
              <a:t>lex</a:t>
            </a:r>
            <a:r>
              <a:rPr lang="ru-RU" sz="2400" b="1" dirty="0" smtClean="0">
                <a:solidFill>
                  <a:schemeClr val="tx1"/>
                </a:solidFill>
                <a:latin typeface="+mn-lt"/>
              </a:rPr>
              <a:t>-контейнер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В нашем примере это будет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div class=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“wrapper”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endParaRPr lang="ru-RU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433" b="45234"/>
          <a:stretch/>
        </p:blipFill>
        <p:spPr>
          <a:xfrm>
            <a:off x="1496525" y="2123301"/>
            <a:ext cx="8824262" cy="3132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7654" y="5690623"/>
            <a:ext cx="514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Flex-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</a:rPr>
              <a:t>контейнер -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div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class= “wrapper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endParaRPr lang="ru-RU" sz="2400" dirty="0"/>
          </a:p>
        </p:txBody>
      </p:sp>
      <p:sp>
        <p:nvSpPr>
          <p:cNvPr id="7" name="Правая фигурная скобка 6"/>
          <p:cNvSpPr/>
          <p:nvPr/>
        </p:nvSpPr>
        <p:spPr>
          <a:xfrm rot="5400000">
            <a:off x="5637174" y="1007012"/>
            <a:ext cx="448519" cy="8918706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629238" y="3284275"/>
            <a:ext cx="455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Flex-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</a:rPr>
              <a:t>элементы -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div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class=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“item” </a:t>
            </a:r>
            <a:endParaRPr lang="ru-RU" sz="24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938272" y="2694432"/>
            <a:ext cx="646176" cy="646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2938272" y="3689607"/>
            <a:ext cx="690966" cy="906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8" idx="1"/>
          </p:cNvCxnSpPr>
          <p:nvPr/>
        </p:nvCxnSpPr>
        <p:spPr>
          <a:xfrm flipV="1">
            <a:off x="2935840" y="3515108"/>
            <a:ext cx="693398" cy="179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52272" y="237835"/>
            <a:ext cx="10302240" cy="1450757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В файле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style.css</a:t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установите у селектора 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.wrapper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свойству 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display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значение 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flex</a:t>
            </a:r>
            <a:endParaRPr lang="ru-RU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1005840" y="5273801"/>
            <a:ext cx="9595104" cy="590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В результате на сайте все блоки должны встать в одну линию.</a:t>
            </a:r>
            <a:endParaRPr lang="ru-RU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" y="1921382"/>
            <a:ext cx="4821936" cy="24305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63" y="3337538"/>
            <a:ext cx="6296025" cy="202882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3509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240" y="2529931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Flex-</a:t>
            </a:r>
            <a:r>
              <a:rPr lang="ru-RU" b="1" dirty="0" smtClean="0">
                <a:solidFill>
                  <a:schemeClr val="tx1"/>
                </a:solidFill>
              </a:rPr>
              <a:t>свойства для родительского контейнера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563</Words>
  <Application>Microsoft Office PowerPoint</Application>
  <PresentationFormat>Широкоэкранный</PresentationFormat>
  <Paragraphs>99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Times New Roman</vt:lpstr>
      <vt:lpstr>Wingdings</vt:lpstr>
      <vt:lpstr>Ретро</vt:lpstr>
      <vt:lpstr>Верстка на основе flex-контейнеров (Flexbox)</vt:lpstr>
      <vt:lpstr>  Почему Flexbox?</vt:lpstr>
      <vt:lpstr>Flexbox</vt:lpstr>
      <vt:lpstr>Презентация PowerPoint</vt:lpstr>
      <vt:lpstr>Презентация PowerPoint</vt:lpstr>
      <vt:lpstr>Чтобы видеть результат, добавьте в файл style.css границу и ширину для блоков</vt:lpstr>
      <vt:lpstr>Чтобы начать использовать модель Flexbox, необходимо задать родительский  flex-контейнер.   В нашем примере это будет div class= “wrapper”.  </vt:lpstr>
      <vt:lpstr> В файле style.css установите у селектора .wrapper свойству display значение flex</vt:lpstr>
      <vt:lpstr>Flex-свойства для родительского контейнера</vt:lpstr>
      <vt:lpstr>1. Выравнивание блоков по основной оси (горизонтали) </vt:lpstr>
      <vt:lpstr>1. Выравнивание блоков по горизонтали </vt:lpstr>
      <vt:lpstr>Установите значение свойства justify-content, чтобы получить результат как на рисунке: </vt:lpstr>
      <vt:lpstr>2. Выравнивание блоков по поперечной оси (вертикали) </vt:lpstr>
      <vt:lpstr>Презентация PowerPoint</vt:lpstr>
      <vt:lpstr>3. Свойство Flex-direction</vt:lpstr>
      <vt:lpstr>3. Свойство Flex-direction</vt:lpstr>
      <vt:lpstr>Презентация PowerPoint</vt:lpstr>
      <vt:lpstr>4. Свойство Flex-wrap</vt:lpstr>
      <vt:lpstr>5. Свойство Flex-flow</vt:lpstr>
      <vt:lpstr>Flex-свойства для элементов</vt:lpstr>
      <vt:lpstr>1. Свойство Flex-grow</vt:lpstr>
      <vt:lpstr>Оставьте в контейнере только 3 блока, задав им разные классы. </vt:lpstr>
      <vt:lpstr>Добавьте для элементов контейнера различные значения свойства flex-grow . </vt:lpstr>
      <vt:lpstr>2. Свойство Flex-shrink</vt:lpstr>
      <vt:lpstr>3. Свойство Flex-basis</vt:lpstr>
      <vt:lpstr>Презентация PowerPoint</vt:lpstr>
      <vt:lpstr>Презентация PowerPoint</vt:lpstr>
      <vt:lpstr>7. margin: auto – выравнивание блока по вертикали по центру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Css</dc:title>
  <dc:creator>User</dc:creator>
  <cp:lastModifiedBy>Admin</cp:lastModifiedBy>
  <cp:revision>76</cp:revision>
  <dcterms:created xsi:type="dcterms:W3CDTF">2020-02-06T15:37:53Z</dcterms:created>
  <dcterms:modified xsi:type="dcterms:W3CDTF">2022-04-04T06:04:18Z</dcterms:modified>
</cp:coreProperties>
</file>