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72" r:id="rId4"/>
    <p:sldId id="257" r:id="rId5"/>
    <p:sldId id="258" r:id="rId6"/>
    <p:sldId id="259" r:id="rId7"/>
    <p:sldId id="280" r:id="rId8"/>
    <p:sldId id="260" r:id="rId9"/>
    <p:sldId id="265" r:id="rId10"/>
    <p:sldId id="266" r:id="rId11"/>
    <p:sldId id="281" r:id="rId12"/>
    <p:sldId id="275" r:id="rId13"/>
    <p:sldId id="282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>
      <p:cViewPr varScale="1">
        <p:scale>
          <a:sx n="112" d="100"/>
          <a:sy n="112" d="100"/>
        </p:scale>
        <p:origin x="12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Раздел 2</a:t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dirty="0" smtClean="0"/>
              <a:t>Верстка сайтов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01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021" y="18519"/>
            <a:ext cx="7643192" cy="1371600"/>
          </a:xfrm>
        </p:spPr>
        <p:txBody>
          <a:bodyPr/>
          <a:lstStyle/>
          <a:p>
            <a:r>
              <a:rPr lang="ru-RU" dirty="0" smtClean="0"/>
              <a:t>Обтекание 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021" y="1556792"/>
            <a:ext cx="7620000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Overflow: hidden; </a:t>
            </a:r>
            <a:r>
              <a:rPr lang="ru-RU" sz="2800" dirty="0" smtClean="0">
                <a:solidFill>
                  <a:srgbClr val="00B050"/>
                </a:solidFill>
              </a:rPr>
              <a:t>/*прячет перекрытие*/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Clear: both; </a:t>
            </a:r>
            <a:r>
              <a:rPr lang="ru-RU" sz="2800" dirty="0" smtClean="0">
                <a:solidFill>
                  <a:srgbClr val="00B050"/>
                </a:solidFill>
              </a:rPr>
              <a:t>/*отменяет обтекание*/</a:t>
            </a:r>
            <a:endParaRPr lang="ru-RU" sz="28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35" y="2852936"/>
            <a:ext cx="4717964" cy="35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0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Верстка сайта в </a:t>
            </a:r>
            <a:r>
              <a:rPr lang="en-US" dirty="0"/>
              <a:t>2</a:t>
            </a:r>
            <a:r>
              <a:rPr lang="ru-RU" dirty="0"/>
              <a:t> колонки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00808"/>
            <a:ext cx="2448272" cy="4968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1700808"/>
            <a:ext cx="4752528" cy="4968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27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 сайта в </a:t>
            </a:r>
            <a:r>
              <a:rPr lang="en-US" dirty="0" smtClean="0"/>
              <a:t>2</a:t>
            </a:r>
            <a:r>
              <a:rPr lang="ru-RU" dirty="0" smtClean="0"/>
              <a:t> колонки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2479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"</a:t>
            </a:r>
            <a:r>
              <a:rPr lang="ru-RU" sz="2400" dirty="0" err="1"/>
              <a:t>left</a:t>
            </a:r>
            <a:r>
              <a:rPr lang="ru-RU" sz="2400" dirty="0"/>
              <a:t>"&gt; Это левый блок &lt;/</a:t>
            </a:r>
            <a:r>
              <a:rPr lang="ru-RU" sz="2400" dirty="0" err="1"/>
              <a:t>div</a:t>
            </a:r>
            <a:r>
              <a:rPr lang="ru-RU" sz="2400" dirty="0"/>
              <a:t>&gt;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"</a:t>
            </a:r>
            <a:r>
              <a:rPr lang="ru-RU" sz="2400" dirty="0" err="1"/>
              <a:t>right</a:t>
            </a:r>
            <a:r>
              <a:rPr lang="ru-RU" sz="2400" dirty="0"/>
              <a:t>"&gt; Это правый блок &lt;/</a:t>
            </a:r>
            <a:r>
              <a:rPr lang="ru-RU" sz="2400" dirty="0" err="1"/>
              <a:t>div</a:t>
            </a:r>
            <a:r>
              <a:rPr lang="ru-RU" sz="2400" dirty="0"/>
              <a:t>&gt; </a:t>
            </a:r>
          </a:p>
          <a:p>
            <a:r>
              <a:rPr lang="en-US" sz="2400" dirty="0" smtClean="0"/>
              <a:t>&lt;/body&gt;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4149080"/>
            <a:ext cx="762000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#left 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smtClean="0"/>
              <a:t>float</a:t>
            </a:r>
            <a:r>
              <a:rPr lang="en-US" sz="2400" dirty="0"/>
              <a:t>: left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53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Верстка сайта в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колонки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700808"/>
            <a:ext cx="1728192" cy="4968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1700808"/>
            <a:ext cx="4032448" cy="49685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9242" y="1700808"/>
            <a:ext cx="1728192" cy="49685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68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 сайта в 3 колонки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8908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"</a:t>
            </a:r>
            <a:r>
              <a:rPr lang="ru-RU" sz="2400" dirty="0" err="1"/>
              <a:t>left</a:t>
            </a:r>
            <a:r>
              <a:rPr lang="ru-RU" sz="2400" dirty="0"/>
              <a:t>"&gt; Это левый блок &lt;/</a:t>
            </a:r>
            <a:r>
              <a:rPr lang="ru-RU" sz="2400" dirty="0" err="1"/>
              <a:t>div</a:t>
            </a:r>
            <a:r>
              <a:rPr lang="ru-RU" sz="2400" dirty="0"/>
              <a:t>&gt;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"</a:t>
            </a:r>
            <a:r>
              <a:rPr lang="ru-RU" sz="2400" dirty="0" err="1"/>
              <a:t>right</a:t>
            </a:r>
            <a:r>
              <a:rPr lang="ru-RU" sz="2400" dirty="0"/>
              <a:t>"&gt; Это правый блок &lt;/</a:t>
            </a:r>
            <a:r>
              <a:rPr lang="ru-RU" sz="2400" dirty="0" err="1"/>
              <a:t>div</a:t>
            </a:r>
            <a:r>
              <a:rPr lang="ru-RU" sz="2400" dirty="0"/>
              <a:t>&gt; </a:t>
            </a:r>
          </a:p>
          <a:p>
            <a:r>
              <a:rPr lang="ru-RU" sz="2400" dirty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"</a:t>
            </a:r>
            <a:r>
              <a:rPr lang="ru-RU" sz="2400" dirty="0" err="1"/>
              <a:t>center</a:t>
            </a:r>
            <a:r>
              <a:rPr lang="ru-RU" sz="2400" dirty="0"/>
              <a:t>"&gt; Это </a:t>
            </a:r>
            <a:r>
              <a:rPr lang="ru-RU" sz="2400" dirty="0" smtClean="0"/>
              <a:t>центральный </a:t>
            </a:r>
            <a:r>
              <a:rPr lang="ru-RU" sz="2400" dirty="0"/>
              <a:t>блок &lt;/</a:t>
            </a:r>
            <a:r>
              <a:rPr lang="ru-RU" sz="2400" dirty="0" err="1"/>
              <a:t>div</a:t>
            </a:r>
            <a:r>
              <a:rPr lang="ru-RU" sz="2400" dirty="0"/>
              <a:t>&gt; </a:t>
            </a:r>
            <a:endParaRPr lang="en-US" sz="2400" dirty="0"/>
          </a:p>
          <a:p>
            <a:r>
              <a:rPr lang="en-US" sz="2400" dirty="0" smtClean="0"/>
              <a:t>&lt;/body&gt;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596" y="4929198"/>
            <a:ext cx="7620000" cy="15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#left  </a:t>
            </a:r>
            <a:r>
              <a:rPr lang="en-US" sz="2400" dirty="0" smtClean="0"/>
              <a:t>{float</a:t>
            </a:r>
            <a:r>
              <a:rPr lang="en-US" sz="2400" dirty="0"/>
              <a:t>: left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en-US" sz="2400" dirty="0" smtClean="0"/>
              <a:t>#right  { float</a:t>
            </a:r>
            <a:r>
              <a:rPr lang="en-US" sz="2400" dirty="0"/>
              <a:t>: </a:t>
            </a:r>
            <a:r>
              <a:rPr lang="en-US" sz="2400" dirty="0" smtClean="0"/>
              <a:t>right;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#center  { overflow: hidden;</a:t>
            </a:r>
            <a:r>
              <a:rPr lang="ru-RU" sz="2400" dirty="0" smtClean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Позиционирование блоков - свойство </a:t>
            </a:r>
            <a:r>
              <a:rPr lang="en-US" dirty="0" smtClean="0"/>
              <a:t>position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Позиционирование позволяет точно определить, где появятся блоки относительно другого элемента. </a:t>
            </a:r>
            <a:endParaRPr lang="en-US" dirty="0" smtClean="0"/>
          </a:p>
          <a:p>
            <a:r>
              <a:rPr lang="ru-RU" dirty="0" smtClean="0"/>
              <a:t>Значения свойства </a:t>
            </a:r>
            <a:r>
              <a:rPr lang="en-US" dirty="0" smtClean="0"/>
              <a:t>Position: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position: static </a:t>
            </a:r>
            <a:r>
              <a:rPr lang="ru-RU" b="0" dirty="0"/>
              <a:t>– статическое позиционирование – элементы могут обтекать друг </a:t>
            </a:r>
            <a:r>
              <a:rPr lang="ru-RU" b="0" dirty="0" smtClean="0"/>
              <a:t>друга (значение </a:t>
            </a:r>
            <a:r>
              <a:rPr lang="ru-RU" b="0" dirty="0"/>
              <a:t>по </a:t>
            </a:r>
            <a:r>
              <a:rPr lang="ru-RU" b="0" dirty="0" smtClean="0"/>
              <a:t>умолчанию).</a:t>
            </a:r>
            <a:endParaRPr lang="ru-RU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position: </a:t>
            </a:r>
            <a:r>
              <a:rPr lang="en-US" b="0" dirty="0" smtClean="0"/>
              <a:t>relative</a:t>
            </a:r>
            <a:r>
              <a:rPr lang="ru-RU" b="0" dirty="0" smtClean="0"/>
              <a:t> </a:t>
            </a:r>
            <a:r>
              <a:rPr lang="ru-RU" b="0" dirty="0"/>
              <a:t>– относительное позиционирование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position: </a:t>
            </a:r>
            <a:r>
              <a:rPr lang="en-US" b="0" dirty="0" smtClean="0"/>
              <a:t>absolute</a:t>
            </a:r>
            <a:r>
              <a:rPr lang="ru-RU" b="0" dirty="0" smtClean="0"/>
              <a:t> </a:t>
            </a:r>
            <a:r>
              <a:rPr lang="ru-RU" b="0" dirty="0"/>
              <a:t>– абсолютное позиционирование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position: </a:t>
            </a:r>
            <a:r>
              <a:rPr lang="en-US" b="0" dirty="0" smtClean="0"/>
              <a:t>fixed</a:t>
            </a:r>
            <a:r>
              <a:rPr lang="ru-RU" b="0" dirty="0" smtClean="0"/>
              <a:t> </a:t>
            </a:r>
            <a:r>
              <a:rPr lang="ru-RU" b="0" dirty="0"/>
              <a:t>– фиксированное позиционирование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0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ru-RU" dirty="0" smtClean="0"/>
              <a:t>Свойства смещения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Left</a:t>
            </a:r>
            <a:r>
              <a:rPr lang="ru-RU" dirty="0"/>
              <a:t> </a:t>
            </a:r>
            <a:r>
              <a:rPr lang="ru-RU" dirty="0" smtClean="0"/>
              <a:t>– смещение слева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Top</a:t>
            </a:r>
            <a:r>
              <a:rPr lang="ru-RU" dirty="0" smtClean="0"/>
              <a:t> – смещение сверху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Right</a:t>
            </a:r>
            <a:r>
              <a:rPr lang="ru-RU" dirty="0" smtClean="0"/>
              <a:t> – смещение справа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Bottom</a:t>
            </a:r>
            <a:r>
              <a:rPr lang="ru-RU" dirty="0" smtClean="0"/>
              <a:t> – смещение снизу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Свойство </a:t>
            </a:r>
            <a:r>
              <a:rPr lang="en-US" dirty="0" smtClean="0"/>
              <a:t>z</a:t>
            </a:r>
            <a:r>
              <a:rPr lang="ru-RU" dirty="0" smtClean="0"/>
              <a:t>-</a:t>
            </a:r>
            <a:r>
              <a:rPr lang="en-US" dirty="0" smtClean="0"/>
              <a:t>index: -1;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ru-RU" dirty="0" smtClean="0">
                <a:solidFill>
                  <a:srgbClr val="00B050"/>
                </a:solidFill>
              </a:rPr>
              <a:t>перемещение блока под элемент*/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6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357166"/>
            <a:ext cx="8572560" cy="1143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571480"/>
            <a:ext cx="1857388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43702" y="571480"/>
            <a:ext cx="2000264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reg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571612"/>
            <a:ext cx="7620000" cy="31051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&lt;body&gt;</a:t>
            </a:r>
          </a:p>
          <a:p>
            <a:r>
              <a:rPr lang="en-US" sz="2400" dirty="0" smtClean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</a:t>
            </a:r>
            <a:r>
              <a:rPr lang="en-US" sz="2400" dirty="0" smtClean="0"/>
              <a:t>“</a:t>
            </a:r>
            <a:r>
              <a:rPr lang="en-GB" sz="2400" dirty="0" smtClean="0"/>
              <a:t>header</a:t>
            </a:r>
            <a:r>
              <a:rPr lang="ru-RU" sz="2400" dirty="0" smtClean="0"/>
              <a:t>"&gt; Шапка</a:t>
            </a:r>
            <a:endParaRPr lang="ru-RU" sz="2400" dirty="0"/>
          </a:p>
          <a:p>
            <a:r>
              <a:rPr lang="ru-RU" sz="2400" dirty="0"/>
              <a:t>	</a:t>
            </a:r>
            <a:r>
              <a:rPr lang="en-GB" sz="2400" dirty="0" smtClean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</a:t>
            </a:r>
            <a:r>
              <a:rPr lang="ru-RU" sz="2400" dirty="0" smtClean="0"/>
              <a:t>“</a:t>
            </a:r>
            <a:r>
              <a:rPr lang="en-GB" sz="2400" dirty="0" smtClean="0"/>
              <a:t>logo</a:t>
            </a:r>
            <a:r>
              <a:rPr lang="ru-RU" sz="2400" dirty="0" smtClean="0"/>
              <a:t>"&gt; Логотип&lt;/</a:t>
            </a:r>
            <a:r>
              <a:rPr lang="ru-RU" sz="2400" dirty="0" err="1"/>
              <a:t>div</a:t>
            </a:r>
            <a:r>
              <a:rPr lang="ru-RU" sz="2400" dirty="0"/>
              <a:t>&gt; </a:t>
            </a:r>
          </a:p>
          <a:p>
            <a:r>
              <a:rPr lang="ru-RU" sz="2400" dirty="0"/>
              <a:t>	</a:t>
            </a:r>
            <a:r>
              <a:rPr lang="en-GB" sz="2400" dirty="0" smtClean="0"/>
              <a:t>	</a:t>
            </a:r>
            <a:r>
              <a:rPr lang="ru-RU" sz="2400" dirty="0" smtClean="0"/>
              <a:t>&lt;</a:t>
            </a:r>
            <a:r>
              <a:rPr lang="ru-RU" sz="2400" dirty="0" err="1"/>
              <a:t>div</a:t>
            </a:r>
            <a:r>
              <a:rPr lang="ru-RU" sz="2400" dirty="0"/>
              <a:t> </a:t>
            </a:r>
            <a:r>
              <a:rPr lang="ru-RU" sz="2400" dirty="0" err="1"/>
              <a:t>id</a:t>
            </a:r>
            <a:r>
              <a:rPr lang="ru-RU" sz="2400" dirty="0"/>
              <a:t> = </a:t>
            </a:r>
            <a:r>
              <a:rPr lang="ru-RU" sz="2400" dirty="0" smtClean="0"/>
              <a:t>“</a:t>
            </a:r>
            <a:r>
              <a:rPr lang="en-GB" sz="2400" dirty="0" err="1" smtClean="0"/>
              <a:t>reg</a:t>
            </a:r>
            <a:r>
              <a:rPr lang="ru-RU" sz="2400" dirty="0" smtClean="0"/>
              <a:t>"&gt; Регистрация&lt;/</a:t>
            </a:r>
            <a:r>
              <a:rPr lang="ru-RU" sz="2400" dirty="0" err="1"/>
              <a:t>div</a:t>
            </a:r>
            <a:r>
              <a:rPr lang="ru-RU" sz="2400" dirty="0"/>
              <a:t>&gt; </a:t>
            </a:r>
            <a:endParaRPr lang="en-GB" sz="2400" dirty="0" smtClean="0"/>
          </a:p>
          <a:p>
            <a:r>
              <a:rPr lang="en-GB" sz="2400" dirty="0" smtClean="0"/>
              <a:t>	</a:t>
            </a:r>
            <a:r>
              <a:rPr lang="ru-RU" sz="2400" dirty="0" smtClean="0"/>
              <a:t>&lt;/</a:t>
            </a:r>
            <a:r>
              <a:rPr lang="ru-RU" sz="2400" dirty="0" err="1" smtClean="0"/>
              <a:t>div</a:t>
            </a:r>
            <a:r>
              <a:rPr lang="ru-RU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&lt;/body&gt;</a:t>
            </a: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8596" y="4786322"/>
            <a:ext cx="7620000" cy="155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#header  {position: relative;</a:t>
            </a:r>
            <a:r>
              <a:rPr lang="ru-RU" sz="2400" dirty="0" smtClean="0"/>
              <a:t>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en-US" sz="2400" dirty="0" smtClean="0"/>
              <a:t>#logo  { position: absolute;</a:t>
            </a:r>
            <a:r>
              <a:rPr lang="ru-RU" sz="2400" dirty="0" smtClean="0"/>
              <a:t> </a:t>
            </a:r>
            <a:r>
              <a:rPr lang="en-GB" sz="2400" dirty="0" smtClean="0"/>
              <a:t>left: 20px; top: 10px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reg</a:t>
            </a:r>
            <a:r>
              <a:rPr lang="en-US" sz="2400" dirty="0" smtClean="0"/>
              <a:t>  { position: absolute; </a:t>
            </a:r>
            <a:r>
              <a:rPr lang="ru-RU" sz="2400" dirty="0" smtClean="0"/>
              <a:t> </a:t>
            </a:r>
            <a:r>
              <a:rPr lang="en-GB" sz="2400" smtClean="0"/>
              <a:t>right: 20px; top:10px</a:t>
            </a:r>
            <a:r>
              <a:rPr lang="en-US" sz="2400" smtClean="0"/>
              <a:t>}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157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604448" cy="4571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3200" b="1" dirty="0" smtClean="0"/>
              <a:t>Строчные и блочные элементы.</a:t>
            </a:r>
            <a:br>
              <a:rPr lang="ru-RU" sz="3200" b="1" dirty="0" smtClean="0"/>
            </a:br>
            <a:r>
              <a:rPr lang="ru-RU" sz="3200" b="1" dirty="0"/>
              <a:t>Свойства </a:t>
            </a:r>
            <a:r>
              <a:rPr lang="en-US" sz="3200" b="1" dirty="0"/>
              <a:t>display</a:t>
            </a:r>
            <a:r>
              <a:rPr lang="ru-RU" sz="3200" b="1" dirty="0"/>
              <a:t>, </a:t>
            </a:r>
            <a:r>
              <a:rPr lang="en-US" sz="3200" b="1" dirty="0"/>
              <a:t>float</a:t>
            </a:r>
            <a:r>
              <a:rPr lang="ru-RU" sz="3200" b="1" dirty="0"/>
              <a:t>, </a:t>
            </a:r>
            <a:r>
              <a:rPr lang="en-US" sz="3200" b="1" dirty="0"/>
              <a:t>position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264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1. Строчные и блочные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800" y="1844824"/>
            <a:ext cx="8459688" cy="22524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Заголовки </a:t>
            </a:r>
            <a:r>
              <a:rPr lang="en-US" dirty="0"/>
              <a:t>&lt;h</a:t>
            </a:r>
            <a:r>
              <a:rPr lang="ru-RU" dirty="0"/>
              <a:t>1</a:t>
            </a:r>
            <a:r>
              <a:rPr lang="en-US" dirty="0" smtClean="0"/>
              <a:t>&gt; - &lt;h6&gt;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Абзац </a:t>
            </a:r>
            <a:r>
              <a:rPr lang="en-US" dirty="0"/>
              <a:t>&lt;p&gt;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</a:t>
            </a:r>
            <a:r>
              <a:rPr lang="en-US" dirty="0"/>
              <a:t>&lt;table&gt;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Списки </a:t>
            </a:r>
            <a:r>
              <a:rPr lang="en-US" dirty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r>
              <a:rPr lang="ru-RU" dirty="0" smtClean="0"/>
              <a:t>, 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Формы </a:t>
            </a:r>
            <a:r>
              <a:rPr lang="en-US" dirty="0"/>
              <a:t>&lt;form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67200" y="1753633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Ссылка </a:t>
            </a:r>
            <a:r>
              <a:rPr lang="en-US" sz="2000" b="1" dirty="0"/>
              <a:t>&lt;a&gt;</a:t>
            </a:r>
            <a:endParaRPr lang="ru-RU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Жирный текст </a:t>
            </a:r>
            <a:r>
              <a:rPr lang="en-US" sz="2000" b="1" dirty="0"/>
              <a:t>&lt;b</a:t>
            </a:r>
            <a:r>
              <a:rPr lang="en-US" sz="2000" b="1" dirty="0" smtClean="0"/>
              <a:t>&gt;</a:t>
            </a:r>
            <a:r>
              <a:rPr lang="ru-RU" sz="2000" b="1" dirty="0" smtClean="0"/>
              <a:t> или </a:t>
            </a:r>
            <a:r>
              <a:rPr lang="en-US" sz="2000" b="1" dirty="0" smtClean="0"/>
              <a:t>&lt;strong&gt;</a:t>
            </a:r>
            <a:endParaRPr lang="ru-RU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Курсив </a:t>
            </a:r>
            <a:r>
              <a:rPr lang="en-US" sz="2000" b="1" dirty="0"/>
              <a:t>&lt;</a:t>
            </a:r>
            <a:r>
              <a:rPr lang="en-US" sz="2000" b="1" dirty="0" err="1"/>
              <a:t>i</a:t>
            </a:r>
            <a:r>
              <a:rPr lang="en-US" sz="2000" b="1" dirty="0" smtClean="0"/>
              <a:t>&gt; </a:t>
            </a:r>
            <a:r>
              <a:rPr lang="ru-RU" sz="2000" b="1" dirty="0" smtClean="0"/>
              <a:t>или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em</a:t>
            </a:r>
            <a:r>
              <a:rPr lang="en-US" sz="2000" b="1" dirty="0" smtClean="0"/>
              <a:t>&gt;</a:t>
            </a:r>
            <a:endParaRPr lang="ru-RU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Изображение 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b="1" dirty="0"/>
              <a:t>&gt; </a:t>
            </a:r>
            <a:endParaRPr lang="ru-RU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/>
              <a:t>Поле ввода </a:t>
            </a:r>
            <a:r>
              <a:rPr lang="en-US" sz="2000" b="1" dirty="0" smtClean="0"/>
              <a:t>&lt;input&gt;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22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ru-RU" dirty="0" smtClean="0"/>
              <a:t>Блочные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075240" cy="4484711"/>
          </a:xfrm>
        </p:spPr>
        <p:txBody>
          <a:bodyPr>
            <a:normAutofit/>
          </a:bodyPr>
          <a:lstStyle/>
          <a:p>
            <a:pPr algn="just"/>
            <a:r>
              <a:rPr lang="ru-RU" b="0" dirty="0" smtClean="0"/>
              <a:t>Блочным </a:t>
            </a:r>
            <a:r>
              <a:rPr lang="ru-RU" b="0" dirty="0"/>
              <a:t>называется элемент, который отображается на веб-странице в виде прямоугольника. Такой элемент занимает всю доступную ширину, высота элемента определяется его содержимым, и он всегда начинается с новой строки</a:t>
            </a:r>
            <a:r>
              <a:rPr lang="ru-RU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Заголовки </a:t>
            </a:r>
            <a:r>
              <a:rPr lang="en-US" dirty="0" smtClean="0"/>
              <a:t>&lt;h</a:t>
            </a:r>
            <a:r>
              <a:rPr lang="ru-RU" dirty="0" smtClean="0"/>
              <a:t>1</a:t>
            </a:r>
            <a:r>
              <a:rPr lang="en-US" dirty="0" smtClean="0"/>
              <a:t>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Абзац </a:t>
            </a:r>
            <a:r>
              <a:rPr lang="en-US" dirty="0" smtClean="0"/>
              <a:t>&lt;p&gt;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Таблица </a:t>
            </a:r>
            <a:r>
              <a:rPr lang="en-US" dirty="0" smtClean="0"/>
              <a:t>&lt;table&gt;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Список 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Формы </a:t>
            </a:r>
            <a:r>
              <a:rPr lang="en-US" dirty="0" smtClean="0"/>
              <a:t>&lt;form&gt;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Блок (контейнер) </a:t>
            </a:r>
            <a:r>
              <a:rPr lang="en-US" dirty="0" smtClean="0"/>
              <a:t>&lt;div&gt;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3888" y="3717032"/>
            <a:ext cx="49320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Блочные элементы предназначены для структурирования основных частей веб-страницы.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56590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ru-RU" dirty="0" smtClean="0"/>
              <a:t>Строчные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075240" cy="4484711"/>
          </a:xfrm>
        </p:spPr>
        <p:txBody>
          <a:bodyPr>
            <a:normAutofit/>
          </a:bodyPr>
          <a:lstStyle/>
          <a:p>
            <a:pPr algn="just"/>
            <a:r>
              <a:rPr lang="ru-RU" b="0" dirty="0" smtClean="0"/>
              <a:t>Ширина </a:t>
            </a:r>
            <a:r>
              <a:rPr lang="ru-RU" b="0" dirty="0"/>
              <a:t>строчных элементов равна их </a:t>
            </a:r>
            <a:r>
              <a:rPr lang="ru-RU" b="0" dirty="0" smtClean="0"/>
              <a:t>содержимому. </a:t>
            </a:r>
            <a:r>
              <a:rPr lang="ru-RU" b="0" dirty="0"/>
              <a:t>Они автоматически не переходят на новую </a:t>
            </a:r>
            <a:r>
              <a:rPr lang="ru-RU" b="0" dirty="0" smtClean="0"/>
              <a:t>строку.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Ссылка </a:t>
            </a:r>
            <a:r>
              <a:rPr lang="en-US" dirty="0" smtClean="0"/>
              <a:t>&lt;a&gt;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Жирный текст </a:t>
            </a:r>
            <a:r>
              <a:rPr lang="en-US" dirty="0" smtClean="0"/>
              <a:t>&lt;</a:t>
            </a:r>
            <a:r>
              <a:rPr lang="en-US" dirty="0"/>
              <a:t>b</a:t>
            </a:r>
            <a:r>
              <a:rPr lang="en-US" dirty="0" smtClean="0"/>
              <a:t>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Курсив </a:t>
            </a: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Изображение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Пол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/>
              <a:t>ввода </a:t>
            </a:r>
            <a:r>
              <a:rPr lang="en-US" dirty="0"/>
              <a:t>&lt;input&gt;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Строчный элемент </a:t>
            </a:r>
            <a:r>
              <a:rPr lang="en-US" dirty="0" smtClean="0"/>
              <a:t>&lt;span&gt;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67944" y="2795617"/>
            <a:ext cx="458508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Строчные элементы предназначены, чтобы разграничить часть текста и придать ему определённую функцию или смысл. </a:t>
            </a:r>
          </a:p>
        </p:txBody>
      </p:sp>
    </p:spTree>
    <p:extLst>
      <p:ext uri="{BB962C8B-B14F-4D97-AF65-F5344CB8AC3E}">
        <p14:creationId xmlns:p14="http://schemas.microsoft.com/office/powerpoint/2010/main" val="188677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5791200" cy="9756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Тег </a:t>
            </a:r>
            <a:r>
              <a:rPr lang="en-US" dirty="0" smtClean="0"/>
              <a:t>&lt;div&gt; &lt;/DIV&gt;</a:t>
            </a:r>
            <a:r>
              <a:rPr lang="ru-RU" dirty="0" smtClean="0"/>
              <a:t>- блок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7049" y="1386431"/>
            <a:ext cx="7620000" cy="458393"/>
          </a:xfrm>
        </p:spPr>
        <p:txBody>
          <a:bodyPr/>
          <a:lstStyle/>
          <a:p>
            <a:pPr algn="just"/>
            <a:r>
              <a:rPr lang="ru-RU" dirty="0" smtClean="0"/>
              <a:t>Тег </a:t>
            </a:r>
            <a:r>
              <a:rPr lang="en-US" dirty="0" smtClean="0"/>
              <a:t>&lt;div&gt; </a:t>
            </a:r>
            <a:r>
              <a:rPr lang="ru-RU" dirty="0" smtClean="0"/>
              <a:t>используется для блочной верстки сайта.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±Ð»Ð¾ÑÐ½Ð°Ñ Ð²ÐµÑÑÑÐºÐ° ÑÐ°Ð¹Ñ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5" y="2348880"/>
            <a:ext cx="7344816" cy="33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4392488" cy="1371600"/>
          </a:xfrm>
        </p:spPr>
        <p:txBody>
          <a:bodyPr/>
          <a:lstStyle/>
          <a:p>
            <a:r>
              <a:rPr lang="ru-RU" dirty="0" smtClean="0"/>
              <a:t>Свойства </a:t>
            </a:r>
            <a:r>
              <a:rPr lang="en-US" dirty="0" smtClean="0"/>
              <a:t>DIV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3968" y="2359566"/>
            <a:ext cx="4392488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Сброс стилей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27984" y="378904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550445"/>
            <a:ext cx="5040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995120" cy="903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Css</a:t>
            </a:r>
            <a:r>
              <a:rPr lang="en-US" dirty="0" smtClean="0"/>
              <a:t>-</a:t>
            </a:r>
            <a:r>
              <a:rPr lang="ru-RU" dirty="0" smtClean="0"/>
              <a:t>Свойство </a:t>
            </a:r>
            <a:r>
              <a:rPr lang="en-US" dirty="0" smtClean="0"/>
              <a:t>display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7992888" cy="5112568"/>
          </a:xfrm>
        </p:spPr>
        <p:txBody>
          <a:bodyPr>
            <a:normAutofit/>
          </a:bodyPr>
          <a:lstStyle/>
          <a:p>
            <a:pPr algn="just"/>
            <a:r>
              <a:rPr lang="ru-RU" b="0" dirty="0" smtClean="0"/>
              <a:t>Свойство </a:t>
            </a:r>
            <a:r>
              <a:rPr lang="en-US" b="0" dirty="0" smtClean="0"/>
              <a:t>display </a:t>
            </a:r>
            <a:r>
              <a:rPr lang="ru-RU" b="0" dirty="0" smtClean="0"/>
              <a:t>позволяет изменять тип элемента: делает строчное блочным и наоборот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Значения свойства </a:t>
            </a:r>
            <a:r>
              <a:rPr lang="en-US" dirty="0" smtClean="0"/>
              <a:t>display: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display: none</a:t>
            </a:r>
            <a:r>
              <a:rPr lang="ru-RU" b="0" dirty="0" smtClean="0"/>
              <a:t> </a:t>
            </a:r>
            <a:r>
              <a:rPr lang="ru-RU" b="0" dirty="0"/>
              <a:t>– выключает блок из документа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display: block</a:t>
            </a:r>
            <a:r>
              <a:rPr lang="ru-RU" b="0" dirty="0" smtClean="0"/>
              <a:t> </a:t>
            </a:r>
            <a:r>
              <a:rPr lang="ru-RU" b="0" dirty="0"/>
              <a:t>– блочное отображение элемента (строчное делает блочным)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display: inline</a:t>
            </a:r>
            <a:r>
              <a:rPr lang="ru-RU" b="0" dirty="0" smtClean="0"/>
              <a:t> </a:t>
            </a:r>
            <a:r>
              <a:rPr lang="ru-RU" b="0" dirty="0"/>
              <a:t>– строчное отображение элемента (блочное делает строчным)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display: inline</a:t>
            </a:r>
            <a:r>
              <a:rPr lang="ru-RU" b="0" dirty="0"/>
              <a:t>-</a:t>
            </a:r>
            <a:r>
              <a:rPr lang="en-US" b="0" dirty="0"/>
              <a:t>block</a:t>
            </a:r>
            <a:r>
              <a:rPr lang="ru-RU" b="0" dirty="0"/>
              <a:t> – строчно-блочное отображение (блочное делает строчным, позволяет задавать размеры)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display</a:t>
            </a:r>
            <a:r>
              <a:rPr lang="ru-RU" b="0" dirty="0"/>
              <a:t>: </a:t>
            </a:r>
            <a:r>
              <a:rPr lang="en-US" b="0" dirty="0"/>
              <a:t>flex</a:t>
            </a:r>
            <a:r>
              <a:rPr lang="ru-RU" b="0" dirty="0"/>
              <a:t> – адаптивный </a:t>
            </a:r>
            <a:r>
              <a:rPr lang="en-US" b="0" dirty="0"/>
              <a:t>flex</a:t>
            </a:r>
            <a:r>
              <a:rPr lang="ru-RU" b="0" dirty="0"/>
              <a:t>-блок для дочерних </a:t>
            </a:r>
            <a:r>
              <a:rPr lang="ru-RU" b="0" dirty="0" smtClean="0"/>
              <a:t>элементов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display</a:t>
            </a:r>
            <a:r>
              <a:rPr lang="ru-RU" b="0" dirty="0"/>
              <a:t>: </a:t>
            </a:r>
            <a:r>
              <a:rPr lang="en-US" b="0" dirty="0"/>
              <a:t>grid</a:t>
            </a:r>
            <a:r>
              <a:rPr lang="ru-RU" b="0" dirty="0"/>
              <a:t> – блочный </a:t>
            </a:r>
            <a:r>
              <a:rPr lang="ru-RU" b="0" dirty="0" err="1"/>
              <a:t>grid</a:t>
            </a:r>
            <a:r>
              <a:rPr lang="ru-RU" b="0" dirty="0"/>
              <a:t>-контейнер в виде сетки</a:t>
            </a:r>
            <a:endParaRPr lang="en-US" b="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0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972026"/>
          </a:xfrm>
        </p:spPr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ru-RU" dirty="0" smtClean="0"/>
              <a:t>Обтекание элементов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956319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Значения свойства </a:t>
            </a:r>
            <a:r>
              <a:rPr lang="en-US" dirty="0" smtClean="0"/>
              <a:t>float: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float: left – </a:t>
            </a:r>
            <a:r>
              <a:rPr lang="ru-RU" b="0" dirty="0" smtClean="0"/>
              <a:t>обтекание слева             </a:t>
            </a:r>
            <a:r>
              <a:rPr lang="en-US" b="0" dirty="0" smtClean="0"/>
              <a:t>float: right – </a:t>
            </a:r>
            <a:r>
              <a:rPr lang="ru-RU" b="0" dirty="0" smtClean="0"/>
              <a:t>обтекание справа</a:t>
            </a:r>
            <a:endParaRPr lang="en-US" b="0" dirty="0" smtClean="0"/>
          </a:p>
          <a:p>
            <a:endParaRPr lang="ru-RU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708920"/>
            <a:ext cx="4150962" cy="315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5976" y="2716922"/>
            <a:ext cx="4173116" cy="31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53827" y="125400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Свойство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позволяет задать обтекание у элемента.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1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416</TotalTime>
  <Words>531</Words>
  <Application>Microsoft Office PowerPoint</Application>
  <PresentationFormat>Экран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Times New Roman</vt:lpstr>
      <vt:lpstr>Главная</vt:lpstr>
      <vt:lpstr>Раздел 2  Верстка сайтов</vt:lpstr>
      <vt:lpstr>Строчные и блочные элементы. Свойства display, float, position</vt:lpstr>
      <vt:lpstr>1. Строчные и блочные элементы</vt:lpstr>
      <vt:lpstr>Блочные элементы</vt:lpstr>
      <vt:lpstr>Строчные элементы</vt:lpstr>
      <vt:lpstr>Тег &lt;div&gt; &lt;/DIV&gt;- блок</vt:lpstr>
      <vt:lpstr>Свойства DIV</vt:lpstr>
      <vt:lpstr>2. Css-Свойство display</vt:lpstr>
      <vt:lpstr>3. Обтекание элементов  </vt:lpstr>
      <vt:lpstr>Обтекание элементов</vt:lpstr>
      <vt:lpstr>Верстка сайта в 2 колонки</vt:lpstr>
      <vt:lpstr>Верстка сайта в 2 колонки</vt:lpstr>
      <vt:lpstr>Верстка сайта в 3 колонки</vt:lpstr>
      <vt:lpstr>Верстка сайта в 3 колонки</vt:lpstr>
      <vt:lpstr>Позиционирование блоков - свойство position</vt:lpstr>
      <vt:lpstr>Свойства смещения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Строчные и блочные элементы. Теги &lt;div&gt; и &lt;span&gt;</dc:title>
  <dc:creator>Natali</dc:creator>
  <cp:lastModifiedBy>Наталья Геннадьевна</cp:lastModifiedBy>
  <cp:revision>47</cp:revision>
  <cp:lastPrinted>2019-04-12T13:01:31Z</cp:lastPrinted>
  <dcterms:created xsi:type="dcterms:W3CDTF">2018-04-22T10:35:17Z</dcterms:created>
  <dcterms:modified xsi:type="dcterms:W3CDTF">2021-04-26T09:12:48Z</dcterms:modified>
</cp:coreProperties>
</file>