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07" r:id="rId1"/>
    <p:sldMasterId id="2147484364" r:id="rId2"/>
  </p:sldMasterIdLst>
  <p:sldIdLst>
    <p:sldId id="257" r:id="rId3"/>
    <p:sldId id="258" r:id="rId4"/>
    <p:sldId id="264" r:id="rId5"/>
    <p:sldId id="268" r:id="rId6"/>
    <p:sldId id="269" r:id="rId7"/>
    <p:sldId id="273" r:id="rId8"/>
    <p:sldId id="267" r:id="rId9"/>
    <p:sldId id="274" r:id="rId10"/>
    <p:sldId id="277" r:id="rId11"/>
    <p:sldId id="270" r:id="rId12"/>
    <p:sldId id="271" r:id="rId13"/>
    <p:sldId id="266" r:id="rId14"/>
    <p:sldId id="280" r:id="rId15"/>
    <p:sldId id="281" r:id="rId16"/>
    <p:sldId id="275" r:id="rId17"/>
    <p:sldId id="282" r:id="rId18"/>
    <p:sldId id="283" r:id="rId19"/>
    <p:sldId id="284" r:id="rId20"/>
    <p:sldId id="285" r:id="rId21"/>
    <p:sldId id="272" r:id="rId22"/>
    <p:sldId id="278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8798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6748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96216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xmlns="" id="{6752DADE-F8A9-48AE-B0CB-681361D167C1}"/>
              </a:ext>
            </a:extLst>
          </p:cNvPr>
          <p:cNvSpPr/>
          <p:nvPr userDrawn="1"/>
        </p:nvSpPr>
        <p:spPr>
          <a:xfrm>
            <a:off x="0" y="2305050"/>
            <a:ext cx="12192000" cy="4552950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t="-6938" b="-1127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202287" y="2365231"/>
            <a:ext cx="5787426" cy="442973"/>
          </a:xfrm>
        </p:spPr>
        <p:txBody>
          <a:bodyPr anchor="ctr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202287" y="1130300"/>
            <a:ext cx="5787426" cy="1174750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39109" y="3323381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39109" y="3631933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77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0618212-1520-5B48-A83C-9263F0F2F87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63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1242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0618212-1520-5B48-A83C-9263F0F2F87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092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9151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4657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7612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5522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9307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kumimoji="1"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06268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0618212-1520-5B48-A83C-9263F0F2F87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43496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31625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75826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8233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04240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2168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1963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65561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5125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3501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18212-1520-5B48-A83C-9263F0F2F87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98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  <p:sldLayoutId id="2147484219" r:id="rId12"/>
  </p:sldLayoutIdLst>
  <p:transition spd="med">
    <p:pull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618212-1520-5B48-A83C-9263F0F2F87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13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5" r:id="rId1"/>
    <p:sldLayoutId id="2147484366" r:id="rId2"/>
    <p:sldLayoutId id="2147484367" r:id="rId3"/>
    <p:sldLayoutId id="2147484368" r:id="rId4"/>
    <p:sldLayoutId id="2147484369" r:id="rId5"/>
    <p:sldLayoutId id="2147484370" r:id="rId6"/>
    <p:sldLayoutId id="2147484371" r:id="rId7"/>
    <p:sldLayoutId id="2147484372" r:id="rId8"/>
    <p:sldLayoutId id="2147484373" r:id="rId9"/>
    <p:sldLayoutId id="2147484374" r:id="rId10"/>
    <p:sldLayoutId id="2147484375" r:id="rId11"/>
  </p:sldLayoutIdLst>
  <p:transition spd="med">
    <p:pull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adobe-webplatform/Snap.svg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codepen.io/ryanzola/pen/WPxaeq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lexk111.github.io/SVG-Morpheus/" TargetMode="External"/><Relationship Id="rId2" Type="http://schemas.openxmlformats.org/officeDocument/2006/relationships/hyperlink" Target="https://github.com/alexk111/SVG-Morpheus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adobe-webplatform/Snap.svg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codepen.io/ryanzola/pen/WPxaeq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zhangxinxu.com/study/201408/svg-viewbox-alignment.html" TargetMode="Externa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angxinxu.com/sp/svg/#copy" TargetMode="External"/><Relationship Id="rId2" Type="http://schemas.openxmlformats.org/officeDocument/2006/relationships/hyperlink" Target="https://vectr.com/lessons/getting_started?modal=lesson_intro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c.runoob.com/more/svgedito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02287" y="1161122"/>
            <a:ext cx="5787426" cy="1174750"/>
          </a:xfrm>
        </p:spPr>
        <p:txBody>
          <a:bodyPr/>
          <a:lstStyle/>
          <a:p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b="1" dirty="0" smtClean="0">
                <a:solidFill>
                  <a:schemeClr val="accent1"/>
                </a:solidFill>
              </a:rPr>
              <a:t>SVG</a:t>
            </a:r>
            <a:r>
              <a:rPr lang="zh-CN" altLang="en-US" b="1" dirty="0" smtClean="0">
                <a:solidFill>
                  <a:schemeClr val="accent1"/>
                </a:solidFill>
              </a:rPr>
              <a:t> 动画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xmlns="" id="{F2B89207-842B-4543-8439-B5BA11649F09}"/>
              </a:ext>
            </a:extLst>
          </p:cNvPr>
          <p:cNvCxnSpPr/>
          <p:nvPr/>
        </p:nvCxnSpPr>
        <p:spPr>
          <a:xfrm>
            <a:off x="3200400" y="2808204"/>
            <a:ext cx="579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4F9FC58F-9C75-4A99-AE72-3433E3C90246}"/>
              </a:ext>
            </a:extLst>
          </p:cNvPr>
          <p:cNvGrpSpPr/>
          <p:nvPr/>
        </p:nvGrpSpPr>
        <p:grpSpPr>
          <a:xfrm>
            <a:off x="4621203" y="5614209"/>
            <a:ext cx="3413664" cy="1252508"/>
            <a:chOff x="675908" y="693106"/>
            <a:chExt cx="9053516" cy="3321826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CBB88046-DA0C-4D62-ABE0-DF4F219BC41E}"/>
                </a:ext>
              </a:extLst>
            </p:cNvPr>
            <p:cNvSpPr txBox="1"/>
            <p:nvPr/>
          </p:nvSpPr>
          <p:spPr>
            <a:xfrm>
              <a:off x="675908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26D4D4DA-FA36-4DDE-8DFE-C3548A560484}"/>
                </a:ext>
              </a:extLst>
            </p:cNvPr>
            <p:cNvSpPr txBox="1"/>
            <p:nvPr/>
          </p:nvSpPr>
          <p:spPr>
            <a:xfrm>
              <a:off x="2770637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0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FF425B85-D13B-4D06-9EBD-A57DA15BAE62}"/>
                </a:ext>
              </a:extLst>
            </p:cNvPr>
            <p:cNvSpPr txBox="1"/>
            <p:nvPr/>
          </p:nvSpPr>
          <p:spPr>
            <a:xfrm>
              <a:off x="486536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1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98E90643-75C2-4D2E-844E-02C863EB4658}"/>
                </a:ext>
              </a:extLst>
            </p:cNvPr>
            <p:cNvSpPr txBox="1"/>
            <p:nvPr/>
          </p:nvSpPr>
          <p:spPr>
            <a:xfrm>
              <a:off x="696009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9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97440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/>
              <a:t>4</a:t>
            </a:r>
            <a:r>
              <a:rPr lang="en-US" altLang="ja-JP" sz="3200" b="1" dirty="0" smtClean="0"/>
              <a:t>.SVG </a:t>
            </a:r>
            <a:r>
              <a:rPr lang="ja-JP" altLang="en-US" sz="3200" b="1" dirty="0" smtClean="0"/>
              <a:t>形状</a:t>
            </a:r>
            <a:endParaRPr lang="ja-JP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52755" y="1212352"/>
            <a:ext cx="1065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矩形 </a:t>
            </a:r>
            <a:r>
              <a:rPr lang="mr-IN" altLang="zh-CN" dirty="0"/>
              <a:t> &lt;</a:t>
            </a:r>
            <a:r>
              <a:rPr lang="mr-IN" altLang="zh-CN" dirty="0" err="1"/>
              <a:t>rect</a:t>
            </a:r>
            <a:r>
              <a:rPr lang="mr-IN" altLang="zh-CN" dirty="0"/>
              <a:t>&gt;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35" y="1655672"/>
            <a:ext cx="6718300" cy="774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2755" y="3205537"/>
            <a:ext cx="903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647" y="1655672"/>
            <a:ext cx="3045410" cy="174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714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SVG </a:t>
            </a:r>
            <a:r>
              <a:rPr lang="ja-JP" altLang="en-US" sz="3200" dirty="0" smtClean="0"/>
              <a:t>形状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778435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2651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/>
              <a:t>5.</a:t>
            </a:r>
            <a:r>
              <a:rPr kumimoji="1" lang="zh-CN" altLang="en-US" sz="3200" b="1" dirty="0" smtClean="0"/>
              <a:t> </a:t>
            </a:r>
            <a:r>
              <a:rPr lang="en-US" altLang="zh-CN" sz="3200" b="1" dirty="0"/>
              <a:t>SVG SMIL </a:t>
            </a:r>
            <a:r>
              <a:rPr lang="en-US" altLang="zh-CN" sz="3200" b="1" dirty="0" smtClean="0"/>
              <a:t>animation </a:t>
            </a: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SVG</a:t>
            </a:r>
            <a:r>
              <a:rPr lang="zh-CN" altLang="en-US" sz="3200" b="1" dirty="0"/>
              <a:t>动画）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20616" y="1010486"/>
            <a:ext cx="10738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兼容性</a:t>
            </a:r>
            <a:endParaRPr kumimoji="1"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47" y="1553363"/>
            <a:ext cx="10489890" cy="490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171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5708" y="616463"/>
            <a:ext cx="1036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（</a:t>
            </a:r>
            <a:r>
              <a:rPr kumimoji="1" lang="en-US" altLang="zh-CN" sz="2800" dirty="0"/>
              <a:t> 1 </a:t>
            </a:r>
            <a:r>
              <a:rPr kumimoji="1" lang="zh-CN" altLang="en-US" sz="2800" dirty="0" smtClean="0"/>
              <a:t>）普通</a:t>
            </a:r>
            <a:r>
              <a:rPr kumimoji="1" lang="zh-CN" altLang="en-US" sz="2800" dirty="0" smtClean="0"/>
              <a:t>动画       </a:t>
            </a:r>
            <a:r>
              <a:rPr lang="en-US" altLang="zh-CN" sz="2800" dirty="0" err="1"/>
              <a:t>animateTransform</a:t>
            </a:r>
            <a:endParaRPr kumimoji="1"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179347" y="1436865"/>
            <a:ext cx="96598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&lt;</a:t>
            </a:r>
            <a:r>
              <a:rPr lang="zh-CN" altLang="en-US" dirty="0" smtClean="0">
                <a:solidFill>
                  <a:srgbClr val="0070C0"/>
                </a:solidFill>
              </a:rPr>
              <a:t>属性</a:t>
            </a:r>
            <a:r>
              <a:rPr lang="en-US" altLang="zh-CN" dirty="0" smtClean="0">
                <a:solidFill>
                  <a:srgbClr val="0070C0"/>
                </a:solidFill>
              </a:rPr>
              <a:t>&gt;</a:t>
            </a:r>
            <a:r>
              <a:rPr lang="zh-CN" altLang="en-US" dirty="0" smtClean="0">
                <a:solidFill>
                  <a:srgbClr val="0070C0"/>
                </a:solidFill>
              </a:rPr>
              <a:t>  </a:t>
            </a:r>
            <a:r>
              <a:rPr lang="en-US" altLang="zh-CN" dirty="0" err="1" smtClean="0"/>
              <a:t>attributeName</a:t>
            </a:r>
            <a:r>
              <a:rPr lang="zh-CN" altLang="en-US" dirty="0" smtClean="0"/>
              <a:t> ： 代表需要变化的属性名称，可以是元素的属性，也可以是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属性</a:t>
            </a:r>
            <a:r>
              <a:rPr kumimoji="1" lang="zh-CN" altLang="en-US" dirty="0" smtClean="0"/>
              <a:t> （比如，</a:t>
            </a:r>
            <a:r>
              <a:rPr kumimoji="1" lang="en-US" altLang="zh-CN" dirty="0" err="1" smtClean="0"/>
              <a:t>x,y</a:t>
            </a:r>
            <a:r>
              <a:rPr kumimoji="1" lang="zh-CN" altLang="en-US" dirty="0" smtClean="0"/>
              <a:t> 元素的位移值，</a:t>
            </a:r>
            <a:r>
              <a:rPr kumimoji="1" lang="en-US" altLang="zh-CN" dirty="0" smtClean="0"/>
              <a:t>opacity,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transform </a:t>
            </a:r>
            <a:r>
              <a:rPr kumimoji="1" lang="zh-CN" altLang="en-US" dirty="0" smtClean="0"/>
              <a:t>等）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en-US" altLang="zh-CN" dirty="0" smtClean="0">
                <a:solidFill>
                  <a:srgbClr val="0070C0"/>
                </a:solidFill>
              </a:rPr>
              <a:t>&lt;</a:t>
            </a:r>
            <a:r>
              <a:rPr kumimoji="1" lang="zh-CN" altLang="en-US" dirty="0" smtClean="0">
                <a:solidFill>
                  <a:srgbClr val="0070C0"/>
                </a:solidFill>
              </a:rPr>
              <a:t>位移</a:t>
            </a:r>
            <a:r>
              <a:rPr kumimoji="1" lang="en-US" altLang="zh-CN" dirty="0" smtClean="0">
                <a:solidFill>
                  <a:srgbClr val="0070C0"/>
                </a:solidFill>
              </a:rPr>
              <a:t>&gt;</a:t>
            </a:r>
            <a:r>
              <a:rPr kumimoji="1" lang="zh-CN" altLang="en-US" dirty="0" smtClean="0">
                <a:solidFill>
                  <a:srgbClr val="0070C0"/>
                </a:solidFill>
              </a:rPr>
              <a:t>  </a:t>
            </a:r>
            <a:r>
              <a:rPr kumimoji="1" lang="en-US" altLang="zh-CN" dirty="0" smtClean="0">
                <a:solidFill>
                  <a:srgbClr val="0070C0"/>
                </a:solidFill>
              </a:rPr>
              <a:t/>
            </a:r>
            <a:br>
              <a:rPr kumimoji="1" lang="en-US" altLang="zh-CN" dirty="0" smtClean="0">
                <a:solidFill>
                  <a:srgbClr val="0070C0"/>
                </a:solidFill>
              </a:rPr>
            </a:br>
            <a:r>
              <a:rPr kumimoji="1" lang="en-US" altLang="zh-CN" dirty="0" smtClean="0"/>
              <a:t>From:</a:t>
            </a:r>
            <a:r>
              <a:rPr kumimoji="1" lang="zh-CN" altLang="en-US" dirty="0" smtClean="0"/>
              <a:t> 动画的起始值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to</a:t>
            </a:r>
            <a:r>
              <a:rPr lang="zh-CN" altLang="en-US" dirty="0" smtClean="0"/>
              <a:t>：动画的结束值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by</a:t>
            </a:r>
            <a:r>
              <a:rPr lang="zh-CN" altLang="en-US" dirty="0" smtClean="0"/>
              <a:t>：属性规定了一个相对于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的值（</a:t>
            </a:r>
            <a:r>
              <a:rPr lang="en-US" altLang="zh-CN" dirty="0" smtClean="0"/>
              <a:t>to</a:t>
            </a:r>
            <a:r>
              <a:rPr lang="zh-CN" altLang="en-US" dirty="0" smtClean="0"/>
              <a:t>是绝对值）。假如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值是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by</a:t>
            </a:r>
            <a:r>
              <a:rPr lang="zh-CN" altLang="en-US" dirty="0" smtClean="0"/>
              <a:t>的值是</a:t>
            </a:r>
            <a:r>
              <a:rPr lang="en-US" altLang="zh-CN" dirty="0" smtClean="0"/>
              <a:t>50</a:t>
            </a:r>
            <a:r>
              <a:rPr lang="zh-CN" altLang="en-US" dirty="0" smtClean="0"/>
              <a:t>，那么最终值是</a:t>
            </a:r>
            <a:r>
              <a:rPr lang="en-US" altLang="zh-CN" dirty="0" smtClean="0"/>
              <a:t>60 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（ 如果同时规定了</a:t>
            </a:r>
            <a:r>
              <a:rPr lang="en-US" altLang="zh-CN" dirty="0" smtClean="0">
                <a:solidFill>
                  <a:srgbClr val="FF0000"/>
                </a:solidFill>
              </a:rPr>
              <a:t>to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by</a:t>
            </a:r>
            <a:r>
              <a:rPr lang="zh-CN" altLang="en-US" dirty="0" smtClean="0">
                <a:solidFill>
                  <a:srgbClr val="FF0000"/>
                </a:solidFill>
              </a:rPr>
              <a:t>，那么</a:t>
            </a:r>
            <a:r>
              <a:rPr lang="en-US" altLang="zh-CN" dirty="0" smtClean="0">
                <a:solidFill>
                  <a:srgbClr val="FF0000"/>
                </a:solidFill>
              </a:rPr>
              <a:t>to</a:t>
            </a:r>
            <a:r>
              <a:rPr lang="zh-CN" altLang="en-US" dirty="0" smtClean="0">
                <a:solidFill>
                  <a:srgbClr val="FF0000"/>
                </a:solidFill>
              </a:rPr>
              <a:t>的优先级会更高。 ）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/>
              <a:t>values</a:t>
            </a:r>
            <a:r>
              <a:rPr lang="zh-CN" altLang="en-US" dirty="0" smtClean="0"/>
              <a:t>：规定</a:t>
            </a:r>
            <a:r>
              <a:rPr lang="en-US" altLang="zh-CN" dirty="0" err="1" smtClean="0"/>
              <a:t>attributeName</a:t>
            </a:r>
            <a:r>
              <a:rPr lang="zh-CN" altLang="en-US" dirty="0" smtClean="0"/>
              <a:t>的起点和终点，属性值是一个用分号分隔的一个或多个值（如：</a:t>
            </a:r>
            <a:r>
              <a:rPr lang="mr-IN" altLang="zh-CN" dirty="0" smtClean="0"/>
              <a:t> </a:t>
            </a:r>
            <a:r>
              <a:rPr lang="mr-IN" altLang="zh-CN" dirty="0" err="1" smtClean="0"/>
              <a:t>values</a:t>
            </a:r>
            <a:r>
              <a:rPr lang="mr-IN" altLang="zh-CN" dirty="0" smtClean="0"/>
              <a:t>=“10;200;10;200” </a:t>
            </a:r>
            <a:r>
              <a:rPr lang="zh-CN" altLang="en-US" dirty="0" smtClean="0"/>
              <a:t>）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>   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           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zh-CN" altLang="en-US" dirty="0" smtClean="0">
                <a:solidFill>
                  <a:srgbClr val="FF0000"/>
                </a:solidFill>
              </a:rPr>
              <a:t>注意： 如果规定了</a:t>
            </a:r>
            <a:r>
              <a:rPr lang="en-US" altLang="zh-CN" dirty="0" smtClean="0">
                <a:solidFill>
                  <a:srgbClr val="FF0000"/>
                </a:solidFill>
              </a:rPr>
              <a:t>values</a:t>
            </a:r>
            <a:r>
              <a:rPr lang="zh-CN" altLang="en-US" dirty="0" smtClean="0">
                <a:solidFill>
                  <a:srgbClr val="FF0000"/>
                </a:solidFill>
              </a:rPr>
              <a:t>属性，那么</a:t>
            </a:r>
            <a:r>
              <a:rPr lang="en-US" altLang="zh-CN" dirty="0" smtClean="0">
                <a:solidFill>
                  <a:srgbClr val="FF0000"/>
                </a:solidFill>
              </a:rPr>
              <a:t>from, to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by</a:t>
            </a:r>
            <a:r>
              <a:rPr lang="zh-CN" altLang="en-US" dirty="0" smtClean="0">
                <a:solidFill>
                  <a:srgbClr val="FF0000"/>
                </a:solidFill>
              </a:rPr>
              <a:t>都会被忽略。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</a:p>
          <a:p>
            <a:pPr marL="342900" indent="-342900">
              <a:buAutoNum type="arabicPeriod"/>
            </a:pPr>
            <a:r>
              <a:rPr kumimoji="1" lang="en-US" altLang="zh-CN" dirty="0" smtClean="0">
                <a:solidFill>
                  <a:srgbClr val="0070C0"/>
                </a:solidFill>
              </a:rPr>
              <a:t>&lt;</a:t>
            </a:r>
            <a:r>
              <a:rPr kumimoji="1" lang="zh-CN" altLang="en-US" dirty="0" smtClean="0">
                <a:solidFill>
                  <a:srgbClr val="0070C0"/>
                </a:solidFill>
              </a:rPr>
              <a:t>时间</a:t>
            </a:r>
            <a:r>
              <a:rPr kumimoji="1" lang="en-US" altLang="zh-CN" dirty="0" smtClean="0">
                <a:solidFill>
                  <a:srgbClr val="0070C0"/>
                </a:solidFill>
              </a:rPr>
              <a:t>&gt;</a:t>
            </a:r>
            <a:r>
              <a:rPr kumimoji="1" lang="zh-CN" altLang="en-US" dirty="0" smtClean="0">
                <a:solidFill>
                  <a:srgbClr val="0070C0"/>
                </a:solidFill>
              </a:rPr>
              <a:t>  </a:t>
            </a:r>
            <a:r>
              <a:rPr kumimoji="1" lang="en-US" altLang="zh-CN" dirty="0">
                <a:solidFill>
                  <a:srgbClr val="0070C0"/>
                </a:solidFill>
              </a:rPr>
              <a:t/>
            </a:r>
            <a:br>
              <a:rPr kumimoji="1" lang="en-US" altLang="zh-CN" dirty="0">
                <a:solidFill>
                  <a:srgbClr val="0070C0"/>
                </a:solidFill>
              </a:rPr>
            </a:br>
            <a:r>
              <a:rPr lang="en-US" altLang="zh-CN" dirty="0" err="1" smtClean="0"/>
              <a:t>dur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动画持续时间</a:t>
            </a:r>
            <a:endParaRPr kumimoji="1"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2961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9041" y="583783"/>
            <a:ext cx="1036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>
                <a:solidFill>
                  <a:srgbClr val="C00000"/>
                </a:solidFill>
              </a:rPr>
              <a:t>begin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en-US" altLang="zh-CN" dirty="0"/>
              <a:t>&lt;offset-value | </a:t>
            </a:r>
            <a:r>
              <a:rPr lang="en-US" altLang="zh-CN" dirty="0" err="1"/>
              <a:t>syncbase</a:t>
            </a:r>
            <a:r>
              <a:rPr lang="en-US" altLang="zh-CN" dirty="0"/>
              <a:t>-value | event-value | repeat-value | </a:t>
            </a:r>
            <a:r>
              <a:rPr lang="en-US" altLang="zh-CN" dirty="0" err="1"/>
              <a:t>accessKey</a:t>
            </a:r>
            <a:r>
              <a:rPr lang="en-US" altLang="zh-CN" dirty="0"/>
              <a:t>-value | media-marker-value | </a:t>
            </a:r>
            <a:r>
              <a:rPr lang="en-US" altLang="zh-CN" dirty="0" err="1"/>
              <a:t>wallclock</a:t>
            </a:r>
            <a:r>
              <a:rPr lang="en-US" altLang="zh-CN" dirty="0"/>
              <a:t>-sync-value | "indefinite</a:t>
            </a:r>
            <a:r>
              <a:rPr lang="en-US" altLang="zh-CN" dirty="0" smtClean="0"/>
              <a:t>”&gt;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7169" y="1770182"/>
            <a:ext cx="106914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offset-value</a:t>
            </a:r>
            <a:r>
              <a:rPr lang="zh-CN" altLang="en-US" dirty="0" smtClean="0"/>
              <a:t> ： </a:t>
            </a:r>
            <a:r>
              <a:rPr lang="en-US" altLang="zh-CN" dirty="0" smtClean="0"/>
              <a:t>&lt;</a:t>
            </a:r>
            <a:r>
              <a:rPr lang="en-US" altLang="zh-CN" dirty="0"/>
              <a:t> begin=“5s”</a:t>
            </a:r>
            <a:r>
              <a:rPr lang="zh-CN" altLang="en-US" dirty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5s</a:t>
            </a:r>
            <a:r>
              <a:rPr lang="zh-CN" altLang="en-US" dirty="0">
                <a:solidFill>
                  <a:srgbClr val="C00000"/>
                </a:solidFill>
              </a:rPr>
              <a:t>秒后</a:t>
            </a:r>
            <a:r>
              <a:rPr lang="zh-CN" altLang="en-US" dirty="0" smtClean="0">
                <a:solidFill>
                  <a:srgbClr val="C00000"/>
                </a:solidFill>
              </a:rPr>
              <a:t>开始执行动画）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en-US" altLang="zh-CN" dirty="0" err="1"/>
              <a:t>syncbase</a:t>
            </a:r>
            <a:r>
              <a:rPr lang="en-US" altLang="zh-CN" dirty="0"/>
              <a:t>-value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 smtClean="0"/>
              <a:t>begin=“</a:t>
            </a:r>
            <a:r>
              <a:rPr lang="en-US" altLang="zh-CN" dirty="0" err="1" smtClean="0"/>
              <a:t>animte.begin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dirty="0" smtClean="0"/>
              <a:t>1s”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（在</a:t>
            </a:r>
            <a:r>
              <a:rPr lang="en-US" altLang="zh-CN" dirty="0" smtClean="0">
                <a:solidFill>
                  <a:srgbClr val="C00000"/>
                </a:solidFill>
              </a:rPr>
              <a:t>id</a:t>
            </a:r>
            <a:r>
              <a:rPr lang="zh-CN" altLang="en-US" dirty="0" smtClean="0">
                <a:solidFill>
                  <a:srgbClr val="C00000"/>
                </a:solidFill>
              </a:rPr>
              <a:t>为</a:t>
            </a:r>
            <a:r>
              <a:rPr lang="en-US" altLang="zh-CN" dirty="0" err="1" smtClean="0">
                <a:solidFill>
                  <a:srgbClr val="C00000"/>
                </a:solidFill>
              </a:rPr>
              <a:t>animte</a:t>
            </a:r>
            <a:r>
              <a:rPr lang="zh-CN" altLang="en-US" dirty="0" smtClean="0">
                <a:solidFill>
                  <a:srgbClr val="C00000"/>
                </a:solidFill>
              </a:rPr>
              <a:t>的动画开始</a:t>
            </a:r>
            <a:r>
              <a:rPr lang="en-US" altLang="zh-CN" dirty="0" smtClean="0">
                <a:solidFill>
                  <a:srgbClr val="C00000"/>
                </a:solidFill>
              </a:rPr>
              <a:t>2s</a:t>
            </a:r>
            <a:r>
              <a:rPr lang="zh-CN" altLang="en-US" dirty="0" smtClean="0">
                <a:solidFill>
                  <a:srgbClr val="C00000"/>
                </a:solidFill>
              </a:rPr>
              <a:t>后开始执行）</a:t>
            </a:r>
            <a:r>
              <a:rPr lang="en-US" altLang="zh-CN" dirty="0" smtClean="0">
                <a:solidFill>
                  <a:srgbClr val="C00000"/>
                </a:solidFill>
              </a:rPr>
              <a:t/>
            </a:r>
            <a:br>
              <a:rPr lang="en-US" altLang="zh-CN" dirty="0" smtClean="0">
                <a:solidFill>
                  <a:srgbClr val="C00000"/>
                </a:solidFill>
              </a:rPr>
            </a:br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dirty="0" smtClean="0"/>
              <a:t>event-value</a:t>
            </a:r>
            <a:r>
              <a:rPr lang="zh-CN" altLang="en-US" dirty="0" smtClean="0"/>
              <a:t>：</a:t>
            </a:r>
            <a:r>
              <a:rPr lang="en-US" altLang="zh-CN" dirty="0"/>
              <a:t>&lt; begin</a:t>
            </a:r>
            <a:r>
              <a:rPr lang="en-US" altLang="zh-CN" dirty="0" smtClean="0"/>
              <a:t>=“click </a:t>
            </a:r>
            <a:r>
              <a:rPr lang="en-US" altLang="zh-CN" dirty="0"/>
              <a:t>+ </a:t>
            </a:r>
            <a:r>
              <a:rPr lang="en-US" altLang="zh-CN" dirty="0" smtClean="0"/>
              <a:t>1s”&gt;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（点击</a:t>
            </a:r>
            <a:r>
              <a:rPr lang="en-US" altLang="zh-CN" dirty="0" smtClean="0">
                <a:solidFill>
                  <a:srgbClr val="C00000"/>
                </a:solidFill>
              </a:rPr>
              <a:t>1s</a:t>
            </a:r>
            <a:r>
              <a:rPr lang="zh-CN" altLang="en-US" dirty="0" smtClean="0">
                <a:solidFill>
                  <a:srgbClr val="C00000"/>
                </a:solidFill>
              </a:rPr>
              <a:t>后开始动画） 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/>
              <a:t>begin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one.click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dirty="0" smtClean="0"/>
              <a:t>1s” 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en-US" altLang="zh-CN" dirty="0" smtClean="0"/>
              <a:t>repeat-value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/>
              <a:t>begin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animte.repeat</a:t>
            </a:r>
            <a:r>
              <a:rPr lang="en-US" altLang="zh-CN" dirty="0" smtClean="0"/>
              <a:t>(3</a:t>
            </a:r>
            <a:r>
              <a:rPr lang="en-US" altLang="zh-CN" dirty="0"/>
              <a:t>)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 </a:t>
            </a:r>
            <a:r>
              <a:rPr lang="zh-CN" altLang="en-US" dirty="0">
                <a:solidFill>
                  <a:srgbClr val="C00000"/>
                </a:solidFill>
              </a:rPr>
              <a:t>（在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zh-CN" altLang="en-US" dirty="0">
                <a:solidFill>
                  <a:srgbClr val="C00000"/>
                </a:solidFill>
              </a:rPr>
              <a:t>为</a:t>
            </a:r>
            <a:r>
              <a:rPr lang="en-US" altLang="zh-CN" dirty="0" err="1">
                <a:solidFill>
                  <a:srgbClr val="C00000"/>
                </a:solidFill>
              </a:rPr>
              <a:t>animte</a:t>
            </a:r>
            <a:r>
              <a:rPr lang="zh-CN" altLang="en-US" dirty="0">
                <a:solidFill>
                  <a:srgbClr val="C00000"/>
                </a:solidFill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</a:rPr>
              <a:t>动画执行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次后开始</a:t>
            </a:r>
            <a:r>
              <a:rPr lang="zh-CN" altLang="en-US" dirty="0">
                <a:solidFill>
                  <a:srgbClr val="C00000"/>
                </a:solidFill>
              </a:rPr>
              <a:t>执行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r>
              <a:rPr lang="en-US" altLang="zh-CN" dirty="0" smtClean="0">
                <a:solidFill>
                  <a:srgbClr val="C00000"/>
                </a:solidFill>
              </a:rPr>
              <a:t/>
            </a:r>
            <a:br>
              <a:rPr lang="en-US" altLang="zh-CN" dirty="0" smtClean="0">
                <a:solidFill>
                  <a:srgbClr val="C00000"/>
                </a:solidFill>
              </a:rPr>
            </a:br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dirty="0" err="1"/>
              <a:t>accessKey</a:t>
            </a:r>
            <a:r>
              <a:rPr lang="en-US" altLang="zh-CN" dirty="0"/>
              <a:t>-value 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/>
              <a:t>begin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accessKey</a:t>
            </a:r>
            <a:r>
              <a:rPr lang="en-US" altLang="zh-CN" dirty="0" smtClean="0"/>
              <a:t>(d)” 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（按键盘</a:t>
            </a:r>
            <a:r>
              <a:rPr lang="en-US" altLang="zh-CN" dirty="0" smtClean="0">
                <a:solidFill>
                  <a:srgbClr val="C00000"/>
                </a:solidFill>
              </a:rPr>
              <a:t>d</a:t>
            </a:r>
            <a:r>
              <a:rPr lang="zh-CN" altLang="en-US" dirty="0" smtClean="0">
                <a:solidFill>
                  <a:srgbClr val="C00000"/>
                </a:solidFill>
              </a:rPr>
              <a:t>开始</a:t>
            </a:r>
            <a:r>
              <a:rPr lang="zh-CN" altLang="en-US" dirty="0">
                <a:solidFill>
                  <a:srgbClr val="C00000"/>
                </a:solidFill>
              </a:rPr>
              <a:t>执行</a:t>
            </a:r>
            <a:r>
              <a:rPr lang="zh-CN" altLang="en-US" dirty="0" smtClean="0">
                <a:solidFill>
                  <a:srgbClr val="C00000"/>
                </a:solidFill>
              </a:rPr>
              <a:t>）（只有火狐支持）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7169" y="4829908"/>
            <a:ext cx="10914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4</a:t>
            </a:r>
            <a:r>
              <a:rPr lang="en-US" altLang="zh-CN" dirty="0" smtClean="0">
                <a:solidFill>
                  <a:srgbClr val="0070C0"/>
                </a:solidFill>
              </a:rPr>
              <a:t>.</a:t>
            </a:r>
            <a:r>
              <a:rPr kumimoji="1" lang="en-US" altLang="zh-CN" dirty="0" smtClean="0">
                <a:solidFill>
                  <a:srgbClr val="0070C0"/>
                </a:solidFill>
              </a:rPr>
              <a:t>&lt;</a:t>
            </a:r>
            <a:r>
              <a:rPr kumimoji="1" lang="zh-CN" altLang="en-US" dirty="0" smtClean="0">
                <a:solidFill>
                  <a:srgbClr val="0070C0"/>
                </a:solidFill>
              </a:rPr>
              <a:t>动画快慢控制</a:t>
            </a:r>
            <a:r>
              <a:rPr kumimoji="1" lang="en-US" altLang="zh-CN" dirty="0" smtClean="0">
                <a:solidFill>
                  <a:srgbClr val="0070C0"/>
                </a:solidFill>
              </a:rPr>
              <a:t>&gt;</a:t>
            </a:r>
            <a:r>
              <a:rPr kumimoji="1" lang="zh-CN" altLang="en-US" dirty="0" smtClean="0">
                <a:solidFill>
                  <a:srgbClr val="0070C0"/>
                </a:solidFill>
              </a:rPr>
              <a:t>  </a:t>
            </a:r>
            <a:r>
              <a:rPr kumimoji="1" lang="en-US" altLang="zh-CN" dirty="0">
                <a:solidFill>
                  <a:srgbClr val="0070C0"/>
                </a:solidFill>
              </a:rPr>
              <a:t/>
            </a:r>
            <a:br>
              <a:rPr kumimoji="1" lang="en-US" altLang="zh-CN" dirty="0">
                <a:solidFill>
                  <a:srgbClr val="0070C0"/>
                </a:solidFill>
              </a:rPr>
            </a:br>
            <a:r>
              <a:rPr kumimoji="1" lang="zh-CN" altLang="en-US" dirty="0" smtClean="0">
                <a:solidFill>
                  <a:srgbClr val="0070C0"/>
                </a:solidFill>
              </a:rPr>
              <a:t>  </a:t>
            </a:r>
            <a:r>
              <a:rPr lang="en-US" altLang="zh-CN" dirty="0" err="1" smtClean="0"/>
              <a:t>calcMode</a:t>
            </a:r>
            <a:r>
              <a:rPr lang="zh-CN" altLang="en-US" dirty="0"/>
              <a:t> </a:t>
            </a:r>
            <a:r>
              <a:rPr lang="zh-CN" altLang="en-US" dirty="0" smtClean="0"/>
              <a:t>：</a:t>
            </a:r>
            <a:r>
              <a:rPr lang="zh-CN" altLang="en-US" dirty="0"/>
              <a:t>每一个动画片段的动画</a:t>
            </a:r>
            <a:r>
              <a:rPr lang="zh-CN" altLang="en-US" dirty="0" smtClean="0"/>
              <a:t>表现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de-DE" altLang="zh-CN" dirty="0" err="1" smtClean="0"/>
              <a:t>discrete</a:t>
            </a:r>
            <a:r>
              <a:rPr lang="de-DE" altLang="zh-CN" dirty="0"/>
              <a:t> | linear | </a:t>
            </a:r>
            <a:r>
              <a:rPr lang="de-DE" altLang="zh-CN" dirty="0" err="1"/>
              <a:t>paced</a:t>
            </a:r>
            <a:r>
              <a:rPr lang="de-DE" altLang="zh-CN" dirty="0"/>
              <a:t> | </a:t>
            </a:r>
            <a:r>
              <a:rPr lang="de-DE" altLang="zh-CN" dirty="0" err="1" smtClean="0"/>
              <a:t>spline</a:t>
            </a:r>
            <a:r>
              <a:rPr lang="zh-CN" altLang="en-US" dirty="0" smtClean="0"/>
              <a:t>  （贝塞尔曲线）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keyTimes</a:t>
            </a:r>
            <a:r>
              <a:rPr lang="en-US" altLang="zh-CN" dirty="0" smtClean="0"/>
              <a:t>,</a:t>
            </a:r>
            <a:r>
              <a:rPr lang="zh-CN" altLang="en-US" dirty="0" smtClean="0"/>
              <a:t>：</a:t>
            </a:r>
            <a:r>
              <a:rPr lang="zh-CN" altLang="en-US" dirty="0"/>
              <a:t>动画各个阶段指定动画持续</a:t>
            </a:r>
            <a:r>
              <a:rPr lang="zh-CN" altLang="en-US" dirty="0" smtClean="0"/>
              <a:t>时间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 和</a:t>
            </a:r>
            <a:r>
              <a:rPr lang="en-US" altLang="zh-CN" dirty="0"/>
              <a:t>&lt;list&gt;</a:t>
            </a:r>
            <a:r>
              <a:rPr lang="zh-CN" altLang="en-US" dirty="0"/>
              <a:t>类似，都是分号分隔一组</a:t>
            </a:r>
            <a:r>
              <a:rPr lang="zh-CN" altLang="en-US" dirty="0" smtClean="0"/>
              <a:t>值 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mr-IN" altLang="zh-CN" dirty="0" err="1"/>
              <a:t>keyTimes</a:t>
            </a:r>
            <a:r>
              <a:rPr lang="mr-IN" altLang="zh-CN" dirty="0" smtClean="0"/>
              <a:t>=“0</a:t>
            </a:r>
            <a:r>
              <a:rPr lang="mr-IN" altLang="zh-CN" dirty="0"/>
              <a:t>; .8; </a:t>
            </a:r>
            <a:r>
              <a:rPr lang="mr-IN" altLang="zh-CN" dirty="0" smtClean="0"/>
              <a:t>1”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keySplines</a:t>
            </a:r>
            <a:r>
              <a:rPr lang="en-US" altLang="zh-CN" dirty="0" smtClean="0"/>
              <a:t>:</a:t>
            </a:r>
            <a:r>
              <a:rPr lang="zh-CN" altLang="en-US" dirty="0" smtClean="0"/>
              <a:t> 贝</a:t>
            </a:r>
            <a:r>
              <a:rPr lang="zh-CN" altLang="en-US" dirty="0"/>
              <a:t>塞尔</a:t>
            </a:r>
            <a:r>
              <a:rPr lang="zh-CN" altLang="en-US" dirty="0" smtClean="0"/>
              <a:t>曲线控制点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mr-IN" altLang="zh-CN" dirty="0" err="1"/>
              <a:t>calcMode</a:t>
            </a:r>
            <a:r>
              <a:rPr lang="mr-IN" altLang="zh-CN" dirty="0" smtClean="0"/>
              <a:t>=“</a:t>
            </a:r>
            <a:r>
              <a:rPr lang="mr-IN" altLang="zh-CN" dirty="0" err="1" smtClean="0"/>
              <a:t>spline</a:t>
            </a:r>
            <a:r>
              <a:rPr lang="mr-IN" altLang="zh-CN" dirty="0" smtClean="0"/>
              <a:t>” </a:t>
            </a:r>
            <a:r>
              <a:rPr lang="mr-IN" altLang="zh-CN" dirty="0" err="1"/>
              <a:t>keySplines</a:t>
            </a:r>
            <a:r>
              <a:rPr lang="mr-IN" altLang="zh-CN" dirty="0" smtClean="0"/>
              <a:t>=“.</a:t>
            </a:r>
            <a:r>
              <a:rPr lang="mr-IN" altLang="zh-CN" dirty="0"/>
              <a:t>5 0 .5 1; 0 0 1 </a:t>
            </a:r>
            <a:r>
              <a:rPr lang="mr-IN" altLang="zh-CN" dirty="0" smtClean="0"/>
              <a:t>1”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025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（</a:t>
            </a:r>
            <a:r>
              <a:rPr kumimoji="1" lang="en-US" altLang="zh-CN" sz="2800" dirty="0" smtClean="0"/>
              <a:t>2</a:t>
            </a:r>
            <a:r>
              <a:rPr kumimoji="1" lang="zh-CN" altLang="en-US" sz="2800" dirty="0" smtClean="0"/>
              <a:t>）路径</a:t>
            </a:r>
            <a:r>
              <a:rPr kumimoji="1" lang="zh-CN" altLang="en-US" sz="2800" dirty="0"/>
              <a:t>动画    </a:t>
            </a:r>
            <a:r>
              <a:rPr kumimoji="1" lang="en-US" altLang="zh-CN" sz="2800" dirty="0"/>
              <a:t>&lt; </a:t>
            </a:r>
            <a:r>
              <a:rPr lang="en-US" altLang="zh-CN" sz="2800" dirty="0" err="1"/>
              <a:t>animateMotion</a:t>
            </a:r>
            <a:r>
              <a:rPr lang="en-US" altLang="zh-CN" sz="2800" dirty="0"/>
              <a:t> </a:t>
            </a:r>
            <a:r>
              <a:rPr kumimoji="1" lang="en-US" altLang="zh-CN" sz="2800" dirty="0" smtClean="0"/>
              <a:t>&gt;</a:t>
            </a:r>
            <a:endParaRPr kumimoji="1" lang="zh-CN" altLang="en-US" sz="2800" dirty="0"/>
          </a:p>
        </p:txBody>
      </p:sp>
      <p:pic>
        <p:nvPicPr>
          <p:cNvPr id="1026" name="Picture 2" descr="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420" y="1829418"/>
            <a:ext cx="57150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608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11964" y="702932"/>
            <a:ext cx="106645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</a:t>
            </a:r>
            <a:r>
              <a:rPr lang="en-US" altLang="zh-CN" b="1" dirty="0" err="1" smtClean="0"/>
              <a:t>animateMotion</a:t>
            </a:r>
            <a:r>
              <a:rPr lang="en-US" altLang="zh-CN" b="1" dirty="0" smtClean="0"/>
              <a:t>&gt;</a:t>
            </a:r>
          </a:p>
          <a:p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 </a:t>
            </a:r>
            <a:r>
              <a:rPr lang="zh-CN" altLang="en-US" dirty="0" smtClean="0"/>
              <a:t>运动</a:t>
            </a:r>
            <a:r>
              <a:rPr lang="zh-CN" altLang="en-US" dirty="0"/>
              <a:t>路径的</a:t>
            </a:r>
            <a:r>
              <a:rPr lang="zh-CN" altLang="en-US" dirty="0" smtClean="0"/>
              <a:t>定义：   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属性直接定义</a:t>
            </a:r>
            <a:endParaRPr lang="en-US" altLang="zh-CN" dirty="0" smtClean="0"/>
          </a:p>
          <a:p>
            <a:r>
              <a:rPr lang="zh-CN" altLang="en-US" dirty="0" smtClean="0"/>
              <a:t>                                   </a:t>
            </a:r>
            <a:r>
              <a:rPr lang="en-US" altLang="zh-CN" dirty="0" smtClean="0"/>
              <a:t>&lt;</a:t>
            </a:r>
            <a:r>
              <a:rPr lang="en-US" altLang="zh-CN" dirty="0" err="1"/>
              <a:t>mpath</a:t>
            </a:r>
            <a:r>
              <a:rPr lang="en-US" altLang="zh-CN" dirty="0"/>
              <a:t> </a:t>
            </a:r>
            <a:r>
              <a:rPr lang="en-US" altLang="zh-CN" dirty="0" err="1"/>
              <a:t>xlink:href</a:t>
            </a:r>
            <a:r>
              <a:rPr lang="en-US" altLang="zh-CN" dirty="0" smtClean="0"/>
              <a:t>=“#</a:t>
            </a:r>
            <a:r>
              <a:rPr lang="en-US" altLang="zh-CN" dirty="0" err="1" smtClean="0"/>
              <a:t>motionPath</a:t>
            </a:r>
            <a:r>
              <a:rPr lang="en-US" altLang="zh-CN" dirty="0" smtClean="0"/>
              <a:t>” /&gt;</a:t>
            </a:r>
            <a:r>
              <a:rPr lang="zh-CN" altLang="en-US" dirty="0" smtClean="0"/>
              <a:t> 元素内部使用</a:t>
            </a:r>
            <a:r>
              <a:rPr lang="en-US" altLang="zh-CN" dirty="0" err="1" smtClean="0"/>
              <a:t>mpath</a:t>
            </a:r>
            <a:r>
              <a:rPr lang="zh-CN" altLang="en-US" dirty="0" smtClean="0"/>
              <a:t>标签，链接目标</a:t>
            </a:r>
            <a:r>
              <a:rPr lang="en-US" altLang="zh-CN" dirty="0" smtClean="0"/>
              <a:t>Id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运动目标的切线方向：</a:t>
            </a:r>
            <a:r>
              <a:rPr lang="en-US" altLang="zh-CN" dirty="0"/>
              <a:t> rotate</a:t>
            </a:r>
            <a:r>
              <a:rPr lang="zh-CN" altLang="en-US" dirty="0" smtClean="0"/>
              <a:t> 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</p:txBody>
      </p:sp>
      <p:pic>
        <p:nvPicPr>
          <p:cNvPr id="2050" name="Picture 2" descr="est.gif-23.7k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688" y="2938409"/>
            <a:ext cx="18478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st.gif-22.4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063" y="2833634"/>
            <a:ext cx="184785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st.gif-27.8k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274" y="2595509"/>
            <a:ext cx="184785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438436" y="3863084"/>
            <a:ext cx="35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auto:</a:t>
            </a:r>
            <a:r>
              <a:rPr lang="zh-CN" altLang="en-US" dirty="0" smtClean="0"/>
              <a:t>表示</a:t>
            </a:r>
            <a:r>
              <a:rPr lang="zh-CN" altLang="en-US" dirty="0"/>
              <a:t>对象随时间旋转运动路径的方向角（即方向切向量）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43173" y="3935002"/>
            <a:ext cx="271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none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733034" y="3801440"/>
            <a:ext cx="2958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auto-reverse:</a:t>
            </a:r>
            <a:r>
              <a:rPr lang="zh-CN" altLang="en-US" dirty="0" smtClean="0"/>
              <a:t>表示</a:t>
            </a:r>
            <a:r>
              <a:rPr lang="zh-CN" altLang="en-US" dirty="0"/>
              <a:t>对象随时间旋转运动路径的方向角（即方向切向量）加</a:t>
            </a:r>
            <a:r>
              <a:rPr lang="en-US" altLang="zh-CN" dirty="0"/>
              <a:t>180</a:t>
            </a:r>
            <a:r>
              <a:rPr lang="zh-CN" altLang="en-US" dirty="0"/>
              <a:t>度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96593" y="4839128"/>
            <a:ext cx="1069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Number:</a:t>
            </a:r>
            <a:r>
              <a:rPr lang="zh-CN" altLang="en-US" dirty="0" smtClean="0"/>
              <a:t> 固定旋转，</a:t>
            </a:r>
            <a:r>
              <a:rPr lang="zh-CN" altLang="en-US" dirty="0"/>
              <a:t>其中旋转角度是指定的度数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1052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5399" y="427957"/>
            <a:ext cx="99880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（</a:t>
            </a:r>
            <a:r>
              <a:rPr kumimoji="1" lang="en-US" altLang="zh-CN" sz="2800" dirty="0" smtClean="0"/>
              <a:t>3</a:t>
            </a:r>
            <a:r>
              <a:rPr kumimoji="1" lang="zh-CN" altLang="en-US" sz="2800" dirty="0" smtClean="0"/>
              <a:t>） </a:t>
            </a:r>
            <a:r>
              <a:rPr kumimoji="1" lang="zh-CN" altLang="en-US" sz="2800" dirty="0" smtClean="0"/>
              <a:t>描边动画  </a:t>
            </a:r>
            <a:r>
              <a:rPr kumimoji="1" lang="en-US" altLang="zh-CN" sz="2800" dirty="0" smtClean="0"/>
              <a:t>&lt;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stroke</a:t>
            </a:r>
            <a:r>
              <a:rPr lang="zh-CN" altLang="en-US" sz="2800" dirty="0" smtClean="0"/>
              <a:t> </a:t>
            </a:r>
            <a:r>
              <a:rPr kumimoji="1" lang="en-US" altLang="zh-CN" sz="2800" dirty="0" smtClean="0"/>
              <a:t>&gt;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7416" y="1119883"/>
            <a:ext cx="100378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stroke</a:t>
            </a:r>
            <a:r>
              <a:rPr lang="zh-CN" altLang="en-US" dirty="0" smtClean="0"/>
              <a:t> ：颜色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stroke-width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线条宽度</a:t>
            </a:r>
            <a:endParaRPr kumimoji="1" lang="en-US" altLang="zh-CN" dirty="0"/>
          </a:p>
          <a:p>
            <a:r>
              <a:rPr kumimoji="1" lang="en-US" altLang="zh-CN" dirty="0" smtClean="0"/>
              <a:t>3.</a:t>
            </a:r>
            <a:r>
              <a:rPr lang="en-US" altLang="zh-CN" dirty="0" smtClean="0"/>
              <a:t> stroke-</a:t>
            </a:r>
            <a:r>
              <a:rPr lang="en-US" altLang="zh-CN" dirty="0" err="1" smtClean="0"/>
              <a:t>linecap</a:t>
            </a:r>
            <a:r>
              <a:rPr lang="zh-CN" altLang="en-US" dirty="0" smtClean="0"/>
              <a:t>：线端点样式  （</a:t>
            </a:r>
            <a:r>
              <a:rPr lang="en-US" altLang="zh-CN" dirty="0"/>
              <a:t>butt</a:t>
            </a:r>
            <a:r>
              <a:rPr lang="zh-CN" altLang="en-US" dirty="0"/>
              <a:t>、</a:t>
            </a:r>
            <a:r>
              <a:rPr lang="en-US" altLang="zh-CN" dirty="0"/>
              <a:t>round</a:t>
            </a:r>
            <a:r>
              <a:rPr lang="zh-CN" altLang="en-US" dirty="0"/>
              <a:t>、</a:t>
            </a:r>
            <a:r>
              <a:rPr lang="en-US" altLang="zh-CN" dirty="0" smtClean="0"/>
              <a:t>square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stroke-</a:t>
            </a:r>
            <a:r>
              <a:rPr lang="en-US" altLang="zh-CN" dirty="0" err="1" smtClean="0"/>
              <a:t>linejoin</a:t>
            </a:r>
            <a:r>
              <a:rPr lang="zh-CN" altLang="en-US" dirty="0" smtClean="0"/>
              <a:t>：线顶点样式  （</a:t>
            </a:r>
            <a:r>
              <a:rPr lang="nl-NL" altLang="zh-CN" dirty="0" err="1"/>
              <a:t>arcs</a:t>
            </a:r>
            <a:r>
              <a:rPr lang="zh-CN" altLang="nl-NL" dirty="0"/>
              <a:t>、</a:t>
            </a:r>
            <a:r>
              <a:rPr lang="nl-NL" altLang="zh-CN" dirty="0"/>
              <a:t>bevel</a:t>
            </a:r>
            <a:r>
              <a:rPr lang="zh-CN" altLang="nl-NL" dirty="0"/>
              <a:t>、</a:t>
            </a:r>
            <a:r>
              <a:rPr lang="nl-NL" altLang="zh-CN" dirty="0" err="1"/>
              <a:t>miter</a:t>
            </a:r>
            <a:r>
              <a:rPr lang="zh-CN" altLang="nl-NL" dirty="0"/>
              <a:t>、</a:t>
            </a:r>
            <a:r>
              <a:rPr lang="nl-NL" altLang="zh-CN" dirty="0" err="1" smtClean="0"/>
              <a:t>round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 </a:t>
            </a:r>
            <a:r>
              <a:rPr lang="en-US" altLang="zh-CN" dirty="0"/>
              <a:t>stroke-</a:t>
            </a:r>
            <a:r>
              <a:rPr lang="en-US" altLang="zh-CN" dirty="0" err="1"/>
              <a:t>dasharray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[number,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number,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值为逗号或空格分隔的数，</a:t>
            </a:r>
            <a:endParaRPr lang="en-US" altLang="zh-CN" dirty="0"/>
          </a:p>
          <a:p>
            <a:r>
              <a:rPr kumimoji="1" lang="en-US" altLang="zh-CN" dirty="0" smtClean="0"/>
              <a:t>		</a:t>
            </a:r>
            <a:r>
              <a:rPr kumimoji="1" lang="zh-CN" altLang="en-US" dirty="0" smtClean="0"/>
              <a:t>          第一个值代表</a:t>
            </a:r>
            <a:r>
              <a:rPr lang="en-US" altLang="zh-CN" dirty="0"/>
              <a:t>dash</a:t>
            </a:r>
            <a:r>
              <a:rPr kumimoji="1" lang="zh-CN" altLang="en-US" dirty="0" smtClean="0"/>
              <a:t>宽度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第二个值代表</a:t>
            </a:r>
            <a:r>
              <a:rPr lang="en-US" altLang="zh-CN" dirty="0"/>
              <a:t>dash</a:t>
            </a:r>
            <a:r>
              <a:rPr kumimoji="1" lang="zh-CN" altLang="en-US" dirty="0" smtClean="0"/>
              <a:t>间隔宽度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 </a:t>
            </a:r>
            <a:r>
              <a:rPr lang="en-US" altLang="zh-CN" dirty="0"/>
              <a:t>stroke-</a:t>
            </a:r>
            <a:r>
              <a:rPr lang="en-US" altLang="zh-CN" dirty="0" err="1"/>
              <a:t>dashoffset</a:t>
            </a:r>
            <a:r>
              <a:rPr lang="zh-CN" altLang="en-US" dirty="0"/>
              <a:t>： </a:t>
            </a:r>
            <a:r>
              <a:rPr lang="en-US" altLang="zh-CN" dirty="0" smtClean="0"/>
              <a:t>number||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percentage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 </a:t>
            </a:r>
            <a:r>
              <a:rPr lang="zh-CN" altLang="en-US" dirty="0" smtClean="0"/>
              <a:t>        用</a:t>
            </a:r>
            <a:r>
              <a:rPr lang="zh-CN" altLang="en-US" dirty="0"/>
              <a:t>来设置 </a:t>
            </a:r>
            <a:r>
              <a:rPr lang="en-US" altLang="zh-CN" dirty="0" err="1"/>
              <a:t>dasharray</a:t>
            </a:r>
            <a:r>
              <a:rPr lang="en-US" altLang="zh-CN" dirty="0"/>
              <a:t> </a:t>
            </a:r>
            <a:r>
              <a:rPr lang="zh-CN" altLang="en-US" dirty="0"/>
              <a:t>定义其实 </a:t>
            </a:r>
            <a:r>
              <a:rPr lang="en-US" altLang="zh-CN" dirty="0"/>
              <a:t>dash </a:t>
            </a:r>
            <a:r>
              <a:rPr lang="zh-CN" altLang="en-US" dirty="0"/>
              <a:t>线条开始的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         </a:t>
            </a:r>
            <a:r>
              <a:rPr lang="zh-CN" altLang="en-US" dirty="0" smtClean="0"/>
              <a:t>结合 </a:t>
            </a:r>
            <a:r>
              <a:rPr lang="en-US" altLang="zh-CN" dirty="0" err="1"/>
              <a:t>dasharray</a:t>
            </a:r>
            <a:r>
              <a:rPr lang="en-US" altLang="zh-CN" dirty="0"/>
              <a:t> </a:t>
            </a:r>
            <a:r>
              <a:rPr lang="zh-CN" altLang="en-US" dirty="0"/>
              <a:t>可以实现线条的运动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907" y="3197509"/>
            <a:ext cx="4458985" cy="75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56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14177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5399" y="427957"/>
            <a:ext cx="99880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（</a:t>
            </a:r>
            <a:r>
              <a:rPr kumimoji="1" lang="en-US" altLang="zh-CN" sz="2800" dirty="0" smtClean="0"/>
              <a:t>4</a:t>
            </a:r>
            <a:r>
              <a:rPr kumimoji="1" lang="zh-CN" altLang="en-US" sz="2800" dirty="0" smtClean="0"/>
              <a:t>）变形动画  </a:t>
            </a:r>
            <a:r>
              <a:rPr kumimoji="1" lang="en-US" altLang="zh-CN" sz="2800" dirty="0" smtClean="0"/>
              <a:t>&lt;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stroke</a:t>
            </a:r>
            <a:r>
              <a:rPr lang="zh-CN" altLang="en-US" sz="2800" b="1" dirty="0" smtClean="0"/>
              <a:t> </a:t>
            </a:r>
            <a:r>
              <a:rPr kumimoji="1" lang="en-US" altLang="zh-CN" sz="2800" dirty="0" smtClean="0"/>
              <a:t>&gt;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2846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7896" y="395573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/>
              <a:t>1.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SVG</a:t>
            </a:r>
            <a:r>
              <a:rPr kumimoji="1" lang="zh-CN" altLang="en-US" sz="3200" b="1" dirty="0" smtClean="0"/>
              <a:t> 介绍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44374" y="1348154"/>
            <a:ext cx="1092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SVG</a:t>
            </a:r>
            <a:r>
              <a:rPr lang="zh-CN" altLang="en-US" dirty="0" smtClean="0"/>
              <a:t> </a:t>
            </a:r>
            <a:r>
              <a:rPr lang="de-DE" altLang="zh-CN" dirty="0"/>
              <a:t> (</a:t>
            </a:r>
            <a:r>
              <a:rPr lang="de-DE" altLang="zh-CN" dirty="0" err="1"/>
              <a:t>Scalable</a:t>
            </a:r>
            <a:r>
              <a:rPr lang="de-DE" altLang="zh-CN" dirty="0"/>
              <a:t> </a:t>
            </a:r>
            <a:r>
              <a:rPr lang="de-DE" altLang="zh-CN" dirty="0" err="1"/>
              <a:t>Vector</a:t>
            </a:r>
            <a:r>
              <a:rPr lang="de-DE" altLang="zh-CN" dirty="0"/>
              <a:t> Graphics</a:t>
            </a:r>
            <a:r>
              <a:rPr lang="de-DE" altLang="zh-CN" dirty="0" smtClean="0"/>
              <a:t>)</a:t>
            </a:r>
            <a:r>
              <a:rPr lang="zh-CN" altLang="en-US" dirty="0" smtClean="0"/>
              <a:t>  全称为可</a:t>
            </a:r>
            <a:r>
              <a:rPr lang="zh-CN" altLang="en-US" dirty="0"/>
              <a:t>伸缩矢量</a:t>
            </a:r>
            <a:r>
              <a:rPr lang="zh-CN" altLang="en-US" dirty="0" smtClean="0"/>
              <a:t>图形，既矢量图。不同于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，它使用 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格式定义图形。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79230" y="2145323"/>
            <a:ext cx="996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优势：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r>
              <a:rPr lang="zh-CN" altLang="en-US" dirty="0"/>
              <a:t>与 </a:t>
            </a:r>
            <a:r>
              <a:rPr lang="en-US" altLang="zh-CN" dirty="0"/>
              <a:t>JPEG </a:t>
            </a:r>
            <a:r>
              <a:rPr lang="zh-CN" altLang="en-US" dirty="0"/>
              <a:t>和 </a:t>
            </a:r>
            <a:r>
              <a:rPr lang="en-US" altLang="zh-CN" dirty="0"/>
              <a:t>GIF </a:t>
            </a:r>
            <a:r>
              <a:rPr lang="zh-CN" altLang="en-US" dirty="0"/>
              <a:t>图像比起来，尺寸更小，且可压缩性更</a:t>
            </a:r>
            <a:r>
              <a:rPr lang="zh-CN" altLang="en-US" dirty="0" smtClean="0"/>
              <a:t>强 （适用于图标）；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r>
              <a:rPr lang="zh-CN" altLang="en-US" dirty="0" smtClean="0"/>
              <a:t>在放大或改变尺寸的情况下其图形质量不会有所损失；</a:t>
            </a:r>
            <a:endParaRPr lang="en-US" altLang="zh-CN" dirty="0" smtClean="0"/>
          </a:p>
          <a:p>
            <a:r>
              <a:rPr kumimoji="1" lang="zh-CN" altLang="en-US" dirty="0" smtClean="0"/>
              <a:t>   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</a:t>
            </a:r>
            <a:r>
              <a:rPr lang="zh-CN" altLang="en-US" dirty="0" smtClean="0"/>
              <a:t>可</a:t>
            </a:r>
            <a:r>
              <a:rPr lang="zh-CN" altLang="en-US" dirty="0"/>
              <a:t>在任何的分辨率下被高质量地</a:t>
            </a:r>
            <a:r>
              <a:rPr lang="zh-CN" altLang="en-US" dirty="0" smtClean="0"/>
              <a:t>打印；</a:t>
            </a:r>
            <a:endParaRPr lang="en-US" altLang="zh-CN" dirty="0" smtClean="0"/>
          </a:p>
          <a:p>
            <a:r>
              <a:rPr kumimoji="1" lang="zh-CN" altLang="en-US" dirty="0" smtClean="0"/>
              <a:t>   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</a:t>
            </a:r>
            <a:r>
              <a:rPr lang="zh-CN" altLang="en-US" dirty="0"/>
              <a:t>图像可在任何的分辨率下被高质量地</a:t>
            </a:r>
            <a:r>
              <a:rPr lang="zh-CN" altLang="en-US" dirty="0" smtClean="0"/>
              <a:t>打印；</a:t>
            </a:r>
            <a:endParaRPr lang="en-US" altLang="zh-CN" dirty="0" smtClean="0"/>
          </a:p>
          <a:p>
            <a:r>
              <a:rPr lang="zh-CN" altLang="en-US" dirty="0" smtClean="0"/>
              <a:t>   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）图像</a:t>
            </a:r>
            <a:r>
              <a:rPr lang="zh-CN" altLang="en-US" dirty="0"/>
              <a:t>可被搜索、索引、脚本化或</a:t>
            </a:r>
            <a:r>
              <a:rPr lang="zh-CN" altLang="en-US" dirty="0" smtClean="0"/>
              <a:t>压缩  （适合制作地图）；</a:t>
            </a:r>
            <a:endParaRPr kumimoji="1" lang="zh-CN" altLang="en-US" dirty="0" smtClean="0"/>
          </a:p>
          <a:p>
            <a:pPr latinLnBrk="1"/>
            <a:r>
              <a:rPr kumimoji="1" lang="zh-CN" altLang="en-US" dirty="0" smtClean="0"/>
              <a:t>   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</a:t>
            </a:r>
            <a:r>
              <a:rPr lang="en-US" altLang="zh-CN" dirty="0"/>
              <a:t>SVG </a:t>
            </a:r>
            <a:r>
              <a:rPr lang="zh-CN" altLang="en-US" dirty="0"/>
              <a:t>可被非常多的工具读取和修改（比如记事本</a:t>
            </a:r>
            <a:r>
              <a:rPr lang="zh-CN" altLang="en-US" dirty="0" smtClean="0"/>
              <a:t>）；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23717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7538" y="445478"/>
            <a:ext cx="5263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/>
              <a:t>6. </a:t>
            </a:r>
            <a:r>
              <a:rPr kumimoji="1" lang="zh-CN" altLang="en-US" sz="3200" b="1" dirty="0" smtClean="0"/>
              <a:t>常用</a:t>
            </a:r>
            <a:r>
              <a:rPr kumimoji="1" lang="zh-CN" altLang="en-US" sz="3200" b="1" dirty="0" smtClean="0"/>
              <a:t>开源库介绍</a:t>
            </a:r>
            <a:endParaRPr kumimoji="1"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18250" y="1117542"/>
            <a:ext cx="10726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Snap.svg</a:t>
            </a:r>
            <a:r>
              <a:rPr kumimoji="1" lang="zh-CN" altLang="en-US" dirty="0" smtClean="0"/>
              <a:t>                （支持生成</a:t>
            </a:r>
            <a:r>
              <a:rPr kumimoji="1" lang="en-US" altLang="zh-CN" dirty="0" err="1" smtClean="0"/>
              <a:t>svg</a:t>
            </a:r>
            <a:r>
              <a:rPr kumimoji="1" lang="zh-CN" altLang="en-US" dirty="0" smtClean="0"/>
              <a:t>元素和控制动画）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hlinkClick r:id="rId2"/>
              </a:rPr>
              <a:t>https://github.com/adobe-webplatform/Snap.svg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39" y="2391948"/>
            <a:ext cx="6963508" cy="22444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54232" y="5075281"/>
            <a:ext cx="999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4"/>
              </a:rPr>
              <a:t>https://codepen.io/ryanzola/pen/WPxaeq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8255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0954" y="994710"/>
            <a:ext cx="10726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SVG-Morpheus</a:t>
            </a:r>
            <a:r>
              <a:rPr kumimoji="1" lang="zh-CN" altLang="en-US" dirty="0" smtClean="0"/>
              <a:t>（</a:t>
            </a:r>
            <a:r>
              <a:rPr lang="zh-CN" altLang="en-US" dirty="0"/>
              <a:t> </a:t>
            </a:r>
            <a:r>
              <a:rPr lang="en-US" altLang="zh-CN" dirty="0"/>
              <a:t>SVG</a:t>
            </a:r>
            <a:r>
              <a:rPr lang="zh-CN" altLang="en-US" dirty="0" smtClean="0"/>
              <a:t>图标动画变换库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Github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 </a:t>
            </a:r>
            <a:r>
              <a:rPr lang="en-US" altLang="zh-CN" u="sng" dirty="0" smtClean="0">
                <a:hlinkClick r:id="rId2"/>
              </a:rPr>
              <a:t>https</a:t>
            </a:r>
            <a:r>
              <a:rPr lang="en-US" altLang="zh-CN" u="sng" dirty="0">
                <a:hlinkClick r:id="rId2"/>
              </a:rPr>
              <a:t>://</a:t>
            </a:r>
            <a:r>
              <a:rPr lang="en-US" altLang="zh-CN" u="sng" dirty="0" smtClean="0">
                <a:hlinkClick r:id="rId2"/>
              </a:rPr>
              <a:t>github.com/alexk111/SVG-Morpheus</a:t>
            </a:r>
            <a:r>
              <a:rPr lang="zh-CN" altLang="en-US" u="sng" dirty="0" smtClean="0"/>
              <a:t>           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81528" y="5034337"/>
            <a:ext cx="999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://alexk111.github.io/SVG-Morpheus/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28" y="2368256"/>
            <a:ext cx="22860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34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7538" y="445478"/>
            <a:ext cx="526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常用开源库介绍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890954" y="1090246"/>
            <a:ext cx="10726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Snap.svg</a:t>
            </a:r>
            <a:r>
              <a:rPr kumimoji="1" lang="zh-CN" altLang="en-US" dirty="0" smtClean="0"/>
              <a:t>                （支持生成</a:t>
            </a:r>
            <a:r>
              <a:rPr kumimoji="1" lang="en-US" altLang="zh-CN" dirty="0" err="1" smtClean="0"/>
              <a:t>svg</a:t>
            </a:r>
            <a:r>
              <a:rPr kumimoji="1" lang="zh-CN" altLang="en-US" dirty="0" smtClean="0"/>
              <a:t>元素和控制动画）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hlinkClick r:id="rId2"/>
              </a:rPr>
              <a:t>https://github.com/adobe-webplatform/Snap.svg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39" y="2337356"/>
            <a:ext cx="6963508" cy="22444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81528" y="5034337"/>
            <a:ext cx="999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4"/>
              </a:rPr>
              <a:t>https://codepen.io/ryanzola/pen/WPxaeq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4898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9156" y="298214"/>
            <a:ext cx="10926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兼容性介绍</a:t>
            </a:r>
          </a:p>
          <a:p>
            <a:endParaRPr kumimoji="1"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37" y="1120207"/>
            <a:ext cx="10741387" cy="531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86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7512" y="267392"/>
            <a:ext cx="10926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实例介绍</a:t>
            </a:r>
          </a:p>
          <a:p>
            <a:r>
              <a:rPr kumimoji="1" lang="en-US" altLang="zh-CN" sz="3200" dirty="0" smtClean="0"/>
              <a:t>	</a:t>
            </a:r>
            <a:endParaRPr kumimoji="1"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55" y="982453"/>
            <a:ext cx="10629900" cy="1435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4055" y="2625969"/>
            <a:ext cx="109700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第一</a:t>
            </a:r>
            <a:r>
              <a:rPr lang="zh-CN" altLang="en-US" dirty="0"/>
              <a:t>行包含了 </a:t>
            </a:r>
            <a:r>
              <a:rPr lang="en-US" altLang="zh-CN" dirty="0"/>
              <a:t>XML </a:t>
            </a:r>
            <a:r>
              <a:rPr lang="zh-CN" altLang="en-US" dirty="0"/>
              <a:t>声明。请注意 </a:t>
            </a:r>
            <a:r>
              <a:rPr lang="en-US" altLang="zh-CN" dirty="0"/>
              <a:t>standalone </a:t>
            </a:r>
            <a:r>
              <a:rPr lang="zh-CN" altLang="en-US" dirty="0"/>
              <a:t>属性！该属性规定此 </a:t>
            </a:r>
            <a:r>
              <a:rPr lang="en-US" altLang="zh-CN" dirty="0"/>
              <a:t>SVG </a:t>
            </a:r>
            <a:r>
              <a:rPr lang="zh-CN" altLang="en-US" dirty="0"/>
              <a:t>文件是否是“独立的”，或含有对外部文件的引用。</a:t>
            </a:r>
          </a:p>
          <a:p>
            <a:r>
              <a:rPr lang="en-US" altLang="zh-CN" dirty="0"/>
              <a:t>standalone="no" </a:t>
            </a:r>
            <a:r>
              <a:rPr lang="zh-CN" altLang="en-US" dirty="0"/>
              <a:t>意味着 </a:t>
            </a:r>
            <a:r>
              <a:rPr lang="en-US" altLang="zh-CN" dirty="0"/>
              <a:t>SVG </a:t>
            </a:r>
            <a:r>
              <a:rPr lang="zh-CN" altLang="en-US" dirty="0"/>
              <a:t>文档会引用一个外部文件 </a:t>
            </a:r>
            <a:r>
              <a:rPr lang="en-US" altLang="zh-CN" dirty="0"/>
              <a:t>- </a:t>
            </a:r>
            <a:r>
              <a:rPr lang="zh-CN" altLang="en-US" dirty="0"/>
              <a:t>在这里，是 </a:t>
            </a:r>
            <a:r>
              <a:rPr lang="en-US" altLang="zh-CN" dirty="0"/>
              <a:t>DTD 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第二</a:t>
            </a:r>
            <a:r>
              <a:rPr lang="zh-CN" altLang="en-US" dirty="0"/>
              <a:t>和第三行引用了这个外部的 </a:t>
            </a:r>
            <a:r>
              <a:rPr lang="en-US" altLang="zh-CN" dirty="0"/>
              <a:t>SVG DTD</a:t>
            </a:r>
            <a:r>
              <a:rPr lang="zh-CN" altLang="en-US" dirty="0"/>
              <a:t>。该 </a:t>
            </a:r>
            <a:r>
              <a:rPr lang="en-US" altLang="zh-CN" dirty="0"/>
              <a:t>DTD </a:t>
            </a:r>
            <a:r>
              <a:rPr lang="zh-CN" altLang="en-US" dirty="0"/>
              <a:t>位于 “</a:t>
            </a:r>
            <a:r>
              <a:rPr lang="en-US" altLang="zh-CN" dirty="0"/>
              <a:t>http://www.w3.org/Graphics/SVG/1.1/DTD/svg11.dtd”</a:t>
            </a:r>
            <a:r>
              <a:rPr lang="zh-CN" altLang="en-US" dirty="0"/>
              <a:t>。该 </a:t>
            </a:r>
            <a:r>
              <a:rPr lang="en-US" altLang="zh-CN" dirty="0"/>
              <a:t>DTD </a:t>
            </a:r>
            <a:r>
              <a:rPr lang="zh-CN" altLang="en-US" dirty="0"/>
              <a:t>位于 </a:t>
            </a:r>
            <a:r>
              <a:rPr lang="en-US" altLang="zh-CN" dirty="0"/>
              <a:t>W3C</a:t>
            </a:r>
            <a:r>
              <a:rPr lang="zh-CN" altLang="en-US" dirty="0"/>
              <a:t>，含有所有允许的 </a:t>
            </a:r>
            <a:r>
              <a:rPr lang="en-US" altLang="zh-CN" dirty="0"/>
              <a:t>SVG </a:t>
            </a:r>
            <a:r>
              <a:rPr lang="zh-CN" altLang="en-US" dirty="0"/>
              <a:t>元素。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smtClean="0"/>
              <a:t>SVG </a:t>
            </a:r>
            <a:r>
              <a:rPr lang="zh-CN" altLang="en-US" dirty="0"/>
              <a:t>代码以 </a:t>
            </a:r>
            <a:r>
              <a:rPr lang="en-US" altLang="zh-CN" dirty="0"/>
              <a:t>&lt;</a:t>
            </a:r>
            <a:r>
              <a:rPr lang="en-US" altLang="zh-CN" dirty="0" err="1"/>
              <a:t>svg</a:t>
            </a:r>
            <a:r>
              <a:rPr lang="en-US" altLang="zh-CN" dirty="0"/>
              <a:t>&gt; </a:t>
            </a:r>
            <a:r>
              <a:rPr lang="zh-CN" altLang="en-US" dirty="0"/>
              <a:t>元素开始，包括开启标签 </a:t>
            </a:r>
            <a:r>
              <a:rPr lang="en-US" altLang="zh-CN" dirty="0"/>
              <a:t>&lt;</a:t>
            </a:r>
            <a:r>
              <a:rPr lang="en-US" altLang="zh-CN" dirty="0" err="1"/>
              <a:t>svg</a:t>
            </a:r>
            <a:r>
              <a:rPr lang="en-US" altLang="zh-CN" dirty="0"/>
              <a:t>&gt; </a:t>
            </a:r>
            <a:r>
              <a:rPr lang="zh-CN" altLang="en-US" dirty="0"/>
              <a:t>和关闭标签 </a:t>
            </a:r>
            <a:r>
              <a:rPr lang="en-US" altLang="zh-CN" dirty="0"/>
              <a:t>&lt;/</a:t>
            </a:r>
            <a:r>
              <a:rPr lang="en-US" altLang="zh-CN" dirty="0" err="1"/>
              <a:t>svg</a:t>
            </a:r>
            <a:r>
              <a:rPr lang="en-US" altLang="zh-CN" dirty="0"/>
              <a:t>&gt; </a:t>
            </a:r>
            <a:r>
              <a:rPr lang="zh-CN" altLang="en-US" dirty="0"/>
              <a:t>。这是根元素。</a:t>
            </a:r>
            <a:r>
              <a:rPr lang="en-US" altLang="zh-CN" dirty="0"/>
              <a:t>width </a:t>
            </a:r>
            <a:r>
              <a:rPr lang="zh-CN" altLang="en-US" dirty="0"/>
              <a:t>和 </a:t>
            </a:r>
            <a:r>
              <a:rPr lang="en-US" altLang="zh-CN" dirty="0"/>
              <a:t>height </a:t>
            </a:r>
            <a:r>
              <a:rPr lang="zh-CN" altLang="en-US" dirty="0"/>
              <a:t>属性可设置此 </a:t>
            </a:r>
            <a:r>
              <a:rPr lang="en-US" altLang="zh-CN" dirty="0"/>
              <a:t>SVG </a:t>
            </a:r>
            <a:r>
              <a:rPr lang="zh-CN" altLang="en-US" dirty="0"/>
              <a:t>文档的宽度和高度。</a:t>
            </a:r>
            <a:r>
              <a:rPr lang="en-US" altLang="zh-CN" dirty="0"/>
              <a:t>version </a:t>
            </a:r>
            <a:r>
              <a:rPr lang="zh-CN" altLang="en-US" dirty="0"/>
              <a:t>属性可定义所使用的 </a:t>
            </a:r>
            <a:r>
              <a:rPr lang="en-US" altLang="zh-CN" dirty="0"/>
              <a:t>SVG </a:t>
            </a:r>
            <a:r>
              <a:rPr lang="zh-CN" altLang="en-US" dirty="0"/>
              <a:t>版本，</a:t>
            </a:r>
            <a:r>
              <a:rPr lang="en-US" altLang="zh-CN" dirty="0" err="1"/>
              <a:t>xmlns</a:t>
            </a:r>
            <a:r>
              <a:rPr lang="en-US" altLang="zh-CN" dirty="0"/>
              <a:t> </a:t>
            </a:r>
            <a:r>
              <a:rPr lang="zh-CN" altLang="en-US" dirty="0"/>
              <a:t>属性可定义 </a:t>
            </a:r>
            <a:r>
              <a:rPr lang="en-US" altLang="zh-CN" dirty="0"/>
              <a:t>SVG </a:t>
            </a:r>
            <a:r>
              <a:rPr lang="zh-CN" altLang="en-US" dirty="0"/>
              <a:t>命名空间。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4228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2. </a:t>
            </a:r>
            <a:r>
              <a:rPr lang="zh-CN" altLang="en-US" sz="3200" b="1" dirty="0" smtClean="0"/>
              <a:t>基本</a:t>
            </a:r>
            <a:r>
              <a:rPr lang="zh-CN" altLang="en-US" sz="3200" b="1" dirty="0" smtClean="0"/>
              <a:t>概念</a:t>
            </a:r>
            <a:endParaRPr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85447" y="1301261"/>
            <a:ext cx="1036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viewport: </a:t>
            </a:r>
            <a:r>
              <a:rPr lang="zh-CN" altLang="en-US" sz="2000" dirty="0"/>
              <a:t>物理</a:t>
            </a:r>
            <a:r>
              <a:rPr lang="zh-CN" altLang="en-US" sz="2000" dirty="0" smtClean="0"/>
              <a:t>窗口（画布大小</a:t>
            </a:r>
            <a:r>
              <a:rPr lang="zh-CN" altLang="en-US" sz="2000" dirty="0"/>
              <a:t>）</a:t>
            </a:r>
          </a:p>
          <a:p>
            <a:r>
              <a:rPr lang="en-US" altLang="zh-CN" sz="2000" dirty="0" err="1"/>
              <a:t>viewbox</a:t>
            </a:r>
            <a:r>
              <a:rPr lang="en-US" altLang="zh-CN" sz="2000" dirty="0"/>
              <a:t>: </a:t>
            </a:r>
            <a:r>
              <a:rPr lang="zh-CN" altLang="en-US" sz="2000" dirty="0"/>
              <a:t>实物</a:t>
            </a:r>
            <a:r>
              <a:rPr lang="zh-CN" altLang="en-US" sz="2000" dirty="0" smtClean="0"/>
              <a:t>窗口</a:t>
            </a:r>
            <a:endParaRPr lang="en-US" altLang="zh-CN" sz="2000" dirty="0"/>
          </a:p>
          <a:p>
            <a:r>
              <a:rPr lang="en-US" altLang="zh-CN" sz="2000" dirty="0" err="1" smtClean="0"/>
              <a:t>preserveAspectRatio</a:t>
            </a:r>
            <a:r>
              <a:rPr lang="en-US" altLang="zh-CN" sz="2000" dirty="0"/>
              <a:t>: </a:t>
            </a:r>
            <a:r>
              <a:rPr lang="zh-CN" altLang="en-US" sz="2000" dirty="0"/>
              <a:t>保留横</a:t>
            </a:r>
            <a:r>
              <a:rPr lang="zh-CN" altLang="en-US" sz="2000" dirty="0" smtClean="0"/>
              <a:t>纵比</a:t>
            </a:r>
            <a:endParaRPr lang="zh-CN" altLang="en-US" sz="2000" dirty="0"/>
          </a:p>
          <a:p>
            <a:endParaRPr lang="ja-JP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926123" y="2942492"/>
            <a:ext cx="1064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viewport</a:t>
            </a:r>
            <a:endParaRPr kumimoji="1"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497" y="3462772"/>
            <a:ext cx="8547100" cy="825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4369" y="4700954"/>
            <a:ext cx="1012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          代表上图中使用的 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width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height</a:t>
            </a:r>
            <a:r>
              <a:rPr kumimoji="1" lang="zh-CN" altLang="en-US" dirty="0" smtClean="0"/>
              <a:t> 四个属性，在页面固定一个矩形区域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5010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viewbox</a:t>
            </a:r>
            <a:endParaRPr lang="en-US" altLang="zh-CN" sz="1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87612" y="1135286"/>
            <a:ext cx="1078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用于定义</a:t>
            </a:r>
            <a:r>
              <a:rPr kumimoji="1" lang="en-US" altLang="zh-CN" dirty="0" smtClean="0"/>
              <a:t>SVG</a:t>
            </a:r>
            <a:r>
              <a:rPr kumimoji="1" lang="zh-CN" altLang="en-US" dirty="0" smtClean="0"/>
              <a:t>元素在</a:t>
            </a:r>
            <a:r>
              <a:rPr kumimoji="1" lang="en-US" altLang="zh-CN" dirty="0" smtClean="0"/>
              <a:t>viewport</a:t>
            </a:r>
            <a:r>
              <a:rPr kumimoji="1" lang="zh-CN" altLang="en-US" dirty="0" smtClean="0"/>
              <a:t>中的比例尺</a:t>
            </a: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160980" y="3113070"/>
            <a:ext cx="10191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注意：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SVG</a:t>
            </a:r>
            <a:r>
              <a:rPr kumimoji="1" lang="zh-CN" altLang="en-US" dirty="0" smtClean="0"/>
              <a:t>中子元素是不能带单位的，并且子元素的初始单位根据</a:t>
            </a:r>
            <a:r>
              <a:rPr kumimoji="1" lang="en-US" altLang="zh-CN" dirty="0" smtClean="0"/>
              <a:t>viewport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viewbox</a:t>
            </a:r>
            <a:r>
              <a:rPr kumimoji="1" lang="zh-CN" altLang="en-US" dirty="0" smtClean="0"/>
              <a:t>比例而定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viewport: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[400,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200]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viewbox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[40,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20]</a:t>
            </a:r>
          </a:p>
          <a:p>
            <a:r>
              <a:rPr kumimoji="1" lang="zh-CN" altLang="en-US" dirty="0" smtClean="0"/>
              <a:t>    如上图，定义</a:t>
            </a:r>
            <a:r>
              <a:rPr kumimoji="1" lang="en-US" altLang="zh-CN" dirty="0" err="1" smtClean="0"/>
              <a:t>viewbox</a:t>
            </a:r>
            <a:r>
              <a:rPr kumimoji="1" lang="zh-CN" altLang="en-US" dirty="0" smtClean="0"/>
              <a:t>情况下初始单位为：</a:t>
            </a:r>
            <a:r>
              <a:rPr kumimoji="1" lang="en-US" altLang="zh-CN" dirty="0" smtClean="0"/>
              <a:t>400/40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10px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也就是说子元素里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单位为</a:t>
            </a:r>
            <a:r>
              <a:rPr kumimoji="1" lang="en-US" altLang="zh-CN" dirty="0" smtClean="0"/>
              <a:t>10px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096" y="1832594"/>
            <a:ext cx="7150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051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preserveAspectRatio</a:t>
            </a:r>
            <a:r>
              <a:rPr lang="zh-CN" altLang="en-US" sz="3200" b="1" dirty="0" smtClean="0"/>
              <a:t>   </a:t>
            </a:r>
            <a:r>
              <a:rPr lang="en-US" altLang="zh-CN" sz="1600" b="1" dirty="0"/>
              <a:t>&lt;align&gt; [&lt;</a:t>
            </a:r>
            <a:r>
              <a:rPr lang="en-US" altLang="zh-CN" sz="1600" b="1" dirty="0" err="1"/>
              <a:t>meetOrSlice</a:t>
            </a:r>
            <a:r>
              <a:rPr lang="en-US" altLang="zh-CN" sz="1600" b="1" dirty="0"/>
              <a:t>&gt;]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15693" y="1833929"/>
            <a:ext cx="107852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preserveAspectRatio</a:t>
            </a:r>
            <a:r>
              <a:rPr lang="zh-CN" altLang="en-US" b="1" dirty="0" smtClean="0"/>
              <a:t> 共有两个参数 </a:t>
            </a:r>
            <a:r>
              <a:rPr lang="en-US" altLang="zh-CN" b="1" dirty="0" smtClean="0"/>
              <a:t>align</a:t>
            </a:r>
            <a:r>
              <a:rPr lang="zh-CN" altLang="en-US" b="1" dirty="0" smtClean="0"/>
              <a:t> （对齐方式），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meetOrSlice</a:t>
            </a:r>
            <a:r>
              <a:rPr lang="zh-CN" altLang="en-US" b="1" dirty="0" smtClean="0"/>
              <a:t>（）</a:t>
            </a:r>
            <a:endParaRPr lang="en-US" altLang="zh-CN" b="1" dirty="0" smtClean="0"/>
          </a:p>
          <a:p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lang="en-US" altLang="zh-CN" b="1" dirty="0" smtClean="0"/>
              <a:t>align</a:t>
            </a:r>
            <a:r>
              <a:rPr lang="zh-CN" altLang="en-US" b="1" dirty="0" smtClean="0"/>
              <a:t>：</a:t>
            </a:r>
            <a:r>
              <a:rPr kumimoji="1" lang="zh-CN" altLang="en-US" dirty="0" smtClean="0"/>
              <a:t>用来定义</a:t>
            </a:r>
            <a:r>
              <a:rPr kumimoji="1" lang="en-US" altLang="zh-CN" dirty="0" smtClean="0"/>
              <a:t>viewport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viewbox</a:t>
            </a:r>
            <a:r>
              <a:rPr kumimoji="1" lang="zh-CN" altLang="en-US" dirty="0" smtClean="0"/>
              <a:t>（宽高比不同时）的相互对齐方式，默认值</a:t>
            </a:r>
            <a:r>
              <a:rPr lang="en-US" altLang="zh-CN" dirty="0" err="1" smtClean="0"/>
              <a:t>xMidYMid</a:t>
            </a:r>
            <a:r>
              <a:rPr lang="en-US" altLang="zh-CN" dirty="0" smtClean="0"/>
              <a:t>,</a:t>
            </a:r>
            <a:r>
              <a:rPr lang="zh-CN" altLang="en-US" dirty="0" smtClean="0"/>
              <a:t> 即中点重合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对称点如下图共有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</a:t>
            </a:r>
            <a:endParaRPr kumimoji="1" lang="en-US" altLang="zh-CN" dirty="0" smtClean="0"/>
          </a:p>
        </p:txBody>
      </p:sp>
      <p:pic>
        <p:nvPicPr>
          <p:cNvPr id="1026" name="Picture 2" descr="mage.png-13.8k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402" y="3687280"/>
            <a:ext cx="41052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93" y="1064396"/>
            <a:ext cx="9894013" cy="707844"/>
          </a:xfrm>
          <a:prstGeom prst="rect">
            <a:avLst/>
          </a:prstGeom>
        </p:spPr>
      </p:pic>
      <p:pic>
        <p:nvPicPr>
          <p:cNvPr id="1028" name="Picture 4" descr="mage.png-2.2k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83" y="4182580"/>
            <a:ext cx="19431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536627" y="4240328"/>
            <a:ext cx="133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viewprot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3456" y="4787740"/>
            <a:ext cx="1119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</a:rPr>
              <a:t>viewbox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391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1384" y="595901"/>
            <a:ext cx="1071594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meetOrSlice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  </a:t>
            </a:r>
            <a:endParaRPr lang="en-US" altLang="zh-CN" b="1" dirty="0" smtClean="0"/>
          </a:p>
          <a:p>
            <a:endParaRPr kumimoji="1" lang="en-US" altLang="zh-CN" b="1" dirty="0"/>
          </a:p>
          <a:p>
            <a:r>
              <a:rPr kumimoji="1" lang="zh-CN" altLang="en-US" b="1" dirty="0"/>
              <a:t> </a:t>
            </a:r>
            <a:r>
              <a:rPr kumimoji="1" lang="zh-CN" altLang="en-US" b="1" dirty="0" smtClean="0"/>
              <a:t>    </a:t>
            </a:r>
            <a:r>
              <a:rPr kumimoji="1" lang="en-US" altLang="zh-CN" b="1" dirty="0" smtClean="0"/>
              <a:t>meet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:</a:t>
            </a:r>
            <a:r>
              <a:rPr kumimoji="1" lang="zh-CN" altLang="en-US" b="1" dirty="0" smtClean="0"/>
              <a:t> </a:t>
            </a:r>
            <a:r>
              <a:rPr lang="en-US" altLang="zh-CN" dirty="0"/>
              <a:t>viewport</a:t>
            </a:r>
            <a:r>
              <a:rPr lang="zh-CN" altLang="en-US" dirty="0"/>
              <a:t>的宽高比和</a:t>
            </a:r>
            <a:r>
              <a:rPr lang="en-US" altLang="zh-CN" dirty="0" err="1"/>
              <a:t>viewBox</a:t>
            </a:r>
            <a:r>
              <a:rPr lang="zh-CN" altLang="en-US" dirty="0"/>
              <a:t>的宽高比不匹配时，取宽高缩放比中较小的那个</a:t>
            </a:r>
            <a:r>
              <a:rPr lang="zh-CN" altLang="en-US" b="1" dirty="0"/>
              <a:t>注意这里说的是</a:t>
            </a:r>
            <a:r>
              <a:rPr lang="en-US" altLang="zh-CN" b="1" dirty="0" err="1"/>
              <a:t>viewBox</a:t>
            </a:r>
            <a:r>
              <a:rPr lang="zh-CN" altLang="en-US" b="1" dirty="0"/>
              <a:t>的缩放而不是</a:t>
            </a:r>
            <a:r>
              <a:rPr lang="zh-CN" altLang="en-US" b="1" dirty="0" smtClean="0"/>
              <a:t>图形</a:t>
            </a:r>
            <a:endParaRPr lang="en-US" altLang="zh-CN" b="1" dirty="0" smtClean="0"/>
          </a:p>
          <a:p>
            <a:endParaRPr kumimoji="1" lang="en-US" altLang="zh-CN" b="1" dirty="0"/>
          </a:p>
          <a:p>
            <a:r>
              <a:rPr kumimoji="1" lang="zh-CN" altLang="en-US" b="1" dirty="0" smtClean="0"/>
              <a:t>    </a:t>
            </a:r>
            <a:r>
              <a:rPr kumimoji="1" lang="en-US" altLang="zh-CN" b="1" dirty="0" smtClean="0"/>
              <a:t>slice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:</a:t>
            </a:r>
            <a:r>
              <a:rPr kumimoji="1" lang="zh-CN" altLang="en-US" b="1" dirty="0" smtClean="0"/>
              <a:t> </a:t>
            </a:r>
            <a:r>
              <a:rPr lang="zh-CN" altLang="en-US" dirty="0" smtClean="0"/>
              <a:t>当</a:t>
            </a:r>
            <a:r>
              <a:rPr lang="en-US" altLang="zh-CN" dirty="0"/>
              <a:t>viewport</a:t>
            </a:r>
            <a:r>
              <a:rPr lang="zh-CN" altLang="en-US" dirty="0"/>
              <a:t>的宽高比和</a:t>
            </a:r>
            <a:r>
              <a:rPr lang="en-US" altLang="zh-CN" dirty="0" err="1"/>
              <a:t>viewBox</a:t>
            </a:r>
            <a:r>
              <a:rPr lang="zh-CN" altLang="en-US" dirty="0"/>
              <a:t>的宽高比不匹配时，取宽高缩放比中较大的</a:t>
            </a:r>
            <a:r>
              <a:rPr lang="zh-CN" altLang="en-US" dirty="0" smtClean="0"/>
              <a:t>那个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kumimoji="1" lang="en-US" altLang="zh-CN" b="1" dirty="0" smtClean="0"/>
              <a:t>none:</a:t>
            </a:r>
            <a:r>
              <a:rPr kumimoji="1" lang="zh-CN" altLang="en-US" b="1" dirty="0" smtClean="0"/>
              <a:t> </a:t>
            </a:r>
            <a:r>
              <a:rPr lang="zh-CN" altLang="en-US" dirty="0" smtClean="0"/>
              <a:t>表示</a:t>
            </a:r>
            <a:r>
              <a:rPr lang="zh-CN" altLang="en-US" dirty="0"/>
              <a:t>不关心比例，</a:t>
            </a:r>
            <a:r>
              <a:rPr lang="en-US" altLang="zh-CN" dirty="0" err="1"/>
              <a:t>viewBox</a:t>
            </a:r>
            <a:r>
              <a:rPr lang="zh-CN" altLang="en-US" dirty="0"/>
              <a:t>直接拉伸到最大填满</a:t>
            </a:r>
            <a:r>
              <a:rPr lang="en-US" altLang="zh-CN" dirty="0" smtClean="0"/>
              <a:t>viewport</a:t>
            </a:r>
            <a:r>
              <a:rPr lang="zh-CN" altLang="en-US" dirty="0" smtClean="0"/>
              <a:t>，当然，设置这个属性时</a:t>
            </a:r>
            <a:r>
              <a:rPr lang="en-US" altLang="zh-CN" dirty="0" err="1"/>
              <a:t>preserveAspectRatio</a:t>
            </a:r>
            <a:r>
              <a:rPr lang="en-US" altLang="zh-CN" dirty="0"/>
              <a:t> </a:t>
            </a:r>
            <a:r>
              <a:rPr lang="zh-CN" altLang="en-US" dirty="0" smtClean="0"/>
              <a:t>的对齐方式也会变得无效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sz="2400" b="1" dirty="0" smtClean="0"/>
              <a:t>Ps:</a:t>
            </a:r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无论是</a:t>
            </a:r>
            <a:r>
              <a:rPr kumimoji="1" lang="en-US" altLang="zh-CN" dirty="0" smtClean="0"/>
              <a:t>meet</a:t>
            </a:r>
            <a:r>
              <a:rPr kumimoji="1" lang="zh-CN" altLang="en-US" dirty="0" smtClean="0"/>
              <a:t>或是</a:t>
            </a:r>
            <a:r>
              <a:rPr kumimoji="1" lang="en-US" altLang="zh-CN" dirty="0" smtClean="0"/>
              <a:t>slice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viewbox</a:t>
            </a:r>
            <a:r>
              <a:rPr kumimoji="1" lang="zh-CN" altLang="en-US" dirty="0" smtClean="0"/>
              <a:t>总有一条轴线是占满</a:t>
            </a:r>
            <a:r>
              <a:rPr kumimoji="1" lang="en-US" altLang="zh-CN" dirty="0" smtClean="0"/>
              <a:t>viewport</a:t>
            </a:r>
            <a:r>
              <a:rPr kumimoji="1" lang="zh-CN" altLang="en-US" dirty="0" smtClean="0"/>
              <a:t>的，所以不可能在同一种状态看到</a:t>
            </a:r>
            <a:r>
              <a:rPr kumimoji="1" lang="en-US" altLang="zh-CN" dirty="0" smtClean="0"/>
              <a:t>x,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 方向的位移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示例：    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://www.zhangxinxu.com/study/201408/svg-viewbox-alignment.html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3376030"/>
            <a:ext cx="9575515" cy="59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4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/>
              <a:t>3</a:t>
            </a:r>
            <a:r>
              <a:rPr kumimoji="1" lang="en-US" altLang="zh-CN" sz="3200" b="1" dirty="0" smtClean="0"/>
              <a:t>.</a:t>
            </a:r>
            <a:r>
              <a:rPr kumimoji="1" lang="zh-CN" altLang="en-US" sz="3200" b="1" dirty="0" smtClean="0"/>
              <a:t> </a:t>
            </a:r>
            <a:r>
              <a:rPr kumimoji="1" lang="zh-CN" altLang="en-US" sz="3200" b="1" dirty="0" smtClean="0"/>
              <a:t>怎样制作一个</a:t>
            </a:r>
            <a:r>
              <a:rPr kumimoji="1" lang="en-US" altLang="zh-CN" sz="3200" b="1" dirty="0" smtClean="0"/>
              <a:t>SVG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65308" y="4602822"/>
            <a:ext cx="10336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在线编辑器 ：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vectr.com/lessons/getting_started?modal=lesson_intro</a:t>
            </a:r>
            <a:r>
              <a:rPr lang="zh-CN" altLang="en-US" dirty="0" smtClean="0"/>
              <a:t> 支持图层，描边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                        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://www.zhangxinxu.com/sp/svg/#</a:t>
            </a:r>
            <a:r>
              <a:rPr lang="en-US" altLang="zh-CN" dirty="0" smtClean="0">
                <a:hlinkClick r:id="rId3"/>
              </a:rPr>
              <a:t>copy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         </a:t>
            </a:r>
            <a:r>
              <a:rPr lang="en-US" altLang="zh-CN" dirty="0">
                <a:hlinkClick r:id="rId4"/>
              </a:rPr>
              <a:t>https://c.runoob.com/more/svgeditor</a:t>
            </a:r>
            <a:r>
              <a:rPr lang="en-US" altLang="zh-CN" dirty="0" smtClean="0">
                <a:hlinkClick r:id="rId4"/>
              </a:rPr>
              <a:t>/</a:t>
            </a:r>
            <a:r>
              <a:rPr lang="zh-CN" altLang="en-US" dirty="0" smtClean="0"/>
              <a:t> 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73996" y="3277456"/>
            <a:ext cx="10027577" cy="8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5309" y="2784144"/>
            <a:ext cx="1049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本地画图工具 ：</a:t>
            </a:r>
            <a:r>
              <a:rPr lang="en-US" altLang="zh-CN" dirty="0" smtClean="0"/>
              <a:t>AI 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sketch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</a:t>
            </a:r>
            <a:r>
              <a:rPr lang="zh-CN" altLang="en-US" dirty="0" smtClean="0"/>
              <a:t>跟</a:t>
            </a:r>
            <a:r>
              <a:rPr lang="en-US" altLang="zh-CN" dirty="0" smtClean="0"/>
              <a:t>UI</a:t>
            </a:r>
            <a:r>
              <a:rPr lang="zh-CN" altLang="en-US" dirty="0"/>
              <a:t>约</a:t>
            </a:r>
            <a:r>
              <a:rPr lang="zh-CN" altLang="en-US" dirty="0" smtClean="0"/>
              <a:t>定好图层后，直接导出</a:t>
            </a:r>
            <a:r>
              <a:rPr lang="en-US" altLang="zh-CN" dirty="0" smtClean="0"/>
              <a:t>SVG</a:t>
            </a:r>
            <a:r>
              <a:rPr lang="zh-CN" altLang="en-US" dirty="0" smtClean="0"/>
              <a:t>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4445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3606</TotalTime>
  <Words>904</Words>
  <Application>Microsoft Office PowerPoint</Application>
  <PresentationFormat>宽屏</PresentationFormat>
  <Paragraphs>131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DengXian</vt:lpstr>
      <vt:lpstr>DengXian Light</vt:lpstr>
      <vt:lpstr>ＭＳ ゴシック</vt:lpstr>
      <vt:lpstr>宋体</vt:lpstr>
      <vt:lpstr>Arial</vt:lpstr>
      <vt:lpstr>Century Gothic</vt:lpstr>
      <vt:lpstr>Garamond</vt:lpstr>
      <vt:lpstr>Impact</vt:lpstr>
      <vt:lpstr>Mangal</vt:lpstr>
      <vt:lpstr>Office 主题</vt:lpstr>
      <vt:lpstr>肥皂</vt:lpstr>
      <vt:lpstr> SVG 动画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SVG 动画</dc:title>
  <dc:creator>Microsoft Office 用户</dc:creator>
  <cp:lastModifiedBy>PC</cp:lastModifiedBy>
  <cp:revision>65</cp:revision>
  <dcterms:created xsi:type="dcterms:W3CDTF">2019-08-05T05:43:22Z</dcterms:created>
  <dcterms:modified xsi:type="dcterms:W3CDTF">2019-08-20T13:40:07Z</dcterms:modified>
</cp:coreProperties>
</file>