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07" r:id="rId1"/>
    <p:sldMasterId id="2147484364" r:id="rId2"/>
  </p:sldMasterIdLst>
  <p:sldIdLst>
    <p:sldId id="257" r:id="rId3"/>
    <p:sldId id="258" r:id="rId4"/>
    <p:sldId id="264" r:id="rId5"/>
    <p:sldId id="268" r:id="rId6"/>
    <p:sldId id="269" r:id="rId7"/>
    <p:sldId id="273" r:id="rId8"/>
    <p:sldId id="267" r:id="rId9"/>
    <p:sldId id="274" r:id="rId10"/>
    <p:sldId id="277" r:id="rId11"/>
    <p:sldId id="286" r:id="rId12"/>
    <p:sldId id="287" r:id="rId13"/>
    <p:sldId id="270" r:id="rId14"/>
    <p:sldId id="271" r:id="rId15"/>
    <p:sldId id="266" r:id="rId16"/>
    <p:sldId id="280" r:id="rId17"/>
    <p:sldId id="281" r:id="rId18"/>
    <p:sldId id="275" r:id="rId19"/>
    <p:sldId id="282" r:id="rId20"/>
    <p:sldId id="283" r:id="rId21"/>
    <p:sldId id="285" r:id="rId22"/>
    <p:sldId id="272" r:id="rId23"/>
    <p:sldId id="278" r:id="rId24"/>
    <p:sldId id="279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09" d="100"/>
          <a:sy n="109" d="100"/>
        </p:scale>
        <p:origin x="208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18212-1520-5B48-A83C-9263F0F2F87E}" type="datetimeFigureOut">
              <a:rPr kumimoji="1" lang="zh-CN" altLang="en-US" smtClean="0"/>
              <a:t>2019/8/21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BA603-BC2A-EA4C-B254-B6A950AD83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387981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18212-1520-5B48-A83C-9263F0F2F87E}" type="datetimeFigureOut">
              <a:rPr kumimoji="1" lang="zh-CN" altLang="en-US" smtClean="0"/>
              <a:t>2019/8/21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BA603-BC2A-EA4C-B254-B6A950AD83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067488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18212-1520-5B48-A83C-9263F0F2F87E}" type="datetimeFigureOut">
              <a:rPr kumimoji="1" lang="zh-CN" altLang="en-US" smtClean="0"/>
              <a:t>2019/8/21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BA603-BC2A-EA4C-B254-B6A950AD83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962165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任意多边形: 形状 16">
            <a:extLst>
              <a:ext uri="{FF2B5EF4-FFF2-40B4-BE49-F238E27FC236}">
                <a16:creationId xmlns="" xmlns:a16="http://schemas.microsoft.com/office/drawing/2014/main" id="{6752DADE-F8A9-48AE-B0CB-681361D167C1}"/>
              </a:ext>
            </a:extLst>
          </p:cNvPr>
          <p:cNvSpPr/>
          <p:nvPr userDrawn="1"/>
        </p:nvSpPr>
        <p:spPr>
          <a:xfrm>
            <a:off x="0" y="2305050"/>
            <a:ext cx="12192000" cy="4552950"/>
          </a:xfrm>
          <a:custGeom>
            <a:avLst/>
            <a:gdLst>
              <a:gd name="connsiteX0" fmla="*/ 0 w 12192000"/>
              <a:gd name="connsiteY0" fmla="*/ 0 h 3924300"/>
              <a:gd name="connsiteX1" fmla="*/ 12192000 w 12192000"/>
              <a:gd name="connsiteY1" fmla="*/ 0 h 3924300"/>
              <a:gd name="connsiteX2" fmla="*/ 12192000 w 12192000"/>
              <a:gd name="connsiteY2" fmla="*/ 3924300 h 3924300"/>
              <a:gd name="connsiteX3" fmla="*/ 0 w 12192000"/>
              <a:gd name="connsiteY3" fmla="*/ 3924300 h 392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924300">
                <a:moveTo>
                  <a:pt x="0" y="0"/>
                </a:moveTo>
                <a:lnTo>
                  <a:pt x="12192000" y="0"/>
                </a:lnTo>
                <a:lnTo>
                  <a:pt x="12192000" y="3924300"/>
                </a:lnTo>
                <a:lnTo>
                  <a:pt x="0" y="3924300"/>
                </a:lnTo>
                <a:close/>
              </a:path>
            </a:pathLst>
          </a:custGeom>
          <a:blipFill>
            <a:blip r:embed="rId2"/>
            <a:srcRect/>
            <a:stretch>
              <a:fillRect t="-6938" b="-11279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3202287" y="2365231"/>
            <a:ext cx="5787426" cy="442973"/>
          </a:xfrm>
        </p:spPr>
        <p:txBody>
          <a:bodyPr anchor="ctr">
            <a:normAutofit/>
          </a:bodyPr>
          <a:lstStyle>
            <a:lvl1pPr marL="0" marR="0" indent="0" algn="ctr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pPr marL="0" marR="0" lvl="0" indent="0" algn="ctr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3202287" y="1130300"/>
            <a:ext cx="5787426" cy="1174750"/>
          </a:xfrm>
        </p:spPr>
        <p:txBody>
          <a:bodyPr anchor="ctr">
            <a:no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639109" y="3323381"/>
            <a:ext cx="2913783" cy="248371"/>
          </a:xfrm>
        </p:spPr>
        <p:txBody>
          <a:bodyPr anchor="ctr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639109" y="3631933"/>
            <a:ext cx="2913783" cy="248371"/>
          </a:xfrm>
        </p:spPr>
        <p:txBody>
          <a:bodyPr anchor="ctr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7771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pull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40618212-1520-5B48-A83C-9263F0F2F87E}" type="datetimeFigureOut">
              <a:rPr kumimoji="1" lang="zh-CN" altLang="en-US" smtClean="0"/>
              <a:t>2019/8/21</a:t>
            </a:fld>
            <a:endParaRPr kumimoji="1" lang="zh-CN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2FBA603-BC2A-EA4C-B254-B6A950AD83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2637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pull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18212-1520-5B48-A83C-9263F0F2F87E}" type="datetimeFigureOut">
              <a:rPr kumimoji="1" lang="zh-CN" altLang="en-US" smtClean="0"/>
              <a:t>2019/8/21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BA603-BC2A-EA4C-B254-B6A950AD83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412429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0618212-1520-5B48-A83C-9263F0F2F87E}" type="datetimeFigureOut">
              <a:rPr kumimoji="1" lang="zh-CN" altLang="en-US" smtClean="0"/>
              <a:t>2019/8/21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F2FBA603-BC2A-EA4C-B254-B6A950AD83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10925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pull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18212-1520-5B48-A83C-9263F0F2F87E}" type="datetimeFigureOut">
              <a:rPr kumimoji="1" lang="zh-CN" altLang="en-US" smtClean="0"/>
              <a:t>2019/8/21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BA603-BC2A-EA4C-B254-B6A950AD83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991519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18212-1520-5B48-A83C-9263F0F2F87E}" type="datetimeFigureOut">
              <a:rPr kumimoji="1" lang="zh-CN" altLang="en-US" smtClean="0"/>
              <a:t>2019/8/21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BA603-BC2A-EA4C-B254-B6A950AD83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546579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18212-1520-5B48-A83C-9263F0F2F87E}" type="datetimeFigureOut">
              <a:rPr kumimoji="1" lang="zh-CN" altLang="en-US" smtClean="0"/>
              <a:t>2019/8/21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BA603-BC2A-EA4C-B254-B6A950AD83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76124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18212-1520-5B48-A83C-9263F0F2F87E}" type="datetimeFigureOut">
              <a:rPr kumimoji="1" lang="zh-CN" altLang="en-US" smtClean="0"/>
              <a:t>2019/8/21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BA603-BC2A-EA4C-B254-B6A950AD83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55223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18212-1520-5B48-A83C-9263F0F2F87E}" type="datetimeFigureOut">
              <a:rPr kumimoji="1" lang="zh-CN" altLang="en-US" smtClean="0"/>
              <a:t>2019/8/21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BA603-BC2A-EA4C-B254-B6A950AD83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193076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18212-1520-5B48-A83C-9263F0F2F87E}" type="datetimeFigureOut">
              <a:rPr kumimoji="1" lang="zh-CN" altLang="en-US" smtClean="0"/>
              <a:t>2019/8/21</a:t>
            </a:fld>
            <a:endParaRPr kumimoji="1"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kumimoji="1" lang="zh-CN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2FBA603-BC2A-EA4C-B254-B6A950AD83A6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1062686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40618212-1520-5B48-A83C-9263F0F2F87E}" type="datetimeFigureOut">
              <a:rPr kumimoji="1" lang="zh-CN" altLang="en-US" smtClean="0"/>
              <a:t>2019/8/21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2FBA603-BC2A-EA4C-B254-B6A950AD83A6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7434962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18212-1520-5B48-A83C-9263F0F2F87E}" type="datetimeFigureOut">
              <a:rPr kumimoji="1" lang="zh-CN" altLang="en-US" smtClean="0"/>
              <a:t>2019/8/21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BA603-BC2A-EA4C-B254-B6A950AD83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316252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18212-1520-5B48-A83C-9263F0F2F87E}" type="datetimeFigureOut">
              <a:rPr kumimoji="1" lang="zh-CN" altLang="en-US" smtClean="0"/>
              <a:t>2019/8/21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BA603-BC2A-EA4C-B254-B6A950AD83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758268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18212-1520-5B48-A83C-9263F0F2F87E}" type="datetimeFigureOut">
              <a:rPr kumimoji="1" lang="zh-CN" altLang="en-US" smtClean="0"/>
              <a:t>2019/8/21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BA603-BC2A-EA4C-B254-B6A950AD83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882339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18212-1520-5B48-A83C-9263F0F2F87E}" type="datetimeFigureOut">
              <a:rPr kumimoji="1" lang="zh-CN" altLang="en-US" smtClean="0"/>
              <a:t>2019/8/21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BA603-BC2A-EA4C-B254-B6A950AD83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042402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18212-1520-5B48-A83C-9263F0F2F87E}" type="datetimeFigureOut">
              <a:rPr kumimoji="1" lang="zh-CN" altLang="en-US" smtClean="0"/>
              <a:t>2019/8/21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BA603-BC2A-EA4C-B254-B6A950AD83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221684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18212-1520-5B48-A83C-9263F0F2F87E}" type="datetimeFigureOut">
              <a:rPr kumimoji="1" lang="zh-CN" altLang="en-US" smtClean="0"/>
              <a:t>2019/8/21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BA603-BC2A-EA4C-B254-B6A950AD83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019633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18212-1520-5B48-A83C-9263F0F2F87E}" type="datetimeFigureOut">
              <a:rPr kumimoji="1" lang="zh-CN" altLang="en-US" smtClean="0"/>
              <a:t>2019/8/21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BA603-BC2A-EA4C-B254-B6A950AD83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655619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18212-1520-5B48-A83C-9263F0F2F87E}" type="datetimeFigureOut">
              <a:rPr kumimoji="1" lang="zh-CN" altLang="en-US" smtClean="0"/>
              <a:t>2019/8/21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BA603-BC2A-EA4C-B254-B6A950AD83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151250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18212-1520-5B48-A83C-9263F0F2F87E}" type="datetimeFigureOut">
              <a:rPr kumimoji="1" lang="zh-CN" altLang="en-US" smtClean="0"/>
              <a:t>2019/8/21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BA603-BC2A-EA4C-B254-B6A950AD83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350172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618212-1520-5B48-A83C-9263F0F2F87E}" type="datetimeFigureOut">
              <a:rPr kumimoji="1" lang="zh-CN" altLang="en-US" smtClean="0"/>
              <a:t>2019/8/21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BA603-BC2A-EA4C-B254-B6A950AD83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0984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8" r:id="rId1"/>
    <p:sldLayoutId id="2147484209" r:id="rId2"/>
    <p:sldLayoutId id="2147484210" r:id="rId3"/>
    <p:sldLayoutId id="2147484211" r:id="rId4"/>
    <p:sldLayoutId id="2147484212" r:id="rId5"/>
    <p:sldLayoutId id="2147484213" r:id="rId6"/>
    <p:sldLayoutId id="2147484214" r:id="rId7"/>
    <p:sldLayoutId id="2147484215" r:id="rId8"/>
    <p:sldLayoutId id="2147484216" r:id="rId9"/>
    <p:sldLayoutId id="2147484217" r:id="rId10"/>
    <p:sldLayoutId id="2147484218" r:id="rId11"/>
    <p:sldLayoutId id="2147484219" r:id="rId12"/>
  </p:sldLayoutIdLst>
  <p:transition spd="med">
    <p:pull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0618212-1520-5B48-A83C-9263F0F2F87E}" type="datetimeFigureOut">
              <a:rPr kumimoji="1" lang="zh-CN" altLang="en-US" smtClean="0"/>
              <a:t>2019/8/21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2FBA603-BC2A-EA4C-B254-B6A950AD83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4133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65" r:id="rId1"/>
    <p:sldLayoutId id="2147484366" r:id="rId2"/>
    <p:sldLayoutId id="2147484367" r:id="rId3"/>
    <p:sldLayoutId id="2147484368" r:id="rId4"/>
    <p:sldLayoutId id="2147484369" r:id="rId5"/>
    <p:sldLayoutId id="2147484370" r:id="rId6"/>
    <p:sldLayoutId id="2147484371" r:id="rId7"/>
    <p:sldLayoutId id="2147484372" r:id="rId8"/>
    <p:sldLayoutId id="2147484373" r:id="rId9"/>
    <p:sldLayoutId id="2147484374" r:id="rId10"/>
    <p:sldLayoutId id="2147484375" r:id="rId11"/>
  </p:sldLayoutIdLst>
  <p:transition spd="med">
    <p:pull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1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19.gi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4" Type="http://schemas.openxmlformats.org/officeDocument/2006/relationships/image" Target="../media/image22.gif"/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20.gi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hyperlink" Target="https://codepen.io/ryanzola/pen/WPxaeq" TargetMode="External"/><Relationship Id="rId1" Type="http://schemas.openxmlformats.org/officeDocument/2006/relationships/slideLayout" Target="../slideLayouts/slideLayout19.xml"/><Relationship Id="rId2" Type="http://schemas.openxmlformats.org/officeDocument/2006/relationships/hyperlink" Target="https://github.com/adobe-webplatform/Snap.svg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alexk111.github.io/SVG-Morpheus/" TargetMode="External"/><Relationship Id="rId4" Type="http://schemas.openxmlformats.org/officeDocument/2006/relationships/image" Target="../media/image26.gif"/><Relationship Id="rId1" Type="http://schemas.openxmlformats.org/officeDocument/2006/relationships/slideLayout" Target="../slideLayouts/slideLayout19.xml"/><Relationship Id="rId2" Type="http://schemas.openxmlformats.org/officeDocument/2006/relationships/hyperlink" Target="https://github.com/alexk111/SVG-Morpheus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maxwellito.github.io/vivus/" TargetMode="External"/><Relationship Id="rId4" Type="http://schemas.openxmlformats.org/officeDocument/2006/relationships/image" Target="../media/image27.png"/><Relationship Id="rId1" Type="http://schemas.openxmlformats.org/officeDocument/2006/relationships/slideLayout" Target="../slideLayouts/slideLayout19.xml"/><Relationship Id="rId2" Type="http://schemas.openxmlformats.org/officeDocument/2006/relationships/hyperlink" Target="https://github.com/maxwellito/vivus#vivusj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hyperlink" Target="https://www.zhangxinxu.com/study/201408/svg-viewbox-alignment.html" TargetMode="External"/><Relationship Id="rId3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zhangxinxu.com/sp/svg/#copy" TargetMode="External"/><Relationship Id="rId4" Type="http://schemas.openxmlformats.org/officeDocument/2006/relationships/hyperlink" Target="https://c.runoob.com/more/svgeditor/" TargetMode="External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19.xml"/><Relationship Id="rId2" Type="http://schemas.openxmlformats.org/officeDocument/2006/relationships/hyperlink" Target="https://vectr.com/lessons/getting_started?modal=lesson_intro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 </a:t>
            </a:r>
            <a:endParaRPr lang="en-US" altLang="zh-CN" dirty="0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3202287" y="1161122"/>
            <a:ext cx="5787426" cy="1174750"/>
          </a:xfrm>
        </p:spPr>
        <p:txBody>
          <a:bodyPr/>
          <a:lstStyle/>
          <a:p>
            <a:r>
              <a:rPr lang="en-US" altLang="zh-CN" sz="2800" dirty="0"/>
              <a:t/>
            </a:r>
            <a:br>
              <a:rPr lang="en-US" altLang="zh-CN" sz="2800" dirty="0"/>
            </a:br>
            <a:r>
              <a:rPr lang="en-US" altLang="zh-CN" b="1" dirty="0" smtClean="0">
                <a:solidFill>
                  <a:schemeClr val="accent1"/>
                </a:solidFill>
              </a:rPr>
              <a:t>SVG</a:t>
            </a:r>
            <a:r>
              <a:rPr lang="zh-CN" altLang="en-US" b="1" dirty="0" smtClean="0">
                <a:solidFill>
                  <a:schemeClr val="accent1"/>
                </a:solidFill>
              </a:rPr>
              <a:t> 动画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 </a:t>
            </a:r>
            <a:endParaRPr lang="en-US" altLang="zh-CN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 </a:t>
            </a:r>
            <a:endParaRPr lang="en-US" altLang="en-US" dirty="0"/>
          </a:p>
        </p:txBody>
      </p:sp>
      <p:cxnSp>
        <p:nvCxnSpPr>
          <p:cNvPr id="62" name="直接连接符 61">
            <a:extLst>
              <a:ext uri="{FF2B5EF4-FFF2-40B4-BE49-F238E27FC236}">
                <a16:creationId xmlns="" xmlns:a16="http://schemas.microsoft.com/office/drawing/2014/main" id="{F2B89207-842B-4543-8439-B5BA11649F09}"/>
              </a:ext>
            </a:extLst>
          </p:cNvPr>
          <p:cNvCxnSpPr/>
          <p:nvPr/>
        </p:nvCxnSpPr>
        <p:spPr>
          <a:xfrm>
            <a:off x="3200400" y="2808204"/>
            <a:ext cx="579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>
            <a:extLst>
              <a:ext uri="{FF2B5EF4-FFF2-40B4-BE49-F238E27FC236}">
                <a16:creationId xmlns="" xmlns:a16="http://schemas.microsoft.com/office/drawing/2014/main" id="{4F9FC58F-9C75-4A99-AE72-3433E3C90246}"/>
              </a:ext>
            </a:extLst>
          </p:cNvPr>
          <p:cNvGrpSpPr/>
          <p:nvPr/>
        </p:nvGrpSpPr>
        <p:grpSpPr>
          <a:xfrm>
            <a:off x="4621203" y="5614209"/>
            <a:ext cx="3413664" cy="1252508"/>
            <a:chOff x="675908" y="693106"/>
            <a:chExt cx="9053516" cy="3321826"/>
          </a:xfrm>
        </p:grpSpPr>
        <p:sp>
          <p:nvSpPr>
            <p:cNvPr id="18" name="文本框 17">
              <a:extLst>
                <a:ext uri="{FF2B5EF4-FFF2-40B4-BE49-F238E27FC236}">
                  <a16:creationId xmlns="" xmlns:a16="http://schemas.microsoft.com/office/drawing/2014/main" id="{CBB88046-DA0C-4D62-ABE0-DF4F219BC41E}"/>
                </a:ext>
              </a:extLst>
            </p:cNvPr>
            <p:cNvSpPr txBox="1"/>
            <p:nvPr/>
          </p:nvSpPr>
          <p:spPr>
            <a:xfrm>
              <a:off x="675908" y="693106"/>
              <a:ext cx="2769328" cy="3321826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r>
                <a:rPr lang="en-US" altLang="zh-CN" sz="9600" dirty="0">
                  <a:solidFill>
                    <a:schemeClr val="tx2">
                      <a:alpha val="34000"/>
                    </a:schemeClr>
                  </a:solidFill>
                  <a:latin typeface="Impact" panose="020B0806030902050204" pitchFamily="34" charset="0"/>
                </a:rPr>
                <a:t>2</a:t>
              </a:r>
              <a:endParaRPr lang="zh-CN" altLang="en-US" sz="9600" dirty="0">
                <a:solidFill>
                  <a:schemeClr val="tx2">
                    <a:alpha val="34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="" xmlns:a16="http://schemas.microsoft.com/office/drawing/2014/main" id="{26D4D4DA-FA36-4DDE-8DFE-C3548A560484}"/>
                </a:ext>
              </a:extLst>
            </p:cNvPr>
            <p:cNvSpPr txBox="1"/>
            <p:nvPr/>
          </p:nvSpPr>
          <p:spPr>
            <a:xfrm>
              <a:off x="2770637" y="693106"/>
              <a:ext cx="2769328" cy="3321826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r>
                <a:rPr lang="en-US" altLang="zh-CN" sz="9600" dirty="0">
                  <a:solidFill>
                    <a:schemeClr val="tx2">
                      <a:alpha val="34000"/>
                    </a:schemeClr>
                  </a:solidFill>
                  <a:latin typeface="Impact" panose="020B0806030902050204" pitchFamily="34" charset="0"/>
                </a:rPr>
                <a:t>0</a:t>
              </a:r>
              <a:endParaRPr lang="zh-CN" altLang="en-US" sz="9600" dirty="0">
                <a:solidFill>
                  <a:schemeClr val="tx2">
                    <a:alpha val="34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="" xmlns:a16="http://schemas.microsoft.com/office/drawing/2014/main" id="{FF425B85-D13B-4D06-9EBD-A57DA15BAE62}"/>
                </a:ext>
              </a:extLst>
            </p:cNvPr>
            <p:cNvSpPr txBox="1"/>
            <p:nvPr/>
          </p:nvSpPr>
          <p:spPr>
            <a:xfrm>
              <a:off x="4865366" y="693106"/>
              <a:ext cx="2769328" cy="3321826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r>
                <a:rPr lang="en-US" altLang="zh-CN" sz="9600" dirty="0">
                  <a:solidFill>
                    <a:schemeClr val="tx2">
                      <a:alpha val="34000"/>
                    </a:schemeClr>
                  </a:solidFill>
                  <a:latin typeface="Impact" panose="020B0806030902050204" pitchFamily="34" charset="0"/>
                </a:rPr>
                <a:t>1</a:t>
              </a:r>
              <a:endParaRPr lang="zh-CN" altLang="en-US" sz="9600" dirty="0">
                <a:solidFill>
                  <a:schemeClr val="tx2">
                    <a:alpha val="34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="" xmlns:a16="http://schemas.microsoft.com/office/drawing/2014/main" id="{98E90643-75C2-4D2E-844E-02C863EB4658}"/>
                </a:ext>
              </a:extLst>
            </p:cNvPr>
            <p:cNvSpPr txBox="1"/>
            <p:nvPr/>
          </p:nvSpPr>
          <p:spPr>
            <a:xfrm>
              <a:off x="6960096" y="693106"/>
              <a:ext cx="2769328" cy="3321826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r>
                <a:rPr lang="en-US" altLang="zh-CN" sz="9600" dirty="0">
                  <a:solidFill>
                    <a:schemeClr val="tx2">
                      <a:alpha val="34000"/>
                    </a:schemeClr>
                  </a:solidFill>
                  <a:latin typeface="Impact" panose="020B0806030902050204" pitchFamily="34" charset="0"/>
                </a:rPr>
                <a:t>9</a:t>
              </a:r>
              <a:endParaRPr lang="zh-CN" altLang="en-US" sz="9600" dirty="0">
                <a:solidFill>
                  <a:schemeClr val="tx2">
                    <a:alpha val="34000"/>
                  </a:schemeClr>
                </a:solidFill>
                <a:latin typeface="Impact" panose="020B080603090205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974401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44374" y="443238"/>
            <a:ext cx="109263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/>
              <a:t>3</a:t>
            </a:r>
            <a:r>
              <a:rPr kumimoji="1" lang="en-US" altLang="zh-CN" sz="3200" b="1" dirty="0" smtClean="0"/>
              <a:t>.</a:t>
            </a:r>
            <a:r>
              <a:rPr kumimoji="1" lang="zh-CN" altLang="en-US" sz="3200" b="1" dirty="0" smtClean="0"/>
              <a:t> 怎样制作一个</a:t>
            </a:r>
            <a:r>
              <a:rPr kumimoji="1" lang="en-US" altLang="zh-CN" sz="3200" b="1" dirty="0" smtClean="0"/>
              <a:t>SVG</a:t>
            </a:r>
            <a:endParaRPr kumimoji="1" lang="zh-CN" altLang="en-US" sz="32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1273996" y="3277456"/>
            <a:ext cx="10027577" cy="863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91" y="339644"/>
            <a:ext cx="11185152" cy="6153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00974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96" y="305941"/>
            <a:ext cx="11677151" cy="619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04372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44374" y="443238"/>
            <a:ext cx="109263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 smtClean="0"/>
              <a:t>4.SVG </a:t>
            </a:r>
            <a:r>
              <a:rPr lang="ja-JP" altLang="en-US" sz="3200" b="1" dirty="0" smtClean="0"/>
              <a:t>形状</a:t>
            </a:r>
            <a:endParaRPr lang="ja-JP" altLang="en-US" sz="32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852755" y="1212352"/>
            <a:ext cx="10654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矩形 </a:t>
            </a:r>
            <a:r>
              <a:rPr lang="mr-IN" altLang="zh-CN" dirty="0"/>
              <a:t> &lt;</a:t>
            </a:r>
            <a:r>
              <a:rPr lang="mr-IN" altLang="zh-CN" dirty="0" err="1"/>
              <a:t>rect</a:t>
            </a:r>
            <a:r>
              <a:rPr lang="mr-IN" altLang="zh-CN" dirty="0"/>
              <a:t>&gt;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935" y="1655672"/>
            <a:ext cx="6718300" cy="7747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52755" y="3218693"/>
            <a:ext cx="9030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圆形 </a:t>
            </a:r>
            <a:r>
              <a:rPr lang="en-US" altLang="zh-CN" dirty="0"/>
              <a:t>&lt;circle&gt;</a:t>
            </a:r>
          </a:p>
          <a:p>
            <a:r>
              <a:rPr kumimoji="1" lang="en-US" altLang="zh-CN" dirty="0" smtClean="0"/>
              <a:t>	</a:t>
            </a: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1647" y="1655672"/>
            <a:ext cx="3045410" cy="174768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0935" y="3790382"/>
            <a:ext cx="6375400" cy="1016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4182" y="3552132"/>
            <a:ext cx="3022600" cy="191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47145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38891" y="371319"/>
            <a:ext cx="109263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4.path</a:t>
            </a:r>
            <a:endParaRPr lang="ja-JP" altLang="en-US" sz="2000" dirty="0"/>
          </a:p>
        </p:txBody>
      </p:sp>
      <p:sp>
        <p:nvSpPr>
          <p:cNvPr id="3" name="文本框 2"/>
          <p:cNvSpPr txBox="1"/>
          <p:nvPr/>
        </p:nvSpPr>
        <p:spPr>
          <a:xfrm>
            <a:off x="811658" y="5455578"/>
            <a:ext cx="9421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其他： 椭圆 </a:t>
            </a:r>
            <a:r>
              <a:rPr kumimoji="1" lang="en-US" altLang="zh-CN" dirty="0"/>
              <a:t>&lt;ellipse</a:t>
            </a:r>
            <a:r>
              <a:rPr kumimoji="1" lang="en-US" altLang="zh-CN" dirty="0" smtClean="0"/>
              <a:t>&gt;</a:t>
            </a:r>
            <a:r>
              <a:rPr kumimoji="1" lang="zh-CN" altLang="en-US" dirty="0" smtClean="0"/>
              <a:t> 直线 </a:t>
            </a:r>
            <a:r>
              <a:rPr lang="en-US" altLang="zh-CN" dirty="0" smtClean="0"/>
              <a:t>&lt;line&gt;</a:t>
            </a:r>
            <a:r>
              <a:rPr lang="zh-CN" altLang="en-US" dirty="0" smtClean="0"/>
              <a:t> 多边形 </a:t>
            </a:r>
            <a:r>
              <a:rPr lang="en-US" altLang="zh-CN" dirty="0" smtClean="0"/>
              <a:t>&lt;polygon</a:t>
            </a:r>
            <a:r>
              <a:rPr kumimoji="1" lang="en-US" altLang="zh-CN" dirty="0" smtClean="0"/>
              <a:t>&gt;</a:t>
            </a:r>
            <a:r>
              <a:rPr kumimoji="1" lang="zh-CN" altLang="en-US" dirty="0" smtClean="0"/>
              <a:t> 文本</a:t>
            </a:r>
            <a:r>
              <a:rPr lang="en-US" altLang="zh-CN" dirty="0"/>
              <a:t>&lt;text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 等</a:t>
            </a:r>
            <a:r>
              <a:rPr kumimoji="1" lang="zh-CN" altLang="en-US" dirty="0" smtClean="0"/>
              <a:t> 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11658" y="945222"/>
            <a:ext cx="1094197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1.</a:t>
            </a:r>
            <a:r>
              <a:rPr lang="mr-IN" altLang="zh-CN" b="1" dirty="0" smtClean="0"/>
              <a:t> M/</a:t>
            </a:r>
            <a:r>
              <a:rPr lang="mr-IN" altLang="zh-CN" b="1" dirty="0" err="1" smtClean="0"/>
              <a:t>m</a:t>
            </a:r>
            <a:r>
              <a:rPr lang="zh-CN" altLang="en-US" b="1" dirty="0" smtClean="0"/>
              <a:t> </a:t>
            </a:r>
            <a:r>
              <a:rPr lang="zh-CN" altLang="en-US" dirty="0" smtClean="0"/>
              <a:t>（</a:t>
            </a:r>
            <a:r>
              <a:rPr lang="en-US" altLang="zh-CN" dirty="0" err="1"/>
              <a:t>moveto</a:t>
            </a:r>
            <a:r>
              <a:rPr lang="zh-CN" altLang="en-US" dirty="0" smtClean="0"/>
              <a:t>）定义</a:t>
            </a:r>
            <a:r>
              <a:rPr lang="zh-CN" altLang="en-US" dirty="0"/>
              <a:t>起始</a:t>
            </a:r>
            <a:r>
              <a:rPr lang="zh-CN" altLang="en-US" dirty="0" smtClean="0"/>
              <a:t>点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2.</a:t>
            </a:r>
            <a:r>
              <a:rPr lang="zh-CN" altLang="en-US" dirty="0" smtClean="0"/>
              <a:t> </a:t>
            </a:r>
            <a:r>
              <a:rPr lang="mr-IN" altLang="zh-CN" b="1" dirty="0" smtClean="0"/>
              <a:t>L/</a:t>
            </a:r>
            <a:r>
              <a:rPr lang="mr-IN" altLang="zh-CN" b="1" dirty="0" err="1" smtClean="0"/>
              <a:t>l</a:t>
            </a:r>
            <a:r>
              <a:rPr lang="zh-CN" altLang="en-US" b="1" dirty="0" smtClean="0"/>
              <a:t> 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lineto</a:t>
            </a:r>
            <a:r>
              <a:rPr lang="zh-CN" altLang="en-US" dirty="0" smtClean="0"/>
              <a:t>）用于画线段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 </a:t>
            </a:r>
            <a:r>
              <a:rPr lang="mr-IN" altLang="zh-CN" b="1" dirty="0" err="1" smtClean="0"/>
              <a:t>H</a:t>
            </a:r>
            <a:r>
              <a:rPr lang="mr-IN" altLang="zh-CN" b="1" dirty="0" smtClean="0"/>
              <a:t>/</a:t>
            </a:r>
            <a:r>
              <a:rPr lang="mr-IN" altLang="zh-CN" b="1" dirty="0" err="1" smtClean="0"/>
              <a:t>h</a:t>
            </a:r>
            <a:r>
              <a:rPr lang="zh-CN" altLang="en-US" dirty="0" smtClean="0"/>
              <a:t> （</a:t>
            </a:r>
            <a:r>
              <a:rPr lang="en-US" altLang="zh-CN" dirty="0"/>
              <a:t>horizontal </a:t>
            </a:r>
            <a:r>
              <a:rPr lang="en-US" altLang="zh-CN" dirty="0" err="1"/>
              <a:t>lineto</a:t>
            </a:r>
            <a:r>
              <a:rPr lang="zh-CN" altLang="en-US" dirty="0" smtClean="0"/>
              <a:t>）画水平线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 </a:t>
            </a:r>
            <a:r>
              <a:rPr lang="mr-IN" altLang="zh-CN" b="1" dirty="0" smtClean="0"/>
              <a:t>V/</a:t>
            </a:r>
            <a:r>
              <a:rPr lang="mr-IN" altLang="zh-CN" b="1" dirty="0" err="1" smtClean="0"/>
              <a:t>v</a:t>
            </a:r>
            <a:r>
              <a:rPr lang="zh-CN" altLang="en-US" b="1" dirty="0" smtClean="0"/>
              <a:t>（</a:t>
            </a:r>
            <a:r>
              <a:rPr lang="en-US" altLang="zh-CN" dirty="0"/>
              <a:t>vertical </a:t>
            </a:r>
            <a:r>
              <a:rPr lang="en-US" altLang="zh-CN" dirty="0" err="1"/>
              <a:t>lineto</a:t>
            </a:r>
            <a:r>
              <a:rPr lang="zh-CN" altLang="en-US" b="1" dirty="0" smtClean="0"/>
              <a:t>）</a:t>
            </a:r>
            <a:endParaRPr lang="en-US" altLang="zh-CN" b="1" dirty="0" smtClean="0"/>
          </a:p>
          <a:p>
            <a:endParaRPr lang="en-US" altLang="zh-CN" b="1" dirty="0" smtClean="0"/>
          </a:p>
          <a:p>
            <a:pPr latinLnBrk="1"/>
            <a:r>
              <a:rPr lang="en-US" altLang="zh-CN" dirty="0" smtClean="0"/>
              <a:t>5.</a:t>
            </a:r>
            <a:r>
              <a:rPr lang="zh-CN" altLang="en-US" dirty="0" smtClean="0"/>
              <a:t> </a:t>
            </a:r>
            <a:r>
              <a:rPr lang="mr-IN" altLang="zh-CN" b="1" dirty="0" smtClean="0"/>
              <a:t>C/</a:t>
            </a:r>
            <a:r>
              <a:rPr lang="mr-IN" altLang="zh-CN" b="1" dirty="0" err="1" smtClean="0"/>
              <a:t>c</a:t>
            </a:r>
            <a:r>
              <a:rPr lang="zh-CN" altLang="en-US" b="1" dirty="0" smtClean="0"/>
              <a:t> （</a:t>
            </a:r>
            <a:r>
              <a:rPr lang="en-US" altLang="zh-CN" dirty="0" err="1" smtClean="0"/>
              <a:t>curveto</a:t>
            </a:r>
            <a:r>
              <a:rPr lang="zh-CN" altLang="en-US" dirty="0" smtClean="0"/>
              <a:t>） 用于画贝塞尔曲线</a:t>
            </a:r>
            <a:endParaRPr lang="en-US" altLang="zh-CN" dirty="0" smtClean="0"/>
          </a:p>
          <a:p>
            <a:r>
              <a:rPr lang="en-US" altLang="zh-CN" dirty="0" smtClean="0"/>
              <a:t>6.</a:t>
            </a:r>
            <a:r>
              <a:rPr lang="zh-CN" altLang="en-US" dirty="0" smtClean="0"/>
              <a:t> </a:t>
            </a:r>
            <a:r>
              <a:rPr lang="mr-IN" altLang="zh-CN" b="1" dirty="0" err="1" smtClean="0"/>
              <a:t>S</a:t>
            </a:r>
            <a:r>
              <a:rPr lang="mr-IN" altLang="zh-CN" b="1" dirty="0" smtClean="0"/>
              <a:t>/</a:t>
            </a:r>
            <a:r>
              <a:rPr lang="mr-IN" altLang="zh-CN" b="1" dirty="0" err="1" smtClean="0"/>
              <a:t>s</a:t>
            </a:r>
            <a:r>
              <a:rPr lang="zh-CN" altLang="en-US" b="1" dirty="0" smtClean="0"/>
              <a:t> （</a:t>
            </a:r>
            <a:r>
              <a:rPr lang="en-US" altLang="zh-CN" dirty="0"/>
              <a:t>smooth </a:t>
            </a:r>
            <a:r>
              <a:rPr lang="en-US" altLang="zh-CN" dirty="0" err="1" smtClean="0"/>
              <a:t>curveto</a:t>
            </a:r>
            <a:r>
              <a:rPr lang="zh-CN" altLang="en-US" dirty="0" smtClean="0"/>
              <a:t>）</a:t>
            </a:r>
            <a:r>
              <a:rPr lang="zh-CN" altLang="en-US" dirty="0"/>
              <a:t>反射贝塞</a:t>
            </a:r>
            <a:r>
              <a:rPr lang="zh-CN" altLang="en-US" dirty="0" smtClean="0"/>
              <a:t>尔曲线</a:t>
            </a:r>
            <a:endParaRPr lang="en-US" altLang="zh-CN" dirty="0"/>
          </a:p>
          <a:p>
            <a:r>
              <a:rPr lang="en-US" altLang="zh-CN" dirty="0" smtClean="0"/>
              <a:t>7.</a:t>
            </a:r>
            <a:r>
              <a:rPr lang="zh-CN" altLang="en-US" dirty="0" smtClean="0"/>
              <a:t> </a:t>
            </a:r>
            <a:r>
              <a:rPr lang="mr-IN" altLang="zh-CN" b="1" dirty="0" err="1" smtClean="0"/>
              <a:t>Q</a:t>
            </a:r>
            <a:r>
              <a:rPr lang="mr-IN" altLang="zh-CN" b="1" dirty="0" smtClean="0"/>
              <a:t>/</a:t>
            </a:r>
            <a:r>
              <a:rPr lang="mr-IN" altLang="zh-CN" b="1" dirty="0" err="1" smtClean="0"/>
              <a:t>q</a:t>
            </a:r>
            <a:r>
              <a:rPr lang="zh-CN" altLang="en-US" b="1" dirty="0" smtClean="0"/>
              <a:t> （</a:t>
            </a:r>
            <a:r>
              <a:rPr lang="it-IT" altLang="zh-CN" dirty="0" err="1"/>
              <a:t>quadratic</a:t>
            </a:r>
            <a:r>
              <a:rPr lang="it-IT" altLang="zh-CN" dirty="0"/>
              <a:t> </a:t>
            </a:r>
            <a:r>
              <a:rPr lang="it-IT" altLang="zh-CN" dirty="0" err="1"/>
              <a:t>Bézier</a:t>
            </a:r>
            <a:r>
              <a:rPr lang="it-IT" altLang="zh-CN" dirty="0"/>
              <a:t> </a:t>
            </a:r>
            <a:r>
              <a:rPr lang="it-IT" altLang="zh-CN" dirty="0" smtClean="0"/>
              <a:t>curve</a:t>
            </a:r>
            <a:r>
              <a:rPr lang="zh-CN" altLang="en-US" dirty="0" smtClean="0"/>
              <a:t>）</a:t>
            </a:r>
            <a:r>
              <a:rPr lang="zh-CN" altLang="en-US" dirty="0"/>
              <a:t>二</a:t>
            </a:r>
            <a:r>
              <a:rPr lang="zh-CN" altLang="en-US" dirty="0" smtClean="0"/>
              <a:t>次</a:t>
            </a:r>
            <a:r>
              <a:rPr lang="zh-CN" altLang="en-US" dirty="0"/>
              <a:t>贝塞尔曲线</a:t>
            </a:r>
            <a:endParaRPr lang="en-US" altLang="zh-CN" dirty="0"/>
          </a:p>
          <a:p>
            <a:r>
              <a:rPr lang="en-US" altLang="zh-CN" dirty="0" smtClean="0"/>
              <a:t>8.</a:t>
            </a:r>
            <a:r>
              <a:rPr lang="zh-CN" altLang="en-US" dirty="0" smtClean="0"/>
              <a:t> </a:t>
            </a:r>
            <a:r>
              <a:rPr lang="mr-IN" altLang="zh-CN" b="1" dirty="0" err="1" smtClean="0"/>
              <a:t>T</a:t>
            </a:r>
            <a:r>
              <a:rPr lang="mr-IN" altLang="zh-CN" b="1" dirty="0" smtClean="0"/>
              <a:t>/</a:t>
            </a:r>
            <a:r>
              <a:rPr lang="mr-IN" altLang="zh-CN" b="1" dirty="0" err="1" smtClean="0"/>
              <a:t>t</a:t>
            </a:r>
            <a:r>
              <a:rPr lang="zh-CN" altLang="en-US" b="1" dirty="0" smtClean="0"/>
              <a:t> （</a:t>
            </a:r>
            <a:r>
              <a:rPr lang="it-IT" altLang="zh-CN" dirty="0" err="1"/>
              <a:t>smooth</a:t>
            </a:r>
            <a:r>
              <a:rPr lang="it-IT" altLang="zh-CN" dirty="0"/>
              <a:t> </a:t>
            </a:r>
            <a:r>
              <a:rPr lang="it-IT" altLang="zh-CN" dirty="0" err="1"/>
              <a:t>quadratic</a:t>
            </a:r>
            <a:r>
              <a:rPr lang="it-IT" altLang="zh-CN" dirty="0"/>
              <a:t> </a:t>
            </a:r>
            <a:r>
              <a:rPr lang="it-IT" altLang="zh-CN" dirty="0" err="1"/>
              <a:t>Bézier</a:t>
            </a:r>
            <a:r>
              <a:rPr lang="it-IT" altLang="zh-CN" dirty="0"/>
              <a:t> </a:t>
            </a:r>
            <a:r>
              <a:rPr lang="it-IT" altLang="zh-CN" dirty="0" err="1" smtClean="0"/>
              <a:t>curveto</a:t>
            </a:r>
            <a:r>
              <a:rPr lang="zh-CN" altLang="en-US" dirty="0" smtClean="0"/>
              <a:t>）平滑贝塞尔曲线</a:t>
            </a:r>
            <a:endParaRPr lang="mr-IN" altLang="zh-CN" b="1" dirty="0"/>
          </a:p>
          <a:p>
            <a:endParaRPr lang="en-US" altLang="zh-CN" dirty="0"/>
          </a:p>
          <a:p>
            <a:r>
              <a:rPr lang="en-US" altLang="zh-CN" dirty="0" smtClean="0"/>
              <a:t>9.</a:t>
            </a:r>
            <a:r>
              <a:rPr lang="mr-IN" altLang="zh-CN" b="1" dirty="0"/>
              <a:t> </a:t>
            </a:r>
            <a:r>
              <a:rPr lang="mr-IN" altLang="zh-CN" b="1" dirty="0" err="1" smtClean="0"/>
              <a:t>A</a:t>
            </a:r>
            <a:r>
              <a:rPr lang="mr-IN" altLang="zh-CN" b="1" dirty="0" smtClean="0"/>
              <a:t>/</a:t>
            </a:r>
            <a:r>
              <a:rPr lang="mr-IN" altLang="zh-CN" b="1" dirty="0" err="1" smtClean="0"/>
              <a:t>a</a:t>
            </a:r>
            <a:r>
              <a:rPr lang="zh-CN" altLang="en-US" b="1" dirty="0" smtClean="0"/>
              <a:t> （</a:t>
            </a:r>
            <a:r>
              <a:rPr lang="en-US" altLang="zh-CN" dirty="0"/>
              <a:t>elliptical </a:t>
            </a:r>
            <a:r>
              <a:rPr lang="en-US" altLang="zh-CN" dirty="0" smtClean="0"/>
              <a:t>Arc</a:t>
            </a:r>
            <a:r>
              <a:rPr lang="zh-CN" altLang="en-US" dirty="0" smtClean="0"/>
              <a:t>）弧线</a:t>
            </a:r>
            <a:endParaRPr lang="en-US" altLang="zh-CN" dirty="0"/>
          </a:p>
          <a:p>
            <a:endParaRPr lang="en-US" altLang="zh-CN" b="1" dirty="0" smtClean="0"/>
          </a:p>
          <a:p>
            <a:r>
              <a:rPr lang="en-US" altLang="zh-CN" dirty="0" smtClean="0"/>
              <a:t>10.</a:t>
            </a:r>
            <a:r>
              <a:rPr lang="zh-CN" altLang="en-US" dirty="0" smtClean="0"/>
              <a:t> </a:t>
            </a:r>
            <a:r>
              <a:rPr lang="mr-IN" altLang="zh-CN" b="1" dirty="0" err="1" smtClean="0"/>
              <a:t>Z</a:t>
            </a:r>
            <a:r>
              <a:rPr lang="mr-IN" altLang="zh-CN" b="1" dirty="0" smtClean="0"/>
              <a:t>/</a:t>
            </a:r>
            <a:r>
              <a:rPr lang="mr-IN" altLang="zh-CN" b="1" dirty="0" err="1" smtClean="0"/>
              <a:t>z</a:t>
            </a:r>
            <a:r>
              <a:rPr lang="zh-CN" altLang="en-US" dirty="0" smtClean="0"/>
              <a:t> （</a:t>
            </a:r>
            <a:r>
              <a:rPr lang="en-US" altLang="zh-CN" dirty="0" err="1" smtClean="0"/>
              <a:t>closepath</a:t>
            </a:r>
            <a:r>
              <a:rPr lang="zh-CN" altLang="en-US" dirty="0" smtClean="0"/>
              <a:t>）</a:t>
            </a:r>
            <a:r>
              <a:rPr lang="zh-CN" altLang="en-US" dirty="0"/>
              <a:t>表示 </a:t>
            </a:r>
            <a:r>
              <a:rPr lang="en-US" altLang="zh-CN" dirty="0"/>
              <a:t>path </a:t>
            </a:r>
            <a:r>
              <a:rPr lang="zh-CN" altLang="en-US" dirty="0"/>
              <a:t>的</a:t>
            </a:r>
            <a:r>
              <a:rPr lang="zh-CN" altLang="en-US" dirty="0" smtClean="0"/>
              <a:t>结束，</a:t>
            </a:r>
            <a:r>
              <a:rPr lang="zh-CN" altLang="en-US" dirty="0"/>
              <a:t>并且将最后一点</a:t>
            </a:r>
            <a:r>
              <a:rPr lang="zh-CN" altLang="en-US" dirty="0" smtClean="0"/>
              <a:t>和起始点连接</a:t>
            </a:r>
            <a:r>
              <a:rPr lang="zh-CN" altLang="en-US" dirty="0"/>
              <a:t>起来</a:t>
            </a:r>
            <a:endParaRPr lang="mr-IN" altLang="zh-CN" dirty="0"/>
          </a:p>
          <a:p>
            <a:endParaRPr lang="mr-IN" altLang="zh-CN" b="1" dirty="0"/>
          </a:p>
        </p:txBody>
      </p:sp>
    </p:spTree>
    <p:extLst>
      <p:ext uri="{BB962C8B-B14F-4D97-AF65-F5344CB8AC3E}">
        <p14:creationId xmlns:p14="http://schemas.microsoft.com/office/powerpoint/2010/main" val="167784352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32651" y="443238"/>
            <a:ext cx="109263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 smtClean="0"/>
              <a:t>5.</a:t>
            </a:r>
            <a:r>
              <a:rPr kumimoji="1" lang="zh-CN" altLang="en-US" sz="3200" b="1" dirty="0" smtClean="0"/>
              <a:t> </a:t>
            </a:r>
            <a:r>
              <a:rPr lang="en-US" altLang="zh-CN" sz="3200" b="1" dirty="0"/>
              <a:t>SVG SMIL </a:t>
            </a:r>
            <a:r>
              <a:rPr lang="en-US" altLang="zh-CN" sz="3200" b="1" dirty="0" smtClean="0"/>
              <a:t>animation </a:t>
            </a:r>
            <a:r>
              <a:rPr lang="zh-CN" altLang="en-US" sz="3200" b="1" dirty="0" smtClean="0"/>
              <a:t>（</a:t>
            </a:r>
            <a:r>
              <a:rPr lang="en-US" altLang="zh-CN" sz="3200" b="1" dirty="0" smtClean="0"/>
              <a:t>SVG</a:t>
            </a:r>
            <a:r>
              <a:rPr lang="zh-CN" altLang="en-US" sz="3200" b="1" dirty="0"/>
              <a:t>动画）</a:t>
            </a:r>
            <a:endParaRPr lang="en-US" altLang="zh-CN" sz="32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820616" y="1010486"/>
            <a:ext cx="10738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/>
              <a:t>兼容性</a:t>
            </a:r>
            <a:endParaRPr kumimoji="1" lang="zh-CN" altLang="en-US" sz="24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347" y="1553363"/>
            <a:ext cx="10489890" cy="4902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51717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25708" y="616463"/>
            <a:ext cx="10366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/>
              <a:t>（</a:t>
            </a:r>
            <a:r>
              <a:rPr kumimoji="1" lang="en-US" altLang="zh-CN" sz="2800" dirty="0"/>
              <a:t> 1 </a:t>
            </a:r>
            <a:r>
              <a:rPr kumimoji="1" lang="zh-CN" altLang="en-US" sz="2800" dirty="0" smtClean="0"/>
              <a:t>）普通动画       </a:t>
            </a:r>
            <a:r>
              <a:rPr lang="en-US" altLang="zh-CN" sz="2800" dirty="0" err="1"/>
              <a:t>animateTransform</a:t>
            </a:r>
            <a:endParaRPr kumimoji="1" lang="zh-CN" altLang="en-US" sz="28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1179347" y="1436865"/>
            <a:ext cx="965981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 smtClean="0">
                <a:solidFill>
                  <a:srgbClr val="0070C0"/>
                </a:solidFill>
              </a:rPr>
              <a:t>&lt;</a:t>
            </a:r>
            <a:r>
              <a:rPr lang="zh-CN" altLang="en-US" dirty="0" smtClean="0">
                <a:solidFill>
                  <a:srgbClr val="0070C0"/>
                </a:solidFill>
              </a:rPr>
              <a:t>属性</a:t>
            </a:r>
            <a:r>
              <a:rPr lang="en-US" altLang="zh-CN" dirty="0" smtClean="0">
                <a:solidFill>
                  <a:srgbClr val="0070C0"/>
                </a:solidFill>
              </a:rPr>
              <a:t>&gt;</a:t>
            </a:r>
            <a:r>
              <a:rPr lang="zh-CN" altLang="en-US" dirty="0" smtClean="0">
                <a:solidFill>
                  <a:srgbClr val="0070C0"/>
                </a:solidFill>
              </a:rPr>
              <a:t>  </a:t>
            </a:r>
            <a:r>
              <a:rPr lang="en-US" altLang="zh-CN" dirty="0" err="1" smtClean="0"/>
              <a:t>attributeName</a:t>
            </a:r>
            <a:r>
              <a:rPr lang="zh-CN" altLang="en-US" dirty="0" smtClean="0"/>
              <a:t> ： 代表需要变化的属性名称，可以是元素的属性，也可以是</a:t>
            </a:r>
            <a:r>
              <a:rPr lang="en-US" altLang="zh-CN" dirty="0" smtClean="0"/>
              <a:t>CSS</a:t>
            </a:r>
            <a:r>
              <a:rPr lang="zh-CN" altLang="en-US" dirty="0" smtClean="0"/>
              <a:t>属性</a:t>
            </a:r>
            <a:r>
              <a:rPr kumimoji="1" lang="zh-CN" altLang="en-US" dirty="0" smtClean="0"/>
              <a:t> （比如，</a:t>
            </a:r>
            <a:r>
              <a:rPr kumimoji="1" lang="en-US" altLang="zh-CN" dirty="0" err="1" smtClean="0"/>
              <a:t>x,y</a:t>
            </a:r>
            <a:r>
              <a:rPr kumimoji="1" lang="zh-CN" altLang="en-US" dirty="0" smtClean="0"/>
              <a:t> 元素的位移值，</a:t>
            </a:r>
            <a:r>
              <a:rPr kumimoji="1" lang="en-US" altLang="zh-CN" dirty="0" smtClean="0"/>
              <a:t>opacity,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transform </a:t>
            </a:r>
            <a:r>
              <a:rPr kumimoji="1" lang="zh-CN" altLang="en-US" dirty="0" smtClean="0"/>
              <a:t>等）</a:t>
            </a:r>
            <a:endParaRPr kumimoji="1" lang="en-US" altLang="zh-CN" dirty="0" smtClean="0"/>
          </a:p>
          <a:p>
            <a:pPr marL="342900" indent="-342900">
              <a:buAutoNum type="arabicPeriod"/>
            </a:pPr>
            <a:endParaRPr kumimoji="1" lang="en-US" altLang="zh-CN" dirty="0" smtClean="0"/>
          </a:p>
          <a:p>
            <a:pPr marL="342900" indent="-342900">
              <a:buAutoNum type="arabicPeriod"/>
            </a:pPr>
            <a:r>
              <a:rPr kumimoji="1" lang="en-US" altLang="zh-CN" dirty="0" smtClean="0">
                <a:solidFill>
                  <a:srgbClr val="0070C0"/>
                </a:solidFill>
              </a:rPr>
              <a:t>&lt;</a:t>
            </a:r>
            <a:r>
              <a:rPr kumimoji="1" lang="zh-CN" altLang="en-US" dirty="0" smtClean="0">
                <a:solidFill>
                  <a:srgbClr val="0070C0"/>
                </a:solidFill>
              </a:rPr>
              <a:t>位移</a:t>
            </a:r>
            <a:r>
              <a:rPr kumimoji="1" lang="en-US" altLang="zh-CN" dirty="0" smtClean="0">
                <a:solidFill>
                  <a:srgbClr val="0070C0"/>
                </a:solidFill>
              </a:rPr>
              <a:t>&gt;</a:t>
            </a:r>
            <a:r>
              <a:rPr kumimoji="1" lang="zh-CN" altLang="en-US" dirty="0" smtClean="0">
                <a:solidFill>
                  <a:srgbClr val="0070C0"/>
                </a:solidFill>
              </a:rPr>
              <a:t>  </a:t>
            </a:r>
            <a:r>
              <a:rPr kumimoji="1" lang="en-US" altLang="zh-CN" dirty="0" smtClean="0">
                <a:solidFill>
                  <a:srgbClr val="0070C0"/>
                </a:solidFill>
              </a:rPr>
              <a:t/>
            </a:r>
            <a:br>
              <a:rPr kumimoji="1" lang="en-US" altLang="zh-CN" dirty="0" smtClean="0">
                <a:solidFill>
                  <a:srgbClr val="0070C0"/>
                </a:solidFill>
              </a:rPr>
            </a:br>
            <a:r>
              <a:rPr kumimoji="1" lang="en-US" altLang="zh-CN" dirty="0" smtClean="0"/>
              <a:t>From:</a:t>
            </a:r>
            <a:r>
              <a:rPr kumimoji="1" lang="zh-CN" altLang="en-US" dirty="0" smtClean="0"/>
              <a:t> 动画的起始值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to</a:t>
            </a:r>
            <a:r>
              <a:rPr lang="zh-CN" altLang="en-US" dirty="0" smtClean="0"/>
              <a:t>：动画的结束</a:t>
            </a:r>
            <a:r>
              <a:rPr lang="zh-CN" altLang="en-US" dirty="0" smtClean="0"/>
              <a:t>值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by</a:t>
            </a:r>
            <a:r>
              <a:rPr lang="zh-CN" altLang="en-US" dirty="0" smtClean="0"/>
              <a:t>：属性规定了一个相对于</a:t>
            </a:r>
            <a:r>
              <a:rPr lang="en-US" altLang="zh-CN" dirty="0" smtClean="0"/>
              <a:t>from</a:t>
            </a:r>
            <a:r>
              <a:rPr lang="zh-CN" altLang="en-US" dirty="0" smtClean="0"/>
              <a:t>的值（</a:t>
            </a:r>
            <a:r>
              <a:rPr lang="en-US" altLang="zh-CN" dirty="0" smtClean="0"/>
              <a:t>to</a:t>
            </a:r>
            <a:r>
              <a:rPr lang="zh-CN" altLang="en-US" dirty="0" smtClean="0"/>
              <a:t>是绝对值）。假如</a:t>
            </a:r>
            <a:r>
              <a:rPr lang="en-US" altLang="zh-CN" dirty="0" smtClean="0"/>
              <a:t>from</a:t>
            </a:r>
            <a:r>
              <a:rPr lang="zh-CN" altLang="en-US" dirty="0" smtClean="0"/>
              <a:t>值是</a:t>
            </a:r>
            <a:r>
              <a:rPr lang="en-US" altLang="zh-CN" dirty="0" smtClean="0"/>
              <a:t>10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by</a:t>
            </a:r>
            <a:r>
              <a:rPr lang="zh-CN" altLang="en-US" dirty="0" smtClean="0"/>
              <a:t>的值是</a:t>
            </a:r>
            <a:r>
              <a:rPr lang="en-US" altLang="zh-CN" dirty="0" smtClean="0"/>
              <a:t>50</a:t>
            </a:r>
            <a:r>
              <a:rPr lang="zh-CN" altLang="en-US" dirty="0" smtClean="0"/>
              <a:t>，那么最终值是</a:t>
            </a:r>
            <a:r>
              <a:rPr lang="en-US" altLang="zh-CN" dirty="0" smtClean="0"/>
              <a:t>60 </a:t>
            </a:r>
            <a:r>
              <a:rPr lang="zh-CN" altLang="en-US" dirty="0" smtClean="0"/>
              <a:t>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               </a:t>
            </a:r>
            <a:r>
              <a:rPr lang="zh-CN" altLang="en-US" dirty="0" smtClean="0">
                <a:solidFill>
                  <a:srgbClr val="FF0000"/>
                </a:solidFill>
              </a:rPr>
              <a:t>（ 如果同时规定了</a:t>
            </a:r>
            <a:r>
              <a:rPr lang="en-US" altLang="zh-CN" dirty="0" smtClean="0">
                <a:solidFill>
                  <a:srgbClr val="FF0000"/>
                </a:solidFill>
              </a:rPr>
              <a:t>to</a:t>
            </a:r>
            <a:r>
              <a:rPr lang="zh-CN" altLang="en-US" dirty="0" smtClean="0">
                <a:solidFill>
                  <a:srgbClr val="FF0000"/>
                </a:solidFill>
              </a:rPr>
              <a:t>和</a:t>
            </a:r>
            <a:r>
              <a:rPr lang="en-US" altLang="zh-CN" dirty="0" smtClean="0">
                <a:solidFill>
                  <a:srgbClr val="FF0000"/>
                </a:solidFill>
              </a:rPr>
              <a:t>by</a:t>
            </a:r>
            <a:r>
              <a:rPr lang="zh-CN" altLang="en-US" dirty="0" smtClean="0">
                <a:solidFill>
                  <a:srgbClr val="FF0000"/>
                </a:solidFill>
              </a:rPr>
              <a:t>，那么</a:t>
            </a:r>
            <a:r>
              <a:rPr lang="en-US" altLang="zh-CN" dirty="0" smtClean="0">
                <a:solidFill>
                  <a:srgbClr val="FF0000"/>
                </a:solidFill>
              </a:rPr>
              <a:t>to</a:t>
            </a:r>
            <a:r>
              <a:rPr lang="zh-CN" altLang="en-US" dirty="0" smtClean="0">
                <a:solidFill>
                  <a:srgbClr val="FF0000"/>
                </a:solidFill>
              </a:rPr>
              <a:t>的优先级会更高。 </a:t>
            </a:r>
            <a:r>
              <a:rPr lang="zh-CN" altLang="en-US" dirty="0" smtClean="0">
                <a:solidFill>
                  <a:srgbClr val="FF0000"/>
                </a:solidFill>
              </a:rPr>
              <a:t>）</a:t>
            </a:r>
            <a:r>
              <a:rPr lang="en-US" altLang="zh-CN" dirty="0" smtClean="0">
                <a:solidFill>
                  <a:srgbClr val="FF0000"/>
                </a:solidFill>
              </a:rPr>
              <a:t/>
            </a:r>
            <a:br>
              <a:rPr lang="en-US" altLang="zh-CN" dirty="0" smtClean="0">
                <a:solidFill>
                  <a:srgbClr val="FF0000"/>
                </a:solidFill>
              </a:rPr>
            </a:br>
            <a:r>
              <a:rPr lang="en-US" altLang="zh-CN" dirty="0" smtClean="0">
                <a:solidFill>
                  <a:srgbClr val="FF0000"/>
                </a:solidFill>
              </a:rPr>
              <a:t/>
            </a:r>
            <a:br>
              <a:rPr lang="en-US" altLang="zh-CN" dirty="0" smtClean="0">
                <a:solidFill>
                  <a:srgbClr val="FF0000"/>
                </a:solidFill>
              </a:rPr>
            </a:br>
            <a:r>
              <a:rPr lang="en-US" altLang="zh-CN" dirty="0" smtClean="0"/>
              <a:t>values</a:t>
            </a:r>
            <a:r>
              <a:rPr lang="zh-CN" altLang="en-US" dirty="0" smtClean="0"/>
              <a:t>：规定</a:t>
            </a:r>
            <a:r>
              <a:rPr lang="en-US" altLang="zh-CN" dirty="0" err="1" smtClean="0"/>
              <a:t>attributeName</a:t>
            </a:r>
            <a:r>
              <a:rPr lang="zh-CN" altLang="en-US" dirty="0" smtClean="0"/>
              <a:t>的起点和终点，属性值是一个用分号分隔的一个或多个值（如：</a:t>
            </a:r>
            <a:r>
              <a:rPr lang="mr-IN" altLang="zh-CN" dirty="0" smtClean="0"/>
              <a:t> </a:t>
            </a:r>
            <a:r>
              <a:rPr lang="mr-IN" altLang="zh-CN" dirty="0" err="1" smtClean="0"/>
              <a:t>values</a:t>
            </a:r>
            <a:r>
              <a:rPr lang="mr-IN" altLang="zh-CN" dirty="0" smtClean="0"/>
              <a:t>=“10;200;10;200” </a:t>
            </a:r>
            <a:r>
              <a:rPr lang="zh-CN" altLang="en-US" dirty="0" smtClean="0"/>
              <a:t>）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>
                <a:solidFill>
                  <a:srgbClr val="FF0000"/>
                </a:solidFill>
              </a:rPr>
              <a:t>    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</a:rPr>
              <a:t>            </a:t>
            </a:r>
            <a:r>
              <a:rPr lang="en-US" altLang="zh-CN" dirty="0" smtClean="0">
                <a:solidFill>
                  <a:srgbClr val="FF0000"/>
                </a:solidFill>
              </a:rPr>
              <a:t>&lt;</a:t>
            </a:r>
            <a:r>
              <a:rPr lang="zh-CN" altLang="en-US" dirty="0" smtClean="0">
                <a:solidFill>
                  <a:srgbClr val="FF0000"/>
                </a:solidFill>
              </a:rPr>
              <a:t>注意： 如果规定了</a:t>
            </a:r>
            <a:r>
              <a:rPr lang="en-US" altLang="zh-CN" dirty="0" smtClean="0">
                <a:solidFill>
                  <a:srgbClr val="FF0000"/>
                </a:solidFill>
              </a:rPr>
              <a:t>values</a:t>
            </a:r>
            <a:r>
              <a:rPr lang="zh-CN" altLang="en-US" dirty="0" smtClean="0">
                <a:solidFill>
                  <a:srgbClr val="FF0000"/>
                </a:solidFill>
              </a:rPr>
              <a:t>属性，那么</a:t>
            </a:r>
            <a:r>
              <a:rPr lang="en-US" altLang="zh-CN" dirty="0" smtClean="0">
                <a:solidFill>
                  <a:srgbClr val="FF0000"/>
                </a:solidFill>
              </a:rPr>
              <a:t>from, to</a:t>
            </a:r>
            <a:r>
              <a:rPr lang="zh-CN" altLang="en-US" dirty="0" smtClean="0">
                <a:solidFill>
                  <a:srgbClr val="FF0000"/>
                </a:solidFill>
              </a:rPr>
              <a:t>和</a:t>
            </a:r>
            <a:r>
              <a:rPr lang="en-US" altLang="zh-CN" dirty="0" smtClean="0">
                <a:solidFill>
                  <a:srgbClr val="FF0000"/>
                </a:solidFill>
              </a:rPr>
              <a:t>by</a:t>
            </a:r>
            <a:r>
              <a:rPr lang="zh-CN" altLang="en-US" dirty="0" smtClean="0">
                <a:solidFill>
                  <a:srgbClr val="FF0000"/>
                </a:solidFill>
              </a:rPr>
              <a:t>都会被忽略。</a:t>
            </a:r>
            <a:r>
              <a:rPr lang="en-US" altLang="zh-CN" dirty="0" smtClean="0">
                <a:solidFill>
                  <a:srgbClr val="FF0000"/>
                </a:solidFill>
              </a:rPr>
              <a:t>&gt;</a:t>
            </a:r>
            <a:br>
              <a:rPr lang="en-US" altLang="zh-CN" dirty="0" smtClean="0">
                <a:solidFill>
                  <a:srgbClr val="FF0000"/>
                </a:solidFill>
              </a:rPr>
            </a:br>
            <a:endParaRPr lang="en-US" altLang="zh-CN" dirty="0" smtClean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kumimoji="1" lang="en-US" altLang="zh-CN" dirty="0" smtClean="0">
                <a:solidFill>
                  <a:srgbClr val="0070C0"/>
                </a:solidFill>
              </a:rPr>
              <a:t>&lt;</a:t>
            </a:r>
            <a:r>
              <a:rPr kumimoji="1" lang="zh-CN" altLang="en-US" dirty="0" smtClean="0">
                <a:solidFill>
                  <a:srgbClr val="0070C0"/>
                </a:solidFill>
              </a:rPr>
              <a:t>时间</a:t>
            </a:r>
            <a:r>
              <a:rPr kumimoji="1" lang="en-US" altLang="zh-CN" dirty="0" smtClean="0">
                <a:solidFill>
                  <a:srgbClr val="0070C0"/>
                </a:solidFill>
              </a:rPr>
              <a:t>&gt;</a:t>
            </a:r>
            <a:r>
              <a:rPr kumimoji="1" lang="zh-CN" altLang="en-US" dirty="0" smtClean="0">
                <a:solidFill>
                  <a:srgbClr val="0070C0"/>
                </a:solidFill>
              </a:rPr>
              <a:t>  </a:t>
            </a:r>
            <a:r>
              <a:rPr kumimoji="1" lang="en-US" altLang="zh-CN" dirty="0">
                <a:solidFill>
                  <a:srgbClr val="0070C0"/>
                </a:solidFill>
              </a:rPr>
              <a:t/>
            </a:r>
            <a:br>
              <a:rPr kumimoji="1" lang="en-US" altLang="zh-CN" dirty="0">
                <a:solidFill>
                  <a:srgbClr val="0070C0"/>
                </a:solidFill>
              </a:rPr>
            </a:br>
            <a:r>
              <a:rPr lang="en-US" altLang="zh-CN" dirty="0" err="1" smtClean="0"/>
              <a:t>dur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动画持续时间</a:t>
            </a:r>
            <a:endParaRPr kumimoji="1" lang="en-US" altLang="zh-CN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429612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9041" y="583783"/>
            <a:ext cx="103666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zh-CN" dirty="0">
                <a:solidFill>
                  <a:srgbClr val="C00000"/>
                </a:solidFill>
              </a:rPr>
              <a:t>begin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:</a:t>
            </a:r>
            <a:r>
              <a:rPr lang="zh-CN" altLang="en-US" dirty="0">
                <a:solidFill>
                  <a:srgbClr val="C00000"/>
                </a:solidFill>
              </a:rPr>
              <a:t>  </a:t>
            </a:r>
            <a:r>
              <a:rPr lang="en-US" altLang="zh-CN" dirty="0"/>
              <a:t>&lt;offset-value | </a:t>
            </a:r>
            <a:r>
              <a:rPr lang="en-US" altLang="zh-CN" dirty="0" err="1"/>
              <a:t>syncbase</a:t>
            </a:r>
            <a:r>
              <a:rPr lang="en-US" altLang="zh-CN" dirty="0"/>
              <a:t>-value | event-value | repeat-value | </a:t>
            </a:r>
            <a:r>
              <a:rPr lang="en-US" altLang="zh-CN" dirty="0" err="1"/>
              <a:t>accessKey</a:t>
            </a:r>
            <a:r>
              <a:rPr lang="en-US" altLang="zh-CN" dirty="0"/>
              <a:t>-value | media-marker-value | </a:t>
            </a:r>
            <a:r>
              <a:rPr lang="en-US" altLang="zh-CN" dirty="0" err="1"/>
              <a:t>wallclock</a:t>
            </a:r>
            <a:r>
              <a:rPr lang="en-US" altLang="zh-CN" dirty="0"/>
              <a:t>-sync-value | </a:t>
            </a:r>
            <a:r>
              <a:rPr lang="en-US" altLang="zh-CN" dirty="0" smtClean="0"/>
              <a:t>“indefinite”&gt;</a:t>
            </a:r>
            <a:br>
              <a:rPr lang="en-US" altLang="zh-CN" dirty="0" smtClean="0"/>
            </a:br>
            <a:r>
              <a:rPr lang="zh-CN" altLang="en-US" dirty="0" smtClean="0"/>
              <a:t>代表以什么样的方式开始动画，以上是描述属性的方式</a:t>
            </a:r>
            <a:endParaRPr kumimoji="1" lang="en-US" altLang="zh-CN" dirty="0">
              <a:solidFill>
                <a:srgbClr val="C0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97169" y="1770182"/>
            <a:ext cx="1069144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 smtClean="0"/>
              <a:t>offset-value</a:t>
            </a:r>
            <a:r>
              <a:rPr lang="zh-CN" altLang="en-US" dirty="0" smtClean="0"/>
              <a:t> ： </a:t>
            </a:r>
            <a:r>
              <a:rPr lang="en-US" altLang="zh-CN" dirty="0" smtClean="0"/>
              <a:t>&lt;</a:t>
            </a:r>
            <a:r>
              <a:rPr lang="en-US" altLang="zh-CN" dirty="0"/>
              <a:t> begin=“5s”</a:t>
            </a:r>
            <a:r>
              <a:rPr lang="zh-CN" altLang="en-US" dirty="0"/>
              <a:t> </a:t>
            </a:r>
            <a:r>
              <a:rPr lang="en-US" altLang="zh-CN" dirty="0" smtClean="0"/>
              <a:t>&gt;</a:t>
            </a:r>
            <a:r>
              <a:rPr lang="zh-CN" altLang="en-US" dirty="0" smtClean="0">
                <a:solidFill>
                  <a:srgbClr val="C00000"/>
                </a:solidFill>
              </a:rPr>
              <a:t>（</a:t>
            </a:r>
            <a:r>
              <a:rPr lang="en-US" altLang="zh-CN" dirty="0">
                <a:solidFill>
                  <a:srgbClr val="C00000"/>
                </a:solidFill>
              </a:rPr>
              <a:t>5s</a:t>
            </a:r>
            <a:r>
              <a:rPr lang="zh-CN" altLang="en-US" dirty="0">
                <a:solidFill>
                  <a:srgbClr val="C00000"/>
                </a:solidFill>
              </a:rPr>
              <a:t>秒后</a:t>
            </a:r>
            <a:r>
              <a:rPr lang="zh-CN" altLang="en-US" dirty="0" smtClean="0">
                <a:solidFill>
                  <a:srgbClr val="C00000"/>
                </a:solidFill>
              </a:rPr>
              <a:t>开始执行动画）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dirty="0" smtClean="0"/>
          </a:p>
          <a:p>
            <a:pPr marL="342900" indent="-342900">
              <a:buFontTx/>
              <a:buAutoNum type="arabicPeriod"/>
            </a:pPr>
            <a:r>
              <a:rPr lang="en-US" altLang="zh-CN" dirty="0" err="1"/>
              <a:t>syncbase</a:t>
            </a:r>
            <a:r>
              <a:rPr lang="en-US" altLang="zh-CN" dirty="0"/>
              <a:t>-value 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&lt;</a:t>
            </a:r>
            <a:r>
              <a:rPr lang="zh-CN" altLang="en-US" dirty="0" smtClean="0"/>
              <a:t> </a:t>
            </a:r>
            <a:r>
              <a:rPr lang="en-US" altLang="zh-CN" dirty="0" smtClean="0"/>
              <a:t>begin=“</a:t>
            </a:r>
            <a:r>
              <a:rPr lang="en-US" altLang="zh-CN" dirty="0" err="1" smtClean="0"/>
              <a:t>animte.begin</a:t>
            </a:r>
            <a:r>
              <a:rPr lang="en-US" altLang="zh-CN" dirty="0" smtClean="0"/>
              <a:t> </a:t>
            </a:r>
            <a:r>
              <a:rPr lang="en-US" altLang="zh-CN" dirty="0"/>
              <a:t>+ </a:t>
            </a:r>
            <a:r>
              <a:rPr lang="en-US" altLang="zh-CN" dirty="0" smtClean="0"/>
              <a:t>1s”</a:t>
            </a:r>
            <a:r>
              <a:rPr lang="zh-CN" altLang="en-US" dirty="0" smtClean="0"/>
              <a:t> 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   </a:t>
            </a:r>
            <a:r>
              <a:rPr lang="zh-CN" altLang="en-US" dirty="0" smtClean="0">
                <a:solidFill>
                  <a:srgbClr val="C00000"/>
                </a:solidFill>
              </a:rPr>
              <a:t>（在</a:t>
            </a:r>
            <a:r>
              <a:rPr lang="en-US" altLang="zh-CN" dirty="0" smtClean="0">
                <a:solidFill>
                  <a:srgbClr val="C00000"/>
                </a:solidFill>
              </a:rPr>
              <a:t>id</a:t>
            </a:r>
            <a:r>
              <a:rPr lang="zh-CN" altLang="en-US" dirty="0" smtClean="0">
                <a:solidFill>
                  <a:srgbClr val="C00000"/>
                </a:solidFill>
              </a:rPr>
              <a:t>为</a:t>
            </a:r>
            <a:r>
              <a:rPr lang="en-US" altLang="zh-CN" dirty="0" err="1" smtClean="0">
                <a:solidFill>
                  <a:srgbClr val="C00000"/>
                </a:solidFill>
              </a:rPr>
              <a:t>animte</a:t>
            </a:r>
            <a:r>
              <a:rPr lang="zh-CN" altLang="en-US" dirty="0" smtClean="0">
                <a:solidFill>
                  <a:srgbClr val="C00000"/>
                </a:solidFill>
              </a:rPr>
              <a:t>的动画开始</a:t>
            </a:r>
            <a:r>
              <a:rPr lang="en-US" altLang="zh-CN" dirty="0" smtClean="0">
                <a:solidFill>
                  <a:srgbClr val="C00000"/>
                </a:solidFill>
              </a:rPr>
              <a:t>2s</a:t>
            </a:r>
            <a:r>
              <a:rPr lang="zh-CN" altLang="en-US" dirty="0" smtClean="0">
                <a:solidFill>
                  <a:srgbClr val="C00000"/>
                </a:solidFill>
              </a:rPr>
              <a:t>后开始执行）</a:t>
            </a:r>
            <a:r>
              <a:rPr lang="en-US" altLang="zh-CN" dirty="0" smtClean="0">
                <a:solidFill>
                  <a:srgbClr val="C00000"/>
                </a:solidFill>
              </a:rPr>
              <a:t/>
            </a:r>
            <a:br>
              <a:rPr lang="en-US" altLang="zh-CN" dirty="0" smtClean="0">
                <a:solidFill>
                  <a:srgbClr val="C00000"/>
                </a:solidFill>
              </a:rPr>
            </a:br>
            <a:endParaRPr lang="en-US" altLang="zh-CN" dirty="0" smtClean="0">
              <a:solidFill>
                <a:srgbClr val="C00000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US" altLang="zh-CN" dirty="0" smtClean="0"/>
              <a:t>event-value</a:t>
            </a:r>
            <a:r>
              <a:rPr lang="zh-CN" altLang="en-US" dirty="0" smtClean="0"/>
              <a:t>：</a:t>
            </a:r>
            <a:r>
              <a:rPr lang="en-US" altLang="zh-CN" dirty="0"/>
              <a:t>&lt; begin</a:t>
            </a:r>
            <a:r>
              <a:rPr lang="en-US" altLang="zh-CN" dirty="0" smtClean="0"/>
              <a:t>=“click </a:t>
            </a:r>
            <a:r>
              <a:rPr lang="en-US" altLang="zh-CN" dirty="0"/>
              <a:t>+ </a:t>
            </a:r>
            <a:r>
              <a:rPr lang="en-US" altLang="zh-CN" dirty="0" smtClean="0"/>
              <a:t>1s”&gt;</a:t>
            </a:r>
            <a:r>
              <a:rPr lang="zh-CN" altLang="en-US" dirty="0" smtClean="0"/>
              <a:t>  </a:t>
            </a:r>
            <a:r>
              <a:rPr lang="zh-CN" altLang="en-US" dirty="0" smtClean="0">
                <a:solidFill>
                  <a:srgbClr val="C00000"/>
                </a:solidFill>
              </a:rPr>
              <a:t>（点击</a:t>
            </a:r>
            <a:r>
              <a:rPr lang="en-US" altLang="zh-CN" dirty="0" smtClean="0">
                <a:solidFill>
                  <a:srgbClr val="C00000"/>
                </a:solidFill>
              </a:rPr>
              <a:t>1s</a:t>
            </a:r>
            <a:r>
              <a:rPr lang="zh-CN" altLang="en-US" dirty="0" smtClean="0">
                <a:solidFill>
                  <a:srgbClr val="C00000"/>
                </a:solidFill>
              </a:rPr>
              <a:t>后开始动画）  </a:t>
            </a:r>
            <a:r>
              <a:rPr lang="en-US" altLang="zh-CN" dirty="0" smtClean="0"/>
              <a:t>&lt;</a:t>
            </a:r>
            <a:r>
              <a:rPr lang="zh-CN" altLang="en-US" dirty="0" smtClean="0"/>
              <a:t> </a:t>
            </a:r>
            <a:r>
              <a:rPr lang="en-US" altLang="zh-CN" dirty="0"/>
              <a:t>begin</a:t>
            </a:r>
            <a:r>
              <a:rPr lang="en-US" altLang="zh-CN" dirty="0" smtClean="0"/>
              <a:t>=“</a:t>
            </a:r>
            <a:r>
              <a:rPr lang="en-US" altLang="zh-CN" dirty="0" err="1" smtClean="0"/>
              <a:t>one.click</a:t>
            </a:r>
            <a:r>
              <a:rPr lang="en-US" altLang="zh-CN" dirty="0" smtClean="0"/>
              <a:t> </a:t>
            </a:r>
            <a:r>
              <a:rPr lang="en-US" altLang="zh-CN" dirty="0"/>
              <a:t>+ </a:t>
            </a:r>
            <a:r>
              <a:rPr lang="en-US" altLang="zh-CN" dirty="0" smtClean="0"/>
              <a:t>1s” </a:t>
            </a:r>
            <a:r>
              <a:rPr lang="zh-CN" altLang="en-US" dirty="0" smtClean="0"/>
              <a:t> </a:t>
            </a:r>
            <a:r>
              <a:rPr lang="en-US" altLang="zh-CN" dirty="0" smtClean="0"/>
              <a:t>&gt;</a:t>
            </a:r>
            <a:br>
              <a:rPr lang="en-US" altLang="zh-CN" dirty="0" smtClean="0"/>
            </a:br>
            <a:endParaRPr lang="en-US" altLang="zh-CN" dirty="0" smtClean="0"/>
          </a:p>
          <a:p>
            <a:pPr marL="342900" indent="-342900">
              <a:buFontTx/>
              <a:buAutoNum type="arabicPeriod"/>
            </a:pPr>
            <a:r>
              <a:rPr lang="en-US" altLang="zh-CN" dirty="0" smtClean="0"/>
              <a:t>repeat-value</a:t>
            </a:r>
            <a:r>
              <a:rPr lang="zh-CN" altLang="en-US" dirty="0" smtClean="0"/>
              <a:t>：</a:t>
            </a:r>
            <a:r>
              <a:rPr lang="en-US" altLang="zh-CN" dirty="0" smtClean="0"/>
              <a:t>&lt;</a:t>
            </a:r>
            <a:r>
              <a:rPr lang="zh-CN" altLang="en-US" dirty="0" smtClean="0"/>
              <a:t> </a:t>
            </a:r>
            <a:r>
              <a:rPr lang="en-US" altLang="zh-CN" dirty="0"/>
              <a:t>begin</a:t>
            </a:r>
            <a:r>
              <a:rPr lang="en-US" altLang="zh-CN" dirty="0" smtClean="0"/>
              <a:t>=“</a:t>
            </a:r>
            <a:r>
              <a:rPr lang="en-US" altLang="zh-CN" dirty="0" err="1" smtClean="0"/>
              <a:t>animte.repeat</a:t>
            </a:r>
            <a:r>
              <a:rPr lang="en-US" altLang="zh-CN" dirty="0" smtClean="0"/>
              <a:t>(3</a:t>
            </a:r>
            <a:r>
              <a:rPr lang="en-US" altLang="zh-CN" dirty="0"/>
              <a:t>)</a:t>
            </a:r>
            <a:r>
              <a:rPr lang="en-US" altLang="zh-CN" dirty="0" smtClean="0"/>
              <a:t>”</a:t>
            </a:r>
            <a:r>
              <a:rPr lang="zh-CN" altLang="en-US" dirty="0" smtClean="0"/>
              <a:t> 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  </a:t>
            </a:r>
            <a:r>
              <a:rPr lang="zh-CN" altLang="en-US" dirty="0">
                <a:solidFill>
                  <a:srgbClr val="C00000"/>
                </a:solidFill>
              </a:rPr>
              <a:t>（在</a:t>
            </a:r>
            <a:r>
              <a:rPr lang="en-US" altLang="zh-CN" dirty="0">
                <a:solidFill>
                  <a:srgbClr val="C00000"/>
                </a:solidFill>
              </a:rPr>
              <a:t>id</a:t>
            </a:r>
            <a:r>
              <a:rPr lang="zh-CN" altLang="en-US" dirty="0">
                <a:solidFill>
                  <a:srgbClr val="C00000"/>
                </a:solidFill>
              </a:rPr>
              <a:t>为</a:t>
            </a:r>
            <a:r>
              <a:rPr lang="en-US" altLang="zh-CN" dirty="0" err="1">
                <a:solidFill>
                  <a:srgbClr val="C00000"/>
                </a:solidFill>
              </a:rPr>
              <a:t>animte</a:t>
            </a:r>
            <a:r>
              <a:rPr lang="zh-CN" altLang="en-US" dirty="0">
                <a:solidFill>
                  <a:srgbClr val="C00000"/>
                </a:solidFill>
              </a:rPr>
              <a:t>的</a:t>
            </a:r>
            <a:r>
              <a:rPr lang="zh-CN" altLang="en-US" dirty="0" smtClean="0">
                <a:solidFill>
                  <a:srgbClr val="C00000"/>
                </a:solidFill>
              </a:rPr>
              <a:t>动画执行</a:t>
            </a:r>
            <a:r>
              <a:rPr lang="en-US" altLang="zh-CN" dirty="0" smtClean="0">
                <a:solidFill>
                  <a:srgbClr val="C00000"/>
                </a:solidFill>
              </a:rPr>
              <a:t>3</a:t>
            </a:r>
            <a:r>
              <a:rPr lang="zh-CN" altLang="en-US" dirty="0" smtClean="0">
                <a:solidFill>
                  <a:srgbClr val="C00000"/>
                </a:solidFill>
              </a:rPr>
              <a:t>次后开始</a:t>
            </a:r>
            <a:r>
              <a:rPr lang="zh-CN" altLang="en-US" dirty="0">
                <a:solidFill>
                  <a:srgbClr val="C00000"/>
                </a:solidFill>
              </a:rPr>
              <a:t>执行</a:t>
            </a:r>
            <a:r>
              <a:rPr lang="zh-CN" altLang="en-US" dirty="0" smtClean="0">
                <a:solidFill>
                  <a:srgbClr val="C00000"/>
                </a:solidFill>
              </a:rPr>
              <a:t>）</a:t>
            </a:r>
            <a:r>
              <a:rPr lang="en-US" altLang="zh-CN" dirty="0" smtClean="0">
                <a:solidFill>
                  <a:srgbClr val="C00000"/>
                </a:solidFill>
              </a:rPr>
              <a:t/>
            </a:r>
            <a:br>
              <a:rPr lang="en-US" altLang="zh-CN" dirty="0" smtClean="0">
                <a:solidFill>
                  <a:srgbClr val="C00000"/>
                </a:solidFill>
              </a:rPr>
            </a:br>
            <a:endParaRPr lang="en-US" altLang="zh-CN" dirty="0" smtClean="0">
              <a:solidFill>
                <a:srgbClr val="C00000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US" altLang="zh-CN" dirty="0" err="1"/>
              <a:t>accessKey</a:t>
            </a:r>
            <a:r>
              <a:rPr lang="en-US" altLang="zh-CN" dirty="0"/>
              <a:t>-value </a:t>
            </a:r>
            <a:r>
              <a:rPr lang="en-US" altLang="zh-CN" dirty="0" smtClean="0"/>
              <a:t>:</a:t>
            </a:r>
            <a:r>
              <a:rPr lang="zh-CN" altLang="en-US" dirty="0" smtClean="0"/>
              <a:t>  </a:t>
            </a:r>
            <a:r>
              <a:rPr lang="en-US" altLang="zh-CN" dirty="0" smtClean="0"/>
              <a:t>&lt;</a:t>
            </a:r>
            <a:r>
              <a:rPr lang="zh-CN" altLang="en-US" dirty="0" smtClean="0"/>
              <a:t> </a:t>
            </a:r>
            <a:r>
              <a:rPr lang="en-US" altLang="zh-CN" dirty="0"/>
              <a:t>begin</a:t>
            </a:r>
            <a:r>
              <a:rPr lang="en-US" altLang="zh-CN" dirty="0" smtClean="0"/>
              <a:t>=“</a:t>
            </a:r>
            <a:r>
              <a:rPr lang="en-US" altLang="zh-CN" dirty="0" err="1" smtClean="0"/>
              <a:t>accessKey</a:t>
            </a:r>
            <a:r>
              <a:rPr lang="en-US" altLang="zh-CN" dirty="0" smtClean="0"/>
              <a:t>(d)” </a:t>
            </a:r>
            <a:r>
              <a:rPr lang="zh-CN" altLang="en-US" dirty="0" smtClean="0"/>
              <a:t> 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  </a:t>
            </a:r>
            <a:r>
              <a:rPr lang="zh-CN" altLang="en-US" dirty="0" smtClean="0">
                <a:solidFill>
                  <a:srgbClr val="C00000"/>
                </a:solidFill>
              </a:rPr>
              <a:t>（按键盘</a:t>
            </a:r>
            <a:r>
              <a:rPr lang="en-US" altLang="zh-CN" dirty="0" smtClean="0">
                <a:solidFill>
                  <a:srgbClr val="C00000"/>
                </a:solidFill>
              </a:rPr>
              <a:t>d</a:t>
            </a:r>
            <a:r>
              <a:rPr lang="zh-CN" altLang="en-US" dirty="0" smtClean="0">
                <a:solidFill>
                  <a:srgbClr val="C00000"/>
                </a:solidFill>
              </a:rPr>
              <a:t>开始</a:t>
            </a:r>
            <a:r>
              <a:rPr lang="zh-CN" altLang="en-US" dirty="0">
                <a:solidFill>
                  <a:srgbClr val="C00000"/>
                </a:solidFill>
              </a:rPr>
              <a:t>执行</a:t>
            </a:r>
            <a:r>
              <a:rPr lang="zh-CN" altLang="en-US" dirty="0" smtClean="0">
                <a:solidFill>
                  <a:srgbClr val="C00000"/>
                </a:solidFill>
              </a:rPr>
              <a:t>）（只有火狐支持）</a:t>
            </a:r>
            <a:endParaRPr lang="en-US" altLang="zh-CN" dirty="0" smtClean="0">
              <a:solidFill>
                <a:srgbClr val="C0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97169" y="4829908"/>
            <a:ext cx="109141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4</a:t>
            </a:r>
            <a:r>
              <a:rPr lang="en-US" altLang="zh-CN" dirty="0" smtClean="0">
                <a:solidFill>
                  <a:srgbClr val="0070C0"/>
                </a:solidFill>
              </a:rPr>
              <a:t>.</a:t>
            </a:r>
            <a:r>
              <a:rPr kumimoji="1" lang="en-US" altLang="zh-CN" dirty="0" smtClean="0">
                <a:solidFill>
                  <a:srgbClr val="0070C0"/>
                </a:solidFill>
              </a:rPr>
              <a:t>&lt;</a:t>
            </a:r>
            <a:r>
              <a:rPr kumimoji="1" lang="zh-CN" altLang="en-US" dirty="0" smtClean="0">
                <a:solidFill>
                  <a:srgbClr val="0070C0"/>
                </a:solidFill>
              </a:rPr>
              <a:t>动画快慢控制</a:t>
            </a:r>
            <a:r>
              <a:rPr kumimoji="1" lang="en-US" altLang="zh-CN" dirty="0" smtClean="0">
                <a:solidFill>
                  <a:srgbClr val="0070C0"/>
                </a:solidFill>
              </a:rPr>
              <a:t>&gt;</a:t>
            </a:r>
            <a:r>
              <a:rPr kumimoji="1" lang="zh-CN" altLang="en-US" dirty="0" smtClean="0">
                <a:solidFill>
                  <a:srgbClr val="0070C0"/>
                </a:solidFill>
              </a:rPr>
              <a:t>  </a:t>
            </a:r>
            <a:r>
              <a:rPr kumimoji="1" lang="en-US" altLang="zh-CN" dirty="0">
                <a:solidFill>
                  <a:srgbClr val="0070C0"/>
                </a:solidFill>
              </a:rPr>
              <a:t/>
            </a:r>
            <a:br>
              <a:rPr kumimoji="1" lang="en-US" altLang="zh-CN" dirty="0">
                <a:solidFill>
                  <a:srgbClr val="0070C0"/>
                </a:solidFill>
              </a:rPr>
            </a:br>
            <a:r>
              <a:rPr kumimoji="1" lang="zh-CN" altLang="en-US" dirty="0" smtClean="0">
                <a:solidFill>
                  <a:srgbClr val="0070C0"/>
                </a:solidFill>
              </a:rPr>
              <a:t>  </a:t>
            </a:r>
            <a:r>
              <a:rPr lang="en-US" altLang="zh-CN" dirty="0" err="1" smtClean="0"/>
              <a:t>calcMode</a:t>
            </a:r>
            <a:r>
              <a:rPr lang="zh-CN" altLang="en-US" dirty="0"/>
              <a:t> </a:t>
            </a:r>
            <a:r>
              <a:rPr lang="zh-CN" altLang="en-US" dirty="0" smtClean="0"/>
              <a:t>：</a:t>
            </a:r>
            <a:r>
              <a:rPr lang="zh-CN" altLang="en-US" dirty="0"/>
              <a:t>每一个动画片段的动画</a:t>
            </a:r>
            <a:r>
              <a:rPr lang="zh-CN" altLang="en-US" dirty="0" smtClean="0"/>
              <a:t>表现 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de-DE" altLang="zh-CN" dirty="0" err="1" smtClean="0"/>
              <a:t>discrete</a:t>
            </a:r>
            <a:r>
              <a:rPr lang="zh-CN" altLang="en-US" dirty="0" smtClean="0"/>
              <a:t> </a:t>
            </a:r>
            <a:r>
              <a:rPr lang="de-DE" altLang="zh-CN" dirty="0"/>
              <a:t> | </a:t>
            </a:r>
            <a:r>
              <a:rPr lang="de-DE" altLang="zh-CN" dirty="0" smtClean="0"/>
              <a:t>linear</a:t>
            </a:r>
            <a:r>
              <a:rPr lang="en-US" altLang="zh-CN" dirty="0" smtClean="0"/>
              <a:t>(</a:t>
            </a:r>
            <a:r>
              <a:rPr lang="zh-CN" altLang="en-US" dirty="0" smtClean="0"/>
              <a:t>默认</a:t>
            </a:r>
            <a:r>
              <a:rPr lang="en-US" altLang="zh-CN" dirty="0" smtClean="0"/>
              <a:t>)</a:t>
            </a:r>
            <a:r>
              <a:rPr lang="de-DE" altLang="zh-CN" dirty="0"/>
              <a:t> | </a:t>
            </a:r>
            <a:r>
              <a:rPr lang="de-DE" altLang="zh-CN" dirty="0" err="1"/>
              <a:t>paced</a:t>
            </a:r>
            <a:r>
              <a:rPr lang="de-DE" altLang="zh-CN" dirty="0"/>
              <a:t> | </a:t>
            </a:r>
            <a:r>
              <a:rPr lang="de-DE" altLang="zh-CN" dirty="0" err="1" smtClean="0"/>
              <a:t>spline</a:t>
            </a:r>
            <a:r>
              <a:rPr lang="zh-CN" altLang="en-US" dirty="0" smtClean="0"/>
              <a:t>  （贝塞尔曲线）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keyTimes</a:t>
            </a:r>
            <a:r>
              <a:rPr lang="en-US" altLang="zh-CN" dirty="0" smtClean="0"/>
              <a:t>,</a:t>
            </a:r>
            <a:r>
              <a:rPr lang="zh-CN" altLang="en-US" dirty="0" smtClean="0"/>
              <a:t>：</a:t>
            </a:r>
            <a:r>
              <a:rPr lang="zh-CN" altLang="en-US" dirty="0"/>
              <a:t>动画各个阶段指定动画持续</a:t>
            </a:r>
            <a:r>
              <a:rPr lang="zh-CN" altLang="en-US" dirty="0" smtClean="0"/>
              <a:t>时间</a:t>
            </a:r>
            <a:r>
              <a:rPr lang="en-US" altLang="zh-CN" dirty="0" smtClean="0"/>
              <a:t>,</a:t>
            </a:r>
            <a:r>
              <a:rPr lang="zh-CN" altLang="en-US" dirty="0" smtClean="0"/>
              <a:t> 和</a:t>
            </a:r>
            <a:r>
              <a:rPr lang="en-US" altLang="zh-CN" dirty="0"/>
              <a:t>&lt;list&gt;</a:t>
            </a:r>
            <a:r>
              <a:rPr lang="zh-CN" altLang="en-US" dirty="0"/>
              <a:t>类似，都是分号分隔一组</a:t>
            </a:r>
            <a:r>
              <a:rPr lang="zh-CN" altLang="en-US" dirty="0" smtClean="0"/>
              <a:t>值  </a:t>
            </a:r>
            <a:r>
              <a:rPr lang="en-US" altLang="zh-CN" dirty="0" smtClean="0"/>
              <a:t>&lt;</a:t>
            </a:r>
            <a:r>
              <a:rPr lang="zh-CN" altLang="en-US" dirty="0" smtClean="0"/>
              <a:t> </a:t>
            </a:r>
            <a:r>
              <a:rPr lang="mr-IN" altLang="zh-CN" dirty="0" err="1"/>
              <a:t>keyTimes</a:t>
            </a:r>
            <a:r>
              <a:rPr lang="mr-IN" altLang="zh-CN" dirty="0" smtClean="0"/>
              <a:t>=“0</a:t>
            </a:r>
            <a:r>
              <a:rPr lang="mr-IN" altLang="zh-CN" dirty="0"/>
              <a:t>; .8; </a:t>
            </a:r>
            <a:r>
              <a:rPr lang="mr-IN" altLang="zh-CN" dirty="0" smtClean="0"/>
              <a:t>1”</a:t>
            </a:r>
            <a:r>
              <a:rPr lang="zh-CN" altLang="en-US" dirty="0" smtClean="0"/>
              <a:t> 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zh-CN" altLang="en-US" dirty="0"/>
              <a:t> 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keySplines</a:t>
            </a:r>
            <a:r>
              <a:rPr lang="en-US" altLang="zh-CN" dirty="0" smtClean="0"/>
              <a:t>:</a:t>
            </a:r>
            <a:r>
              <a:rPr lang="zh-CN" altLang="en-US" dirty="0" smtClean="0"/>
              <a:t> 贝</a:t>
            </a:r>
            <a:r>
              <a:rPr lang="zh-CN" altLang="en-US" dirty="0"/>
              <a:t>塞尔</a:t>
            </a:r>
            <a:r>
              <a:rPr lang="zh-CN" altLang="en-US" dirty="0" smtClean="0"/>
              <a:t>曲线控制点 </a:t>
            </a:r>
            <a:r>
              <a:rPr lang="en-US" altLang="zh-CN" dirty="0" smtClean="0"/>
              <a:t>&lt;</a:t>
            </a:r>
            <a:r>
              <a:rPr lang="zh-CN" altLang="en-US" dirty="0" smtClean="0"/>
              <a:t> </a:t>
            </a:r>
            <a:r>
              <a:rPr lang="mr-IN" altLang="zh-CN" dirty="0" err="1"/>
              <a:t>calcMode</a:t>
            </a:r>
            <a:r>
              <a:rPr lang="mr-IN" altLang="zh-CN" dirty="0" smtClean="0"/>
              <a:t>=“</a:t>
            </a:r>
            <a:r>
              <a:rPr lang="mr-IN" altLang="zh-CN" dirty="0" err="1" smtClean="0"/>
              <a:t>spline</a:t>
            </a:r>
            <a:r>
              <a:rPr lang="mr-IN" altLang="zh-CN" dirty="0" smtClean="0"/>
              <a:t>” </a:t>
            </a:r>
            <a:r>
              <a:rPr lang="mr-IN" altLang="zh-CN" dirty="0" err="1"/>
              <a:t>keySplines</a:t>
            </a:r>
            <a:r>
              <a:rPr lang="mr-IN" altLang="zh-CN" dirty="0" smtClean="0"/>
              <a:t>=“.</a:t>
            </a:r>
            <a:r>
              <a:rPr lang="mr-IN" altLang="zh-CN" dirty="0"/>
              <a:t>5 0 .5 1; 0 0 1 </a:t>
            </a:r>
            <a:r>
              <a:rPr lang="mr-IN" altLang="zh-CN" dirty="0" smtClean="0"/>
              <a:t>1”</a:t>
            </a:r>
            <a:r>
              <a:rPr lang="zh-CN" altLang="en-US" dirty="0" smtClean="0"/>
              <a:t> </a:t>
            </a:r>
            <a:r>
              <a:rPr lang="en-US" altLang="zh-CN" dirty="0" smtClean="0"/>
              <a:t>&gt;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30259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44374" y="443238"/>
            <a:ext cx="10926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/>
              <a:t>（</a:t>
            </a:r>
            <a:r>
              <a:rPr kumimoji="1" lang="en-US" altLang="zh-CN" sz="2800" dirty="0" smtClean="0"/>
              <a:t>2</a:t>
            </a:r>
            <a:r>
              <a:rPr kumimoji="1" lang="zh-CN" altLang="en-US" sz="2800" dirty="0" smtClean="0"/>
              <a:t>）路径</a:t>
            </a:r>
            <a:r>
              <a:rPr kumimoji="1" lang="zh-CN" altLang="en-US" sz="2800" dirty="0"/>
              <a:t>动画    </a:t>
            </a:r>
            <a:r>
              <a:rPr kumimoji="1" lang="en-US" altLang="zh-CN" sz="2800" dirty="0"/>
              <a:t>&lt; </a:t>
            </a:r>
            <a:r>
              <a:rPr lang="en-US" altLang="zh-CN" sz="2800" dirty="0" err="1"/>
              <a:t>animateMotion</a:t>
            </a:r>
            <a:r>
              <a:rPr lang="en-US" altLang="zh-CN" sz="2800" dirty="0"/>
              <a:t> </a:t>
            </a:r>
            <a:r>
              <a:rPr kumimoji="1" lang="en-US" altLang="zh-CN" sz="2800" dirty="0" smtClean="0"/>
              <a:t>&gt;</a:t>
            </a:r>
            <a:endParaRPr kumimoji="1" lang="zh-CN" altLang="en-US" sz="2800" dirty="0"/>
          </a:p>
        </p:txBody>
      </p:sp>
      <p:pic>
        <p:nvPicPr>
          <p:cNvPr id="1026" name="Picture 2" descr="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420" y="1829418"/>
            <a:ext cx="5715000" cy="359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46080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811964" y="702932"/>
            <a:ext cx="1066457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&lt;</a:t>
            </a:r>
            <a:r>
              <a:rPr lang="en-US" altLang="zh-CN" b="1" dirty="0" err="1" smtClean="0"/>
              <a:t>animateMotion</a:t>
            </a:r>
            <a:r>
              <a:rPr lang="en-US" altLang="zh-CN" b="1" dirty="0" smtClean="0"/>
              <a:t>&gt;</a:t>
            </a:r>
          </a:p>
          <a:p>
            <a:r>
              <a:rPr lang="zh-CN" altLang="en-US" b="1" dirty="0" smtClean="0"/>
              <a:t> </a:t>
            </a:r>
            <a:endParaRPr lang="en-US" altLang="zh-CN" b="1" dirty="0" smtClean="0"/>
          </a:p>
          <a:p>
            <a:r>
              <a:rPr lang="en-US" altLang="zh-CN" b="1" dirty="0" smtClean="0"/>
              <a:t>1.</a:t>
            </a:r>
            <a:r>
              <a:rPr lang="zh-CN" altLang="en-US" b="1" dirty="0" smtClean="0"/>
              <a:t> </a:t>
            </a:r>
            <a:r>
              <a:rPr lang="zh-CN" altLang="en-US" dirty="0" smtClean="0"/>
              <a:t>运动</a:t>
            </a:r>
            <a:r>
              <a:rPr lang="zh-CN" altLang="en-US" dirty="0"/>
              <a:t>路径的</a:t>
            </a:r>
            <a:r>
              <a:rPr lang="zh-CN" altLang="en-US" dirty="0" smtClean="0"/>
              <a:t>定义：   </a:t>
            </a:r>
            <a:r>
              <a:rPr lang="en-US" altLang="zh-CN" dirty="0" smtClean="0"/>
              <a:t>path</a:t>
            </a:r>
            <a:r>
              <a:rPr lang="zh-CN" altLang="en-US" dirty="0" smtClean="0"/>
              <a:t>属性直接定义</a:t>
            </a:r>
            <a:endParaRPr lang="en-US" altLang="zh-CN" dirty="0" smtClean="0"/>
          </a:p>
          <a:p>
            <a:r>
              <a:rPr lang="zh-CN" altLang="en-US" dirty="0" smtClean="0"/>
              <a:t>                                   </a:t>
            </a:r>
            <a:r>
              <a:rPr lang="en-US" altLang="zh-CN" dirty="0" smtClean="0"/>
              <a:t>&lt;</a:t>
            </a:r>
            <a:r>
              <a:rPr lang="en-US" altLang="zh-CN" dirty="0" err="1"/>
              <a:t>mpath</a:t>
            </a:r>
            <a:r>
              <a:rPr lang="en-US" altLang="zh-CN" dirty="0"/>
              <a:t> </a:t>
            </a:r>
            <a:r>
              <a:rPr lang="en-US" altLang="zh-CN" dirty="0" err="1"/>
              <a:t>xlink:href</a:t>
            </a:r>
            <a:r>
              <a:rPr lang="en-US" altLang="zh-CN" dirty="0" smtClean="0"/>
              <a:t>=“#</a:t>
            </a:r>
            <a:r>
              <a:rPr lang="en-US" altLang="zh-CN" dirty="0" err="1" smtClean="0"/>
              <a:t>motionPath</a:t>
            </a:r>
            <a:r>
              <a:rPr lang="en-US" altLang="zh-CN" dirty="0" smtClean="0"/>
              <a:t>” /&gt;</a:t>
            </a:r>
            <a:r>
              <a:rPr lang="zh-CN" altLang="en-US" dirty="0" smtClean="0"/>
              <a:t> 元素内部使用</a:t>
            </a:r>
            <a:r>
              <a:rPr lang="en-US" altLang="zh-CN" dirty="0" err="1" smtClean="0"/>
              <a:t>mpath</a:t>
            </a:r>
            <a:r>
              <a:rPr lang="zh-CN" altLang="en-US" dirty="0" smtClean="0"/>
              <a:t>标签，链接目标</a:t>
            </a:r>
            <a:r>
              <a:rPr lang="en-US" altLang="zh-CN" dirty="0" smtClean="0"/>
              <a:t>Id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 运动目标的切线方向：</a:t>
            </a:r>
            <a:r>
              <a:rPr lang="en-US" altLang="zh-CN" dirty="0"/>
              <a:t> rotate</a:t>
            </a:r>
            <a:r>
              <a:rPr lang="zh-CN" altLang="en-US" dirty="0" smtClean="0"/>
              <a:t> </a:t>
            </a:r>
            <a:r>
              <a:rPr lang="zh-CN" altLang="en-US" b="1" dirty="0" smtClean="0"/>
              <a:t> </a:t>
            </a:r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b="1" dirty="0"/>
          </a:p>
        </p:txBody>
      </p:sp>
      <p:pic>
        <p:nvPicPr>
          <p:cNvPr id="2050" name="Picture 2" descr="est.gif-23.7k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688" y="2938409"/>
            <a:ext cx="184785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est.gif-22.4k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063" y="2833634"/>
            <a:ext cx="1847850" cy="86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est.gif-27.8k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4274" y="2595509"/>
            <a:ext cx="1847850" cy="110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/>
          <p:cNvSpPr txBox="1"/>
          <p:nvPr/>
        </p:nvSpPr>
        <p:spPr>
          <a:xfrm>
            <a:off x="4438436" y="3863084"/>
            <a:ext cx="3575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auto:</a:t>
            </a:r>
            <a:r>
              <a:rPr lang="zh-CN" altLang="en-US" dirty="0" smtClean="0"/>
              <a:t>表示</a:t>
            </a:r>
            <a:r>
              <a:rPr lang="zh-CN" altLang="en-US" dirty="0"/>
              <a:t>对象随时间旋转运动路径的方向角（即方向切向量）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243173" y="3935002"/>
            <a:ext cx="2712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none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733034" y="3801440"/>
            <a:ext cx="29589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auto-reverse:</a:t>
            </a:r>
            <a:r>
              <a:rPr lang="zh-CN" altLang="en-US" dirty="0" smtClean="0"/>
              <a:t>表示</a:t>
            </a:r>
            <a:r>
              <a:rPr lang="zh-CN" altLang="en-US" dirty="0"/>
              <a:t>对象随时间旋转运动路径的方向角（即方向切向量）加</a:t>
            </a:r>
            <a:r>
              <a:rPr lang="en-US" altLang="zh-CN" dirty="0"/>
              <a:t>180</a:t>
            </a:r>
            <a:r>
              <a:rPr lang="zh-CN" altLang="en-US" dirty="0"/>
              <a:t>度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996593" y="4839128"/>
            <a:ext cx="10695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Number:</a:t>
            </a:r>
            <a:r>
              <a:rPr lang="zh-CN" altLang="en-US" dirty="0" smtClean="0"/>
              <a:t> 固定旋转，</a:t>
            </a:r>
            <a:r>
              <a:rPr lang="zh-CN" altLang="en-US" dirty="0"/>
              <a:t>其中旋转角度是指定的度数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210525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35399" y="427957"/>
            <a:ext cx="998806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/>
              <a:t>（</a:t>
            </a:r>
            <a:r>
              <a:rPr kumimoji="1" lang="en-US" altLang="zh-CN" sz="2800" dirty="0" smtClean="0"/>
              <a:t>3</a:t>
            </a:r>
            <a:r>
              <a:rPr kumimoji="1" lang="zh-CN" altLang="en-US" sz="2800" dirty="0" smtClean="0"/>
              <a:t>） 描边动画  </a:t>
            </a:r>
            <a:r>
              <a:rPr kumimoji="1" lang="en-US" altLang="zh-CN" sz="2800" dirty="0" smtClean="0"/>
              <a:t>&lt;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stroke</a:t>
            </a:r>
            <a:r>
              <a:rPr lang="zh-CN" altLang="en-US" sz="2800" dirty="0" smtClean="0"/>
              <a:t> </a:t>
            </a:r>
            <a:r>
              <a:rPr kumimoji="1" lang="en-US" altLang="zh-CN" sz="2800" dirty="0" smtClean="0"/>
              <a:t>&gt;</a:t>
            </a:r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27416" y="1143329"/>
            <a:ext cx="1003785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rgbClr val="0070C0"/>
                </a:solidFill>
              </a:rPr>
              <a:t>样式相关</a:t>
            </a:r>
            <a:endParaRPr kumimoji="1" lang="en-US" altLang="zh-CN" dirty="0" smtClean="0">
              <a:solidFill>
                <a:srgbClr val="0070C0"/>
              </a:solidFill>
            </a:endParaRPr>
          </a:p>
          <a:p>
            <a:r>
              <a:rPr kumimoji="1" lang="en-US" altLang="zh-CN" dirty="0" smtClean="0"/>
              <a:t>1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 </a:t>
            </a:r>
            <a:r>
              <a:rPr lang="en-US" altLang="zh-CN" dirty="0" smtClean="0"/>
              <a:t>stroke</a:t>
            </a:r>
            <a:r>
              <a:rPr lang="zh-CN" altLang="en-US" dirty="0" smtClean="0"/>
              <a:t> ：颜色</a:t>
            </a:r>
            <a:endParaRPr kumimoji="1" lang="en-US" altLang="zh-CN" dirty="0" smtClean="0"/>
          </a:p>
          <a:p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 </a:t>
            </a:r>
            <a:r>
              <a:rPr lang="en-US" altLang="zh-CN" dirty="0" smtClean="0"/>
              <a:t>stroke-width</a:t>
            </a:r>
            <a:r>
              <a:rPr lang="zh-CN" altLang="en-US" dirty="0" smtClean="0"/>
              <a:t> </a:t>
            </a:r>
            <a:r>
              <a:rPr lang="en-US" altLang="zh-CN" dirty="0" smtClean="0"/>
              <a:t>:</a:t>
            </a:r>
            <a:r>
              <a:rPr lang="zh-CN" altLang="en-US" dirty="0" smtClean="0"/>
              <a:t> 线条宽度</a:t>
            </a:r>
            <a:endParaRPr kumimoji="1" lang="en-US" altLang="zh-CN" dirty="0"/>
          </a:p>
          <a:p>
            <a:r>
              <a:rPr kumimoji="1" lang="en-US" altLang="zh-CN" dirty="0" smtClean="0"/>
              <a:t>3.</a:t>
            </a:r>
            <a:r>
              <a:rPr lang="en-US" altLang="zh-CN" dirty="0" smtClean="0"/>
              <a:t> stroke-</a:t>
            </a:r>
            <a:r>
              <a:rPr lang="en-US" altLang="zh-CN" dirty="0" err="1" smtClean="0"/>
              <a:t>linecap</a:t>
            </a:r>
            <a:r>
              <a:rPr lang="zh-CN" altLang="en-US" dirty="0" smtClean="0"/>
              <a:t>：线端点样式  （</a:t>
            </a:r>
            <a:r>
              <a:rPr lang="en-US" altLang="zh-CN" dirty="0"/>
              <a:t>butt</a:t>
            </a:r>
            <a:r>
              <a:rPr lang="zh-CN" altLang="en-US" dirty="0"/>
              <a:t>、</a:t>
            </a:r>
            <a:r>
              <a:rPr lang="en-US" altLang="zh-CN" dirty="0"/>
              <a:t>round</a:t>
            </a:r>
            <a:r>
              <a:rPr lang="zh-CN" altLang="en-US" dirty="0"/>
              <a:t>、</a:t>
            </a:r>
            <a:r>
              <a:rPr lang="en-US" altLang="zh-CN" dirty="0" smtClean="0"/>
              <a:t>square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 </a:t>
            </a:r>
            <a:r>
              <a:rPr lang="en-US" altLang="zh-CN" dirty="0" smtClean="0"/>
              <a:t>stroke-</a:t>
            </a:r>
            <a:r>
              <a:rPr lang="en-US" altLang="zh-CN" dirty="0" err="1" smtClean="0"/>
              <a:t>linejoin</a:t>
            </a:r>
            <a:r>
              <a:rPr lang="zh-CN" altLang="en-US" dirty="0" smtClean="0"/>
              <a:t>：线顶点样式  （</a:t>
            </a:r>
            <a:r>
              <a:rPr lang="nl-NL" altLang="zh-CN" dirty="0" err="1"/>
              <a:t>arcs</a:t>
            </a:r>
            <a:r>
              <a:rPr lang="zh-CN" altLang="nl-NL" dirty="0"/>
              <a:t>、</a:t>
            </a:r>
            <a:r>
              <a:rPr lang="nl-NL" altLang="zh-CN" dirty="0"/>
              <a:t>bevel</a:t>
            </a:r>
            <a:r>
              <a:rPr lang="zh-CN" altLang="nl-NL" dirty="0"/>
              <a:t>、</a:t>
            </a:r>
            <a:r>
              <a:rPr lang="nl-NL" altLang="zh-CN" dirty="0" err="1"/>
              <a:t>miter</a:t>
            </a:r>
            <a:r>
              <a:rPr lang="zh-CN" altLang="nl-NL" dirty="0"/>
              <a:t>、</a:t>
            </a:r>
            <a:r>
              <a:rPr lang="nl-NL" altLang="zh-CN" dirty="0" err="1" smtClean="0"/>
              <a:t>round</a:t>
            </a:r>
            <a:r>
              <a:rPr lang="en-US" altLang="zh-CN" dirty="0" smtClean="0"/>
              <a:t>)</a:t>
            </a:r>
          </a:p>
          <a:p>
            <a:endParaRPr lang="en-US" altLang="zh-CN" dirty="0" smtClean="0"/>
          </a:p>
          <a:p>
            <a:r>
              <a:rPr lang="zh-CN" altLang="en-US" dirty="0" smtClean="0">
                <a:solidFill>
                  <a:srgbClr val="0070C0"/>
                </a:solidFill>
              </a:rPr>
              <a:t>动画相关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endParaRPr lang="en-US" altLang="zh-CN" dirty="0" smtClean="0"/>
          </a:p>
          <a:p>
            <a:r>
              <a:rPr lang="en-US" altLang="zh-CN" dirty="0" smtClean="0"/>
              <a:t>5.</a:t>
            </a:r>
            <a:r>
              <a:rPr lang="zh-CN" altLang="en-US" dirty="0" smtClean="0"/>
              <a:t> </a:t>
            </a:r>
            <a:r>
              <a:rPr lang="en-US" altLang="zh-CN" dirty="0"/>
              <a:t>stroke-</a:t>
            </a:r>
            <a:r>
              <a:rPr lang="en-US" altLang="zh-CN" dirty="0" err="1"/>
              <a:t>dasharray</a:t>
            </a:r>
            <a:r>
              <a:rPr lang="zh-CN" altLang="en-US" dirty="0" smtClean="0"/>
              <a:t>： </a:t>
            </a:r>
            <a:r>
              <a:rPr lang="en-US" altLang="zh-CN" dirty="0" smtClean="0"/>
              <a:t>[number,</a:t>
            </a:r>
            <a:r>
              <a:rPr lang="zh-CN" altLang="en-US" dirty="0" smtClean="0"/>
              <a:t> </a:t>
            </a:r>
            <a:r>
              <a:rPr lang="en-US" altLang="zh-CN" dirty="0" smtClean="0"/>
              <a:t>number,</a:t>
            </a:r>
            <a:r>
              <a:rPr lang="zh-CN" altLang="en-US" dirty="0" smtClean="0"/>
              <a:t> </a:t>
            </a:r>
            <a:r>
              <a:rPr lang="mr-IN" altLang="zh-CN" dirty="0" smtClean="0"/>
              <a:t>…</a:t>
            </a:r>
            <a:r>
              <a:rPr lang="en-US" altLang="zh-CN" dirty="0" smtClean="0"/>
              <a:t>]</a:t>
            </a:r>
            <a:r>
              <a:rPr lang="zh-CN" altLang="en-US" dirty="0" smtClean="0"/>
              <a:t> </a:t>
            </a:r>
            <a:r>
              <a:rPr lang="en-US" altLang="zh-CN" dirty="0" smtClean="0"/>
              <a:t>,</a:t>
            </a:r>
            <a:r>
              <a:rPr lang="zh-CN" altLang="en-US" dirty="0" smtClean="0"/>
              <a:t> 值为逗号或空格分隔的数，</a:t>
            </a:r>
            <a:endParaRPr lang="en-US" altLang="zh-CN" dirty="0"/>
          </a:p>
          <a:p>
            <a:r>
              <a:rPr kumimoji="1" lang="en-US" altLang="zh-CN" dirty="0" smtClean="0"/>
              <a:t>		</a:t>
            </a:r>
            <a:r>
              <a:rPr kumimoji="1" lang="zh-CN" altLang="en-US" dirty="0" smtClean="0"/>
              <a:t>          </a:t>
            </a:r>
            <a:r>
              <a:rPr kumimoji="1" lang="zh-CN" altLang="en-US" dirty="0" smtClean="0">
                <a:solidFill>
                  <a:srgbClr val="0070C0"/>
                </a:solidFill>
              </a:rPr>
              <a:t>第一个值代表</a:t>
            </a:r>
            <a:r>
              <a:rPr lang="en-US" altLang="zh-CN" dirty="0" smtClean="0">
                <a:solidFill>
                  <a:srgbClr val="0070C0"/>
                </a:solidFill>
              </a:rPr>
              <a:t>dash</a:t>
            </a:r>
            <a:r>
              <a:rPr kumimoji="1" lang="zh-CN" altLang="en-US" dirty="0" smtClean="0">
                <a:solidFill>
                  <a:srgbClr val="0070C0"/>
                </a:solidFill>
              </a:rPr>
              <a:t>长</a:t>
            </a:r>
            <a:r>
              <a:rPr kumimoji="1" lang="zh-CN" altLang="en-US" dirty="0" smtClean="0">
                <a:solidFill>
                  <a:srgbClr val="0070C0"/>
                </a:solidFill>
              </a:rPr>
              <a:t>度</a:t>
            </a:r>
            <a:r>
              <a:rPr kumimoji="1" lang="en-US" altLang="zh-CN" dirty="0" smtClean="0">
                <a:solidFill>
                  <a:srgbClr val="0070C0"/>
                </a:solidFill>
              </a:rPr>
              <a:t>,</a:t>
            </a:r>
            <a:r>
              <a:rPr kumimoji="1" lang="zh-CN" altLang="en-US" dirty="0" smtClean="0">
                <a:solidFill>
                  <a:srgbClr val="0070C0"/>
                </a:solidFill>
              </a:rPr>
              <a:t> 第二个值代表</a:t>
            </a:r>
            <a:r>
              <a:rPr lang="en-US" altLang="zh-CN" dirty="0">
                <a:solidFill>
                  <a:srgbClr val="0070C0"/>
                </a:solidFill>
              </a:rPr>
              <a:t>dash</a:t>
            </a:r>
            <a:r>
              <a:rPr kumimoji="1" lang="zh-CN" altLang="en-US" smtClean="0">
                <a:solidFill>
                  <a:srgbClr val="0070C0"/>
                </a:solidFill>
              </a:rPr>
              <a:t>间隔长度</a:t>
            </a:r>
            <a:endParaRPr kumimoji="1" lang="en-US" altLang="zh-CN" dirty="0" smtClean="0">
              <a:solidFill>
                <a:srgbClr val="0070C0"/>
              </a:solidFill>
            </a:endParaRPr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r>
              <a:rPr lang="en-US" altLang="zh-CN" dirty="0" smtClean="0"/>
              <a:t>6.</a:t>
            </a:r>
            <a:r>
              <a:rPr lang="zh-CN" altLang="en-US" dirty="0" smtClean="0"/>
              <a:t> </a:t>
            </a:r>
            <a:r>
              <a:rPr lang="en-US" altLang="zh-CN" dirty="0"/>
              <a:t>stroke-</a:t>
            </a:r>
            <a:r>
              <a:rPr lang="en-US" altLang="zh-CN" dirty="0" err="1"/>
              <a:t>dashoffset</a:t>
            </a:r>
            <a:r>
              <a:rPr lang="zh-CN" altLang="en-US" dirty="0"/>
              <a:t>： </a:t>
            </a:r>
            <a:r>
              <a:rPr lang="en-US" altLang="zh-CN" dirty="0" smtClean="0"/>
              <a:t>number||</a:t>
            </a:r>
            <a:r>
              <a:rPr lang="zh-CN" altLang="en-US" dirty="0" smtClean="0"/>
              <a:t> </a:t>
            </a:r>
            <a:r>
              <a:rPr lang="en-US" altLang="zh-CN" dirty="0" smtClean="0"/>
              <a:t>percentage</a:t>
            </a:r>
          </a:p>
          <a:p>
            <a:r>
              <a:rPr lang="en-US" altLang="zh-CN" dirty="0"/>
              <a:t>		</a:t>
            </a:r>
            <a:r>
              <a:rPr lang="zh-CN" altLang="en-US" dirty="0"/>
              <a:t> </a:t>
            </a:r>
            <a:r>
              <a:rPr lang="zh-CN" altLang="en-US" dirty="0" smtClean="0"/>
              <a:t>        用</a:t>
            </a:r>
            <a:r>
              <a:rPr lang="zh-CN" altLang="en-US" dirty="0"/>
              <a:t>来设置 </a:t>
            </a:r>
            <a:r>
              <a:rPr lang="en-US" altLang="zh-CN" dirty="0" err="1"/>
              <a:t>dasharray</a:t>
            </a:r>
            <a:r>
              <a:rPr lang="en-US" altLang="zh-CN" dirty="0"/>
              <a:t> </a:t>
            </a:r>
            <a:r>
              <a:rPr lang="zh-CN" altLang="en-US" dirty="0"/>
              <a:t>定义其实 </a:t>
            </a:r>
            <a:r>
              <a:rPr lang="en-US" altLang="zh-CN" dirty="0"/>
              <a:t>dash </a:t>
            </a:r>
            <a:r>
              <a:rPr lang="zh-CN" altLang="en-US" dirty="0"/>
              <a:t>线条开始的</a:t>
            </a:r>
            <a:r>
              <a:rPr lang="zh-CN" altLang="en-US" dirty="0" smtClean="0"/>
              <a:t>位置</a:t>
            </a:r>
            <a:endParaRPr lang="en-US" altLang="zh-CN" dirty="0" smtClean="0"/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	</a:t>
            </a:r>
            <a:r>
              <a:rPr kumimoji="1" lang="zh-CN" altLang="en-US" dirty="0" smtClean="0">
                <a:solidFill>
                  <a:srgbClr val="0070C0"/>
                </a:solidFill>
              </a:rPr>
              <a:t>         </a:t>
            </a:r>
            <a:r>
              <a:rPr lang="zh-CN" altLang="en-US" dirty="0" smtClean="0">
                <a:solidFill>
                  <a:srgbClr val="0070C0"/>
                </a:solidFill>
              </a:rPr>
              <a:t>结合 </a:t>
            </a:r>
            <a:r>
              <a:rPr lang="en-US" altLang="zh-CN" dirty="0" err="1">
                <a:solidFill>
                  <a:srgbClr val="0070C0"/>
                </a:solidFill>
              </a:rPr>
              <a:t>dasharray</a:t>
            </a:r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zh-CN" altLang="en-US" dirty="0">
                <a:solidFill>
                  <a:srgbClr val="0070C0"/>
                </a:solidFill>
              </a:rPr>
              <a:t>可以实现线条的运动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461" y="4088463"/>
            <a:ext cx="4458985" cy="75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5563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7896" y="395573"/>
            <a:ext cx="109263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 smtClean="0"/>
              <a:t>1.</a:t>
            </a:r>
            <a:r>
              <a:rPr kumimoji="1" lang="zh-CN" altLang="en-US" sz="3200" b="1" dirty="0" smtClean="0"/>
              <a:t> </a:t>
            </a:r>
            <a:r>
              <a:rPr kumimoji="1" lang="en-US" altLang="zh-CN" sz="3200" b="1" dirty="0" smtClean="0"/>
              <a:t>SVG</a:t>
            </a:r>
            <a:r>
              <a:rPr kumimoji="1" lang="zh-CN" altLang="en-US" sz="3200" b="1" dirty="0" smtClean="0"/>
              <a:t> 介绍</a:t>
            </a:r>
            <a:endParaRPr kumimoji="1" lang="zh-CN" altLang="en-US" sz="32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644373" y="1512541"/>
            <a:ext cx="10926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SVG</a:t>
            </a:r>
            <a:r>
              <a:rPr lang="zh-CN" altLang="en-US" dirty="0" smtClean="0"/>
              <a:t> </a:t>
            </a:r>
            <a:r>
              <a:rPr lang="de-DE" altLang="zh-CN" dirty="0"/>
              <a:t> (</a:t>
            </a:r>
            <a:r>
              <a:rPr lang="de-DE" altLang="zh-CN" dirty="0" err="1"/>
              <a:t>Scalable</a:t>
            </a:r>
            <a:r>
              <a:rPr lang="de-DE" altLang="zh-CN" dirty="0"/>
              <a:t> </a:t>
            </a:r>
            <a:r>
              <a:rPr lang="de-DE" altLang="zh-CN" dirty="0" err="1"/>
              <a:t>Vector</a:t>
            </a:r>
            <a:r>
              <a:rPr lang="de-DE" altLang="zh-CN" dirty="0"/>
              <a:t> Graphics</a:t>
            </a:r>
            <a:r>
              <a:rPr lang="de-DE" altLang="zh-CN" dirty="0" smtClean="0"/>
              <a:t>)</a:t>
            </a:r>
            <a:r>
              <a:rPr lang="zh-CN" altLang="en-US" dirty="0" smtClean="0"/>
              <a:t>  全称为可</a:t>
            </a:r>
            <a:r>
              <a:rPr lang="zh-CN" altLang="en-US" dirty="0"/>
              <a:t>伸缩矢量</a:t>
            </a:r>
            <a:r>
              <a:rPr lang="zh-CN" altLang="en-US" dirty="0" smtClean="0"/>
              <a:t>图形，既矢量图。不同于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canvas</a:t>
            </a:r>
            <a:r>
              <a:rPr lang="zh-CN" altLang="en-US" dirty="0" smtClean="0"/>
              <a:t>，它使用 </a:t>
            </a:r>
            <a:r>
              <a:rPr lang="en-US" altLang="zh-CN" dirty="0" smtClean="0"/>
              <a:t>XML </a:t>
            </a:r>
            <a:r>
              <a:rPr lang="zh-CN" altLang="en-US" dirty="0" smtClean="0"/>
              <a:t>格式定义图形。</a:t>
            </a:r>
            <a:endParaRPr lang="en-US" altLang="zh-CN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1125217" y="2998078"/>
            <a:ext cx="99646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优势：</a:t>
            </a:r>
            <a:endParaRPr kumimoji="1" lang="en-US" altLang="zh-CN" dirty="0" smtClean="0"/>
          </a:p>
          <a:p>
            <a:r>
              <a:rPr kumimoji="1" lang="zh-CN" altLang="en-US" dirty="0" smtClean="0"/>
              <a:t>   （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）</a:t>
            </a:r>
            <a:r>
              <a:rPr lang="zh-CN" altLang="en-US" dirty="0"/>
              <a:t>与 </a:t>
            </a:r>
            <a:r>
              <a:rPr lang="en-US" altLang="zh-CN" dirty="0"/>
              <a:t>JPEG </a:t>
            </a:r>
            <a:r>
              <a:rPr lang="zh-CN" altLang="en-US" dirty="0"/>
              <a:t>和 </a:t>
            </a:r>
            <a:r>
              <a:rPr lang="en-US" altLang="zh-CN" dirty="0"/>
              <a:t>GIF </a:t>
            </a:r>
            <a:r>
              <a:rPr lang="zh-CN" altLang="en-US" dirty="0"/>
              <a:t>图像比起来，尺寸更小，且可压缩性更</a:t>
            </a:r>
            <a:r>
              <a:rPr lang="zh-CN" altLang="en-US" dirty="0" smtClean="0"/>
              <a:t>强 （适用于图标）；</a:t>
            </a:r>
            <a:endParaRPr kumimoji="1" lang="en-US" altLang="zh-CN" dirty="0" smtClean="0"/>
          </a:p>
          <a:p>
            <a:r>
              <a:rPr kumimoji="1" lang="zh-CN" altLang="en-US" dirty="0" smtClean="0"/>
              <a:t>   （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）</a:t>
            </a:r>
            <a:r>
              <a:rPr lang="zh-CN" altLang="en-US" dirty="0" smtClean="0"/>
              <a:t>在放大或改变尺寸的情况下其图形质量不会有所损失；</a:t>
            </a:r>
            <a:endParaRPr lang="en-US" altLang="zh-CN" dirty="0" smtClean="0"/>
          </a:p>
          <a:p>
            <a:r>
              <a:rPr kumimoji="1" lang="zh-CN" altLang="en-US" dirty="0" smtClean="0"/>
              <a:t>   （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）</a:t>
            </a:r>
            <a:r>
              <a:rPr lang="zh-CN" altLang="en-US" dirty="0" smtClean="0"/>
              <a:t>可</a:t>
            </a:r>
            <a:r>
              <a:rPr lang="zh-CN" altLang="en-US" dirty="0"/>
              <a:t>在任何的分辨率下被高质量地</a:t>
            </a:r>
            <a:r>
              <a:rPr lang="zh-CN" altLang="en-US" dirty="0" smtClean="0"/>
              <a:t>打印；</a:t>
            </a:r>
            <a:endParaRPr lang="en-US" altLang="zh-CN" dirty="0" smtClean="0"/>
          </a:p>
          <a:p>
            <a:r>
              <a:rPr kumimoji="1" lang="zh-CN" altLang="en-US" dirty="0" smtClean="0"/>
              <a:t>   （</a:t>
            </a:r>
            <a:r>
              <a:rPr kumimoji="1" lang="en-US" altLang="zh-CN" dirty="0" smtClean="0"/>
              <a:t>4</a:t>
            </a:r>
            <a:r>
              <a:rPr kumimoji="1" lang="zh-CN" altLang="en-US" dirty="0" smtClean="0"/>
              <a:t>）</a:t>
            </a:r>
            <a:r>
              <a:rPr lang="zh-CN" altLang="en-US" dirty="0"/>
              <a:t>图像可在任何的分辨率下被高质量地</a:t>
            </a:r>
            <a:r>
              <a:rPr lang="zh-CN" altLang="en-US" dirty="0" smtClean="0"/>
              <a:t>打印；</a:t>
            </a:r>
            <a:endParaRPr lang="en-US" altLang="zh-CN" dirty="0" smtClean="0"/>
          </a:p>
          <a:p>
            <a:r>
              <a:rPr lang="zh-CN" altLang="en-US" dirty="0" smtClean="0"/>
              <a:t>   （</a:t>
            </a:r>
            <a:r>
              <a:rPr lang="en-US" altLang="zh-CN" dirty="0" smtClean="0"/>
              <a:t>5</a:t>
            </a:r>
            <a:r>
              <a:rPr lang="zh-CN" altLang="en-US" dirty="0" smtClean="0"/>
              <a:t>）图像</a:t>
            </a:r>
            <a:r>
              <a:rPr lang="zh-CN" altLang="en-US" dirty="0"/>
              <a:t>可被搜索、索引、脚本化或</a:t>
            </a:r>
            <a:r>
              <a:rPr lang="zh-CN" altLang="en-US" dirty="0" smtClean="0"/>
              <a:t>压缩  （适合制作地图）；</a:t>
            </a:r>
            <a:endParaRPr kumimoji="1" lang="zh-CN" altLang="en-US" dirty="0" smtClean="0"/>
          </a:p>
          <a:p>
            <a:pPr latinLnBrk="1"/>
            <a:r>
              <a:rPr kumimoji="1" lang="zh-CN" altLang="en-US" dirty="0" smtClean="0"/>
              <a:t>   （</a:t>
            </a:r>
            <a:r>
              <a:rPr kumimoji="1" lang="en-US" altLang="zh-CN" dirty="0" smtClean="0"/>
              <a:t>4</a:t>
            </a:r>
            <a:r>
              <a:rPr kumimoji="1" lang="zh-CN" altLang="en-US" dirty="0" smtClean="0"/>
              <a:t>）</a:t>
            </a:r>
            <a:r>
              <a:rPr lang="en-US" altLang="zh-CN" dirty="0"/>
              <a:t>SVG </a:t>
            </a:r>
            <a:r>
              <a:rPr lang="zh-CN" altLang="en-US" dirty="0"/>
              <a:t>可被非常多的工具读取和修改（比如记事本</a:t>
            </a:r>
            <a:r>
              <a:rPr lang="zh-CN" altLang="en-US" dirty="0" smtClean="0"/>
              <a:t>）；</a:t>
            </a:r>
            <a:endParaRPr lang="zh-CN" altLang="en-US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5237175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35399" y="427957"/>
            <a:ext cx="998806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/>
              <a:t>（</a:t>
            </a:r>
            <a:r>
              <a:rPr kumimoji="1" lang="en-US" altLang="zh-CN" sz="2800" dirty="0" smtClean="0"/>
              <a:t>4</a:t>
            </a:r>
            <a:r>
              <a:rPr kumimoji="1" lang="zh-CN" altLang="en-US" sz="2800" dirty="0" smtClean="0"/>
              <a:t>）变形动画  </a:t>
            </a:r>
            <a:r>
              <a:rPr kumimoji="1" lang="en-US" altLang="zh-CN" sz="2800" dirty="0" smtClean="0"/>
              <a:t>&lt;</a:t>
            </a:r>
            <a:r>
              <a:rPr lang="en-US" altLang="zh-CN" sz="2800" b="1" dirty="0"/>
              <a:t> </a:t>
            </a:r>
            <a:r>
              <a:rPr lang="en-US" altLang="zh-CN" sz="2800" b="1" dirty="0" smtClean="0"/>
              <a:t>stroke</a:t>
            </a:r>
            <a:r>
              <a:rPr lang="zh-CN" altLang="en-US" sz="2800" b="1" dirty="0" smtClean="0"/>
              <a:t> </a:t>
            </a:r>
            <a:r>
              <a:rPr kumimoji="1" lang="en-US" altLang="zh-CN" sz="2800" dirty="0" smtClean="0"/>
              <a:t>&gt;</a:t>
            </a:r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435399" y="3183900"/>
            <a:ext cx="1140042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calcMode</a:t>
            </a:r>
            <a:r>
              <a:rPr lang="zh-CN" altLang="en-US" dirty="0"/>
              <a:t> ：每一个动画片段的动画表现 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de-DE" altLang="zh-CN" dirty="0" err="1"/>
              <a:t>discrete</a:t>
            </a:r>
            <a:r>
              <a:rPr lang="de-DE" altLang="zh-CN" dirty="0"/>
              <a:t> | linear | </a:t>
            </a:r>
            <a:r>
              <a:rPr lang="de-DE" altLang="zh-CN" dirty="0" err="1"/>
              <a:t>paced</a:t>
            </a:r>
            <a:r>
              <a:rPr lang="de-DE" altLang="zh-CN" dirty="0"/>
              <a:t> | </a:t>
            </a:r>
            <a:r>
              <a:rPr lang="de-DE" altLang="zh-CN" dirty="0" err="1"/>
              <a:t>spline</a:t>
            </a:r>
            <a:r>
              <a:rPr lang="zh-CN" altLang="en-US" dirty="0"/>
              <a:t>  （贝塞尔曲线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/>
              <a:t>keyTimes</a:t>
            </a:r>
            <a:r>
              <a:rPr lang="en-US" altLang="zh-CN" dirty="0"/>
              <a:t>,</a:t>
            </a:r>
            <a:r>
              <a:rPr lang="zh-CN" altLang="en-US" dirty="0"/>
              <a:t>：动画各个阶段指定动画持续时间</a:t>
            </a:r>
            <a:r>
              <a:rPr lang="en-US" altLang="zh-CN" dirty="0"/>
              <a:t>,</a:t>
            </a:r>
            <a:r>
              <a:rPr lang="zh-CN" altLang="en-US" dirty="0"/>
              <a:t> 和</a:t>
            </a:r>
            <a:r>
              <a:rPr lang="en-US" altLang="zh-CN" dirty="0"/>
              <a:t>&lt;list&gt;</a:t>
            </a:r>
            <a:r>
              <a:rPr lang="zh-CN" altLang="en-US" dirty="0"/>
              <a:t>类似，都是分号分隔一组值  </a:t>
            </a:r>
            <a:r>
              <a:rPr lang="en-US" altLang="zh-CN" dirty="0"/>
              <a:t>&lt;</a:t>
            </a:r>
            <a:r>
              <a:rPr lang="zh-CN" altLang="en-US" dirty="0"/>
              <a:t> </a:t>
            </a:r>
            <a:r>
              <a:rPr lang="mr-IN" altLang="zh-CN" dirty="0" err="1"/>
              <a:t>keyTimes</a:t>
            </a:r>
            <a:r>
              <a:rPr lang="mr-IN" altLang="zh-CN" dirty="0"/>
              <a:t>=“0; .8; 1”</a:t>
            </a:r>
            <a:r>
              <a:rPr lang="zh-CN" altLang="en-US" dirty="0"/>
              <a:t> </a:t>
            </a:r>
            <a:r>
              <a:rPr lang="en-US" altLang="zh-CN" dirty="0" smtClean="0"/>
              <a:t>&gt;</a:t>
            </a:r>
          </a:p>
          <a:p>
            <a:r>
              <a:rPr lang="zh-CN" altLang="en-US" dirty="0" smtClean="0"/>
              <a:t> 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/>
              <a:t>keySplines</a:t>
            </a:r>
            <a:r>
              <a:rPr lang="en-US" altLang="zh-CN" dirty="0"/>
              <a:t>:</a:t>
            </a:r>
            <a:r>
              <a:rPr lang="zh-CN" altLang="en-US" dirty="0"/>
              <a:t> 贝塞尔曲线控制点 </a:t>
            </a:r>
            <a:endParaRPr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lang="en-US" altLang="zh-CN" dirty="0" smtClean="0"/>
              <a:t>values:</a:t>
            </a:r>
            <a:r>
              <a:rPr lang="zh-CN" altLang="en-US" dirty="0" smtClean="0"/>
              <a:t> 结合</a:t>
            </a:r>
            <a:r>
              <a:rPr lang="en-US" altLang="zh-CN" dirty="0" err="1" smtClean="0"/>
              <a:t>attributeName</a:t>
            </a:r>
            <a:r>
              <a:rPr lang="zh-CN" altLang="en-US" dirty="0" smtClean="0"/>
              <a:t>属性，来设置属性具体的值，每一组值用 </a:t>
            </a:r>
            <a:r>
              <a:rPr lang="en-US" altLang="zh-CN" dirty="0" smtClean="0"/>
              <a:t>;</a:t>
            </a:r>
            <a:r>
              <a:rPr lang="zh-CN" altLang="en-US" dirty="0" smtClean="0"/>
              <a:t> 分隔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9128" y="961575"/>
            <a:ext cx="1909322" cy="222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28469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27538" y="445478"/>
            <a:ext cx="52636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 smtClean="0"/>
              <a:t>6. </a:t>
            </a:r>
            <a:r>
              <a:rPr kumimoji="1" lang="zh-CN" altLang="en-US" sz="3200" b="1" dirty="0" smtClean="0"/>
              <a:t>常用开源库介绍</a:t>
            </a:r>
            <a:endParaRPr kumimoji="1" lang="zh-CN" altLang="en-US" sz="32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918250" y="1117542"/>
            <a:ext cx="107266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/>
              <a:t>Snap.svg</a:t>
            </a:r>
            <a:r>
              <a:rPr kumimoji="1" lang="zh-CN" altLang="en-US" dirty="0" smtClean="0"/>
              <a:t>                （支持生成</a:t>
            </a:r>
            <a:r>
              <a:rPr kumimoji="1" lang="en-US" altLang="zh-CN" dirty="0" err="1" smtClean="0"/>
              <a:t>svg</a:t>
            </a:r>
            <a:r>
              <a:rPr kumimoji="1" lang="zh-CN" altLang="en-US" dirty="0" smtClean="0"/>
              <a:t>元素和控制动画）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>
                <a:hlinkClick r:id="rId2"/>
              </a:rPr>
              <a:t>https://github.com/adobe-webplatform/Snap.svg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739" y="2391948"/>
            <a:ext cx="6963508" cy="224449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154232" y="5075281"/>
            <a:ext cx="9996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4"/>
              </a:rPr>
              <a:t>https://codepen.io/ryanzola/pen/WPxaeq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682553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90954" y="994710"/>
            <a:ext cx="107266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SVG-Morpheus</a:t>
            </a:r>
            <a:r>
              <a:rPr kumimoji="1" lang="zh-CN" altLang="en-US" dirty="0" smtClean="0"/>
              <a:t>（</a:t>
            </a:r>
            <a:r>
              <a:rPr lang="zh-CN" altLang="en-US" dirty="0"/>
              <a:t> </a:t>
            </a:r>
            <a:r>
              <a:rPr lang="en-US" altLang="zh-CN" dirty="0"/>
              <a:t>SVG</a:t>
            </a:r>
            <a:r>
              <a:rPr lang="zh-CN" altLang="en-US" dirty="0" smtClean="0"/>
              <a:t>图标动画变换库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err="1" smtClean="0"/>
              <a:t>Github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 </a:t>
            </a:r>
            <a:r>
              <a:rPr lang="en-US" altLang="zh-CN" u="sng" dirty="0" smtClean="0">
                <a:hlinkClick r:id="rId2"/>
              </a:rPr>
              <a:t>https</a:t>
            </a:r>
            <a:r>
              <a:rPr lang="en-US" altLang="zh-CN" u="sng" dirty="0">
                <a:hlinkClick r:id="rId2"/>
              </a:rPr>
              <a:t>://</a:t>
            </a:r>
            <a:r>
              <a:rPr lang="en-US" altLang="zh-CN" u="sng" dirty="0" smtClean="0">
                <a:hlinkClick r:id="rId2"/>
              </a:rPr>
              <a:t>github.com/alexk111/SVG-Morpheus</a:t>
            </a:r>
            <a:r>
              <a:rPr lang="zh-CN" altLang="en-US" u="sng" dirty="0" smtClean="0"/>
              <a:t>           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181528" y="5034337"/>
            <a:ext cx="9996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DEMO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 </a:t>
            </a:r>
            <a:r>
              <a:rPr lang="en-US" altLang="zh-CN" dirty="0" smtClean="0">
                <a:hlinkClick r:id="rId3"/>
              </a:rPr>
              <a:t>http</a:t>
            </a:r>
            <a:r>
              <a:rPr lang="en-US" altLang="zh-CN" dirty="0">
                <a:hlinkClick r:id="rId3"/>
              </a:rPr>
              <a:t>://alexk111.github.io/SVG-Morpheus/</a:t>
            </a:r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528" y="2368256"/>
            <a:ext cx="2286000" cy="231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3345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16597" y="874489"/>
            <a:ext cx="107266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 smtClean="0"/>
              <a:t>Vivus</a:t>
            </a:r>
            <a:r>
              <a:rPr lang="zh-CN" altLang="en-US" b="1" dirty="0" smtClean="0"/>
              <a:t>     </a:t>
            </a:r>
            <a:r>
              <a:rPr kumimoji="1" lang="zh-CN" altLang="en-US" dirty="0" smtClean="0"/>
              <a:t>（</a:t>
            </a:r>
            <a:r>
              <a:rPr lang="zh-CN" altLang="en-US" dirty="0"/>
              <a:t>轻量级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库，控制描边动画各种效果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err="1" smtClean="0"/>
              <a:t>github</a:t>
            </a:r>
            <a:r>
              <a:rPr kumimoji="1" lang="zh-CN" altLang="en-US" dirty="0" smtClean="0"/>
              <a:t>： </a:t>
            </a:r>
            <a:r>
              <a:rPr lang="en-US" altLang="zh-CN" dirty="0" smtClean="0">
                <a:hlinkClick r:id="rId2"/>
              </a:rPr>
              <a:t>https</a:t>
            </a:r>
            <a:r>
              <a:rPr lang="en-US" altLang="zh-CN" dirty="0">
                <a:hlinkClick r:id="rId2"/>
              </a:rPr>
              <a:t>://github.com/maxwellito/vivus#vivusjs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181528" y="5054885"/>
            <a:ext cx="9996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官网：</a:t>
            </a:r>
            <a:r>
              <a:rPr lang="en-US" altLang="zh-CN" dirty="0" smtClean="0">
                <a:hlinkClick r:id="rId3"/>
              </a:rPr>
              <a:t>http</a:t>
            </a:r>
            <a:r>
              <a:rPr lang="en-US" altLang="zh-CN" dirty="0">
                <a:hlinkClick r:id="rId3"/>
              </a:rPr>
              <a:t>://maxwellito.github.io/vivus/</a:t>
            </a: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0198" y="2147013"/>
            <a:ext cx="3766620" cy="273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48981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19156" y="298214"/>
            <a:ext cx="1092630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 smtClean="0"/>
              <a:t>兼容性介绍</a:t>
            </a:r>
          </a:p>
          <a:p>
            <a:endParaRPr kumimoji="1" lang="zh-CN" altLang="en-US" sz="32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337" y="1120207"/>
            <a:ext cx="10741387" cy="5315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79864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7512" y="267392"/>
            <a:ext cx="1092630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 smtClean="0"/>
              <a:t>实例介绍</a:t>
            </a:r>
          </a:p>
          <a:p>
            <a:r>
              <a:rPr kumimoji="1" lang="en-US" altLang="zh-CN" sz="3200" dirty="0" smtClean="0"/>
              <a:t>	</a:t>
            </a:r>
            <a:endParaRPr kumimoji="1" lang="zh-CN" altLang="en-US" sz="32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055" y="982453"/>
            <a:ext cx="10629900" cy="14351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24055" y="2625969"/>
            <a:ext cx="1097006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 </a:t>
            </a:r>
            <a:r>
              <a:rPr lang="zh-CN" altLang="en-US" dirty="0" smtClean="0"/>
              <a:t>第一</a:t>
            </a:r>
            <a:r>
              <a:rPr lang="zh-CN" altLang="en-US" dirty="0"/>
              <a:t>行包含了 </a:t>
            </a:r>
            <a:r>
              <a:rPr lang="en-US" altLang="zh-CN" dirty="0"/>
              <a:t>XML </a:t>
            </a:r>
            <a:r>
              <a:rPr lang="zh-CN" altLang="en-US" dirty="0"/>
              <a:t>声明。请注意 </a:t>
            </a:r>
            <a:r>
              <a:rPr lang="en-US" altLang="zh-CN" dirty="0"/>
              <a:t>standalone </a:t>
            </a:r>
            <a:r>
              <a:rPr lang="zh-CN" altLang="en-US" dirty="0"/>
              <a:t>属性！该属性规定此 </a:t>
            </a:r>
            <a:r>
              <a:rPr lang="en-US" altLang="zh-CN" dirty="0"/>
              <a:t>SVG </a:t>
            </a:r>
            <a:r>
              <a:rPr lang="zh-CN" altLang="en-US" dirty="0"/>
              <a:t>文件是否是“独立的”，或含有对外部文件的引用。</a:t>
            </a:r>
          </a:p>
          <a:p>
            <a:r>
              <a:rPr lang="en-US" altLang="zh-CN" dirty="0"/>
              <a:t>standalone="no" </a:t>
            </a:r>
            <a:r>
              <a:rPr lang="zh-CN" altLang="en-US" dirty="0"/>
              <a:t>意味着 </a:t>
            </a:r>
            <a:r>
              <a:rPr lang="en-US" altLang="zh-CN" dirty="0"/>
              <a:t>SVG </a:t>
            </a:r>
            <a:r>
              <a:rPr lang="zh-CN" altLang="en-US" dirty="0"/>
              <a:t>文档会引用一个外部文件 </a:t>
            </a:r>
            <a:r>
              <a:rPr lang="en-US" altLang="zh-CN" dirty="0"/>
              <a:t>- </a:t>
            </a:r>
            <a:r>
              <a:rPr lang="zh-CN" altLang="en-US" dirty="0"/>
              <a:t>在这里，是 </a:t>
            </a:r>
            <a:r>
              <a:rPr lang="en-US" altLang="zh-CN" dirty="0"/>
              <a:t>DTD 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 第二</a:t>
            </a:r>
            <a:r>
              <a:rPr lang="zh-CN" altLang="en-US" dirty="0"/>
              <a:t>和第三行引用了这个外部的 </a:t>
            </a:r>
            <a:r>
              <a:rPr lang="en-US" altLang="zh-CN" dirty="0"/>
              <a:t>SVG DTD</a:t>
            </a:r>
            <a:r>
              <a:rPr lang="zh-CN" altLang="en-US" dirty="0"/>
              <a:t>。该 </a:t>
            </a:r>
            <a:r>
              <a:rPr lang="en-US" altLang="zh-CN" dirty="0"/>
              <a:t>DTD </a:t>
            </a:r>
            <a:r>
              <a:rPr lang="zh-CN" altLang="en-US" dirty="0"/>
              <a:t>位于 “</a:t>
            </a:r>
            <a:r>
              <a:rPr lang="en-US" altLang="zh-CN" dirty="0"/>
              <a:t>http://www.w3.org/Graphics/SVG/1.1/DTD/svg11.dtd”</a:t>
            </a:r>
            <a:r>
              <a:rPr lang="zh-CN" altLang="en-US" dirty="0"/>
              <a:t>。该 </a:t>
            </a:r>
            <a:r>
              <a:rPr lang="en-US" altLang="zh-CN" dirty="0"/>
              <a:t>DTD </a:t>
            </a:r>
            <a:r>
              <a:rPr lang="zh-CN" altLang="en-US" dirty="0"/>
              <a:t>位于 </a:t>
            </a:r>
            <a:r>
              <a:rPr lang="en-US" altLang="zh-CN" dirty="0"/>
              <a:t>W3C</a:t>
            </a:r>
            <a:r>
              <a:rPr lang="zh-CN" altLang="en-US" dirty="0"/>
              <a:t>，含有所有允许的 </a:t>
            </a:r>
            <a:r>
              <a:rPr lang="en-US" altLang="zh-CN" dirty="0"/>
              <a:t>SVG </a:t>
            </a:r>
            <a:r>
              <a:rPr lang="zh-CN" altLang="en-US" dirty="0"/>
              <a:t>元素。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 </a:t>
            </a:r>
            <a:r>
              <a:rPr lang="en-US" altLang="zh-CN" dirty="0" smtClean="0"/>
              <a:t>SVG </a:t>
            </a:r>
            <a:r>
              <a:rPr lang="zh-CN" altLang="en-US" dirty="0"/>
              <a:t>代码以 </a:t>
            </a:r>
            <a:r>
              <a:rPr lang="en-US" altLang="zh-CN" dirty="0"/>
              <a:t>&lt;</a:t>
            </a:r>
            <a:r>
              <a:rPr lang="en-US" altLang="zh-CN" dirty="0" err="1"/>
              <a:t>svg</a:t>
            </a:r>
            <a:r>
              <a:rPr lang="en-US" altLang="zh-CN" dirty="0"/>
              <a:t>&gt; </a:t>
            </a:r>
            <a:r>
              <a:rPr lang="zh-CN" altLang="en-US" dirty="0"/>
              <a:t>元素开始，包括开启标签 </a:t>
            </a:r>
            <a:r>
              <a:rPr lang="en-US" altLang="zh-CN" dirty="0"/>
              <a:t>&lt;</a:t>
            </a:r>
            <a:r>
              <a:rPr lang="en-US" altLang="zh-CN" dirty="0" err="1"/>
              <a:t>svg</a:t>
            </a:r>
            <a:r>
              <a:rPr lang="en-US" altLang="zh-CN" dirty="0"/>
              <a:t>&gt; </a:t>
            </a:r>
            <a:r>
              <a:rPr lang="zh-CN" altLang="en-US" dirty="0"/>
              <a:t>和关闭标签 </a:t>
            </a:r>
            <a:r>
              <a:rPr lang="en-US" altLang="zh-CN" dirty="0"/>
              <a:t>&lt;/</a:t>
            </a:r>
            <a:r>
              <a:rPr lang="en-US" altLang="zh-CN" dirty="0" err="1"/>
              <a:t>svg</a:t>
            </a:r>
            <a:r>
              <a:rPr lang="en-US" altLang="zh-CN" dirty="0"/>
              <a:t>&gt; </a:t>
            </a:r>
            <a:r>
              <a:rPr lang="zh-CN" altLang="en-US" dirty="0"/>
              <a:t>。这是根元素。</a:t>
            </a:r>
            <a:r>
              <a:rPr lang="en-US" altLang="zh-CN" dirty="0"/>
              <a:t>width </a:t>
            </a:r>
            <a:r>
              <a:rPr lang="zh-CN" altLang="en-US" dirty="0"/>
              <a:t>和 </a:t>
            </a:r>
            <a:r>
              <a:rPr lang="en-US" altLang="zh-CN" dirty="0"/>
              <a:t>height </a:t>
            </a:r>
            <a:r>
              <a:rPr lang="zh-CN" altLang="en-US" dirty="0"/>
              <a:t>属性可设置此 </a:t>
            </a:r>
            <a:r>
              <a:rPr lang="en-US" altLang="zh-CN" dirty="0"/>
              <a:t>SVG </a:t>
            </a:r>
            <a:r>
              <a:rPr lang="zh-CN" altLang="en-US" dirty="0"/>
              <a:t>文档的宽度和高度。</a:t>
            </a:r>
            <a:r>
              <a:rPr lang="en-US" altLang="zh-CN" dirty="0"/>
              <a:t>version </a:t>
            </a:r>
            <a:r>
              <a:rPr lang="zh-CN" altLang="en-US" dirty="0"/>
              <a:t>属性可定义所使用的 </a:t>
            </a:r>
            <a:r>
              <a:rPr lang="en-US" altLang="zh-CN" dirty="0"/>
              <a:t>SVG </a:t>
            </a:r>
            <a:r>
              <a:rPr lang="zh-CN" altLang="en-US" dirty="0"/>
              <a:t>版本，</a:t>
            </a:r>
            <a:r>
              <a:rPr lang="en-US" altLang="zh-CN" dirty="0" err="1"/>
              <a:t>xmlns</a:t>
            </a:r>
            <a:r>
              <a:rPr lang="en-US" altLang="zh-CN" dirty="0"/>
              <a:t> </a:t>
            </a:r>
            <a:r>
              <a:rPr lang="zh-CN" altLang="en-US" dirty="0"/>
              <a:t>属性可定义 </a:t>
            </a:r>
            <a:r>
              <a:rPr lang="en-US" altLang="zh-CN" dirty="0"/>
              <a:t>SVG </a:t>
            </a:r>
            <a:r>
              <a:rPr lang="zh-CN" altLang="en-US" dirty="0"/>
              <a:t>命名空间。</a:t>
            </a:r>
          </a:p>
          <a:p>
            <a:endParaRPr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742281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44374" y="443238"/>
            <a:ext cx="109263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/>
              <a:t>2. </a:t>
            </a:r>
            <a:r>
              <a:rPr lang="zh-CN" altLang="en-US" sz="3200" b="1" dirty="0" smtClean="0"/>
              <a:t>基本概念</a:t>
            </a:r>
            <a:endParaRPr lang="zh-CN" altLang="en-US" sz="32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785447" y="1301261"/>
            <a:ext cx="10363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viewport: </a:t>
            </a:r>
            <a:r>
              <a:rPr lang="zh-CN" altLang="en-US" sz="2000" dirty="0"/>
              <a:t>物理</a:t>
            </a:r>
            <a:r>
              <a:rPr lang="zh-CN" altLang="en-US" sz="2000" dirty="0" smtClean="0"/>
              <a:t>窗口（画布大小</a:t>
            </a:r>
            <a:r>
              <a:rPr lang="zh-CN" altLang="en-US" sz="2000" dirty="0"/>
              <a:t>）</a:t>
            </a:r>
          </a:p>
          <a:p>
            <a:r>
              <a:rPr lang="en-US" altLang="zh-CN" sz="2000" dirty="0" err="1"/>
              <a:t>viewbox</a:t>
            </a:r>
            <a:r>
              <a:rPr lang="en-US" altLang="zh-CN" sz="2000" dirty="0"/>
              <a:t>: </a:t>
            </a:r>
            <a:r>
              <a:rPr lang="zh-CN" altLang="en-US" sz="2000" dirty="0"/>
              <a:t>实物</a:t>
            </a:r>
            <a:r>
              <a:rPr lang="zh-CN" altLang="en-US" sz="2000" dirty="0" smtClean="0"/>
              <a:t>窗口</a:t>
            </a:r>
            <a:endParaRPr lang="en-US" altLang="zh-CN" sz="2000" dirty="0"/>
          </a:p>
          <a:p>
            <a:r>
              <a:rPr lang="en-US" altLang="zh-CN" sz="2000" dirty="0" err="1" smtClean="0"/>
              <a:t>preserveAspectRatio</a:t>
            </a:r>
            <a:r>
              <a:rPr lang="en-US" altLang="zh-CN" sz="2000" dirty="0"/>
              <a:t>: </a:t>
            </a:r>
            <a:r>
              <a:rPr lang="zh-CN" altLang="en-US" sz="2000" dirty="0"/>
              <a:t>保留横</a:t>
            </a:r>
            <a:r>
              <a:rPr lang="zh-CN" altLang="en-US" sz="2000" dirty="0" smtClean="0"/>
              <a:t>纵比</a:t>
            </a:r>
            <a:endParaRPr lang="zh-CN" altLang="en-US" sz="2000" dirty="0"/>
          </a:p>
          <a:p>
            <a:endParaRPr lang="ja-JP" altLang="en-US" sz="2000" dirty="0"/>
          </a:p>
        </p:txBody>
      </p:sp>
      <p:sp>
        <p:nvSpPr>
          <p:cNvPr id="3" name="文本框 2"/>
          <p:cNvSpPr txBox="1"/>
          <p:nvPr/>
        </p:nvSpPr>
        <p:spPr>
          <a:xfrm>
            <a:off x="926123" y="2942492"/>
            <a:ext cx="10644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/>
              <a:t>viewport</a:t>
            </a:r>
            <a:endParaRPr kumimoji="1" lang="en-US" altLang="zh-CN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497" y="3462772"/>
            <a:ext cx="8547100" cy="8255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254369" y="4700954"/>
            <a:ext cx="10128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              代表上图中使用的 </a:t>
            </a:r>
            <a:r>
              <a:rPr kumimoji="1" lang="en-US" altLang="zh-CN" dirty="0" smtClean="0"/>
              <a:t>x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width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height</a:t>
            </a:r>
            <a:r>
              <a:rPr kumimoji="1" lang="zh-CN" altLang="en-US" dirty="0" smtClean="0"/>
              <a:t> 四个属性，在页面固定一个矩形区域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450108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44374" y="443238"/>
            <a:ext cx="109263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err="1" smtClean="0"/>
              <a:t>viewbox</a:t>
            </a:r>
            <a:endParaRPr lang="en-US" altLang="zh-CN" sz="16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1087612" y="1135286"/>
            <a:ext cx="10785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用于定义</a:t>
            </a:r>
            <a:r>
              <a:rPr kumimoji="1" lang="en-US" altLang="zh-CN" dirty="0" smtClean="0"/>
              <a:t>SVG</a:t>
            </a:r>
            <a:r>
              <a:rPr kumimoji="1" lang="zh-CN" altLang="en-US" dirty="0" smtClean="0"/>
              <a:t>元素在</a:t>
            </a:r>
            <a:r>
              <a:rPr kumimoji="1" lang="en-US" altLang="zh-CN" dirty="0" smtClean="0"/>
              <a:t>viewport</a:t>
            </a:r>
            <a:r>
              <a:rPr kumimoji="1" lang="zh-CN" altLang="en-US" dirty="0" smtClean="0"/>
              <a:t>中的比例尺</a:t>
            </a:r>
            <a:endParaRPr kumimoji="1" lang="en-US" altLang="zh-CN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1160980" y="3113070"/>
            <a:ext cx="101919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注意：</a:t>
            </a:r>
            <a:endParaRPr kumimoji="1" lang="en-US" altLang="zh-CN" dirty="0" smtClean="0"/>
          </a:p>
          <a:p>
            <a:r>
              <a:rPr kumimoji="1" lang="zh-CN" altLang="en-US" dirty="0" smtClean="0"/>
              <a:t>    </a:t>
            </a:r>
            <a:r>
              <a:rPr kumimoji="1" lang="en-US" altLang="zh-CN" dirty="0" smtClean="0"/>
              <a:t>SVG</a:t>
            </a:r>
            <a:r>
              <a:rPr kumimoji="1" lang="zh-CN" altLang="en-US" dirty="0" smtClean="0"/>
              <a:t>中子元素是不能带单位的，并且子元素的初始单位根据</a:t>
            </a:r>
            <a:r>
              <a:rPr kumimoji="1" lang="en-US" altLang="zh-CN" dirty="0" smtClean="0"/>
              <a:t>viewport</a:t>
            </a:r>
            <a:r>
              <a:rPr kumimoji="1" lang="zh-CN" altLang="en-US" dirty="0" smtClean="0"/>
              <a:t>和</a:t>
            </a:r>
            <a:r>
              <a:rPr kumimoji="1" lang="en-US" altLang="zh-CN" dirty="0" err="1" smtClean="0"/>
              <a:t>viewbox</a:t>
            </a:r>
            <a:r>
              <a:rPr kumimoji="1" lang="zh-CN" altLang="en-US" dirty="0" smtClean="0"/>
              <a:t>比例而定</a:t>
            </a:r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viewport: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[400,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200]</a:t>
            </a:r>
          </a:p>
          <a:p>
            <a:r>
              <a:rPr kumimoji="1" lang="en-US" altLang="zh-CN" dirty="0"/>
              <a:t>	</a:t>
            </a:r>
            <a:r>
              <a:rPr kumimoji="1" lang="en-US" altLang="zh-CN" dirty="0" err="1" smtClean="0"/>
              <a:t>viewbox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[40,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20]</a:t>
            </a:r>
          </a:p>
          <a:p>
            <a:r>
              <a:rPr kumimoji="1" lang="zh-CN" altLang="en-US" dirty="0" smtClean="0"/>
              <a:t>    如上图，定义</a:t>
            </a:r>
            <a:r>
              <a:rPr kumimoji="1" lang="en-US" altLang="zh-CN" dirty="0" err="1" smtClean="0"/>
              <a:t>viewbox</a:t>
            </a:r>
            <a:r>
              <a:rPr kumimoji="1" lang="zh-CN" altLang="en-US" dirty="0" smtClean="0"/>
              <a:t>情况下初始单位为：</a:t>
            </a:r>
            <a:r>
              <a:rPr kumimoji="1" lang="en-US" altLang="zh-CN" dirty="0" smtClean="0"/>
              <a:t>400/40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10px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也就是说子元素里 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单位为</a:t>
            </a:r>
            <a:r>
              <a:rPr kumimoji="1" lang="en-US" altLang="zh-CN" dirty="0" smtClean="0"/>
              <a:t>10px</a:t>
            </a:r>
            <a:r>
              <a:rPr kumimoji="1" lang="zh-CN" altLang="en-US" dirty="0" smtClean="0"/>
              <a:t> 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4096" y="1832594"/>
            <a:ext cx="71501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10519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44374" y="443238"/>
            <a:ext cx="109263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err="1" smtClean="0"/>
              <a:t>preserveAspectRatio</a:t>
            </a:r>
            <a:r>
              <a:rPr lang="zh-CN" altLang="en-US" sz="3200" b="1" dirty="0" smtClean="0"/>
              <a:t>   </a:t>
            </a:r>
            <a:r>
              <a:rPr lang="en-US" altLang="zh-CN" sz="1600" b="1" dirty="0"/>
              <a:t>&lt;align&gt; [&lt;</a:t>
            </a:r>
            <a:r>
              <a:rPr lang="en-US" altLang="zh-CN" sz="1600" b="1" dirty="0" err="1"/>
              <a:t>meetOrSlice</a:t>
            </a:r>
            <a:r>
              <a:rPr lang="en-US" altLang="zh-CN" sz="1600" b="1" dirty="0" smtClean="0"/>
              <a:t>&gt;]</a:t>
            </a:r>
            <a:r>
              <a:rPr lang="zh-CN" altLang="en-US" sz="1600" b="1" dirty="0" smtClean="0"/>
              <a:t>    （保持长宽比）</a:t>
            </a:r>
            <a:endParaRPr lang="en-US" altLang="zh-CN" sz="16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1015693" y="1833929"/>
            <a:ext cx="107852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preserveAspectRatio</a:t>
            </a:r>
            <a:r>
              <a:rPr lang="zh-CN" altLang="en-US" b="1" dirty="0" smtClean="0"/>
              <a:t> 共有两个参数 </a:t>
            </a:r>
            <a:r>
              <a:rPr lang="en-US" altLang="zh-CN" b="1" dirty="0" smtClean="0"/>
              <a:t>align</a:t>
            </a:r>
            <a:r>
              <a:rPr lang="zh-CN" altLang="en-US" b="1" dirty="0" smtClean="0"/>
              <a:t> （对齐方式），</a:t>
            </a:r>
            <a:r>
              <a:rPr lang="en-US" altLang="zh-CN" b="1" dirty="0"/>
              <a:t> </a:t>
            </a:r>
            <a:r>
              <a:rPr lang="en-US" altLang="zh-CN" b="1" dirty="0" err="1" smtClean="0"/>
              <a:t>meetOrSlice</a:t>
            </a:r>
            <a:endParaRPr lang="en-US" altLang="zh-CN" b="1" dirty="0" smtClean="0"/>
          </a:p>
          <a:p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lang="en-US" altLang="zh-CN" b="1" dirty="0" smtClean="0"/>
              <a:t>align</a:t>
            </a:r>
            <a:r>
              <a:rPr lang="zh-CN" altLang="en-US" b="1" dirty="0" smtClean="0"/>
              <a:t>：</a:t>
            </a:r>
            <a:r>
              <a:rPr kumimoji="1" lang="zh-CN" altLang="en-US" dirty="0" smtClean="0"/>
              <a:t>用来定义</a:t>
            </a:r>
            <a:r>
              <a:rPr kumimoji="1" lang="en-US" altLang="zh-CN" dirty="0" smtClean="0"/>
              <a:t>viewport</a:t>
            </a:r>
            <a:r>
              <a:rPr kumimoji="1" lang="zh-CN" altLang="en-US" dirty="0" smtClean="0"/>
              <a:t>和</a:t>
            </a:r>
            <a:r>
              <a:rPr kumimoji="1" lang="en-US" altLang="zh-CN" dirty="0" err="1" smtClean="0"/>
              <a:t>viewbox</a:t>
            </a:r>
            <a:r>
              <a:rPr kumimoji="1" lang="zh-CN" altLang="en-US" dirty="0" smtClean="0"/>
              <a:t>（宽高比不同时）的相互对齐方式，默认值</a:t>
            </a:r>
            <a:r>
              <a:rPr lang="en-US" altLang="zh-CN" dirty="0" err="1" smtClean="0"/>
              <a:t>xMidYMid</a:t>
            </a:r>
            <a:r>
              <a:rPr lang="en-US" altLang="zh-CN" dirty="0" smtClean="0"/>
              <a:t>,</a:t>
            </a:r>
            <a:r>
              <a:rPr lang="zh-CN" altLang="en-US" dirty="0" smtClean="0"/>
              <a:t> 即中点重合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对称点如下图共有</a:t>
            </a:r>
            <a:r>
              <a:rPr kumimoji="1" lang="en-US" altLang="zh-CN" dirty="0" smtClean="0"/>
              <a:t>9</a:t>
            </a:r>
            <a:r>
              <a:rPr kumimoji="1" lang="zh-CN" altLang="en-US" dirty="0" smtClean="0"/>
              <a:t>个</a:t>
            </a:r>
            <a:endParaRPr kumimoji="1" lang="en-US" altLang="zh-CN" dirty="0" smtClean="0"/>
          </a:p>
        </p:txBody>
      </p:sp>
      <p:pic>
        <p:nvPicPr>
          <p:cNvPr id="1026" name="Picture 2" descr="mage.png-13.8k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5402" y="3687280"/>
            <a:ext cx="4105275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693" y="1064396"/>
            <a:ext cx="9894013" cy="707844"/>
          </a:xfrm>
          <a:prstGeom prst="rect">
            <a:avLst/>
          </a:prstGeom>
        </p:spPr>
      </p:pic>
      <p:pic>
        <p:nvPicPr>
          <p:cNvPr id="1028" name="Picture 4" descr="mage.png-2.2k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883" y="4182580"/>
            <a:ext cx="19431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1536627" y="4240328"/>
            <a:ext cx="133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>
                <a:solidFill>
                  <a:srgbClr val="FF0000"/>
                </a:solidFill>
              </a:rPr>
              <a:t>viewprot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93456" y="4787740"/>
            <a:ext cx="11192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 err="1" smtClean="0">
                <a:solidFill>
                  <a:srgbClr val="FF0000"/>
                </a:solidFill>
              </a:rPr>
              <a:t>viewbox</a:t>
            </a:r>
            <a:endParaRPr kumimoji="1" lang="zh-CN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183919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01384" y="595901"/>
            <a:ext cx="10715946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meetOrSlice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:</a:t>
            </a:r>
            <a:r>
              <a:rPr lang="zh-CN" altLang="en-US" b="1" dirty="0" smtClean="0"/>
              <a:t>            </a:t>
            </a:r>
            <a:endParaRPr lang="en-US" altLang="zh-CN" b="1" dirty="0" smtClean="0"/>
          </a:p>
          <a:p>
            <a:endParaRPr kumimoji="1" lang="en-US" altLang="zh-CN" b="1" dirty="0"/>
          </a:p>
          <a:p>
            <a:r>
              <a:rPr kumimoji="1" lang="zh-CN" altLang="en-US" b="1" dirty="0"/>
              <a:t> </a:t>
            </a:r>
            <a:r>
              <a:rPr kumimoji="1" lang="zh-CN" altLang="en-US" b="1" dirty="0" smtClean="0"/>
              <a:t>    </a:t>
            </a:r>
            <a:r>
              <a:rPr kumimoji="1" lang="en-US" altLang="zh-CN" b="1" dirty="0" smtClean="0"/>
              <a:t>meet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:</a:t>
            </a:r>
            <a:r>
              <a:rPr kumimoji="1" lang="zh-CN" altLang="en-US" b="1" dirty="0" smtClean="0"/>
              <a:t> </a:t>
            </a:r>
            <a:r>
              <a:rPr lang="en-US" altLang="zh-CN" dirty="0"/>
              <a:t>viewport</a:t>
            </a:r>
            <a:r>
              <a:rPr lang="zh-CN" altLang="en-US" dirty="0"/>
              <a:t>的宽高比和</a:t>
            </a:r>
            <a:r>
              <a:rPr lang="en-US" altLang="zh-CN" dirty="0" err="1"/>
              <a:t>viewBox</a:t>
            </a:r>
            <a:r>
              <a:rPr lang="zh-CN" altLang="en-US" dirty="0"/>
              <a:t>的宽高比不匹配时，取宽高缩放比中较小的那个</a:t>
            </a:r>
            <a:r>
              <a:rPr lang="zh-CN" altLang="en-US" b="1" dirty="0"/>
              <a:t>注意这里说的是</a:t>
            </a:r>
            <a:r>
              <a:rPr lang="en-US" altLang="zh-CN" b="1" dirty="0" err="1"/>
              <a:t>viewBox</a:t>
            </a:r>
            <a:r>
              <a:rPr lang="zh-CN" altLang="en-US" b="1" dirty="0"/>
              <a:t>的缩放而不是</a:t>
            </a:r>
            <a:r>
              <a:rPr lang="zh-CN" altLang="en-US" b="1" dirty="0" smtClean="0"/>
              <a:t>图形</a:t>
            </a:r>
            <a:endParaRPr lang="en-US" altLang="zh-CN" b="1" dirty="0" smtClean="0"/>
          </a:p>
          <a:p>
            <a:endParaRPr kumimoji="1" lang="en-US" altLang="zh-CN" b="1" dirty="0"/>
          </a:p>
          <a:p>
            <a:r>
              <a:rPr kumimoji="1" lang="zh-CN" altLang="en-US" b="1" dirty="0" smtClean="0"/>
              <a:t>    </a:t>
            </a:r>
            <a:r>
              <a:rPr kumimoji="1" lang="en-US" altLang="zh-CN" b="1" dirty="0" smtClean="0"/>
              <a:t>slice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:</a:t>
            </a:r>
            <a:r>
              <a:rPr kumimoji="1" lang="zh-CN" altLang="en-US" b="1" dirty="0" smtClean="0"/>
              <a:t> </a:t>
            </a:r>
            <a:r>
              <a:rPr lang="zh-CN" altLang="en-US" dirty="0" smtClean="0"/>
              <a:t>当</a:t>
            </a:r>
            <a:r>
              <a:rPr lang="en-US" altLang="zh-CN" dirty="0"/>
              <a:t>viewport</a:t>
            </a:r>
            <a:r>
              <a:rPr lang="zh-CN" altLang="en-US" dirty="0"/>
              <a:t>的宽高比和</a:t>
            </a:r>
            <a:r>
              <a:rPr lang="en-US" altLang="zh-CN" dirty="0" err="1"/>
              <a:t>viewBox</a:t>
            </a:r>
            <a:r>
              <a:rPr lang="zh-CN" altLang="en-US" dirty="0"/>
              <a:t>的宽高比不匹配时，取宽高缩放比中较大的</a:t>
            </a:r>
            <a:r>
              <a:rPr lang="zh-CN" altLang="en-US" dirty="0" smtClean="0"/>
              <a:t>那个</a:t>
            </a:r>
            <a:r>
              <a:rPr lang="en-US" altLang="zh-CN" dirty="0" smtClean="0"/>
              <a:t>,</a:t>
            </a:r>
            <a:r>
              <a:rPr lang="zh-CN" altLang="en-US" dirty="0" smtClean="0"/>
              <a:t>有点像</a:t>
            </a:r>
            <a:r>
              <a:rPr lang="en-US" altLang="zh-CN" b="1" dirty="0" err="1" smtClean="0"/>
              <a:t>background-size:contain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 </a:t>
            </a:r>
            <a:r>
              <a:rPr lang="zh-CN" altLang="en-US" dirty="0" smtClean="0"/>
              <a:t>   </a:t>
            </a:r>
            <a:r>
              <a:rPr kumimoji="1" lang="en-US" altLang="zh-CN" b="1" dirty="0" smtClean="0"/>
              <a:t>none:</a:t>
            </a:r>
            <a:r>
              <a:rPr kumimoji="1" lang="zh-CN" altLang="en-US" b="1" dirty="0" smtClean="0"/>
              <a:t> </a:t>
            </a:r>
            <a:r>
              <a:rPr lang="zh-CN" altLang="en-US" dirty="0" smtClean="0"/>
              <a:t>表示</a:t>
            </a:r>
            <a:r>
              <a:rPr lang="zh-CN" altLang="en-US" dirty="0"/>
              <a:t>不关心比例，</a:t>
            </a:r>
            <a:r>
              <a:rPr lang="en-US" altLang="zh-CN" dirty="0" err="1"/>
              <a:t>viewBox</a:t>
            </a:r>
            <a:r>
              <a:rPr lang="zh-CN" altLang="en-US" dirty="0"/>
              <a:t>直接拉伸到最大填满</a:t>
            </a:r>
            <a:r>
              <a:rPr lang="en-US" altLang="zh-CN" dirty="0" smtClean="0"/>
              <a:t>viewport</a:t>
            </a:r>
            <a:r>
              <a:rPr lang="zh-CN" altLang="en-US" dirty="0" smtClean="0"/>
              <a:t>，当然，设置这个属性时</a:t>
            </a:r>
            <a:r>
              <a:rPr lang="en-US" altLang="zh-CN" dirty="0" err="1"/>
              <a:t>preserveAspectRatio</a:t>
            </a:r>
            <a:r>
              <a:rPr lang="en-US" altLang="zh-CN" dirty="0"/>
              <a:t> </a:t>
            </a:r>
            <a:r>
              <a:rPr lang="zh-CN" altLang="en-US" dirty="0" smtClean="0"/>
              <a:t>的对齐方式也会变得无效</a:t>
            </a:r>
            <a:endParaRPr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sz="2400" b="1" dirty="0" smtClean="0"/>
              <a:t>Ps:</a:t>
            </a:r>
          </a:p>
          <a:p>
            <a:r>
              <a:rPr kumimoji="1" lang="en-US" altLang="zh-CN" dirty="0"/>
              <a:t>	</a:t>
            </a:r>
            <a:r>
              <a:rPr kumimoji="1" lang="zh-CN" altLang="en-US" dirty="0" smtClean="0"/>
              <a:t>无论是</a:t>
            </a:r>
            <a:r>
              <a:rPr kumimoji="1" lang="en-US" altLang="zh-CN" dirty="0" smtClean="0"/>
              <a:t>meet</a:t>
            </a:r>
            <a:r>
              <a:rPr kumimoji="1" lang="zh-CN" altLang="en-US" dirty="0" smtClean="0"/>
              <a:t>或是</a:t>
            </a:r>
            <a:r>
              <a:rPr kumimoji="1" lang="en-US" altLang="zh-CN" dirty="0" smtClean="0"/>
              <a:t>slice</a:t>
            </a:r>
            <a:r>
              <a:rPr kumimoji="1" lang="zh-CN" altLang="en-US" dirty="0" smtClean="0"/>
              <a:t>，</a:t>
            </a:r>
            <a:r>
              <a:rPr kumimoji="1" lang="en-US" altLang="zh-CN" dirty="0" err="1" smtClean="0"/>
              <a:t>viewbox</a:t>
            </a:r>
            <a:r>
              <a:rPr kumimoji="1" lang="zh-CN" altLang="en-US" dirty="0" smtClean="0"/>
              <a:t>总有一条轴线是占满</a:t>
            </a:r>
            <a:r>
              <a:rPr kumimoji="1" lang="en-US" altLang="zh-CN" dirty="0" smtClean="0"/>
              <a:t>viewport</a:t>
            </a:r>
            <a:r>
              <a:rPr kumimoji="1" lang="zh-CN" altLang="en-US" dirty="0" smtClean="0"/>
              <a:t>的，所以不可能在同一种状态看到</a:t>
            </a:r>
            <a:r>
              <a:rPr kumimoji="1" lang="en-US" altLang="zh-CN" dirty="0" smtClean="0"/>
              <a:t>x,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</a:t>
            </a:r>
            <a:r>
              <a:rPr kumimoji="1" lang="zh-CN" altLang="en-US" dirty="0" smtClean="0"/>
              <a:t> 方向的位移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示例：     </a:t>
            </a:r>
            <a:r>
              <a:rPr lang="en-US" altLang="zh-CN" dirty="0" smtClean="0">
                <a:hlinkClick r:id="rId2"/>
              </a:rPr>
              <a:t>https</a:t>
            </a:r>
            <a:r>
              <a:rPr lang="en-US" altLang="zh-CN" dirty="0">
                <a:hlinkClick r:id="rId2"/>
              </a:rPr>
              <a:t>://www.zhangxinxu.com/study/201408/svg-viewbox-alignment.html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599" y="3478770"/>
            <a:ext cx="9575515" cy="594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39243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44374" y="443238"/>
            <a:ext cx="109263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/>
              <a:t>3</a:t>
            </a:r>
            <a:r>
              <a:rPr kumimoji="1" lang="en-US" altLang="zh-CN" sz="3200" b="1" dirty="0" smtClean="0"/>
              <a:t>.</a:t>
            </a:r>
            <a:r>
              <a:rPr kumimoji="1" lang="zh-CN" altLang="en-US" sz="3200" b="1" dirty="0" smtClean="0"/>
              <a:t> 怎样制作一个</a:t>
            </a:r>
            <a:r>
              <a:rPr kumimoji="1" lang="en-US" altLang="zh-CN" sz="3200" b="1" dirty="0" smtClean="0"/>
              <a:t>SVG</a:t>
            </a:r>
            <a:endParaRPr kumimoji="1" lang="zh-CN" altLang="en-US" sz="32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965308" y="4602822"/>
            <a:ext cx="103362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在线编辑器 ： </a:t>
            </a:r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vectr.com/lessons/getting_started?modal=lesson_intro</a:t>
            </a:r>
            <a:r>
              <a:rPr lang="zh-CN" altLang="en-US" dirty="0" smtClean="0"/>
              <a:t> 支持图层，描边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zh-CN" altLang="en-US" dirty="0" smtClean="0"/>
              <a:t>                        </a:t>
            </a:r>
            <a:r>
              <a:rPr lang="en-US" altLang="zh-CN" dirty="0" smtClean="0">
                <a:hlinkClick r:id="rId3"/>
              </a:rPr>
              <a:t>https</a:t>
            </a:r>
            <a:r>
              <a:rPr lang="en-US" altLang="zh-CN" dirty="0">
                <a:hlinkClick r:id="rId3"/>
              </a:rPr>
              <a:t>://www.zhangxinxu.com/sp/svg/#</a:t>
            </a:r>
            <a:r>
              <a:rPr lang="en-US" altLang="zh-CN" dirty="0" smtClean="0">
                <a:hlinkClick r:id="rId3"/>
              </a:rPr>
              <a:t>copy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</a:t>
            </a:r>
            <a:r>
              <a:rPr lang="zh-CN" altLang="en-US" dirty="0" smtClean="0"/>
              <a:t>         </a:t>
            </a:r>
            <a:r>
              <a:rPr lang="en-US" altLang="zh-CN" dirty="0">
                <a:hlinkClick r:id="rId4"/>
              </a:rPr>
              <a:t>https://c.runoob.com/more/svgeditor</a:t>
            </a:r>
            <a:r>
              <a:rPr lang="en-US" altLang="zh-CN" dirty="0" smtClean="0">
                <a:hlinkClick r:id="rId4"/>
              </a:rPr>
              <a:t>/</a:t>
            </a:r>
            <a:r>
              <a:rPr lang="zh-CN" altLang="en-US" dirty="0" smtClean="0"/>
              <a:t>  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273996" y="3277456"/>
            <a:ext cx="10027577" cy="863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965309" y="2784144"/>
            <a:ext cx="10490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本地画图工具 ：</a:t>
            </a:r>
            <a:r>
              <a:rPr lang="en-US" altLang="zh-CN" dirty="0" smtClean="0"/>
              <a:t>AI 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sketch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       </a:t>
            </a:r>
            <a:r>
              <a:rPr lang="zh-CN" altLang="en-US" dirty="0" smtClean="0"/>
              <a:t>跟</a:t>
            </a:r>
            <a:r>
              <a:rPr lang="en-US" altLang="zh-CN" dirty="0" smtClean="0"/>
              <a:t>UI</a:t>
            </a:r>
            <a:r>
              <a:rPr lang="zh-CN" altLang="en-US" dirty="0"/>
              <a:t>约</a:t>
            </a:r>
            <a:r>
              <a:rPr lang="zh-CN" altLang="en-US" dirty="0" smtClean="0"/>
              <a:t>定好图层后，直接导出</a:t>
            </a:r>
            <a:r>
              <a:rPr lang="en-US" altLang="zh-CN" dirty="0" smtClean="0"/>
              <a:t>SVG</a:t>
            </a:r>
            <a:r>
              <a:rPr lang="zh-CN" altLang="en-US" dirty="0" smtClean="0"/>
              <a:t>即可。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3166" y="1611797"/>
            <a:ext cx="6718300" cy="7747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65308" y="1222625"/>
            <a:ext cx="8867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代码编辑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144456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肥皂">
  <a:themeElements>
    <a:clrScheme name="肥皂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肥皂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肥皂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4024</TotalTime>
  <Words>999</Words>
  <Application>Microsoft Macintosh PowerPoint</Application>
  <PresentationFormat>宽屏</PresentationFormat>
  <Paragraphs>159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34" baseType="lpstr">
      <vt:lpstr>Century Gothic</vt:lpstr>
      <vt:lpstr>DengXian</vt:lpstr>
      <vt:lpstr>DengXian Light</vt:lpstr>
      <vt:lpstr>Garamond</vt:lpstr>
      <vt:lpstr>Impact</vt:lpstr>
      <vt:lpstr>Mangal</vt:lpstr>
      <vt:lpstr>ＭＳ ゴシック</vt:lpstr>
      <vt:lpstr>宋体</vt:lpstr>
      <vt:lpstr>Arial</vt:lpstr>
      <vt:lpstr>Office 主题</vt:lpstr>
      <vt:lpstr>肥皂</vt:lpstr>
      <vt:lpstr> SVG 动画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SVG 动画</dc:title>
  <dc:creator>Microsoft Office 用户</dc:creator>
  <cp:lastModifiedBy>Microsoft Office 用户</cp:lastModifiedBy>
  <cp:revision>89</cp:revision>
  <dcterms:created xsi:type="dcterms:W3CDTF">2019-08-05T05:43:22Z</dcterms:created>
  <dcterms:modified xsi:type="dcterms:W3CDTF">2019-08-21T09:04:34Z</dcterms:modified>
</cp:coreProperties>
</file>