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6" r:id="rId1"/>
  </p:sldMasterIdLst>
  <p:notesMasterIdLst>
    <p:notesMasterId r:id="rId38"/>
  </p:notesMasterIdLst>
  <p:sldIdLst>
    <p:sldId id="256" r:id="rId2"/>
    <p:sldId id="268" r:id="rId3"/>
    <p:sldId id="269" r:id="rId4"/>
    <p:sldId id="292" r:id="rId5"/>
    <p:sldId id="293" r:id="rId6"/>
    <p:sldId id="294" r:id="rId7"/>
    <p:sldId id="271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57" r:id="rId16"/>
    <p:sldId id="258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59" r:id="rId25"/>
    <p:sldId id="277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90" r:id="rId35"/>
    <p:sldId id="291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71897" autoAdjust="0"/>
  </p:normalViewPr>
  <p:slideViewPr>
    <p:cSldViewPr snapToGrid="0">
      <p:cViewPr varScale="1">
        <p:scale>
          <a:sx n="82" d="100"/>
          <a:sy n="82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FA22F-9E3D-4C04-BBE0-AF4D28A0AB80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A17C-54A4-4523-8D28-AF8663549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1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94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03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7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2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1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업무에 최적화된 시스템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원하는 정보를 쉽게 접근할 수 있는 시스템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직관적으로 실행할 수 있는 시스템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데이터 입력 작업과 같은 번거로운 작업에 시간을 덜 뺏기고 필요한 업무에 집중할 수 있는 시스템은 획기적인 업무 생산성의 향상을 가져올 수 있습니다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이런 변화는 시스템의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UI/UX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환경을 어떻게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구축하느냐에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달려 있습니다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</a:p>
          <a:p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UI/UX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의 혁신은 시스템을 단지 보기 좋게 만드는 것이 아닌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효율적으로 총소유비용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(TCO, Total Cost of Ownership)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을 낮추고 투자자본수익률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(ROI, Return On Investment)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을 높이면서 사용성도 함께 높여 경영자와 시스템 관리자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사용자 모두의 만족도를 높여야 합니다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</a:p>
          <a:p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넥사크로플랫폼은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기능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성능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디자인 요소들이 기업의 요구 수준에 맞게 조화를 이루도록 구성되어 있으며 오직 기업만을 위해서 태어난 비즈니스 사용자 경험 솔루션이라고 할 수 잇습니다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7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 </a:t>
            </a:r>
            <a:r>
              <a:rPr lang="ko-KR" altLang="en-US" dirty="0"/>
              <a:t>인터넷에서 </a:t>
            </a:r>
            <a:r>
              <a:rPr lang="en-US" altLang="ko-KR" dirty="0"/>
              <a:t>RIA(Rich Internet Application), </a:t>
            </a:r>
            <a:r>
              <a:rPr lang="ko-KR" altLang="en-US" dirty="0"/>
              <a:t>그리고 </a:t>
            </a:r>
            <a:r>
              <a:rPr lang="en-US" altLang="ko-KR" dirty="0"/>
              <a:t>REA(Rich Enterprise Application)</a:t>
            </a:r>
            <a:r>
              <a:rPr lang="ko-KR" altLang="en-US" dirty="0"/>
              <a:t>에 이르기까지 기업과 개인의 더 풍부한 사용자 경험을 구현하기 위한 웹 애플리케이션의 개념은 계속해서 발전해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C/S(Client Server) </a:t>
            </a:r>
            <a:r>
              <a:rPr lang="ko-KR" altLang="en-US" dirty="0"/>
              <a:t>환경은 처리 속도는 만족스러웠지만 설치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유지관리의 어려움이 있었고 웹이 등장하면서 이런 문제는 해결되었지만 데이터 처리 속도와 제한된 </a:t>
            </a:r>
            <a:r>
              <a:rPr lang="en-US" altLang="ko-KR" dirty="0"/>
              <a:t>UI</a:t>
            </a:r>
            <a:r>
              <a:rPr lang="ko-KR" altLang="en-US" dirty="0"/>
              <a:t>의 한계를 가지게 되었습니다</a:t>
            </a:r>
            <a:r>
              <a:rPr lang="en-US" altLang="ko-KR" dirty="0"/>
              <a:t>. </a:t>
            </a:r>
            <a:r>
              <a:rPr lang="ko-KR" altLang="en-US" dirty="0"/>
              <a:t>이를 넘어서고자 국내에서는 </a:t>
            </a:r>
            <a:r>
              <a:rPr lang="en-US" altLang="ko-KR" dirty="0"/>
              <a:t>X</a:t>
            </a:r>
            <a:r>
              <a:rPr lang="ko-KR" altLang="en-US" dirty="0"/>
              <a:t>인터넷이 기업용 시스템 개발에 널리 도입되면서 안정적인 시스템을 필요로 하는 기업 내 업무의 사용자 인터페이스를 데스크탑 수준의 인터페이스로 제공하는 솔루션으로 자리매김했습니다</a:t>
            </a:r>
            <a:r>
              <a:rPr lang="en-US" altLang="ko-KR" dirty="0"/>
              <a:t>. </a:t>
            </a:r>
            <a:r>
              <a:rPr lang="ko-KR" altLang="en-US" dirty="0"/>
              <a:t>국외에서는 </a:t>
            </a:r>
            <a:r>
              <a:rPr lang="en-US" altLang="ko-KR" dirty="0"/>
              <a:t>2002</a:t>
            </a:r>
            <a:r>
              <a:rPr lang="ko-KR" altLang="en-US" dirty="0"/>
              <a:t>년 </a:t>
            </a:r>
            <a:r>
              <a:rPr lang="ko-KR" altLang="en-US" dirty="0" err="1"/>
              <a:t>어도비와</a:t>
            </a:r>
            <a:r>
              <a:rPr lang="ko-KR" altLang="en-US" dirty="0"/>
              <a:t> 합병된 매크로미디어에서 사용하던 </a:t>
            </a:r>
            <a:r>
              <a:rPr lang="en-US" altLang="ko-KR" dirty="0"/>
              <a:t>RIA</a:t>
            </a:r>
            <a:r>
              <a:rPr lang="ko-KR" altLang="en-US" dirty="0"/>
              <a:t>라는 용어가 확산되면서 전체적인 시장이 확대되었습니다</a:t>
            </a:r>
            <a:r>
              <a:rPr lang="en-US" altLang="ko-KR" dirty="0"/>
              <a:t>. X</a:t>
            </a:r>
            <a:r>
              <a:rPr lang="ko-KR" altLang="en-US" dirty="0"/>
              <a:t>인터넷은 보다 기업적인 용도를 강조하며 성능과 기능을 향상시키는 데 초점을 맞추었고 </a:t>
            </a:r>
            <a:r>
              <a:rPr lang="en-US" altLang="ko-KR" dirty="0"/>
              <a:t>RIA</a:t>
            </a:r>
            <a:r>
              <a:rPr lang="ko-KR" altLang="en-US" dirty="0"/>
              <a:t>는 일반 사용자를 상대로 하는 광고나 디자인</a:t>
            </a:r>
            <a:r>
              <a:rPr lang="en-US" altLang="ko-KR" dirty="0"/>
              <a:t>, </a:t>
            </a:r>
            <a:r>
              <a:rPr lang="ko-KR" altLang="en-US" dirty="0"/>
              <a:t>애니메이션을 강조하며 발전해 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시간이 지나면서 기업용 애플리케이션 시장에서도 좀 더 풍부하고 향상된 사용자 인터페이스를 요구하기 시작했고 기업을 위한 </a:t>
            </a:r>
            <a:r>
              <a:rPr lang="en-US" altLang="ko-KR" dirty="0"/>
              <a:t>RIA</a:t>
            </a:r>
            <a:r>
              <a:rPr lang="ko-KR" altLang="en-US" dirty="0"/>
              <a:t>란 의미의 </a:t>
            </a:r>
            <a:r>
              <a:rPr lang="en-US" altLang="ko-KR" dirty="0"/>
              <a:t>REA </a:t>
            </a:r>
            <a:r>
              <a:rPr lang="ko-KR" altLang="en-US" dirty="0"/>
              <a:t>솔루션이 기업용 시작에서 각광을 받기 시작합니다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REA</a:t>
            </a:r>
            <a:r>
              <a:rPr lang="ko-KR" altLang="en-US" dirty="0"/>
              <a:t>는 일반 사용자를 대상으로 하는 </a:t>
            </a:r>
            <a:r>
              <a:rPr lang="en-US" altLang="ko-KR" dirty="0"/>
              <a:t>RIA</a:t>
            </a:r>
            <a:r>
              <a:rPr lang="ko-KR" altLang="en-US" dirty="0"/>
              <a:t>와는 근본적으로 접근이 달랐습니다</a:t>
            </a:r>
            <a:r>
              <a:rPr lang="en-US" altLang="ko-KR" dirty="0"/>
              <a:t>. </a:t>
            </a:r>
            <a:r>
              <a:rPr lang="ko-KR" altLang="en-US" dirty="0"/>
              <a:t>철저하게 기업 환경의 분석과 복잡한 개발 요구 사항의 이해 그리고 기업에 대한 높은 이해도와 수많은 구축 경험을 기반으로 만들어진 독자적인 영역이라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국내외적으로 </a:t>
            </a:r>
            <a:r>
              <a:rPr lang="en-US" altLang="ko-KR" dirty="0"/>
              <a:t>‘UX(User </a:t>
            </a:r>
            <a:r>
              <a:rPr lang="en-US" altLang="ko-KR" dirty="0" err="1"/>
              <a:t>eXperience</a:t>
            </a:r>
            <a:r>
              <a:rPr lang="en-US" altLang="ko-KR" dirty="0"/>
              <a:t>)’</a:t>
            </a:r>
            <a:r>
              <a:rPr lang="ko-KR" altLang="en-US" dirty="0"/>
              <a:t>라는 용어가 주목받으면서 기업의 비즈니스 환경에 최적화된 </a:t>
            </a:r>
            <a:r>
              <a:rPr lang="en-US" altLang="ko-KR" dirty="0"/>
              <a:t>UI/UX </a:t>
            </a:r>
            <a:r>
              <a:rPr lang="ko-KR" altLang="en-US" dirty="0"/>
              <a:t>구현을 통한 기업에 가치 있는 비즈니스 뷰에 대한 관심이 높아졌습니다</a:t>
            </a:r>
            <a:r>
              <a:rPr lang="en-US" altLang="ko-KR" dirty="0"/>
              <a:t>. </a:t>
            </a:r>
            <a:r>
              <a:rPr lang="ko-KR" altLang="en-US" dirty="0" err="1"/>
              <a:t>투비소프트에서는</a:t>
            </a:r>
            <a:r>
              <a:rPr lang="ko-KR" altLang="en-US" dirty="0"/>
              <a:t> 이런 새로운 기업 사용자의 요구를 수용하며 </a:t>
            </a:r>
            <a:r>
              <a:rPr lang="en-US" altLang="ko-KR" dirty="0"/>
              <a:t>REA </a:t>
            </a:r>
            <a:r>
              <a:rPr lang="ko-KR" altLang="en-US" dirty="0"/>
              <a:t>개념을 넘어 확장된 개념으로 </a:t>
            </a:r>
            <a:r>
              <a:rPr lang="en-US" altLang="ko-KR" dirty="0"/>
              <a:t>BUX(Business User </a:t>
            </a:r>
            <a:r>
              <a:rPr lang="en-US" altLang="ko-KR" dirty="0" err="1"/>
              <a:t>eXperience</a:t>
            </a:r>
            <a:r>
              <a:rPr lang="en-US" altLang="ko-KR" dirty="0"/>
              <a:t> : </a:t>
            </a:r>
            <a:r>
              <a:rPr lang="ko-KR" altLang="en-US" dirty="0"/>
              <a:t>비즈니스 사용자 경험</a:t>
            </a:r>
            <a:r>
              <a:rPr lang="en-US" altLang="ko-KR" dirty="0"/>
              <a:t>)</a:t>
            </a:r>
            <a:r>
              <a:rPr lang="ko-KR" altLang="en-US" dirty="0"/>
              <a:t>를 정의했습니다</a:t>
            </a:r>
            <a:r>
              <a:rPr lang="en-US" altLang="ko-KR" dirty="0"/>
              <a:t>. BUX</a:t>
            </a:r>
            <a:r>
              <a:rPr lang="ko-KR" altLang="en-US" dirty="0"/>
              <a:t>는 직관적인 업무 환경</a:t>
            </a:r>
            <a:r>
              <a:rPr lang="en-US" altLang="ko-KR" dirty="0"/>
              <a:t>, </a:t>
            </a:r>
            <a:r>
              <a:rPr lang="ko-KR" altLang="en-US" dirty="0"/>
              <a:t>사용자 경험을 기반으로 한 </a:t>
            </a:r>
            <a:r>
              <a:rPr lang="en-US" altLang="ko-KR" dirty="0"/>
              <a:t>UI </a:t>
            </a:r>
            <a:r>
              <a:rPr lang="ko-KR" altLang="en-US" dirty="0"/>
              <a:t>구현을 통해 업무 생산성을 높이고 신속한 의사 결정을 가능하게 함으로써 무엇보다 기업 고객의 비즈니스 가치를 실현하는데 무게 중심을 두고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7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BUX</a:t>
            </a:r>
            <a:r>
              <a:rPr lang="ko-KR" altLang="en-US" dirty="0"/>
              <a:t>는 아래 </a:t>
            </a:r>
            <a:r>
              <a:rPr lang="en-US" altLang="ko-KR" dirty="0"/>
              <a:t>3</a:t>
            </a:r>
            <a:r>
              <a:rPr lang="ko-KR" altLang="en-US" dirty="0"/>
              <a:t>가지의 통합을 통해 실현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번째는 플랫폼의 통합</a:t>
            </a:r>
            <a:r>
              <a:rPr lang="en-US" altLang="ko-KR" dirty="0"/>
              <a:t>(Unified Platform).</a:t>
            </a:r>
          </a:p>
          <a:p>
            <a:r>
              <a:rPr lang="ko-KR" altLang="en-US" dirty="0"/>
              <a:t>다양한 운영체제</a:t>
            </a:r>
            <a:r>
              <a:rPr lang="en-US" altLang="ko-KR" dirty="0"/>
              <a:t>, </a:t>
            </a:r>
            <a:r>
              <a:rPr lang="ko-KR" altLang="en-US" dirty="0"/>
              <a:t>브라우저 및 디바이스는 물론 각기 다른 화면 크기에 대해 하나의 소스로 구동되고 최적화된 결과를 만들어내는 </a:t>
            </a:r>
            <a:r>
              <a:rPr lang="en-US" altLang="ko-KR" dirty="0"/>
              <a:t>OSMU(One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Use)</a:t>
            </a:r>
            <a:r>
              <a:rPr lang="ko-KR" altLang="en-US" dirty="0"/>
              <a:t>를 지향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번째는 개발 환경의 통합</a:t>
            </a:r>
            <a:r>
              <a:rPr lang="en-US" altLang="ko-KR" dirty="0"/>
              <a:t>(Unified Development Process).</a:t>
            </a:r>
          </a:p>
          <a:p>
            <a:r>
              <a:rPr lang="ko-KR" altLang="en-US" dirty="0"/>
              <a:t>같은 개발 환경 내에서 인하우스</a:t>
            </a:r>
            <a:r>
              <a:rPr lang="en-US" altLang="ko-KR" dirty="0"/>
              <a:t>(In House) </a:t>
            </a:r>
            <a:r>
              <a:rPr lang="ko-KR" altLang="en-US" dirty="0"/>
              <a:t>개발이나 </a:t>
            </a:r>
            <a:r>
              <a:rPr lang="en-US" altLang="ko-KR" dirty="0"/>
              <a:t>SAP</a:t>
            </a:r>
            <a:r>
              <a:rPr lang="ko-KR" altLang="en-US" dirty="0"/>
              <a:t>과 같은 </a:t>
            </a:r>
            <a:r>
              <a:rPr lang="en-US" altLang="ko-KR" dirty="0"/>
              <a:t>UI </a:t>
            </a:r>
            <a:r>
              <a:rPr lang="ko-KR" altLang="en-US" dirty="0"/>
              <a:t>고도화 패키지 개발 작업을 모두 수행할 수 있으며 개발에서 테스트</a:t>
            </a:r>
            <a:r>
              <a:rPr lang="en-US" altLang="ko-KR" dirty="0"/>
              <a:t>, </a:t>
            </a:r>
            <a:r>
              <a:rPr lang="ko-KR" altLang="en-US" dirty="0"/>
              <a:t>배포까지 소프트웨어 개발의 전 과정을 통합할 수 있게 하는 개발도구인 </a:t>
            </a:r>
            <a:r>
              <a:rPr lang="en-US" altLang="ko-KR" dirty="0"/>
              <a:t>‘</a:t>
            </a:r>
            <a:r>
              <a:rPr lang="ko-KR" altLang="en-US" dirty="0" err="1"/>
              <a:t>넥사크로</a:t>
            </a:r>
            <a:r>
              <a:rPr lang="ko-KR" altLang="en-US" dirty="0"/>
              <a:t> </a:t>
            </a:r>
            <a:r>
              <a:rPr lang="ko-KR" altLang="en-US" dirty="0" err="1"/>
              <a:t>스튜디오＇를</a:t>
            </a:r>
            <a:r>
              <a:rPr lang="ko-KR" altLang="en-US" dirty="0"/>
              <a:t> 제공함으로써 개발 생산성을 향상시킴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 번째는 데이터 중심의 통합</a:t>
            </a:r>
            <a:r>
              <a:rPr lang="en-US" altLang="ko-KR" dirty="0"/>
              <a:t>(Unified Data Frame).</a:t>
            </a:r>
          </a:p>
          <a:p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/>
              <a:t>비정형 데이터 및 </a:t>
            </a:r>
            <a:r>
              <a:rPr lang="en-US" altLang="ko-KR" dirty="0"/>
              <a:t>OLTP(</a:t>
            </a:r>
            <a:r>
              <a:rPr lang="en-US" altLang="ko-KR" dirty="0" err="1"/>
              <a:t>Onlice</a:t>
            </a:r>
            <a:r>
              <a:rPr lang="en-US" altLang="ko-KR" dirty="0"/>
              <a:t> Transaction Processing)</a:t>
            </a:r>
            <a:r>
              <a:rPr lang="ko-KR" altLang="en-US" dirty="0"/>
              <a:t>성 업무와 빅데이터의 시각화를 포함한 </a:t>
            </a:r>
            <a:r>
              <a:rPr lang="en-US" altLang="ko-KR" dirty="0"/>
              <a:t>OLAP(Online Analysis Processing)</a:t>
            </a:r>
            <a:r>
              <a:rPr lang="ko-KR" altLang="en-US" dirty="0"/>
              <a:t>성 업무를 모두 지원하는 것을 의미함</a:t>
            </a:r>
            <a:r>
              <a:rPr lang="en-US" altLang="ko-KR" dirty="0"/>
              <a:t>.</a:t>
            </a:r>
            <a:r>
              <a:rPr lang="ko-KR" altLang="en-US" dirty="0"/>
              <a:t> 이는 데이터 지향적인 기업용 시스템 </a:t>
            </a:r>
            <a:r>
              <a:rPr lang="en-US" altLang="ko-KR" dirty="0"/>
              <a:t>UI/UX</a:t>
            </a:r>
            <a:r>
              <a:rPr lang="ko-KR" altLang="en-US" dirty="0"/>
              <a:t>에 있어 업무 효율성과 생산성의 향상과 직결되는 것이어서 특히 중요한 의미가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 시스템의 </a:t>
            </a:r>
            <a:r>
              <a:rPr lang="en-US" altLang="ko-KR" dirty="0"/>
              <a:t>UI/UX </a:t>
            </a:r>
            <a:r>
              <a:rPr lang="ko-KR" altLang="en-US" dirty="0"/>
              <a:t>개선은 투자 비용 대비 업무 생산성 향상과 만족도 제고 효과가 가장 높은 방법이다</a:t>
            </a:r>
            <a:r>
              <a:rPr lang="en-US" altLang="ko-KR" dirty="0"/>
              <a:t>.. </a:t>
            </a:r>
            <a:r>
              <a:rPr lang="ko-KR" altLang="en-US" dirty="0"/>
              <a:t>기존 시스템을 거의 건드리지 않고도 큰 폭의 개선 효과를 창출할 수 있기 때문이다</a:t>
            </a:r>
            <a:r>
              <a:rPr lang="en-US" altLang="ko-KR" dirty="0"/>
              <a:t>. </a:t>
            </a:r>
            <a:r>
              <a:rPr lang="ko-KR" altLang="en-US" dirty="0"/>
              <a:t>최소 비용을 통한 최대의 혁신 효과</a:t>
            </a:r>
            <a:r>
              <a:rPr lang="en-US" altLang="ko-KR" dirty="0"/>
              <a:t>, </a:t>
            </a:r>
            <a:r>
              <a:rPr lang="ko-KR" altLang="en-US" dirty="0"/>
              <a:t>그리고 모바일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 </a:t>
            </a:r>
            <a:r>
              <a:rPr lang="ko-KR" altLang="en-US" dirty="0"/>
              <a:t>기술을 적극 수용하여 기업용 </a:t>
            </a:r>
            <a:r>
              <a:rPr lang="en-US" altLang="ko-KR" dirty="0"/>
              <a:t>UI/UX</a:t>
            </a:r>
            <a:r>
              <a:rPr lang="ko-KR" altLang="en-US" dirty="0"/>
              <a:t>를 통합 지원하겠다는 의지가 바로 </a:t>
            </a:r>
            <a:r>
              <a:rPr lang="en-US" altLang="ko-KR" dirty="0"/>
              <a:t>BUX </a:t>
            </a:r>
            <a:r>
              <a:rPr lang="ko-KR" altLang="en-US" dirty="0"/>
              <a:t>플랫폼인 </a:t>
            </a:r>
            <a:r>
              <a:rPr lang="ko-KR" altLang="en-US" dirty="0" err="1"/>
              <a:t>넥사크로플랫폼이</a:t>
            </a:r>
            <a:r>
              <a:rPr lang="ko-KR" altLang="en-US" dirty="0"/>
              <a:t> 추구하는 방향이다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57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넥사크로플랫폼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는 </a:t>
            </a:r>
            <a:r>
              <a:rPr lang="en-US" altLang="ko-KR" dirty="0"/>
              <a:t>BUX </a:t>
            </a:r>
            <a:r>
              <a:rPr lang="ko-KR" altLang="en-US" dirty="0"/>
              <a:t>플랫폼으로 기업의 다양한 개발 요구사항을 수용하기 위해 자바스크립트 기반의 자체적인 통합 프레임워크로 개발됐다</a:t>
            </a:r>
            <a:r>
              <a:rPr lang="en-US" altLang="ko-KR" dirty="0"/>
              <a:t>. </a:t>
            </a:r>
            <a:r>
              <a:rPr lang="ko-KR" altLang="en-US" dirty="0" err="1"/>
              <a:t>넥사크로플랫폼으로</a:t>
            </a:r>
            <a:r>
              <a:rPr lang="ko-KR" altLang="en-US" dirty="0"/>
              <a:t> 개발된 애플리케이션은 별도의 추가 개발 없이 다양한 운영체제</a:t>
            </a:r>
            <a:r>
              <a:rPr lang="en-US" altLang="ko-KR" dirty="0"/>
              <a:t>, </a:t>
            </a:r>
            <a:r>
              <a:rPr lang="ko-KR" altLang="en-US" dirty="0"/>
              <a:t>브라우저</a:t>
            </a:r>
            <a:r>
              <a:rPr lang="en-US" altLang="ko-KR" dirty="0"/>
              <a:t>, </a:t>
            </a:r>
            <a:r>
              <a:rPr lang="ko-KR" altLang="en-US" dirty="0"/>
              <a:t>디바이스에서 같은 기능을 구현할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넥사크로플랫폼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에서 제공하는 </a:t>
            </a:r>
            <a:r>
              <a:rPr lang="ko-KR" altLang="en-US" dirty="0" err="1"/>
              <a:t>위지윅</a:t>
            </a:r>
            <a:r>
              <a:rPr lang="en-US" altLang="ko-KR" dirty="0"/>
              <a:t>(WYSIWYG)</a:t>
            </a:r>
            <a:r>
              <a:rPr lang="ko-KR" altLang="en-US" dirty="0"/>
              <a:t>기반의 개발 도구인 </a:t>
            </a:r>
            <a:r>
              <a:rPr lang="ko-KR" altLang="en-US" dirty="0" err="1"/>
              <a:t>넥사크로</a:t>
            </a:r>
            <a:r>
              <a:rPr lang="ko-KR" altLang="en-US" dirty="0"/>
              <a:t> 스튜디오는 </a:t>
            </a:r>
            <a:r>
              <a:rPr lang="en-US" altLang="ko-KR" dirty="0"/>
              <a:t>RTE(Real Time Enterprise) </a:t>
            </a:r>
            <a:r>
              <a:rPr lang="ko-KR" altLang="en-US" dirty="0"/>
              <a:t>실현을 위한 개발생산성을 최대화하기 위해 </a:t>
            </a:r>
            <a:r>
              <a:rPr lang="en-US" altLang="ko-KR" dirty="0"/>
              <a:t>HTML5, </a:t>
            </a:r>
            <a:r>
              <a:rPr lang="ko-KR" altLang="en-US" dirty="0"/>
              <a:t>런타임 버전에 상관 없이 개발할 수 있으며 개발자의 편의성을 최대화함과 동시에</a:t>
            </a:r>
            <a:r>
              <a:rPr lang="en-US" altLang="ko-KR" dirty="0"/>
              <a:t>, </a:t>
            </a:r>
            <a:r>
              <a:rPr lang="ko-KR" altLang="en-US" dirty="0"/>
              <a:t>손쉽게 다양한 디자인 효과를 볼 수 있도록 지원한다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넥사크로</a:t>
            </a:r>
            <a:r>
              <a:rPr lang="ko-KR" altLang="en-US" dirty="0"/>
              <a:t> 플랫폼 </a:t>
            </a:r>
            <a:r>
              <a:rPr lang="en-US" altLang="ko-KR" dirty="0"/>
              <a:t>14</a:t>
            </a:r>
            <a:r>
              <a:rPr lang="ko-KR" altLang="en-US" dirty="0"/>
              <a:t>는 시스템 </a:t>
            </a:r>
            <a:r>
              <a:rPr lang="en-US" altLang="ko-KR" dirty="0"/>
              <a:t>UI</a:t>
            </a:r>
            <a:r>
              <a:rPr lang="ko-KR" altLang="en-US" dirty="0"/>
              <a:t>에 접근하는 상황에 따라 </a:t>
            </a:r>
            <a:r>
              <a:rPr lang="en-US" altLang="ko-KR" dirty="0"/>
              <a:t>HTML5, </a:t>
            </a:r>
            <a:r>
              <a:rPr lang="ko-KR" altLang="en-US" dirty="0"/>
              <a:t>런타임 버전으로 구분되며 같은 개발 프로세스와 설정 파일을 사용한다</a:t>
            </a:r>
            <a:r>
              <a:rPr lang="en-US" altLang="ko-KR" dirty="0"/>
              <a:t>. HTML5 </a:t>
            </a:r>
            <a:r>
              <a:rPr lang="ko-KR" altLang="en-US" dirty="0"/>
              <a:t>버전은 별도의 추가 설치 없이 배포 문제에서 매우 자유로운 것이 특징이며 런타임 버전은 가상 엔진 설치를 통해 데스크탑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태블릿 등 다양한 환경에서 상대적으로 높은 성능과 안정성을 확보할 수 있다</a:t>
            </a:r>
            <a:r>
              <a:rPr lang="en-US" altLang="ko-KR" dirty="0"/>
              <a:t>. </a:t>
            </a:r>
            <a:r>
              <a:rPr lang="ko-KR" altLang="en-US" dirty="0"/>
              <a:t>런타임 버전은 운영체제에 따라 최적화된 가상 엔진을 제공한다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35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강력한 개발 도구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기존 </a:t>
            </a:r>
            <a:r>
              <a:rPr lang="en-US" altLang="ko-KR" dirty="0"/>
              <a:t>4GL </a:t>
            </a:r>
            <a:r>
              <a:rPr lang="ko-KR" altLang="en-US" dirty="0"/>
              <a:t>개발 도구와 같이 개발에 필요한 다양하고 편리한 기능을 </a:t>
            </a:r>
            <a:r>
              <a:rPr lang="ko-KR" altLang="en-US" dirty="0" err="1"/>
              <a:t>넥사크로플랫폼</a:t>
            </a:r>
            <a:r>
              <a:rPr lang="ko-KR" altLang="en-US" dirty="0"/>
              <a:t> 전용 개발 도구인 </a:t>
            </a:r>
            <a:r>
              <a:rPr lang="ko-KR" altLang="en-US" dirty="0" err="1"/>
              <a:t>넥사크로</a:t>
            </a:r>
            <a:r>
              <a:rPr lang="ko-KR" altLang="en-US" dirty="0"/>
              <a:t> 스튜디오에서 제공한다</a:t>
            </a:r>
            <a:r>
              <a:rPr lang="en-US" altLang="ko-KR" dirty="0"/>
              <a:t>. </a:t>
            </a:r>
            <a:r>
              <a:rPr lang="ko-KR" altLang="en-US" dirty="0"/>
              <a:t>위지위그</a:t>
            </a:r>
            <a:r>
              <a:rPr lang="en-US" altLang="ko-KR" dirty="0"/>
              <a:t>(WYSIWYG) </a:t>
            </a:r>
            <a:r>
              <a:rPr lang="ko-KR" altLang="en-US" dirty="0"/>
              <a:t>방식의 화면 개발과 함께 지능적인 편집기를 제공해 개발자에게 다양한 편의 기능을 지원한다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* </a:t>
            </a:r>
            <a:r>
              <a:rPr lang="ko-KR" altLang="en-US" dirty="0"/>
              <a:t>표준준수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넥사크로플랫폼에서</a:t>
            </a:r>
            <a:r>
              <a:rPr lang="ko-KR" altLang="en-US" dirty="0"/>
              <a:t> 사용하는 스크립트 언어는 </a:t>
            </a:r>
            <a:r>
              <a:rPr lang="en-US" altLang="ko-KR" dirty="0"/>
              <a:t>ECMA, CSS, XML, DOM </a:t>
            </a:r>
            <a:r>
              <a:rPr lang="ko-KR" altLang="en-US" dirty="0"/>
              <a:t>등 국제 표준에 따른 범용 기술을 적용함으로써 다른 시스템 또는 솔루션과 유연한 인터페이스를 지원한다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* </a:t>
            </a:r>
            <a:r>
              <a:rPr lang="ko-KR" altLang="en-US" dirty="0"/>
              <a:t>통합된 디바이스 이벤트 처리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PC</a:t>
            </a:r>
            <a:r>
              <a:rPr lang="ko-KR" altLang="en-US" dirty="0"/>
              <a:t>에서의 마우스 이벤트 처리와 스마트 디바이스에서의 터치 이벤트 처리를 표준화해 하나의 코드로 다양한 디바이스를 지원하는 이벤트 처리를 구현할 수 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* </a:t>
            </a:r>
            <a:r>
              <a:rPr lang="ko-KR" altLang="en-US" dirty="0"/>
              <a:t>빠른 데이터 처리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넥사크로</a:t>
            </a:r>
            <a:r>
              <a:rPr lang="ko-KR" altLang="en-US" dirty="0"/>
              <a:t> 플랫폼은 서버와 클라이언트간 데이터 처리 시 화면과 정보를 뺀 데이터만을 송</a:t>
            </a:r>
            <a:r>
              <a:rPr lang="en-US" altLang="ko-KR" dirty="0"/>
              <a:t>/</a:t>
            </a:r>
            <a:r>
              <a:rPr lang="ko-KR" altLang="en-US" dirty="0"/>
              <a:t>수신함으로써 서버의 부하를 줄이고 네트워크 효율을 높여 빠른 통신 속도를 구현할 수 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비동기 통신 기술을 이용한 데이터 통신을 지원하며 업무에 따라 최적의 수행 환경을 만들 수 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* </a:t>
            </a:r>
            <a:r>
              <a:rPr lang="ko-KR" altLang="en-US" dirty="0"/>
              <a:t>기업에 특화된 풍부한 컴포넌트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애플리케이션에서 바로 사용할 수 있는 다양한 기업용 컴포넌트를 제공해</a:t>
            </a:r>
            <a:r>
              <a:rPr lang="en-US" altLang="ko-KR" dirty="0"/>
              <a:t>, </a:t>
            </a:r>
            <a:r>
              <a:rPr lang="ko-KR" altLang="en-US" dirty="0"/>
              <a:t>애플리케이션에 필요한 컴포넌트 개발 기간을 최소화함으로써 개발 기간을 단축하고</a:t>
            </a:r>
            <a:r>
              <a:rPr lang="en-US" altLang="ko-KR" dirty="0"/>
              <a:t>, </a:t>
            </a:r>
            <a:r>
              <a:rPr lang="ko-KR" altLang="en-US" dirty="0"/>
              <a:t>변화하는 업무 환경에 빠르게 대응할 수 있다</a:t>
            </a:r>
            <a:r>
              <a:rPr lang="en-US" altLang="ko-KR" dirty="0"/>
              <a:t>. </a:t>
            </a:r>
            <a:r>
              <a:rPr lang="ko-KR" altLang="en-US" dirty="0"/>
              <a:t>특히 가장 많이 활용되는 </a:t>
            </a:r>
            <a:r>
              <a:rPr lang="en-US" altLang="ko-KR" dirty="0"/>
              <a:t>Grid</a:t>
            </a:r>
            <a:r>
              <a:rPr lang="ko-KR" altLang="en-US" dirty="0"/>
              <a:t>는 기업에서 주로 쓰는 기능을 내장해 제공하고 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 err="1"/>
              <a:t>넥사크로</a:t>
            </a:r>
            <a:r>
              <a:rPr lang="ko-KR" altLang="en-US" dirty="0"/>
              <a:t> 스튜디오에서 별도의 코딩 없이 드래그 앤 드롭만으로 각 컴포넌트에 대한 데이터 바인딩하고 클릭만으로 새로운 이벤트를 생성할 수 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* </a:t>
            </a:r>
            <a:r>
              <a:rPr lang="ko-KR" altLang="en-US" dirty="0"/>
              <a:t>시각적인 효과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다양한 시각적 효과를 처리하거나 스타일이나 테마를 편집하는 작업을 </a:t>
            </a:r>
            <a:r>
              <a:rPr lang="ko-KR" altLang="en-US" dirty="0" err="1"/>
              <a:t>넥사크로</a:t>
            </a:r>
            <a:r>
              <a:rPr lang="ko-KR" altLang="en-US" dirty="0"/>
              <a:t> 스튜디오 내에서 손쉽게 구현할 수 있으며 개발자와 디자이너 모두에게 유연한 협업 프로세스를 지원한다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* </a:t>
            </a:r>
            <a:r>
              <a:rPr lang="ko-KR" altLang="en-US" dirty="0"/>
              <a:t>기업 전용 브라우저</a:t>
            </a:r>
            <a:r>
              <a:rPr lang="en-US" altLang="ko-KR" dirty="0"/>
              <a:t>(</a:t>
            </a:r>
            <a:r>
              <a:rPr lang="ko-KR" altLang="en-US" dirty="0"/>
              <a:t>런타임 버전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Real Time Enterprise(RTE) </a:t>
            </a:r>
            <a:r>
              <a:rPr lang="ko-KR" altLang="en-US" dirty="0"/>
              <a:t>실현을 위해서 기업에서 사용하는 애플리케이션에서 기능과 성능은 중요한 요소이다</a:t>
            </a:r>
            <a:r>
              <a:rPr lang="en-US" altLang="ko-KR" dirty="0"/>
              <a:t>. </a:t>
            </a:r>
            <a:r>
              <a:rPr lang="ko-KR" altLang="en-US" dirty="0"/>
              <a:t>웹 브라우저의 성능이 지속적으로 향상되고 있지만</a:t>
            </a:r>
            <a:r>
              <a:rPr lang="en-US" altLang="ko-KR" dirty="0"/>
              <a:t>, </a:t>
            </a:r>
            <a:r>
              <a:rPr lang="ko-KR" altLang="en-US" dirty="0"/>
              <a:t>기업이 요구하는 안정적인 성능에 대한 기대를 충족시켜주지 못하는 한계를 갖고 있다</a:t>
            </a:r>
            <a:r>
              <a:rPr lang="en-US" altLang="ko-KR" dirty="0"/>
              <a:t>. </a:t>
            </a:r>
            <a:r>
              <a:rPr lang="ko-KR" altLang="en-US" dirty="0"/>
              <a:t>이러한 한계를 탈피하기 위해서 런타임 버전에서 제공하는 기업 전용 브라우저 기능을 활용할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23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BUX</a:t>
            </a:r>
            <a:r>
              <a:rPr lang="ko-KR" altLang="en-US" dirty="0"/>
              <a:t>는 아래 </a:t>
            </a:r>
            <a:r>
              <a:rPr lang="en-US" altLang="ko-KR" dirty="0"/>
              <a:t>3</a:t>
            </a:r>
            <a:r>
              <a:rPr lang="ko-KR" altLang="en-US" dirty="0"/>
              <a:t>가지의 통합을 통해 실현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번째는 플랫폼의 통합</a:t>
            </a:r>
            <a:r>
              <a:rPr lang="en-US" altLang="ko-KR" dirty="0"/>
              <a:t>(Unified Platform).</a:t>
            </a:r>
          </a:p>
          <a:p>
            <a:r>
              <a:rPr lang="ko-KR" altLang="en-US" dirty="0"/>
              <a:t>다양한 운영체제</a:t>
            </a:r>
            <a:r>
              <a:rPr lang="en-US" altLang="ko-KR" dirty="0"/>
              <a:t>, </a:t>
            </a:r>
            <a:r>
              <a:rPr lang="ko-KR" altLang="en-US" dirty="0"/>
              <a:t>브라우저 및 디바이스는 물론 각기 다른 화면 크기에 대해 하나의 소스로 구동되고 최적화된 결과를 만들어내는 </a:t>
            </a:r>
            <a:r>
              <a:rPr lang="en-US" altLang="ko-KR" dirty="0"/>
              <a:t>OSMU(One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Use)</a:t>
            </a:r>
            <a:r>
              <a:rPr lang="ko-KR" altLang="en-US" dirty="0"/>
              <a:t>를 지향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번째는 개발 환경의 통합</a:t>
            </a:r>
            <a:r>
              <a:rPr lang="en-US" altLang="ko-KR" dirty="0"/>
              <a:t>(Unified Development Process).</a:t>
            </a:r>
          </a:p>
          <a:p>
            <a:r>
              <a:rPr lang="ko-KR" altLang="en-US" dirty="0"/>
              <a:t>같은 개발 환경 내에서 인하우스</a:t>
            </a:r>
            <a:r>
              <a:rPr lang="en-US" altLang="ko-KR" dirty="0"/>
              <a:t>(In House) </a:t>
            </a:r>
            <a:r>
              <a:rPr lang="ko-KR" altLang="en-US" dirty="0"/>
              <a:t>개발이나 </a:t>
            </a:r>
            <a:r>
              <a:rPr lang="en-US" altLang="ko-KR" dirty="0"/>
              <a:t>SAP</a:t>
            </a:r>
            <a:r>
              <a:rPr lang="ko-KR" altLang="en-US" dirty="0"/>
              <a:t>과 같은 </a:t>
            </a:r>
            <a:r>
              <a:rPr lang="en-US" altLang="ko-KR" dirty="0"/>
              <a:t>UI </a:t>
            </a:r>
            <a:r>
              <a:rPr lang="ko-KR" altLang="en-US" dirty="0"/>
              <a:t>고도화 패키지 개발 작업을 모두 수행할 수 있으며 개발에서 테스트</a:t>
            </a:r>
            <a:r>
              <a:rPr lang="en-US" altLang="ko-KR" dirty="0"/>
              <a:t>, </a:t>
            </a:r>
            <a:r>
              <a:rPr lang="ko-KR" altLang="en-US" dirty="0"/>
              <a:t>배포까지 소프트웨어 개발의 전 과정을 통합할 수 있게 하는 개발도구인 </a:t>
            </a:r>
            <a:r>
              <a:rPr lang="en-US" altLang="ko-KR" dirty="0"/>
              <a:t>‘</a:t>
            </a:r>
            <a:r>
              <a:rPr lang="ko-KR" altLang="en-US" dirty="0" err="1"/>
              <a:t>넥사크로</a:t>
            </a:r>
            <a:r>
              <a:rPr lang="ko-KR" altLang="en-US" dirty="0"/>
              <a:t> </a:t>
            </a:r>
            <a:r>
              <a:rPr lang="ko-KR" altLang="en-US" dirty="0" err="1"/>
              <a:t>스튜디오＇를</a:t>
            </a:r>
            <a:r>
              <a:rPr lang="ko-KR" altLang="en-US" dirty="0"/>
              <a:t> 제공함으로써 개발 생산성을 향상시킴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 번째는 데이터 중심의 통합</a:t>
            </a:r>
            <a:r>
              <a:rPr lang="en-US" altLang="ko-KR" dirty="0"/>
              <a:t>(Unified Data Frame).</a:t>
            </a:r>
          </a:p>
          <a:p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/>
              <a:t>비정형 데이터 및 </a:t>
            </a:r>
            <a:r>
              <a:rPr lang="en-US" altLang="ko-KR" dirty="0"/>
              <a:t>OLTP(</a:t>
            </a:r>
            <a:r>
              <a:rPr lang="en-US" altLang="ko-KR" dirty="0" err="1"/>
              <a:t>Onlice</a:t>
            </a:r>
            <a:r>
              <a:rPr lang="en-US" altLang="ko-KR" dirty="0"/>
              <a:t> Transaction Processing)</a:t>
            </a:r>
            <a:r>
              <a:rPr lang="ko-KR" altLang="en-US" dirty="0"/>
              <a:t>성 업무와 빅데이터의 시각화를 포함한 </a:t>
            </a:r>
            <a:r>
              <a:rPr lang="en-US" altLang="ko-KR" dirty="0"/>
              <a:t>OLAP(Online Analysis Processing)</a:t>
            </a:r>
            <a:r>
              <a:rPr lang="ko-KR" altLang="en-US" dirty="0"/>
              <a:t>성 업무를 모두 지원하는 것을 의미함</a:t>
            </a:r>
            <a:r>
              <a:rPr lang="en-US" altLang="ko-KR" dirty="0"/>
              <a:t>.</a:t>
            </a:r>
            <a:r>
              <a:rPr lang="ko-KR" altLang="en-US" dirty="0"/>
              <a:t> 이는 데이터 지향적인 기업용 시스템 </a:t>
            </a:r>
            <a:r>
              <a:rPr lang="en-US" altLang="ko-KR" dirty="0"/>
              <a:t>UI/UX</a:t>
            </a:r>
            <a:r>
              <a:rPr lang="ko-KR" altLang="en-US" dirty="0"/>
              <a:t>에 있어 업무 효율성과 생산성의 향상과 직결되는 것이어서 특히 중요한 의미가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 시스템의 </a:t>
            </a:r>
            <a:r>
              <a:rPr lang="en-US" altLang="ko-KR" dirty="0"/>
              <a:t>UI/UX </a:t>
            </a:r>
            <a:r>
              <a:rPr lang="ko-KR" altLang="en-US" dirty="0"/>
              <a:t>개선은 투자 비용 대비 업무 생산성 향상과 만족도 제고 효과가 가장 높은 방법이다</a:t>
            </a:r>
            <a:r>
              <a:rPr lang="en-US" altLang="ko-KR" dirty="0"/>
              <a:t>.. </a:t>
            </a:r>
            <a:r>
              <a:rPr lang="ko-KR" altLang="en-US" dirty="0"/>
              <a:t>기존 시스템을 거의 건드리지 않고도 큰 폭의 개선 효과를 창출할 수 있기 때문이다</a:t>
            </a:r>
            <a:r>
              <a:rPr lang="en-US" altLang="ko-KR" dirty="0"/>
              <a:t>. </a:t>
            </a:r>
            <a:r>
              <a:rPr lang="ko-KR" altLang="en-US" dirty="0"/>
              <a:t>최소 비용을 통한 최대의 혁신 효과</a:t>
            </a:r>
            <a:r>
              <a:rPr lang="en-US" altLang="ko-KR" dirty="0"/>
              <a:t>, </a:t>
            </a:r>
            <a:r>
              <a:rPr lang="ko-KR" altLang="en-US" dirty="0"/>
              <a:t>그리고 모바일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 </a:t>
            </a:r>
            <a:r>
              <a:rPr lang="ko-KR" altLang="en-US" dirty="0"/>
              <a:t>기술을 적극 수용하여 기업용 </a:t>
            </a:r>
            <a:r>
              <a:rPr lang="en-US" altLang="ko-KR" dirty="0"/>
              <a:t>UI/UX</a:t>
            </a:r>
            <a:r>
              <a:rPr lang="ko-KR" altLang="en-US" dirty="0"/>
              <a:t>를 통합 지원하겠다는 의지가 바로 </a:t>
            </a:r>
            <a:r>
              <a:rPr lang="en-US" altLang="ko-KR" dirty="0"/>
              <a:t>BUX </a:t>
            </a:r>
            <a:r>
              <a:rPr lang="ko-KR" altLang="en-US" dirty="0"/>
              <a:t>플랫폼인 </a:t>
            </a:r>
            <a:r>
              <a:rPr lang="ko-KR" altLang="en-US" dirty="0" err="1"/>
              <a:t>넥사크로플랫폼이</a:t>
            </a:r>
            <a:r>
              <a:rPr lang="ko-KR" altLang="en-US" dirty="0"/>
              <a:t> 추구하는 방향이다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허용석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인사</a:t>
            </a:r>
            <a:endParaRPr lang="en-US" altLang="ko-KR" dirty="0"/>
          </a:p>
          <a:p>
            <a:r>
              <a:rPr lang="ko-KR" altLang="en-US" dirty="0"/>
              <a:t>심승현</a:t>
            </a:r>
            <a:r>
              <a:rPr lang="en-US" altLang="ko-KR" dirty="0"/>
              <a:t>, </a:t>
            </a:r>
            <a:r>
              <a:rPr lang="ko-KR" altLang="en-US" dirty="0" err="1"/>
              <a:t>조아람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물류</a:t>
            </a:r>
            <a:endParaRPr lang="en-US" altLang="ko-KR" dirty="0"/>
          </a:p>
          <a:p>
            <a:r>
              <a:rPr lang="ko-KR" altLang="en-US" dirty="0" err="1"/>
              <a:t>이원민</a:t>
            </a:r>
            <a:r>
              <a:rPr lang="en-US" altLang="ko-KR" dirty="0"/>
              <a:t>, </a:t>
            </a:r>
            <a:r>
              <a:rPr lang="ko-KR" altLang="en-US" dirty="0" err="1"/>
              <a:t>강호경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회계</a:t>
            </a:r>
            <a:endParaRPr lang="en-US" altLang="ko-KR" dirty="0"/>
          </a:p>
          <a:p>
            <a:r>
              <a:rPr lang="ko-KR" altLang="en-US" dirty="0"/>
              <a:t>조윤희</a:t>
            </a:r>
            <a:r>
              <a:rPr lang="en-US" altLang="ko-KR" dirty="0"/>
              <a:t>, </a:t>
            </a:r>
            <a:r>
              <a:rPr lang="ko-KR" altLang="en-US" dirty="0" err="1"/>
              <a:t>강순용</a:t>
            </a:r>
            <a:r>
              <a:rPr lang="en-US" altLang="ko-KR" dirty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40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BUX</a:t>
            </a:r>
            <a:r>
              <a:rPr lang="ko-KR" altLang="en-US" dirty="0"/>
              <a:t>는 아래 </a:t>
            </a:r>
            <a:r>
              <a:rPr lang="en-US" altLang="ko-KR" dirty="0"/>
              <a:t>3</a:t>
            </a:r>
            <a:r>
              <a:rPr lang="ko-KR" altLang="en-US" dirty="0"/>
              <a:t>가지의 통합을 통해 실현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번째는 플랫폼의 통합</a:t>
            </a:r>
            <a:r>
              <a:rPr lang="en-US" altLang="ko-KR" dirty="0"/>
              <a:t>(Unified Platform).</a:t>
            </a:r>
          </a:p>
          <a:p>
            <a:r>
              <a:rPr lang="ko-KR" altLang="en-US" dirty="0"/>
              <a:t>다양한 운영체제</a:t>
            </a:r>
            <a:r>
              <a:rPr lang="en-US" altLang="ko-KR" dirty="0"/>
              <a:t>, </a:t>
            </a:r>
            <a:r>
              <a:rPr lang="ko-KR" altLang="en-US" dirty="0"/>
              <a:t>브라우저 및 디바이스는 물론 각기 다른 화면 크기에 대해 하나의 소스로 구동되고 최적화된 결과를 만들어내는 </a:t>
            </a:r>
            <a:r>
              <a:rPr lang="en-US" altLang="ko-KR" dirty="0"/>
              <a:t>OSMU(One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Use)</a:t>
            </a:r>
            <a:r>
              <a:rPr lang="ko-KR" altLang="en-US" dirty="0"/>
              <a:t>를 지향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번째는 개발 환경의 통합</a:t>
            </a:r>
            <a:r>
              <a:rPr lang="en-US" altLang="ko-KR" dirty="0"/>
              <a:t>(Unified Development Process).</a:t>
            </a:r>
          </a:p>
          <a:p>
            <a:r>
              <a:rPr lang="ko-KR" altLang="en-US" dirty="0"/>
              <a:t>같은 개발 환경 내에서 인하우스</a:t>
            </a:r>
            <a:r>
              <a:rPr lang="en-US" altLang="ko-KR" dirty="0"/>
              <a:t>(In House) </a:t>
            </a:r>
            <a:r>
              <a:rPr lang="ko-KR" altLang="en-US" dirty="0"/>
              <a:t>개발이나 </a:t>
            </a:r>
            <a:r>
              <a:rPr lang="en-US" altLang="ko-KR" dirty="0"/>
              <a:t>SAP</a:t>
            </a:r>
            <a:r>
              <a:rPr lang="ko-KR" altLang="en-US" dirty="0"/>
              <a:t>과 같은 </a:t>
            </a:r>
            <a:r>
              <a:rPr lang="en-US" altLang="ko-KR" dirty="0"/>
              <a:t>UI </a:t>
            </a:r>
            <a:r>
              <a:rPr lang="ko-KR" altLang="en-US" dirty="0"/>
              <a:t>고도화 패키지 개발 작업을 모두 수행할 수 있으며 개발에서 테스트</a:t>
            </a:r>
            <a:r>
              <a:rPr lang="en-US" altLang="ko-KR" dirty="0"/>
              <a:t>, </a:t>
            </a:r>
            <a:r>
              <a:rPr lang="ko-KR" altLang="en-US" dirty="0"/>
              <a:t>배포까지 소프트웨어 개발의 전 과정을 통합할 수 있게 하는 개발도구인 </a:t>
            </a:r>
            <a:r>
              <a:rPr lang="en-US" altLang="ko-KR" dirty="0"/>
              <a:t>‘</a:t>
            </a:r>
            <a:r>
              <a:rPr lang="ko-KR" altLang="en-US" dirty="0" err="1"/>
              <a:t>넥사크로</a:t>
            </a:r>
            <a:r>
              <a:rPr lang="ko-KR" altLang="en-US" dirty="0"/>
              <a:t> </a:t>
            </a:r>
            <a:r>
              <a:rPr lang="ko-KR" altLang="en-US" dirty="0" err="1"/>
              <a:t>스튜디오＇를</a:t>
            </a:r>
            <a:r>
              <a:rPr lang="ko-KR" altLang="en-US" dirty="0"/>
              <a:t> 제공함으로써 개발 생산성을 향상시킴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 번째는 데이터 중심의 통합</a:t>
            </a:r>
            <a:r>
              <a:rPr lang="en-US" altLang="ko-KR" dirty="0"/>
              <a:t>(Unified Data Frame).</a:t>
            </a:r>
          </a:p>
          <a:p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/>
              <a:t>비정형 데이터 및 </a:t>
            </a:r>
            <a:r>
              <a:rPr lang="en-US" altLang="ko-KR" dirty="0"/>
              <a:t>OLTP(</a:t>
            </a:r>
            <a:r>
              <a:rPr lang="en-US" altLang="ko-KR" dirty="0" err="1"/>
              <a:t>Onlice</a:t>
            </a:r>
            <a:r>
              <a:rPr lang="en-US" altLang="ko-KR" dirty="0"/>
              <a:t> Transaction Processing)</a:t>
            </a:r>
            <a:r>
              <a:rPr lang="ko-KR" altLang="en-US" dirty="0"/>
              <a:t>성 업무와 빅데이터의 시각화를 포함한 </a:t>
            </a:r>
            <a:r>
              <a:rPr lang="en-US" altLang="ko-KR" dirty="0"/>
              <a:t>OLAP(Online Analysis Processing)</a:t>
            </a:r>
            <a:r>
              <a:rPr lang="ko-KR" altLang="en-US" dirty="0"/>
              <a:t>성 업무를 모두 지원하는 것을 의미함</a:t>
            </a:r>
            <a:r>
              <a:rPr lang="en-US" altLang="ko-KR" dirty="0"/>
              <a:t>.</a:t>
            </a:r>
            <a:r>
              <a:rPr lang="ko-KR" altLang="en-US" dirty="0"/>
              <a:t> 이는 데이터 지향적인 기업용 시스템 </a:t>
            </a:r>
            <a:r>
              <a:rPr lang="en-US" altLang="ko-KR" dirty="0"/>
              <a:t>UI/UX</a:t>
            </a:r>
            <a:r>
              <a:rPr lang="ko-KR" altLang="en-US" dirty="0"/>
              <a:t>에 있어 업무 효율성과 생산성의 향상과 직결되는 것이어서 특히 중요한 의미가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 시스템의 </a:t>
            </a:r>
            <a:r>
              <a:rPr lang="en-US" altLang="ko-KR" dirty="0"/>
              <a:t>UI/UX </a:t>
            </a:r>
            <a:r>
              <a:rPr lang="ko-KR" altLang="en-US" dirty="0"/>
              <a:t>개선은 투자 비용 대비 업무 생산성 향상과 만족도 제고 효과가 가장 높은 방법이다</a:t>
            </a:r>
            <a:r>
              <a:rPr lang="en-US" altLang="ko-KR" dirty="0"/>
              <a:t>.. </a:t>
            </a:r>
            <a:r>
              <a:rPr lang="ko-KR" altLang="en-US" dirty="0"/>
              <a:t>기존 시스템을 거의 건드리지 않고도 큰 폭의 개선 효과를 창출할 수 있기 때문이다</a:t>
            </a:r>
            <a:r>
              <a:rPr lang="en-US" altLang="ko-KR" dirty="0"/>
              <a:t>. </a:t>
            </a:r>
            <a:r>
              <a:rPr lang="ko-KR" altLang="en-US" dirty="0"/>
              <a:t>최소 비용을 통한 최대의 혁신 효과</a:t>
            </a:r>
            <a:r>
              <a:rPr lang="en-US" altLang="ko-KR" dirty="0"/>
              <a:t>, </a:t>
            </a:r>
            <a:r>
              <a:rPr lang="ko-KR" altLang="en-US" dirty="0"/>
              <a:t>그리고 모바일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 </a:t>
            </a:r>
            <a:r>
              <a:rPr lang="ko-KR" altLang="en-US" dirty="0"/>
              <a:t>기술을 적극 수용하여 기업용 </a:t>
            </a:r>
            <a:r>
              <a:rPr lang="en-US" altLang="ko-KR" dirty="0"/>
              <a:t>UI/UX</a:t>
            </a:r>
            <a:r>
              <a:rPr lang="ko-KR" altLang="en-US" dirty="0"/>
              <a:t>를 통합 지원하겠다는 의지가 바로 </a:t>
            </a:r>
            <a:r>
              <a:rPr lang="en-US" altLang="ko-KR" dirty="0"/>
              <a:t>BUX </a:t>
            </a:r>
            <a:r>
              <a:rPr lang="ko-KR" altLang="en-US" dirty="0"/>
              <a:t>플랫폼인 </a:t>
            </a:r>
            <a:r>
              <a:rPr lang="ko-KR" altLang="en-US" dirty="0" err="1"/>
              <a:t>넥사크로플랫폼이</a:t>
            </a:r>
            <a:r>
              <a:rPr lang="ko-KR" altLang="en-US" dirty="0"/>
              <a:t> 추구하는 방향이다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25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BUX</a:t>
            </a:r>
            <a:r>
              <a:rPr lang="ko-KR" altLang="en-US" dirty="0"/>
              <a:t>는 아래 </a:t>
            </a:r>
            <a:r>
              <a:rPr lang="en-US" altLang="ko-KR" dirty="0"/>
              <a:t>3</a:t>
            </a:r>
            <a:r>
              <a:rPr lang="ko-KR" altLang="en-US" dirty="0"/>
              <a:t>가지의 통합을 통해 실현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번째는 플랫폼의 통합</a:t>
            </a:r>
            <a:r>
              <a:rPr lang="en-US" altLang="ko-KR" dirty="0"/>
              <a:t>(Unified Platform).</a:t>
            </a:r>
          </a:p>
          <a:p>
            <a:r>
              <a:rPr lang="ko-KR" altLang="en-US" dirty="0"/>
              <a:t>다양한 운영체제</a:t>
            </a:r>
            <a:r>
              <a:rPr lang="en-US" altLang="ko-KR" dirty="0"/>
              <a:t>, </a:t>
            </a:r>
            <a:r>
              <a:rPr lang="ko-KR" altLang="en-US" dirty="0"/>
              <a:t>브라우저 및 디바이스는 물론 각기 다른 화면 크기에 대해 하나의 소스로 구동되고 최적화된 결과를 만들어내는 </a:t>
            </a:r>
            <a:r>
              <a:rPr lang="en-US" altLang="ko-KR" dirty="0"/>
              <a:t>OSMU(One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Use)</a:t>
            </a:r>
            <a:r>
              <a:rPr lang="ko-KR" altLang="en-US" dirty="0"/>
              <a:t>를 지향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번째는 개발 환경의 통합</a:t>
            </a:r>
            <a:r>
              <a:rPr lang="en-US" altLang="ko-KR" dirty="0"/>
              <a:t>(Unified Development Process).</a:t>
            </a:r>
          </a:p>
          <a:p>
            <a:r>
              <a:rPr lang="ko-KR" altLang="en-US" dirty="0"/>
              <a:t>같은 개발 환경 내에서 인하우스</a:t>
            </a:r>
            <a:r>
              <a:rPr lang="en-US" altLang="ko-KR" dirty="0"/>
              <a:t>(In House) </a:t>
            </a:r>
            <a:r>
              <a:rPr lang="ko-KR" altLang="en-US" dirty="0"/>
              <a:t>개발이나 </a:t>
            </a:r>
            <a:r>
              <a:rPr lang="en-US" altLang="ko-KR" dirty="0"/>
              <a:t>SAP</a:t>
            </a:r>
            <a:r>
              <a:rPr lang="ko-KR" altLang="en-US" dirty="0"/>
              <a:t>과 같은 </a:t>
            </a:r>
            <a:r>
              <a:rPr lang="en-US" altLang="ko-KR" dirty="0"/>
              <a:t>UI </a:t>
            </a:r>
            <a:r>
              <a:rPr lang="ko-KR" altLang="en-US" dirty="0"/>
              <a:t>고도화 패키지 개발 작업을 모두 수행할 수 있으며 개발에서 테스트</a:t>
            </a:r>
            <a:r>
              <a:rPr lang="en-US" altLang="ko-KR" dirty="0"/>
              <a:t>, </a:t>
            </a:r>
            <a:r>
              <a:rPr lang="ko-KR" altLang="en-US" dirty="0"/>
              <a:t>배포까지 소프트웨어 개발의 전 과정을 통합할 수 있게 하는 개발도구인 </a:t>
            </a:r>
            <a:r>
              <a:rPr lang="en-US" altLang="ko-KR" dirty="0"/>
              <a:t>‘</a:t>
            </a:r>
            <a:r>
              <a:rPr lang="ko-KR" altLang="en-US" dirty="0" err="1"/>
              <a:t>넥사크로</a:t>
            </a:r>
            <a:r>
              <a:rPr lang="ko-KR" altLang="en-US" dirty="0"/>
              <a:t> </a:t>
            </a:r>
            <a:r>
              <a:rPr lang="ko-KR" altLang="en-US" dirty="0" err="1"/>
              <a:t>스튜디오＇를</a:t>
            </a:r>
            <a:r>
              <a:rPr lang="ko-KR" altLang="en-US" dirty="0"/>
              <a:t> 제공함으로써 개발 생산성을 향상시킴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 번째는 데이터 중심의 통합</a:t>
            </a:r>
            <a:r>
              <a:rPr lang="en-US" altLang="ko-KR" dirty="0"/>
              <a:t>(Unified Data Frame).</a:t>
            </a:r>
          </a:p>
          <a:p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/>
              <a:t>비정형 데이터 및 </a:t>
            </a:r>
            <a:r>
              <a:rPr lang="en-US" altLang="ko-KR" dirty="0"/>
              <a:t>OLTP(</a:t>
            </a:r>
            <a:r>
              <a:rPr lang="en-US" altLang="ko-KR" dirty="0" err="1"/>
              <a:t>Onlice</a:t>
            </a:r>
            <a:r>
              <a:rPr lang="en-US" altLang="ko-KR" dirty="0"/>
              <a:t> Transaction Processing)</a:t>
            </a:r>
            <a:r>
              <a:rPr lang="ko-KR" altLang="en-US" dirty="0"/>
              <a:t>성 업무와 빅데이터의 시각화를 포함한 </a:t>
            </a:r>
            <a:r>
              <a:rPr lang="en-US" altLang="ko-KR" dirty="0"/>
              <a:t>OLAP(Online Analysis Processing)</a:t>
            </a:r>
            <a:r>
              <a:rPr lang="ko-KR" altLang="en-US" dirty="0"/>
              <a:t>성 업무를 모두 지원하는 것을 의미함</a:t>
            </a:r>
            <a:r>
              <a:rPr lang="en-US" altLang="ko-KR" dirty="0"/>
              <a:t>.</a:t>
            </a:r>
            <a:r>
              <a:rPr lang="ko-KR" altLang="en-US" dirty="0"/>
              <a:t> 이는 데이터 지향적인 기업용 시스템 </a:t>
            </a:r>
            <a:r>
              <a:rPr lang="en-US" altLang="ko-KR" dirty="0"/>
              <a:t>UI/UX</a:t>
            </a:r>
            <a:r>
              <a:rPr lang="ko-KR" altLang="en-US" dirty="0"/>
              <a:t>에 있어 업무 효율성과 생산성의 향상과 직결되는 것이어서 특히 중요한 의미가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 시스템의 </a:t>
            </a:r>
            <a:r>
              <a:rPr lang="en-US" altLang="ko-KR" dirty="0"/>
              <a:t>UI/UX </a:t>
            </a:r>
            <a:r>
              <a:rPr lang="ko-KR" altLang="en-US" dirty="0"/>
              <a:t>개선은 투자 비용 대비 업무 생산성 향상과 만족도 제고 효과가 가장 높은 방법이다</a:t>
            </a:r>
            <a:r>
              <a:rPr lang="en-US" altLang="ko-KR" dirty="0"/>
              <a:t>.. </a:t>
            </a:r>
            <a:r>
              <a:rPr lang="ko-KR" altLang="en-US" dirty="0"/>
              <a:t>기존 시스템을 거의 건드리지 않고도 큰 폭의 개선 효과를 창출할 수 있기 때문이다</a:t>
            </a:r>
            <a:r>
              <a:rPr lang="en-US" altLang="ko-KR" dirty="0"/>
              <a:t>. </a:t>
            </a:r>
            <a:r>
              <a:rPr lang="ko-KR" altLang="en-US" dirty="0"/>
              <a:t>최소 비용을 통한 최대의 혁신 효과</a:t>
            </a:r>
            <a:r>
              <a:rPr lang="en-US" altLang="ko-KR" dirty="0"/>
              <a:t>, </a:t>
            </a:r>
            <a:r>
              <a:rPr lang="ko-KR" altLang="en-US" dirty="0"/>
              <a:t>그리고 모바일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 </a:t>
            </a:r>
            <a:r>
              <a:rPr lang="ko-KR" altLang="en-US" dirty="0"/>
              <a:t>기술을 적극 수용하여 기업용 </a:t>
            </a:r>
            <a:r>
              <a:rPr lang="en-US" altLang="ko-KR" dirty="0"/>
              <a:t>UI/UX</a:t>
            </a:r>
            <a:r>
              <a:rPr lang="ko-KR" altLang="en-US" dirty="0"/>
              <a:t>를 통합 지원하겠다는 의지가 바로 </a:t>
            </a:r>
            <a:r>
              <a:rPr lang="en-US" altLang="ko-KR" dirty="0"/>
              <a:t>BUX </a:t>
            </a:r>
            <a:r>
              <a:rPr lang="ko-KR" altLang="en-US" dirty="0"/>
              <a:t>플랫폼인 </a:t>
            </a:r>
            <a:r>
              <a:rPr lang="ko-KR" altLang="en-US" dirty="0" err="1"/>
              <a:t>넥사크로플랫폼이</a:t>
            </a:r>
            <a:r>
              <a:rPr lang="ko-KR" altLang="en-US" dirty="0"/>
              <a:t> 추구하는 방향이다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75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BUX</a:t>
            </a:r>
            <a:r>
              <a:rPr lang="ko-KR" altLang="en-US" dirty="0"/>
              <a:t>는 아래 </a:t>
            </a:r>
            <a:r>
              <a:rPr lang="en-US" altLang="ko-KR" dirty="0"/>
              <a:t>3</a:t>
            </a:r>
            <a:r>
              <a:rPr lang="ko-KR" altLang="en-US" dirty="0"/>
              <a:t>가지의 통합을 통해 실현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번째는 플랫폼의 통합</a:t>
            </a:r>
            <a:r>
              <a:rPr lang="en-US" altLang="ko-KR" dirty="0"/>
              <a:t>(Unified Platform).</a:t>
            </a:r>
          </a:p>
          <a:p>
            <a:r>
              <a:rPr lang="ko-KR" altLang="en-US" dirty="0"/>
              <a:t>다양한 운영체제</a:t>
            </a:r>
            <a:r>
              <a:rPr lang="en-US" altLang="ko-KR" dirty="0"/>
              <a:t>, </a:t>
            </a:r>
            <a:r>
              <a:rPr lang="ko-KR" altLang="en-US" dirty="0"/>
              <a:t>브라우저 및 디바이스는 물론 각기 다른 화면 크기에 대해 하나의 소스로 구동되고 최적화된 결과를 만들어내는 </a:t>
            </a:r>
            <a:r>
              <a:rPr lang="en-US" altLang="ko-KR" dirty="0"/>
              <a:t>OSMU(One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Use)</a:t>
            </a:r>
            <a:r>
              <a:rPr lang="ko-KR" altLang="en-US" dirty="0"/>
              <a:t>를 지향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번째는 개발 환경의 통합</a:t>
            </a:r>
            <a:r>
              <a:rPr lang="en-US" altLang="ko-KR" dirty="0"/>
              <a:t>(Unified Development Process).</a:t>
            </a:r>
          </a:p>
          <a:p>
            <a:r>
              <a:rPr lang="ko-KR" altLang="en-US" dirty="0"/>
              <a:t>같은 개발 환경 내에서 인하우스</a:t>
            </a:r>
            <a:r>
              <a:rPr lang="en-US" altLang="ko-KR" dirty="0"/>
              <a:t>(In House) </a:t>
            </a:r>
            <a:r>
              <a:rPr lang="ko-KR" altLang="en-US" dirty="0"/>
              <a:t>개발이나 </a:t>
            </a:r>
            <a:r>
              <a:rPr lang="en-US" altLang="ko-KR" dirty="0"/>
              <a:t>SAP</a:t>
            </a:r>
            <a:r>
              <a:rPr lang="ko-KR" altLang="en-US" dirty="0"/>
              <a:t>과 같은 </a:t>
            </a:r>
            <a:r>
              <a:rPr lang="en-US" altLang="ko-KR" dirty="0"/>
              <a:t>UI </a:t>
            </a:r>
            <a:r>
              <a:rPr lang="ko-KR" altLang="en-US" dirty="0"/>
              <a:t>고도화 패키지 개발 작업을 모두 수행할 수 있으며 개발에서 테스트</a:t>
            </a:r>
            <a:r>
              <a:rPr lang="en-US" altLang="ko-KR" dirty="0"/>
              <a:t>, </a:t>
            </a:r>
            <a:r>
              <a:rPr lang="ko-KR" altLang="en-US" dirty="0"/>
              <a:t>배포까지 소프트웨어 개발의 전 과정을 통합할 수 있게 하는 개발도구인 </a:t>
            </a:r>
            <a:r>
              <a:rPr lang="en-US" altLang="ko-KR" dirty="0"/>
              <a:t>‘</a:t>
            </a:r>
            <a:r>
              <a:rPr lang="ko-KR" altLang="en-US" dirty="0" err="1"/>
              <a:t>넥사크로</a:t>
            </a:r>
            <a:r>
              <a:rPr lang="ko-KR" altLang="en-US" dirty="0"/>
              <a:t> </a:t>
            </a:r>
            <a:r>
              <a:rPr lang="ko-KR" altLang="en-US" dirty="0" err="1"/>
              <a:t>스튜디오＇를</a:t>
            </a:r>
            <a:r>
              <a:rPr lang="ko-KR" altLang="en-US" dirty="0"/>
              <a:t> 제공함으로써 개발 생산성을 향상시킴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 번째는 데이터 중심의 통합</a:t>
            </a:r>
            <a:r>
              <a:rPr lang="en-US" altLang="ko-KR" dirty="0"/>
              <a:t>(Unified Data Frame).</a:t>
            </a:r>
          </a:p>
          <a:p>
            <a:r>
              <a:rPr lang="ko-KR" altLang="en-US" dirty="0"/>
              <a:t>정형</a:t>
            </a:r>
            <a:r>
              <a:rPr lang="en-US" altLang="ko-KR" dirty="0"/>
              <a:t>, </a:t>
            </a:r>
            <a:r>
              <a:rPr lang="ko-KR" altLang="en-US" dirty="0"/>
              <a:t>비정형 데이터 및 </a:t>
            </a:r>
            <a:r>
              <a:rPr lang="en-US" altLang="ko-KR" dirty="0"/>
              <a:t>OLTP(</a:t>
            </a:r>
            <a:r>
              <a:rPr lang="en-US" altLang="ko-KR" dirty="0" err="1"/>
              <a:t>Onlice</a:t>
            </a:r>
            <a:r>
              <a:rPr lang="en-US" altLang="ko-KR" dirty="0"/>
              <a:t> Transaction Processing)</a:t>
            </a:r>
            <a:r>
              <a:rPr lang="ko-KR" altLang="en-US" dirty="0"/>
              <a:t>성 업무와 빅데이터의 시각화를 포함한 </a:t>
            </a:r>
            <a:r>
              <a:rPr lang="en-US" altLang="ko-KR" dirty="0"/>
              <a:t>OLAP(Online Analysis Processing)</a:t>
            </a:r>
            <a:r>
              <a:rPr lang="ko-KR" altLang="en-US" dirty="0"/>
              <a:t>성 업무를 모두 지원하는 것을 의미함</a:t>
            </a:r>
            <a:r>
              <a:rPr lang="en-US" altLang="ko-KR" dirty="0"/>
              <a:t>.</a:t>
            </a:r>
            <a:r>
              <a:rPr lang="ko-KR" altLang="en-US" dirty="0"/>
              <a:t> 이는 데이터 지향적인 기업용 시스템 </a:t>
            </a:r>
            <a:r>
              <a:rPr lang="en-US" altLang="ko-KR" dirty="0"/>
              <a:t>UI/UX</a:t>
            </a:r>
            <a:r>
              <a:rPr lang="ko-KR" altLang="en-US" dirty="0"/>
              <a:t>에 있어 업무 효율성과 생산성의 향상과 직결되는 것이어서 특히 중요한 의미가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기업 시스템의 </a:t>
            </a:r>
            <a:r>
              <a:rPr lang="en-US" altLang="ko-KR" dirty="0"/>
              <a:t>UI/UX </a:t>
            </a:r>
            <a:r>
              <a:rPr lang="ko-KR" altLang="en-US" dirty="0"/>
              <a:t>개선은 투자 비용 대비 업무 생산성 향상과 만족도 제고 효과가 가장 높은 방법이다</a:t>
            </a:r>
            <a:r>
              <a:rPr lang="en-US" altLang="ko-KR" dirty="0"/>
              <a:t>.. </a:t>
            </a:r>
            <a:r>
              <a:rPr lang="ko-KR" altLang="en-US" dirty="0"/>
              <a:t>기존 시스템을 거의 건드리지 않고도 큰 폭의 개선 효과를 창출할 수 있기 때문이다</a:t>
            </a:r>
            <a:r>
              <a:rPr lang="en-US" altLang="ko-KR" dirty="0"/>
              <a:t>. </a:t>
            </a:r>
            <a:r>
              <a:rPr lang="ko-KR" altLang="en-US" dirty="0"/>
              <a:t>최소 비용을 통한 최대의 혁신 효과</a:t>
            </a:r>
            <a:r>
              <a:rPr lang="en-US" altLang="ko-KR" dirty="0"/>
              <a:t>, </a:t>
            </a:r>
            <a:r>
              <a:rPr lang="ko-KR" altLang="en-US" dirty="0"/>
              <a:t>그리고 모바일</a:t>
            </a:r>
            <a:r>
              <a:rPr lang="en-US" altLang="ko-KR" dirty="0"/>
              <a:t>, </a:t>
            </a:r>
            <a:r>
              <a:rPr lang="ko-KR" altLang="en-US" dirty="0"/>
              <a:t>클라우드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 </a:t>
            </a:r>
            <a:r>
              <a:rPr lang="ko-KR" altLang="en-US" dirty="0"/>
              <a:t>기술을 적극 수용하여 기업용 </a:t>
            </a:r>
            <a:r>
              <a:rPr lang="en-US" altLang="ko-KR" dirty="0"/>
              <a:t>UI/UX</a:t>
            </a:r>
            <a:r>
              <a:rPr lang="ko-KR" altLang="en-US" dirty="0"/>
              <a:t>를 통합 지원하겠다는 의지가 바로 </a:t>
            </a:r>
            <a:r>
              <a:rPr lang="en-US" altLang="ko-KR" dirty="0"/>
              <a:t>BUX </a:t>
            </a:r>
            <a:r>
              <a:rPr lang="ko-KR" altLang="en-US" dirty="0"/>
              <a:t>플랫폼인 </a:t>
            </a:r>
            <a:r>
              <a:rPr lang="ko-KR" altLang="en-US" dirty="0" err="1"/>
              <a:t>넥사크로플랫폼이</a:t>
            </a:r>
            <a:r>
              <a:rPr lang="ko-KR" altLang="en-US" dirty="0"/>
              <a:t> 추구하는 방향이다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06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88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86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3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02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57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54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80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92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57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4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1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5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7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0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0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5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CA17C-54A4-4523-8D28-AF86635498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9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7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5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875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3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37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4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7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0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3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2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0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1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BB9A-3FA2-4FEF-ACC2-64355FAC57CD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7325-2A37-42AA-9405-C607D5895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2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0E88-D9F8-4A13-8355-74407F92C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57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기 발표 과제물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4361F-2E02-4751-830A-CCD283F89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latin typeface="KP PusKul" panose="00000400000000000000" pitchFamily="2" charset="-120"/>
                <a:ea typeface="KP PusKul" panose="00000400000000000000" pitchFamily="2" charset="-120"/>
              </a:rPr>
              <a:t>unicompany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42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Business Tier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fontAlgn="base"/>
            <a:r>
              <a:rPr lang="en-US" altLang="ko-KR" b="1" dirty="0">
                <a:latin typeface="KP PusKul" panose="00000400000000000000" pitchFamily="2" charset="-120"/>
                <a:ea typeface="KP PusKul" panose="00000400000000000000" pitchFamily="2" charset="-120"/>
              </a:rPr>
              <a:t>TO (Transfer Object)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네트워크 트랙을 줄이고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적은 원격 호출로 많은 데이터를 전송하며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코드 중복을 줄여준다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en-US" altLang="ko-KR" b="1" dirty="0">
                <a:latin typeface="KP PusKul" panose="00000400000000000000" pitchFamily="2" charset="-120"/>
                <a:ea typeface="KP PusKul" panose="00000400000000000000" pitchFamily="2" charset="-120"/>
              </a:rPr>
              <a:t>MTO(Multiple Transfer Object)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하나의 테이블에서 모든 컬럼 정보를 들고 올 필요가 없을 경우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컬럼들을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여러개의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TO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로 나누어 데이터를 접근한다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en-US" altLang="ko-KR" b="1" dirty="0">
                <a:latin typeface="KP PusKul" panose="00000400000000000000" pitchFamily="2" charset="-120"/>
                <a:ea typeface="KP PusKul" panose="00000400000000000000" pitchFamily="2" charset="-120"/>
              </a:rPr>
              <a:t>AS (Application Service)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비즈니스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티어의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컴포넌트와 서비스에 흩어져 있는 비즈니스 로직을 중앙 집중화 한다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en-US" altLang="ko-KR" b="1" dirty="0" err="1">
                <a:latin typeface="KP PusKul" panose="00000400000000000000" pitchFamily="2" charset="-120"/>
                <a:ea typeface="KP PusKul" panose="00000400000000000000" pitchFamily="2" charset="-120"/>
              </a:rPr>
              <a:t>DispatcherServlet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사용자의 요청을 받는 단일 진입점의 역할을 수행한다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31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Business Tier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fontAlgn="base"/>
            <a:r>
              <a:rPr lang="en-US" altLang="ko-KR" b="1" dirty="0" err="1">
                <a:latin typeface="KP PusKul" panose="00000400000000000000" pitchFamily="2" charset="-120"/>
                <a:ea typeface="KP PusKul" panose="00000400000000000000" pitchFamily="2" charset="-120"/>
              </a:rPr>
              <a:t>MyBatis</a:t>
            </a:r>
            <a:r>
              <a:rPr lang="en-US" altLang="ko-KR" b="1" dirty="0">
                <a:latin typeface="KP PusKul" panose="00000400000000000000" pitchFamily="2" charset="-120"/>
                <a:ea typeface="KP PusKul" panose="00000400000000000000" pitchFamily="2" charset="-120"/>
              </a:rPr>
              <a:t> Framework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java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에서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DB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를 편하게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핸들링할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수 있게 해주는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framework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로서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SQL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실행 결과를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자바빈즈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혹은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Map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객체에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mapping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해주는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퍼시스턴스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솔루션으로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SQL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을 소스코드가 아닌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XML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로 따로 분리해 관리하여 지겨운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JDBC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코드로 부터 해방시켜준다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또한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XML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에서 동적으로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SQL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요소를 사용하여 쿼리문장을 프로그래밍 코딩없이 자유롭게 변환 할 수 있게 해준다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 </a:t>
            </a:r>
            <a:r>
              <a:rPr lang="en-US" altLang="ko-KR" dirty="0" err="1">
                <a:latin typeface="KP PusKul" panose="00000400000000000000" pitchFamily="2" charset="-120"/>
                <a:ea typeface="KP PusKul" panose="00000400000000000000" pitchFamily="2" charset="-120"/>
              </a:rPr>
              <a:t>MyBatis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를 통하여 개발 생산성을 극대화한다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적용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SW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표준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BE51C13-69C1-427E-9E72-94535E02B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433564"/>
              </p:ext>
            </p:extLst>
          </p:nvPr>
        </p:nvGraphicFramePr>
        <p:xfrm>
          <a:off x="677334" y="1485318"/>
          <a:ext cx="10951958" cy="4516897"/>
        </p:xfrm>
        <a:graphic>
          <a:graphicData uri="http://schemas.openxmlformats.org/drawingml/2006/table">
            <a:tbl>
              <a:tblPr/>
              <a:tblGrid>
                <a:gridCol w="2018974">
                  <a:extLst>
                    <a:ext uri="{9D8B030D-6E8A-4147-A177-3AD203B41FA5}">
                      <a16:colId xmlns:a16="http://schemas.microsoft.com/office/drawing/2014/main" val="3536912925"/>
                    </a:ext>
                  </a:extLst>
                </a:gridCol>
                <a:gridCol w="1606061">
                  <a:extLst>
                    <a:ext uri="{9D8B030D-6E8A-4147-A177-3AD203B41FA5}">
                      <a16:colId xmlns:a16="http://schemas.microsoft.com/office/drawing/2014/main" val="280721835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903045925"/>
                    </a:ext>
                  </a:extLst>
                </a:gridCol>
                <a:gridCol w="4126523">
                  <a:extLst>
                    <a:ext uri="{9D8B030D-6E8A-4147-A177-3AD203B41FA5}">
                      <a16:colId xmlns:a16="http://schemas.microsoft.com/office/drawing/2014/main" val="492531268"/>
                    </a:ext>
                  </a:extLst>
                </a:gridCol>
              </a:tblGrid>
              <a:tr h="6243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구분</a:t>
                      </a: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소프트웨어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제품명 및 버전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용도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9986"/>
                  </a:ext>
                </a:extLst>
              </a:tr>
              <a:tr h="101826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응용소프트웨어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WebServer</a:t>
                      </a:r>
                      <a:endParaRPr lang="en-US" sz="1800" kern="0" spc="0" dirty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Apache HTTP Server 9.0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웹 서버로써 </a:t>
                      </a:r>
                      <a:r>
                        <a:rPr lang="en-US" altLang="ko-KR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Client </a:t>
                      </a: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요청을 </a:t>
                      </a:r>
                      <a:r>
                        <a:rPr lang="en-US" altLang="ko-KR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WAS </a:t>
                      </a: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에 전송하며 이미지와 같은 정적인 자원에 대한 서비스 제공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47009"/>
                  </a:ext>
                </a:extLst>
              </a:tr>
              <a:tr h="15794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DBMS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Oracle 11g XE Release2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데이터의 무결성을 보장하며</a:t>
                      </a:r>
                      <a:r>
                        <a:rPr lang="en-US" altLang="ko-KR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사용자의 요청에 의한 데이터 를 가공 및 원하는 데이터를 추출하는 엔진을 제공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287864"/>
                  </a:ext>
                </a:extLst>
              </a:tr>
              <a:tr h="12947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WAS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WebLogic 12.1.2c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웹 어플리케이션 서버로써 </a:t>
                      </a:r>
                      <a:r>
                        <a:rPr lang="ko-KR" altLang="en-US" sz="1800" kern="0" spc="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서블릿</a:t>
                      </a: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 컨테이너를 제공하며</a:t>
                      </a:r>
                      <a:r>
                        <a:rPr lang="en-US" altLang="ko-KR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비즈니스 호출 및 제어를 담당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68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28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적용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SW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표준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BE51C13-69C1-427E-9E72-94535E02B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752205"/>
              </p:ext>
            </p:extLst>
          </p:nvPr>
        </p:nvGraphicFramePr>
        <p:xfrm>
          <a:off x="677334" y="1485320"/>
          <a:ext cx="10951958" cy="4493447"/>
        </p:xfrm>
        <a:graphic>
          <a:graphicData uri="http://schemas.openxmlformats.org/drawingml/2006/table">
            <a:tbl>
              <a:tblPr/>
              <a:tblGrid>
                <a:gridCol w="1409374">
                  <a:extLst>
                    <a:ext uri="{9D8B030D-6E8A-4147-A177-3AD203B41FA5}">
                      <a16:colId xmlns:a16="http://schemas.microsoft.com/office/drawing/2014/main" val="3536912925"/>
                    </a:ext>
                  </a:extLst>
                </a:gridCol>
                <a:gridCol w="2004646">
                  <a:extLst>
                    <a:ext uri="{9D8B030D-6E8A-4147-A177-3AD203B41FA5}">
                      <a16:colId xmlns:a16="http://schemas.microsoft.com/office/drawing/2014/main" val="2807218351"/>
                    </a:ext>
                  </a:extLst>
                </a:gridCol>
                <a:gridCol w="3024554">
                  <a:extLst>
                    <a:ext uri="{9D8B030D-6E8A-4147-A177-3AD203B41FA5}">
                      <a16:colId xmlns:a16="http://schemas.microsoft.com/office/drawing/2014/main" val="3903045925"/>
                    </a:ext>
                  </a:extLst>
                </a:gridCol>
                <a:gridCol w="4513384">
                  <a:extLst>
                    <a:ext uri="{9D8B030D-6E8A-4147-A177-3AD203B41FA5}">
                      <a16:colId xmlns:a16="http://schemas.microsoft.com/office/drawing/2014/main" val="492531268"/>
                    </a:ext>
                  </a:extLst>
                </a:gridCol>
              </a:tblGrid>
              <a:tr h="42072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구분</a:t>
                      </a: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소프트웨어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제품명 및 버전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용도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9986"/>
                  </a:ext>
                </a:extLst>
              </a:tr>
              <a:tr h="787777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개발도구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DB Modeling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도구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ER-Win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데이터베이스의 논리적 모델 및 물리적 모델을 설계하는 도구로 활용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47009"/>
                  </a:ext>
                </a:extLst>
              </a:tr>
              <a:tr h="668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IDE(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통합개발환경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)</a:t>
                      </a:r>
                      <a:endParaRPr lang="ko-KR" altLang="en-US" sz="1600" kern="0" spc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전자정부프레임워크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(Eclipse NEON)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애플리케이션 로직을 구현하는 도구로 활용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287864"/>
                  </a:ext>
                </a:extLst>
              </a:tr>
              <a:tr h="3494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DB Tool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developer for Oracle 12.8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DBMS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관리 및 분석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49843"/>
                  </a:ext>
                </a:extLst>
              </a:tr>
              <a:tr h="589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UML Tool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StarUML 5.0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1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유스케이스 분석단계부터 설계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, </a:t>
                      </a:r>
                      <a:r>
                        <a:rPr lang="ko-KR" altLang="en-US" sz="1600" kern="0" spc="1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구현을 거쳐 테스트하는 도구로 활용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707274"/>
                  </a:ext>
                </a:extLst>
              </a:tr>
              <a:tr h="805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UI Development Tool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Nexacro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 Studio 14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1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사용자 인터페이스 개발 활용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96145"/>
                  </a:ext>
                </a:extLst>
              </a:tr>
              <a:tr h="872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빌드 관리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Maven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자동 빌드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68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39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적용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SW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표준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BE51C13-69C1-427E-9E72-94535E02B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352420"/>
              </p:ext>
            </p:extLst>
          </p:nvPr>
        </p:nvGraphicFramePr>
        <p:xfrm>
          <a:off x="677334" y="1485318"/>
          <a:ext cx="10951958" cy="4528621"/>
        </p:xfrm>
        <a:graphic>
          <a:graphicData uri="http://schemas.openxmlformats.org/drawingml/2006/table">
            <a:tbl>
              <a:tblPr/>
              <a:tblGrid>
                <a:gridCol w="2018974">
                  <a:extLst>
                    <a:ext uri="{9D8B030D-6E8A-4147-A177-3AD203B41FA5}">
                      <a16:colId xmlns:a16="http://schemas.microsoft.com/office/drawing/2014/main" val="3536912925"/>
                    </a:ext>
                  </a:extLst>
                </a:gridCol>
                <a:gridCol w="1606061">
                  <a:extLst>
                    <a:ext uri="{9D8B030D-6E8A-4147-A177-3AD203B41FA5}">
                      <a16:colId xmlns:a16="http://schemas.microsoft.com/office/drawing/2014/main" val="280721835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903045925"/>
                    </a:ext>
                  </a:extLst>
                </a:gridCol>
                <a:gridCol w="4126523">
                  <a:extLst>
                    <a:ext uri="{9D8B030D-6E8A-4147-A177-3AD203B41FA5}">
                      <a16:colId xmlns:a16="http://schemas.microsoft.com/office/drawing/2014/main" val="492531268"/>
                    </a:ext>
                  </a:extLst>
                </a:gridCol>
              </a:tblGrid>
              <a:tr h="6260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구분</a:t>
                      </a:r>
                    </a:p>
                  </a:txBody>
                  <a:tcPr marL="68326" marR="68326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소프트웨어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제품명 및 버전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용도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9986"/>
                  </a:ext>
                </a:extLst>
              </a:tr>
              <a:tr h="1020907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형상관리도구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문서파일관리 </a:t>
                      </a:r>
                      <a:r>
                        <a:rPr lang="en-US" altLang="ko-KR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SVN</a:t>
                      </a:r>
                      <a:endParaRPr lang="ko-KR" altLang="en-US" sz="1800" kern="0" spc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ToltoiseSVN 1.9.3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Project </a:t>
                      </a: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동기화 및 파일관리 활용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47009"/>
                  </a:ext>
                </a:extLst>
              </a:tr>
              <a:tr h="791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개발소스 </a:t>
                      </a: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SVN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SVN Team Provider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버전관리 및 개발 이력 관리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287864"/>
                  </a:ext>
                </a:extLst>
              </a:tr>
              <a:tr h="791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SVN Server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Subversion 1.9.3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개발저장소 관리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363445"/>
                  </a:ext>
                </a:extLst>
              </a:tr>
              <a:tr h="12981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빌드 관리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Maven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자동 빌드 및 </a:t>
                      </a:r>
                      <a:r>
                        <a:rPr lang="en-US" altLang="ko-KR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lib </a:t>
                      </a: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관리 활용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68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4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2E3F8-473E-46C1-A27A-62107AE3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넥사크로플랫폼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4493F-8392-46CF-B0EC-38A8C353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업무에 최적화된 시스템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원하는 정보를 쉽게 접근할 수 있는 시스템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직관적으로 실행할 수 있는 시스템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데이터 입력 작업과 같은 번거로운 작업에 시간을 덜 뺏기고 필요한 업무에 집중할 수 있는 시스템은 획기적인 업무 생산성의 향상을 가져올 수 있습니다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이런 변화는 시스템의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UI/UX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환경을 어떻게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구축하느냐에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달려 있습니다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</a:p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UI/UX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의 혁신은 시스템을 단지 보기 좋게 만드는 것이 아닌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효율적으로 총소유비용을 낮추고 투자자본수익률을 높이면서 사용성도 함께 높여 경영자와 시스템 관리자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사용자 모두의 만족도를 높여야 합니다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</a:p>
          <a:p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넥사크로플랫폼은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기능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성능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디자인 요소들이 기업의 요구 수준에 맞게 조화를 이루도록 구성되어 있으며 오직 기업만을 위해서 태어난 비즈니스 사용자 경험 솔루션이라고 할 수 잇습니다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95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기업에서의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UI/UX</a:t>
            </a:r>
            <a:b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</a:b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X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인터넷에서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RIA,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그리고</a:t>
            </a:r>
          </a:p>
        </p:txBody>
      </p:sp>
    </p:spTree>
    <p:extLst>
      <p:ext uri="{BB962C8B-B14F-4D97-AF65-F5344CB8AC3E}">
        <p14:creationId xmlns:p14="http://schemas.microsoft.com/office/powerpoint/2010/main" val="31650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BUX: Business User </a:t>
            </a:r>
            <a:r>
              <a:rPr lang="en-US" altLang="ko-KR" dirty="0" err="1">
                <a:latin typeface="KP PusKul" panose="00000400000000000000" pitchFamily="2" charset="-120"/>
                <a:ea typeface="KP PusKul" panose="00000400000000000000" pitchFamily="2" charset="-120"/>
              </a:rPr>
              <a:t>eXperience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BUX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는</a:t>
            </a:r>
          </a:p>
        </p:txBody>
      </p:sp>
    </p:spTree>
    <p:extLst>
      <p:ext uri="{BB962C8B-B14F-4D97-AF65-F5344CB8AC3E}">
        <p14:creationId xmlns:p14="http://schemas.microsoft.com/office/powerpoint/2010/main" val="291768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en-US" altLang="ko-KR" dirty="0" err="1">
                <a:latin typeface="KP PusKul" panose="00000400000000000000" pitchFamily="2" charset="-120"/>
                <a:ea typeface="KP PusKul" panose="00000400000000000000" pitchFamily="2" charset="-120"/>
              </a:rPr>
              <a:t>neXacro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 platform 14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넥사크로플랫폼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14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는</a:t>
            </a:r>
          </a:p>
        </p:txBody>
      </p:sp>
    </p:spTree>
    <p:extLst>
      <p:ext uri="{BB962C8B-B14F-4D97-AF65-F5344CB8AC3E}">
        <p14:creationId xmlns:p14="http://schemas.microsoft.com/office/powerpoint/2010/main" val="138496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주요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개발도구</a:t>
            </a:r>
          </a:p>
        </p:txBody>
      </p:sp>
    </p:spTree>
    <p:extLst>
      <p:ext uri="{BB962C8B-B14F-4D97-AF65-F5344CB8AC3E}">
        <p14:creationId xmlns:p14="http://schemas.microsoft.com/office/powerpoint/2010/main" val="34686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1.</a:t>
            </a:r>
          </a:p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2.</a:t>
            </a:r>
          </a:p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3.</a:t>
            </a:r>
          </a:p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4.</a:t>
            </a:r>
          </a:p>
          <a:p>
            <a:pPr marL="0" indent="0">
              <a:buNone/>
            </a:pP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80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적용 대상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기존 시스템의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UI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773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BUX: Business User </a:t>
            </a:r>
            <a:r>
              <a:rPr lang="en-US" altLang="ko-KR" dirty="0" err="1">
                <a:latin typeface="KP PusKul" panose="00000400000000000000" pitchFamily="2" charset="-120"/>
                <a:ea typeface="KP PusKul" panose="00000400000000000000" pitchFamily="2" charset="-120"/>
              </a:rPr>
              <a:t>eXperience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BUX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는</a:t>
            </a:r>
          </a:p>
        </p:txBody>
      </p:sp>
    </p:spTree>
    <p:extLst>
      <p:ext uri="{BB962C8B-B14F-4D97-AF65-F5344CB8AC3E}">
        <p14:creationId xmlns:p14="http://schemas.microsoft.com/office/powerpoint/2010/main" val="146637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BUX: Business User </a:t>
            </a:r>
            <a:r>
              <a:rPr lang="en-US" altLang="ko-KR" dirty="0" err="1">
                <a:latin typeface="KP PusKul" panose="00000400000000000000" pitchFamily="2" charset="-120"/>
                <a:ea typeface="KP PusKul" panose="00000400000000000000" pitchFamily="2" charset="-120"/>
              </a:rPr>
              <a:t>eXperience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BUX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는</a:t>
            </a:r>
          </a:p>
        </p:txBody>
      </p:sp>
    </p:spTree>
    <p:extLst>
      <p:ext uri="{BB962C8B-B14F-4D97-AF65-F5344CB8AC3E}">
        <p14:creationId xmlns:p14="http://schemas.microsoft.com/office/powerpoint/2010/main" val="323154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BUX: Business User </a:t>
            </a:r>
            <a:r>
              <a:rPr lang="en-US" altLang="ko-KR" dirty="0" err="1">
                <a:latin typeface="KP PusKul" panose="00000400000000000000" pitchFamily="2" charset="-120"/>
                <a:ea typeface="KP PusKul" panose="00000400000000000000" pitchFamily="2" charset="-120"/>
              </a:rPr>
              <a:t>eXperience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BUX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는</a:t>
            </a:r>
          </a:p>
        </p:txBody>
      </p:sp>
    </p:spTree>
    <p:extLst>
      <p:ext uri="{BB962C8B-B14F-4D97-AF65-F5344CB8AC3E}">
        <p14:creationId xmlns:p14="http://schemas.microsoft.com/office/powerpoint/2010/main" val="3019919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기업에서의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UI/UX</a:t>
            </a:r>
            <a:b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</a:b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30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이제 과제물 시연을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73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1.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요구사항정의서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개발할 시스템에 대해서 사용자가 원하는 모든 것을 명확하게 파악하여 시스템에 대한 요구사항을 정의하는 체계적인 활동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748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2.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요구사항추적매트릭스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프로젝트의 라이프사이클 전반에 걸쳐서 요구사항을 추적 및 관리하기 위한 표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3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3.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유스케이스란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?</a:t>
            </a:r>
          </a:p>
          <a:p>
            <a:pPr marL="0" indent="0">
              <a:buNone/>
            </a:pP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이바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야콥슨에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의해 제안된 방법으로써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시스템 요구사항을 파악하고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탐고하고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문서솨하는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표준 방법론을 제공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53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4.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유스케이스에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부여된 간단한 실명만으로는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각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유스케이스가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나타내는 기능을 충분히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파악 할 수 없기 때문에 각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유스케이스를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자세히 기술한 문서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474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프로젝트 조직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PM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허용석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인사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심승현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조아람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물류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이원민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강호경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회계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조윤희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강순용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239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5.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용어사전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명세서에 기술하기에는 너무 긴 항목을 설명하는 사전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78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6.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분석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실현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유스케이스로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기술된 시스템의 기능이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어떻게 실현 될 수 있을 지를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도출된 클래스들을 바탕으로 정의하는 기법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0027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7.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단어사전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분석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유스케이스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실현에 사용된 각 클래스의 내용을 물리적인 언어로 설계하기 위해 작성하는 단어들의 집합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6324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CBD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개발 방법론에 따른 서버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발표자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홍길동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9835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9.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데이터 모델은 데이터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데이터 관계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데이터 의미 및 데이터 제약 조건을 기술하기 위한 개념적 도구들의 집단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567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10.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개발표준문서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개발에 필요한 각종 내용을 정의한 문서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제약조건 등 초기 제반사항이 </a:t>
            </a:r>
            <a:r>
              <a:rPr lang="ko-KR" altLang="en-US" dirty="0" err="1">
                <a:latin typeface="KP PusKul" panose="00000400000000000000" pitchFamily="2" charset="-120"/>
                <a:ea typeface="KP PusKul" panose="00000400000000000000" pitchFamily="2" charset="-120"/>
              </a:rPr>
              <a:t>들어감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097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97589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CBD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 개발 방법론에 따른 서버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97588" cy="46159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발표자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홍길동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018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9650698" cy="46159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P PusKul" panose="00000400000000000000" pitchFamily="2" charset="-120"/>
                <a:ea typeface="KP PusKul" panose="00000400000000000000" pitchFamily="2" charset="-120"/>
              </a:rPr>
              <a:t>Unicompany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의 종합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ERP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의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High Level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과점에서 크게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3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가지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Tier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로 구성되며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각각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User Interface Tier, Presentation Tier(Control Tier), Business Logic Tier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로 나누어 볼 수 있다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pic>
        <p:nvPicPr>
          <p:cNvPr id="1027" name="_x534967632" descr="EMB0000087c02cc">
            <a:extLst>
              <a:ext uri="{FF2B5EF4-FFF2-40B4-BE49-F238E27FC236}">
                <a16:creationId xmlns:a16="http://schemas.microsoft.com/office/drawing/2014/main" id="{978A8701-FE10-47B6-B418-BF5043987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7" y="2610643"/>
            <a:ext cx="9499513" cy="35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36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기본 아키텍처</a:t>
            </a:r>
          </a:p>
        </p:txBody>
      </p:sp>
      <p:pic>
        <p:nvPicPr>
          <p:cNvPr id="2049" name="_x534970224" descr="EMB0000087c02ce">
            <a:extLst>
              <a:ext uri="{FF2B5EF4-FFF2-40B4-BE49-F238E27FC236}">
                <a16:creationId xmlns:a16="http://schemas.microsoft.com/office/drawing/2014/main" id="{7EE99A3F-4B86-4DF7-B35C-A4A5193A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02555"/>
            <a:ext cx="9556913" cy="509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21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기본 아키텍처</a:t>
            </a: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253C9589-68D0-4492-9A0C-1C3A07A29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134558"/>
              </p:ext>
            </p:extLst>
          </p:nvPr>
        </p:nvGraphicFramePr>
        <p:xfrm>
          <a:off x="677334" y="1485319"/>
          <a:ext cx="11127804" cy="4715662"/>
        </p:xfrm>
        <a:graphic>
          <a:graphicData uri="http://schemas.openxmlformats.org/drawingml/2006/table">
            <a:tbl>
              <a:tblPr/>
              <a:tblGrid>
                <a:gridCol w="1467989">
                  <a:extLst>
                    <a:ext uri="{9D8B030D-6E8A-4147-A177-3AD203B41FA5}">
                      <a16:colId xmlns:a16="http://schemas.microsoft.com/office/drawing/2014/main" val="3536912925"/>
                    </a:ext>
                  </a:extLst>
                </a:gridCol>
                <a:gridCol w="9659815">
                  <a:extLst>
                    <a:ext uri="{9D8B030D-6E8A-4147-A177-3AD203B41FA5}">
                      <a16:colId xmlns:a16="http://schemas.microsoft.com/office/drawing/2014/main" val="2807218351"/>
                    </a:ext>
                  </a:extLst>
                </a:gridCol>
              </a:tblGrid>
              <a:tr h="11821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UI </a:t>
                      </a:r>
                      <a:r>
                        <a:rPr lang="ko-KR" altLang="en-US" sz="1800" b="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계층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사용자에 대한 요청 및 응답 처리</a:t>
                      </a:r>
                    </a:p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상위 계층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비즈니스 계층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퍼시스턴스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 계층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에서 발생하는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Exception, Error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에 대한 처리</a:t>
                      </a:r>
                    </a:p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최종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UI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에서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표현해야할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 도메인 모델을 엮는 기능</a:t>
                      </a:r>
                    </a:p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최종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UI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에서 입력한 데이터에 대한 유효성 검증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(Validation)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기능</a:t>
                      </a:r>
                    </a:p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비즈니스 로직과 최종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UI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사이를 분리하기 위한 컨트롤러 기능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47009"/>
                  </a:ext>
                </a:extLst>
              </a:tr>
              <a:tr h="1402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비즈니스</a:t>
                      </a:r>
                      <a:endParaRPr lang="en-US" altLang="ko-KR" b="0" dirty="0">
                        <a:latin typeface="KP PusKul" panose="00000400000000000000" pitchFamily="2" charset="-120"/>
                        <a:ea typeface="KP PusKul" panose="00000400000000000000" pitchFamily="2" charset="-120"/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계층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애플리케이션 비즈니스 로직 처리와 비즈니스와 관련된 도메인 모델의 적합성 검증</a:t>
                      </a:r>
                    </a:p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트랜잭션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(Transaction)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처리</a:t>
                      </a:r>
                    </a:p>
                    <a:p>
                      <a:pPr fontAlgn="base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UI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계층과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퍼시스턴스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 계층 사이를 연결하는 역할로서 두 계층이 직접적으로 통신하지 않게 하여 애플리케이션의 유연성을 증가</a:t>
                      </a:r>
                    </a:p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비즈니스 계층에 있는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객체들간의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 관계를 관리</a:t>
                      </a:r>
                    </a:p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다른 계층들과 통신하기 위한 인터페이스를 제공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287864"/>
                  </a:ext>
                </a:extLst>
              </a:tr>
              <a:tr h="8998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퍼시스턴스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계층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영구 데이터를 빼내어 객체화 시킨다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영구 저장소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일례로 관계형 데이터베이스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에 데이터를 저장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수정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삭제한다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620455"/>
                  </a:ext>
                </a:extLst>
              </a:tr>
              <a:tr h="95072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도메인 모델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계층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웹 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어플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관계형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 데이터베이스의 엔티티와 비슷한 개념을 가지는 것으로 실제 비즈니스 객체를 의미한다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KP PusKul" panose="00000400000000000000" pitchFamily="2" charset="-120"/>
                        <a:ea typeface="KP PusKul" panose="00000400000000000000" pitchFamily="2" charset="-120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리케이션 서버로써 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서블릿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 컨테이너를 제공하며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KP PusKul" panose="00000400000000000000" pitchFamily="2" charset="-120"/>
                          <a:ea typeface="KP PusKul" panose="00000400000000000000" pitchFamily="2" charset="-120"/>
                        </a:rPr>
                        <a:t>비즈니스 호출 및 제어를 담당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68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04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적용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Framework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Spring Framework</a:t>
            </a:r>
          </a:p>
          <a:p>
            <a:pPr marL="0" indent="0">
              <a:buNone/>
            </a:pPr>
            <a:r>
              <a:rPr lang="en-US" altLang="ko-KR" dirty="0" err="1">
                <a:latin typeface="KP PusKul" panose="00000400000000000000" pitchFamily="2" charset="-120"/>
                <a:ea typeface="KP PusKul" panose="00000400000000000000" pitchFamily="2" charset="-120"/>
              </a:rPr>
              <a:t>MyBATIS</a:t>
            </a:r>
            <a:endParaRPr lang="en-US" altLang="ko-KR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AspectJ</a:t>
            </a:r>
          </a:p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XML</a:t>
            </a:r>
          </a:p>
          <a:p>
            <a:pPr marL="0" indent="0">
              <a:buNone/>
            </a:pP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LOG4J 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990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적용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Framework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marL="0" indent="0">
              <a:buNone/>
            </a:pP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pic>
        <p:nvPicPr>
          <p:cNvPr id="1025" name="_x384606016" descr="EMB000017f0536b">
            <a:extLst>
              <a:ext uri="{FF2B5EF4-FFF2-40B4-BE49-F238E27FC236}">
                <a16:creationId xmlns:a16="http://schemas.microsoft.com/office/drawing/2014/main" id="{F7F05E06-658A-4DFC-AC82-6E1193BE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" y="1425387"/>
            <a:ext cx="10945173" cy="51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7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8915-970E-495B-824D-AE7A06B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Presentation Tier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6986E-3153-4610-873F-3688C68B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388"/>
            <a:ext cx="8596668" cy="4615974"/>
          </a:xfrm>
        </p:spPr>
        <p:txBody>
          <a:bodyPr/>
          <a:lstStyle/>
          <a:p>
            <a:pPr fontAlgn="base"/>
            <a:r>
              <a:rPr lang="en-US" altLang="ko-KR" b="1" dirty="0" err="1">
                <a:latin typeface="KP PusKul" panose="00000400000000000000" pitchFamily="2" charset="-120"/>
                <a:ea typeface="KP PusKul" panose="00000400000000000000" pitchFamily="2" charset="-120"/>
              </a:rPr>
              <a:t>Tobesoft</a:t>
            </a:r>
            <a:r>
              <a:rPr lang="en-US" altLang="ko-KR" b="1" dirty="0">
                <a:latin typeface="KP PusKul" panose="00000400000000000000" pitchFamily="2" charset="-120"/>
                <a:ea typeface="KP PusKul" panose="00000400000000000000" pitchFamily="2" charset="-120"/>
              </a:rPr>
              <a:t> </a:t>
            </a:r>
            <a:r>
              <a:rPr lang="en-US" altLang="ko-KR" b="1" dirty="0" err="1">
                <a:latin typeface="KP PusKul" panose="00000400000000000000" pitchFamily="2" charset="-120"/>
                <a:ea typeface="KP PusKul" panose="00000400000000000000" pitchFamily="2" charset="-120"/>
              </a:rPr>
              <a:t>nexacro</a:t>
            </a:r>
            <a:r>
              <a:rPr lang="en-US" altLang="ko-KR" b="1" dirty="0">
                <a:latin typeface="KP PusKul" panose="00000400000000000000" pitchFamily="2" charset="-120"/>
                <a:ea typeface="KP PusKul" panose="00000400000000000000" pitchFamily="2" charset="-120"/>
              </a:rPr>
              <a:t> platform 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NEXACRO PLATFORM Runtime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버전은 기업의 스마트워크 실현을 위해 기능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성능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디자인 요소를 기업의 요구 수준에 맞게 조화를 이루도록 구성된 제품</a:t>
            </a:r>
          </a:p>
          <a:p>
            <a:pPr fontAlgn="base"/>
            <a:r>
              <a:rPr lang="en-US" altLang="ko-KR" b="1" dirty="0">
                <a:latin typeface="KP PusKul" panose="00000400000000000000" pitchFamily="2" charset="-120"/>
                <a:ea typeface="KP PusKul" panose="00000400000000000000" pitchFamily="2" charset="-120"/>
              </a:rPr>
              <a:t>Spring Framework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  <a:p>
            <a:pPr fontAlgn="base"/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Spring framework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는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Enterprise Application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에서 필요로 하는 기능을 제공하는 오픈 소스 프레임워크이다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 Spring framework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는 평범한 자바객체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(POJO : Plain Old Java Object)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를 이용해서 단순하고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테스트하기 쉬우며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,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객체 간의 결합이 느슨한 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Enterprise Application </a:t>
            </a:r>
            <a:r>
              <a:rPr lang="ko-KR" altLang="en-US" dirty="0">
                <a:latin typeface="KP PusKul" panose="00000400000000000000" pitchFamily="2" charset="-120"/>
                <a:ea typeface="KP PusKul" panose="00000400000000000000" pitchFamily="2" charset="-120"/>
              </a:rPr>
              <a:t>개발이 가능하도록 지원한다</a:t>
            </a:r>
            <a:r>
              <a:rPr lang="en-US" altLang="ko-KR" dirty="0">
                <a:latin typeface="KP PusKul" panose="00000400000000000000" pitchFamily="2" charset="-120"/>
                <a:ea typeface="KP PusKul" panose="00000400000000000000" pitchFamily="2" charset="-120"/>
              </a:rPr>
              <a:t>.</a:t>
            </a:r>
            <a:endParaRPr lang="ko-KR" altLang="en-US" dirty="0">
              <a:latin typeface="KP PusKul" panose="00000400000000000000" pitchFamily="2" charset="-120"/>
              <a:ea typeface="KP PusKul" panose="000004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078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</TotalTime>
  <Words>2885</Words>
  <Application>Microsoft Office PowerPoint</Application>
  <PresentationFormat>와이드스크린</PresentationFormat>
  <Paragraphs>317</Paragraphs>
  <Slides>36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KP PusKul</vt:lpstr>
      <vt:lpstr>맑은 고딕</vt:lpstr>
      <vt:lpstr>Arial</vt:lpstr>
      <vt:lpstr>Century Gothic</vt:lpstr>
      <vt:lpstr>Wingdings 3</vt:lpstr>
      <vt:lpstr>이온</vt:lpstr>
      <vt:lpstr>57기 발표 과제물</vt:lpstr>
      <vt:lpstr>순서</vt:lpstr>
      <vt:lpstr>프로젝트 조직</vt:lpstr>
      <vt:lpstr>개발환경</vt:lpstr>
      <vt:lpstr>기본 아키텍처</vt:lpstr>
      <vt:lpstr>기본 아키텍처</vt:lpstr>
      <vt:lpstr>적용 Framework</vt:lpstr>
      <vt:lpstr>적용 Framework</vt:lpstr>
      <vt:lpstr>Presentation Tier</vt:lpstr>
      <vt:lpstr>Business Tier</vt:lpstr>
      <vt:lpstr>Business Tier</vt:lpstr>
      <vt:lpstr>적용 SW표준</vt:lpstr>
      <vt:lpstr>적용 SW표준</vt:lpstr>
      <vt:lpstr>적용 SW표준</vt:lpstr>
      <vt:lpstr>넥사크로플랫폼 소개</vt:lpstr>
      <vt:lpstr>기업에서의 UI/UX </vt:lpstr>
      <vt:lpstr>BUX: Business User eXperience</vt:lpstr>
      <vt:lpstr>neXacro platform 14</vt:lpstr>
      <vt:lpstr>주요 특징</vt:lpstr>
      <vt:lpstr>적용 대상 시스템</vt:lpstr>
      <vt:lpstr>BUX: Business User eXperience</vt:lpstr>
      <vt:lpstr>BUX: Business User eXperience</vt:lpstr>
      <vt:lpstr>BUX: Business User eXperience</vt:lpstr>
      <vt:lpstr>기업에서의 UI/UX </vt:lpstr>
      <vt:lpstr>이제 과제물 시연을 시작</vt:lpstr>
      <vt:lpstr>1. 요구사항정의서</vt:lpstr>
      <vt:lpstr>2. 요구사항추적매트릭스</vt:lpstr>
      <vt:lpstr>3. 유스케이스 다이어그램</vt:lpstr>
      <vt:lpstr>4. 유스케이스 명세서</vt:lpstr>
      <vt:lpstr>5. 용어사전</vt:lpstr>
      <vt:lpstr>6. 분석 유스케이스 실현</vt:lpstr>
      <vt:lpstr>7. 단어사전</vt:lpstr>
      <vt:lpstr>CBD 개발 방법론에 따른 서버 구성</vt:lpstr>
      <vt:lpstr>9. 데이터 모델</vt:lpstr>
      <vt:lpstr>10. 개발표준문서</vt:lpstr>
      <vt:lpstr>CBD 개발 방법론에 따른 서버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57기 발표 과제물</dc:title>
  <dc:creator>김 태형</dc:creator>
  <cp:lastModifiedBy>김 태형</cp:lastModifiedBy>
  <cp:revision>25</cp:revision>
  <dcterms:created xsi:type="dcterms:W3CDTF">2019-03-06T08:40:55Z</dcterms:created>
  <dcterms:modified xsi:type="dcterms:W3CDTF">2019-03-08T00:42:50Z</dcterms:modified>
</cp:coreProperties>
</file>