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4.tif" ContentType="image/tiff"/>
  <Override PartName="/ppt/media/image6.png" ContentType="image/png"/>
  <Override PartName="/ppt/media/image5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7.tif" ContentType="image/tiff"/>
  <Override PartName="/ppt/media/image15.tif" ContentType="image/tiff"/>
  <Override PartName="/ppt/media/image16.tif" ContentType="image/tiff"/>
  <Override PartName="/ppt/media/image13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F7F94CE-5FD4-4370-84EF-C41879DC8285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So, on the technical front, following on from Mark, will give overview of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</a:t>
            </a:r>
            <a:r>
              <a:rPr b="0" lang="en-GB" sz="2000" spc="-1" strike="noStrike">
                <a:latin typeface="Arial"/>
              </a:rPr>
              <a:t>- The PEDASI IoT demonstrator itself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</a:t>
            </a:r>
            <a:r>
              <a:rPr b="0" lang="en-GB" sz="2000" spc="-1" strike="noStrike">
                <a:latin typeface="Arial"/>
              </a:rPr>
              <a:t>- Bring together with an overview of current architecture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</a:t>
            </a:r>
            <a:r>
              <a:rPr b="0" lang="en-GB" sz="2000" spc="-1" strike="noStrike">
                <a:latin typeface="Arial"/>
              </a:rPr>
              <a:t>- Current status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18EFF41-F320-43D7-99B7-7DA7154AF2D8}" type="slidenum">
              <a:rPr b="0" lang="en-GB" sz="1200" spc="-1" strike="noStrike">
                <a:solidFill>
                  <a:srgbClr val="000000"/>
                </a:solidFill>
                <a:latin typeface="Arial"/>
                <a:ea typeface="MS PGothic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4280" y="131760"/>
            <a:ext cx="6561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33360" y="1600200"/>
            <a:ext cx="835308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33360" y="4060080"/>
            <a:ext cx="835308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4280" y="131760"/>
            <a:ext cx="6561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33360" y="1600200"/>
            <a:ext cx="407628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13760" y="1600200"/>
            <a:ext cx="407628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33360" y="4060080"/>
            <a:ext cx="407628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13760" y="4060080"/>
            <a:ext cx="407628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4280" y="131760"/>
            <a:ext cx="6561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33360" y="1600200"/>
            <a:ext cx="268956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157920" y="1600200"/>
            <a:ext cx="268956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5982120" y="1600200"/>
            <a:ext cx="268956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33360" y="4060080"/>
            <a:ext cx="268956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157920" y="4060080"/>
            <a:ext cx="268956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5982120" y="4060080"/>
            <a:ext cx="268956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4280" y="131760"/>
            <a:ext cx="6561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33360" y="1600200"/>
            <a:ext cx="8353080" cy="470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4280" y="131760"/>
            <a:ext cx="6561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33360" y="1600200"/>
            <a:ext cx="835308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4280" y="131760"/>
            <a:ext cx="6561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33360" y="1600200"/>
            <a:ext cx="407628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13760" y="1600200"/>
            <a:ext cx="407628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4280" y="131760"/>
            <a:ext cx="6561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14280" y="131760"/>
            <a:ext cx="65617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4280" y="131760"/>
            <a:ext cx="6561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33360" y="1600200"/>
            <a:ext cx="407628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13760" y="1600200"/>
            <a:ext cx="407628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33360" y="4060080"/>
            <a:ext cx="407628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4280" y="131760"/>
            <a:ext cx="6561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33360" y="1600200"/>
            <a:ext cx="8353080" cy="470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4280" y="131760"/>
            <a:ext cx="6561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33360" y="1600200"/>
            <a:ext cx="407628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13760" y="1600200"/>
            <a:ext cx="407628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13760" y="4060080"/>
            <a:ext cx="407628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4280" y="131760"/>
            <a:ext cx="6561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33360" y="1600200"/>
            <a:ext cx="407628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13760" y="1600200"/>
            <a:ext cx="407628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33360" y="4060080"/>
            <a:ext cx="835308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4280" y="131760"/>
            <a:ext cx="6561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33360" y="1600200"/>
            <a:ext cx="835308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33360" y="4060080"/>
            <a:ext cx="835308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4280" y="131760"/>
            <a:ext cx="6561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33360" y="1600200"/>
            <a:ext cx="407628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13760" y="1600200"/>
            <a:ext cx="407628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33360" y="4060080"/>
            <a:ext cx="407628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13760" y="4060080"/>
            <a:ext cx="407628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4280" y="131760"/>
            <a:ext cx="6561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33360" y="1600200"/>
            <a:ext cx="268956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157920" y="1600200"/>
            <a:ext cx="268956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982120" y="1600200"/>
            <a:ext cx="268956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33360" y="4060080"/>
            <a:ext cx="268956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157920" y="4060080"/>
            <a:ext cx="268956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5982120" y="4060080"/>
            <a:ext cx="268956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4280" y="131760"/>
            <a:ext cx="6561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33360" y="1600200"/>
            <a:ext cx="835308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4280" y="131760"/>
            <a:ext cx="6561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33360" y="1600200"/>
            <a:ext cx="407628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13760" y="1600200"/>
            <a:ext cx="407628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4280" y="131760"/>
            <a:ext cx="6561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14280" y="131760"/>
            <a:ext cx="65617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4280" y="131760"/>
            <a:ext cx="6561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33360" y="1600200"/>
            <a:ext cx="407628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13760" y="1600200"/>
            <a:ext cx="407628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33360" y="4060080"/>
            <a:ext cx="407628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4280" y="131760"/>
            <a:ext cx="6561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33360" y="1600200"/>
            <a:ext cx="407628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13760" y="1600200"/>
            <a:ext cx="407628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13760" y="4060080"/>
            <a:ext cx="407628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4280" y="131760"/>
            <a:ext cx="6561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33360" y="1600200"/>
            <a:ext cx="407628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13760" y="1600200"/>
            <a:ext cx="407628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33360" y="4060080"/>
            <a:ext cx="835308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tif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1380600"/>
          </a:xfrm>
          <a:prstGeom prst="rect">
            <a:avLst/>
          </a:prstGeom>
          <a:solidFill>
            <a:srgbClr val="faebd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7" descr=""/>
          <p:cNvPicPr/>
          <p:nvPr/>
        </p:nvPicPr>
        <p:blipFill>
          <a:blip r:embed="rId2"/>
          <a:stretch/>
        </p:blipFill>
        <p:spPr>
          <a:xfrm>
            <a:off x="6708240" y="165240"/>
            <a:ext cx="2413080" cy="1122480"/>
          </a:xfrm>
          <a:prstGeom prst="rect">
            <a:avLst/>
          </a:prstGeom>
          <a:ln>
            <a:noFill/>
          </a:ln>
        </p:spPr>
      </p:pic>
      <p:pic>
        <p:nvPicPr>
          <p:cNvPr id="2" name="Picture 8" descr=""/>
          <p:cNvPicPr/>
          <p:nvPr/>
        </p:nvPicPr>
        <p:blipFill>
          <a:blip r:embed="rId3"/>
          <a:srcRect l="22076" t="25585" r="58635" b="53955"/>
          <a:stretch/>
        </p:blipFill>
        <p:spPr>
          <a:xfrm rot="5400000">
            <a:off x="-341640" y="341640"/>
            <a:ext cx="1367640" cy="68364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aebd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333360" y="1700640"/>
            <a:ext cx="8450640" cy="4753440"/>
          </a:xfrm>
          <a:prstGeom prst="rect">
            <a:avLst/>
          </a:prstGeom>
        </p:spPr>
        <p:txBody>
          <a:bodyPr/>
          <a:p>
            <a:pPr marL="432000" indent="-32400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7200" spc="-1" strike="noStrike">
                <a:solidFill>
                  <a:srgbClr val="ffffff"/>
                </a:solidFill>
                <a:latin typeface="Calibri"/>
              </a:rPr>
              <a:t>Edit Master text styles</a:t>
            </a:r>
            <a:endParaRPr b="0" lang="en-US" sz="7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72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72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72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72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72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72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72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7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" name="Picture 2" descr=""/>
          <p:cNvPicPr/>
          <p:nvPr/>
        </p:nvPicPr>
        <p:blipFill>
          <a:blip r:embed="rId4"/>
          <a:stretch/>
        </p:blipFill>
        <p:spPr>
          <a:xfrm>
            <a:off x="0" y="52560"/>
            <a:ext cx="3404880" cy="1583640"/>
          </a:xfrm>
          <a:prstGeom prst="rect">
            <a:avLst/>
          </a:prstGeom>
          <a:ln>
            <a:noFill/>
          </a:ln>
        </p:spPr>
      </p:pic>
      <p:pic>
        <p:nvPicPr>
          <p:cNvPr id="6" name="Picture 3" descr=""/>
          <p:cNvPicPr/>
          <p:nvPr/>
        </p:nvPicPr>
        <p:blipFill>
          <a:blip r:embed="rId5"/>
          <a:stretch/>
        </p:blipFill>
        <p:spPr>
          <a:xfrm>
            <a:off x="6048000" y="542520"/>
            <a:ext cx="2736000" cy="604440"/>
          </a:xfrm>
          <a:prstGeom prst="rect">
            <a:avLst/>
          </a:prstGeom>
          <a:ln>
            <a:noFill/>
          </a:ln>
        </p:spPr>
      </p:pic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9143640" cy="1380600"/>
          </a:xfrm>
          <a:prstGeom prst="rect">
            <a:avLst/>
          </a:prstGeom>
          <a:solidFill>
            <a:srgbClr val="faebd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Picture 7" descr=""/>
          <p:cNvPicPr/>
          <p:nvPr/>
        </p:nvPicPr>
        <p:blipFill>
          <a:blip r:embed="rId2"/>
          <a:stretch/>
        </p:blipFill>
        <p:spPr>
          <a:xfrm>
            <a:off x="6708240" y="165240"/>
            <a:ext cx="2413080" cy="1122480"/>
          </a:xfrm>
          <a:prstGeom prst="rect">
            <a:avLst/>
          </a:prstGeom>
          <a:ln>
            <a:noFill/>
          </a:ln>
        </p:spPr>
      </p:pic>
      <p:pic>
        <p:nvPicPr>
          <p:cNvPr id="46" name="Picture 8" descr=""/>
          <p:cNvPicPr/>
          <p:nvPr/>
        </p:nvPicPr>
        <p:blipFill>
          <a:blip r:embed="rId3"/>
          <a:srcRect l="22076" t="25585" r="58635" b="53955"/>
          <a:stretch/>
        </p:blipFill>
        <p:spPr>
          <a:xfrm rot="5400000">
            <a:off x="-341640" y="341640"/>
            <a:ext cx="1367640" cy="683640"/>
          </a:xfrm>
          <a:prstGeom prst="rect">
            <a:avLst/>
          </a:prstGeom>
          <a:ln>
            <a:noFill/>
          </a:ln>
        </p:spPr>
      </p:pic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314280" y="131760"/>
            <a:ext cx="656172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7f6953"/>
                </a:solidFill>
                <a:latin typeface="Calibri"/>
                <a:ea typeface="MS PGothic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333360" y="1600200"/>
            <a:ext cx="8353080" cy="4708800"/>
          </a:xfrm>
          <a:prstGeom prst="rect">
            <a:avLst/>
          </a:prstGeom>
        </p:spPr>
        <p:txBody>
          <a:bodyPr/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MS PGothic"/>
              </a:rPr>
              <a:t>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MS PGothic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/>
          </p:nvPr>
        </p:nvSpPr>
        <p:spPr>
          <a:xfrm>
            <a:off x="6553080" y="645480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67A6233-62A6-441A-B02F-56896FC72B4F}" type="slidenum">
              <a:rPr b="0" lang="en-GB" sz="1200" spc="-1" strike="noStrike">
                <a:solidFill>
                  <a:srgbClr val="898989"/>
                </a:solidFill>
                <a:latin typeface="Calibri"/>
                <a:ea typeface="MS PGothic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tif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tif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tif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tinyurl.com/swc-nexuss-prereq" TargetMode="External"/><Relationship Id="rId2" Type="http://schemas.openxmlformats.org/officeDocument/2006/relationships/hyperlink" Target="https://tinyurl.com/swc-nexuss-etherpad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33360" y="1700640"/>
            <a:ext cx="8450640" cy="4753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8000" spc="-1" strike="noStrike">
                <a:solidFill>
                  <a:srgbClr val="7f6953"/>
                </a:solidFill>
                <a:latin typeface="Calibri"/>
                <a:ea typeface="MS PGothic"/>
              </a:rPr>
              <a:t>Software Carpentry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59"/>
              </a:spcBef>
            </a:pPr>
            <a:r>
              <a:rPr b="0" lang="en-US" sz="4300" spc="-1" strike="noStrike">
                <a:solidFill>
                  <a:srgbClr val="7f6953"/>
                </a:solidFill>
                <a:latin typeface="Calibri"/>
                <a:ea typeface="MS PGothic"/>
              </a:rPr>
              <a:t>National Oceanography Centre</a:t>
            </a:r>
            <a:endParaRPr b="0" lang="en-US" sz="4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br/>
            <a:r>
              <a:rPr b="0" lang="en-US" sz="2800" spc="-1" strike="noStrike">
                <a:solidFill>
                  <a:srgbClr val="7f6953"/>
                </a:solidFill>
                <a:latin typeface="Calibri"/>
                <a:ea typeface="MS PGothic"/>
              </a:rPr>
              <a:t>18</a:t>
            </a:r>
            <a:r>
              <a:rPr b="0" lang="en-US" sz="2800" spc="-1" strike="noStrike" baseline="101000">
                <a:solidFill>
                  <a:srgbClr val="7f6953"/>
                </a:solidFill>
                <a:latin typeface="Calibri"/>
                <a:ea typeface="MS PGothic"/>
              </a:rPr>
              <a:t>th</a:t>
            </a:r>
            <a:r>
              <a:rPr b="0" lang="en-US" sz="2800" spc="-1" strike="noStrike">
                <a:solidFill>
                  <a:srgbClr val="7f6953"/>
                </a:solidFill>
                <a:latin typeface="Calibri"/>
                <a:ea typeface="MS PGothic"/>
              </a:rPr>
              <a:t> - 19</a:t>
            </a:r>
            <a:r>
              <a:rPr b="0" lang="en-US" sz="2800" spc="-1" strike="noStrike" baseline="101000">
                <a:solidFill>
                  <a:srgbClr val="7f6953"/>
                </a:solidFill>
                <a:latin typeface="Calibri"/>
                <a:ea typeface="MS PGothic"/>
              </a:rPr>
              <a:t>th</a:t>
            </a:r>
            <a:r>
              <a:rPr b="0" lang="en-US" sz="2800" spc="-1" strike="noStrike">
                <a:solidFill>
                  <a:srgbClr val="7f6953"/>
                </a:solidFill>
                <a:latin typeface="Calibri"/>
                <a:ea typeface="MS PGothic"/>
              </a:rPr>
              <a:t> September 2018</a:t>
            </a:r>
            <a:br/>
            <a:r>
              <a:rPr b="0" lang="en-US" sz="2800" spc="-1" strike="noStrike">
                <a:solidFill>
                  <a:srgbClr val="7f6953"/>
                </a:solidFill>
                <a:latin typeface="Calibri"/>
                <a:ea typeface="MS PGothic"/>
              </a:rPr>
              <a:t>Chris Cave-Ayland, Steve Crouch, James Graham,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7f6953"/>
                </a:solidFill>
                <a:latin typeface="Calibri"/>
                <a:ea typeface="MS PGothic"/>
              </a:rPr>
              <a:t>John Robinson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7f6953"/>
                </a:solidFill>
                <a:latin typeface="Calibri"/>
                <a:ea typeface="MS PGothic"/>
              </a:rPr>
              <a:t>@RSGSoton @SWC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3312000" y="108000"/>
            <a:ext cx="2494440" cy="114480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792000" y="131760"/>
            <a:ext cx="608400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r>
              <a:rPr b="0" lang="en-US" sz="4400" spc="-1" strike="noStrike">
                <a:solidFill>
                  <a:srgbClr val="7f6953"/>
                </a:solidFill>
                <a:latin typeface="Calibri"/>
                <a:ea typeface="MS PGothic"/>
              </a:rPr>
              <a:t>Bash Shell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Picture 3" descr=""/>
          <p:cNvPicPr/>
          <p:nvPr/>
        </p:nvPicPr>
        <p:blipFill>
          <a:blip r:embed="rId1"/>
          <a:stretch/>
        </p:blipFill>
        <p:spPr>
          <a:xfrm>
            <a:off x="5293800" y="1377000"/>
            <a:ext cx="3847320" cy="5505480"/>
          </a:xfrm>
          <a:prstGeom prst="rect">
            <a:avLst/>
          </a:prstGeom>
          <a:ln>
            <a:noFill/>
          </a:ln>
        </p:spPr>
      </p:pic>
      <p:sp>
        <p:nvSpPr>
          <p:cNvPr id="133" name="TextShape 2"/>
          <p:cNvSpPr txBox="1"/>
          <p:nvPr/>
        </p:nvSpPr>
        <p:spPr>
          <a:xfrm>
            <a:off x="216000" y="1656000"/>
            <a:ext cx="4824000" cy="449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575656"/>
                </a:solidFill>
                <a:latin typeface="Calibri"/>
                <a:ea typeface="Arial Unicode MS"/>
              </a:rPr>
              <a:t>Day 1 - AM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575656"/>
                </a:solidFill>
                <a:latin typeface="Calibri"/>
                <a:ea typeface="Arial Unicode MS"/>
              </a:rPr>
              <a:t>Chris Cave-Ayland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575656"/>
                </a:solidFill>
                <a:latin typeface="Calibri"/>
                <a:ea typeface="Arial Unicode MS"/>
              </a:rPr>
              <a:t>Automation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575656"/>
                </a:solidFill>
                <a:latin typeface="Calibri"/>
                <a:ea typeface="Arial Unicode MS"/>
              </a:rPr>
              <a:t>Not just about learning commands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575656"/>
                </a:solidFill>
                <a:latin typeface="Calibri"/>
                <a:ea typeface="Arial Unicode MS"/>
              </a:rPr>
              <a:t>Learning just a few things can make a huge difference to productivity</a:t>
            </a:r>
            <a:endParaRPr b="0" lang="en-GB" sz="32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792000" y="131760"/>
            <a:ext cx="608400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r>
              <a:rPr b="0" lang="en-US" sz="4400" spc="-1" strike="noStrike">
                <a:solidFill>
                  <a:srgbClr val="7f6953"/>
                </a:solidFill>
                <a:latin typeface="Calibri"/>
                <a:ea typeface="MS PGothic"/>
              </a:rPr>
              <a:t>Python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420000" y="1656000"/>
            <a:ext cx="5580000" cy="504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575656"/>
                </a:solidFill>
                <a:latin typeface="Calibri"/>
                <a:ea typeface="Arial Unicode MS"/>
              </a:rPr>
              <a:t>Day 1 - PM</a:t>
            </a:r>
            <a:endParaRPr b="0" lang="en-GB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575656"/>
                </a:solidFill>
                <a:latin typeface="Calibri"/>
                <a:ea typeface="Arial Unicode MS"/>
              </a:rPr>
              <a:t>James Graham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575656"/>
                </a:solidFill>
                <a:latin typeface="Calibri"/>
                <a:ea typeface="Arial Unicode MS"/>
              </a:rPr>
              <a:t>Day 2 - AM</a:t>
            </a:r>
            <a:endParaRPr b="0" lang="en-GB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575656"/>
                </a:solidFill>
                <a:latin typeface="Calibri"/>
                <a:ea typeface="Arial Unicode MS"/>
              </a:rPr>
              <a:t>Steve Crouch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575656"/>
                </a:solidFill>
                <a:latin typeface="Calibri"/>
                <a:ea typeface="MS PGothic"/>
              </a:rPr>
              <a:t>Beyond syntax…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575656"/>
                </a:solidFill>
                <a:latin typeface="Calibri"/>
                <a:ea typeface="MS PGothic"/>
              </a:rPr>
              <a:t>How to build programs step-by-step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575656"/>
                </a:solidFill>
                <a:latin typeface="Calibri"/>
                <a:ea typeface="MS PGothic"/>
              </a:rPr>
              <a:t>Comprehensive, reusable, testable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36" name="Picture 3" descr=""/>
          <p:cNvPicPr/>
          <p:nvPr/>
        </p:nvPicPr>
        <p:blipFill>
          <a:blip r:embed="rId1"/>
          <a:stretch/>
        </p:blipFill>
        <p:spPr>
          <a:xfrm>
            <a:off x="19080" y="1371960"/>
            <a:ext cx="3111840" cy="553284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792000" y="131760"/>
            <a:ext cx="608400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r>
              <a:rPr b="0" lang="en-US" sz="4400" spc="-1" strike="noStrike">
                <a:solidFill>
                  <a:srgbClr val="7f6953"/>
                </a:solidFill>
                <a:latin typeface="Calibri"/>
                <a:ea typeface="MS PGothic"/>
              </a:rPr>
              <a:t>Version Control (Git)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216000" y="1656000"/>
            <a:ext cx="4824000" cy="505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575656"/>
                </a:solidFill>
                <a:latin typeface="Calibri"/>
                <a:ea typeface="Arial Unicode MS"/>
              </a:rPr>
              <a:t>Day 2 - PM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575656"/>
                </a:solidFill>
                <a:latin typeface="Calibri"/>
                <a:ea typeface="Arial Unicode MS"/>
              </a:rPr>
              <a:t>John Robinson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575656"/>
                </a:solidFill>
                <a:latin typeface="Calibri"/>
                <a:ea typeface="MS PGothic"/>
              </a:rPr>
              <a:t>How has this code changed?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575656"/>
                </a:solidFill>
                <a:latin typeface="Calibri"/>
                <a:ea typeface="MS PGothic"/>
              </a:rPr>
              <a:t>Who made this change?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575656"/>
                </a:solidFill>
                <a:latin typeface="Calibri"/>
                <a:ea typeface="MS PGothic"/>
              </a:rPr>
              <a:t>Which version of this code was used to generate this result?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575656"/>
                </a:solidFill>
                <a:latin typeface="Calibri"/>
                <a:ea typeface="MS PGothic"/>
              </a:rPr>
              <a:t>Reproducibility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39" name="Picture 3" descr=""/>
          <p:cNvPicPr/>
          <p:nvPr/>
        </p:nvPicPr>
        <p:blipFill>
          <a:blip r:embed="rId1"/>
          <a:srcRect l="33493" t="0" r="17168" b="11310"/>
          <a:stretch/>
        </p:blipFill>
        <p:spPr>
          <a:xfrm>
            <a:off x="4969080" y="1927800"/>
            <a:ext cx="4065840" cy="438048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792000" y="131760"/>
            <a:ext cx="608400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r>
              <a:rPr b="0" lang="en-US" sz="4400" spc="-1" strike="noStrike">
                <a:solidFill>
                  <a:srgbClr val="7f6953"/>
                </a:solidFill>
                <a:latin typeface="Calibri"/>
                <a:ea typeface="MS PGothic"/>
              </a:rPr>
              <a:t>Software Carpentry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216000" y="3384000"/>
            <a:ext cx="813600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5400" spc="-1" strike="noStrike">
                <a:solidFill>
                  <a:srgbClr val="575656"/>
                </a:solidFill>
                <a:latin typeface="Calibri"/>
                <a:ea typeface="Arial Unicode MS"/>
              </a:rPr>
              <a:t>  </a:t>
            </a:r>
            <a:r>
              <a:rPr b="0" lang="en-GB" sz="5400" spc="-1" strike="noStrike">
                <a:solidFill>
                  <a:srgbClr val="575656"/>
                </a:solidFill>
                <a:latin typeface="Calibri"/>
                <a:ea typeface="Arial Unicode MS"/>
              </a:rPr>
              <a:t>Some final words</a:t>
            </a:r>
            <a:endParaRPr b="0" lang="en-GB" sz="54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792000" y="131760"/>
            <a:ext cx="608400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r>
              <a:rPr b="0" lang="en-US" sz="4400" spc="-1" strike="noStrike">
                <a:solidFill>
                  <a:srgbClr val="7f6953"/>
                </a:solidFill>
                <a:latin typeface="Calibri"/>
                <a:ea typeface="MS PGothic"/>
              </a:rPr>
              <a:t>Code of Conduct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33360" y="1520640"/>
            <a:ext cx="835236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575656"/>
                </a:solidFill>
                <a:latin typeface="Calibri"/>
                <a:ea typeface="MS PGothic"/>
              </a:rPr>
              <a:t>http://software-carpentry.org/conduct/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44" name="Picture 4" descr=""/>
          <p:cNvPicPr/>
          <p:nvPr/>
        </p:nvPicPr>
        <p:blipFill>
          <a:blip r:embed="rId1"/>
          <a:srcRect l="0" t="15751" r="1452" b="13917"/>
          <a:stretch/>
        </p:blipFill>
        <p:spPr>
          <a:xfrm>
            <a:off x="1198080" y="2283840"/>
            <a:ext cx="6623640" cy="457488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792000" y="131760"/>
            <a:ext cx="608400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r>
              <a:rPr b="0" lang="en-US" sz="4400" spc="-1" strike="noStrike">
                <a:solidFill>
                  <a:srgbClr val="7f6953"/>
                </a:solidFill>
                <a:latin typeface="Calibri"/>
                <a:ea typeface="MS PGothic"/>
              </a:rPr>
              <a:t>Need help?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33360" y="1520640"/>
            <a:ext cx="835236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Picture 3" descr=""/>
          <p:cNvPicPr/>
          <p:nvPr/>
        </p:nvPicPr>
        <p:blipFill>
          <a:blip r:embed="rId1"/>
          <a:stretch/>
        </p:blipFill>
        <p:spPr>
          <a:xfrm>
            <a:off x="2375640" y="2025000"/>
            <a:ext cx="4391280" cy="2862720"/>
          </a:xfrm>
          <a:prstGeom prst="rect">
            <a:avLst/>
          </a:prstGeom>
          <a:ln>
            <a:noFill/>
          </a:ln>
        </p:spPr>
      </p:pic>
      <p:sp>
        <p:nvSpPr>
          <p:cNvPr id="148" name="TextShape 3"/>
          <p:cNvSpPr txBox="1"/>
          <p:nvPr/>
        </p:nvSpPr>
        <p:spPr>
          <a:xfrm>
            <a:off x="1394280" y="5366160"/>
            <a:ext cx="6260040" cy="65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i="1" lang="en-GB" sz="4400" spc="-1" strike="noStrike">
                <a:solidFill>
                  <a:srgbClr val="000000"/>
                </a:solidFill>
                <a:latin typeface="Calibri"/>
                <a:ea typeface="MS PGothic"/>
              </a:rPr>
              <a:t>Say hi to your neighbours!</a:t>
            </a:r>
            <a:endParaRPr b="0" lang="en-GB" sz="44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792000" y="131760"/>
            <a:ext cx="608400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r>
              <a:rPr b="0" lang="en-US" sz="4400" spc="-1" strike="noStrike">
                <a:solidFill>
                  <a:srgbClr val="7f6953"/>
                </a:solidFill>
                <a:latin typeface="Calibri"/>
                <a:ea typeface="MS PGothic"/>
              </a:rPr>
              <a:t>Need help?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33360" y="1520640"/>
            <a:ext cx="835236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1" name="Picture 4" descr=""/>
          <p:cNvPicPr/>
          <p:nvPr/>
        </p:nvPicPr>
        <p:blipFill>
          <a:blip r:embed="rId1"/>
          <a:stretch/>
        </p:blipFill>
        <p:spPr>
          <a:xfrm>
            <a:off x="1582920" y="1809000"/>
            <a:ext cx="5977800" cy="3109680"/>
          </a:xfrm>
          <a:prstGeom prst="rect">
            <a:avLst/>
          </a:prstGeom>
          <a:ln>
            <a:noFill/>
          </a:ln>
        </p:spPr>
      </p:pic>
      <p:sp>
        <p:nvSpPr>
          <p:cNvPr id="152" name="TextShape 3"/>
          <p:cNvSpPr txBox="1"/>
          <p:nvPr/>
        </p:nvSpPr>
        <p:spPr>
          <a:xfrm>
            <a:off x="3096000" y="5472000"/>
            <a:ext cx="2932920" cy="65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i="1" lang="en-GB" sz="4400" spc="-1" strike="noStrike">
                <a:solidFill>
                  <a:srgbClr val="000000"/>
                </a:solidFill>
                <a:latin typeface="Calibri"/>
                <a:ea typeface="MS PGothic"/>
              </a:rPr>
              <a:t>Sticky notes</a:t>
            </a:r>
            <a:endParaRPr b="0" lang="en-GB" sz="44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792000" y="131760"/>
            <a:ext cx="608400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r>
              <a:rPr b="0" lang="en-US" sz="4400" spc="-1" strike="noStrike">
                <a:solidFill>
                  <a:srgbClr val="7f6953"/>
                </a:solidFill>
                <a:latin typeface="Calibri"/>
                <a:ea typeface="MS PGothic"/>
              </a:rPr>
              <a:t>Need help?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33360" y="1520640"/>
            <a:ext cx="835236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TextShape 3"/>
          <p:cNvSpPr txBox="1"/>
          <p:nvPr/>
        </p:nvSpPr>
        <p:spPr>
          <a:xfrm>
            <a:off x="576000" y="5472000"/>
            <a:ext cx="7848000" cy="120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i="1" lang="en-GB" sz="4400" spc="-1" strike="noStrike">
                <a:solidFill>
                  <a:srgbClr val="000000"/>
                </a:solidFill>
                <a:latin typeface="Calibri"/>
                <a:ea typeface="MS PGothic"/>
              </a:rPr>
              <a:t>Ask the group in:</a:t>
            </a:r>
            <a:endParaRPr b="0" lang="en-GB" sz="4400" spc="-1" strike="noStrike">
              <a:latin typeface="Arial"/>
            </a:endParaRPr>
          </a:p>
          <a:p>
            <a:r>
              <a:rPr b="1" i="1" lang="en-GB" sz="4400" spc="-1" strike="noStrike">
                <a:solidFill>
                  <a:srgbClr val="000000"/>
                </a:solidFill>
                <a:latin typeface="Calibri"/>
                <a:ea typeface="MS PGothic"/>
              </a:rPr>
              <a:t> </a:t>
            </a:r>
            <a:r>
              <a:rPr b="1" i="1" lang="en-GB" sz="2400" spc="-1" strike="noStrike">
                <a:solidFill>
                  <a:srgbClr val="000000"/>
                </a:solidFill>
                <a:latin typeface="Calibri"/>
                <a:ea typeface="MS PGothic"/>
              </a:rPr>
              <a:t>https://public.etherpad-mozilla.org/p/SWC-Soton-Sep2018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56" name="Picture 2" descr=""/>
          <p:cNvPicPr/>
          <p:nvPr/>
        </p:nvPicPr>
        <p:blipFill>
          <a:blip r:embed="rId1"/>
          <a:stretch/>
        </p:blipFill>
        <p:spPr>
          <a:xfrm>
            <a:off x="2303640" y="1932840"/>
            <a:ext cx="4620600" cy="307512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792000" y="131760"/>
            <a:ext cx="608400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r>
              <a:rPr b="0" lang="en-US" sz="4400" spc="-1" strike="noStrike">
                <a:solidFill>
                  <a:srgbClr val="7f6953"/>
                </a:solidFill>
                <a:latin typeface="Calibri"/>
                <a:ea typeface="MS PGothic"/>
              </a:rPr>
              <a:t>Pre-workshop Survey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33360" y="1520640"/>
            <a:ext cx="835236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575656"/>
                </a:solidFill>
                <a:latin typeface="Calibri"/>
              </a:rPr>
              <a:t>Help us to help you, by telling us what you know</a:t>
            </a:r>
            <a:endParaRPr b="0" lang="en-GB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GB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575656"/>
                </a:solidFill>
                <a:latin typeface="Calibri"/>
              </a:rPr>
              <a:t>5 Questions / 1 min</a:t>
            </a:r>
            <a:endParaRPr b="0" lang="en-GB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GB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575656"/>
                </a:solidFill>
                <a:latin typeface="Calibri"/>
              </a:rPr>
              <a:t>https://tinyurl.com/swc-nexuss-presurvey</a:t>
            </a:r>
            <a:endParaRPr b="0" lang="en-GB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GB" sz="32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92000" y="131760"/>
            <a:ext cx="608400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r>
              <a:rPr b="0" lang="en-US" sz="4400" spc="-1" strike="noStrike">
                <a:solidFill>
                  <a:srgbClr val="7f6953"/>
                </a:solidFill>
                <a:latin typeface="Calibri"/>
                <a:ea typeface="MS PGothic"/>
              </a:rPr>
              <a:t>Software Carpentry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33360" y="1600200"/>
            <a:ext cx="8353080" cy="4708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000" spc="-1" strike="noStrike">
                <a:solidFill>
                  <a:srgbClr val="575656"/>
                </a:solidFill>
                <a:latin typeface="Calibri"/>
              </a:rPr>
              <a:t>Before we start: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75656"/>
                </a:solidFill>
                <a:latin typeface="Calibri"/>
              </a:rPr>
              <a:t>Please ensure you’ve installed the prerequisites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575656"/>
                </a:solidFill>
                <a:latin typeface="Calibri"/>
                <a:hlinkClick r:id="rId1"/>
              </a:rPr>
              <a:t>https://tinyurl.com/swc-nexuss-prereq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75656"/>
                </a:solidFill>
                <a:latin typeface="Calibri"/>
              </a:rPr>
              <a:t>Follow the instructions on the Etherpad to download the code repository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575656"/>
                </a:solidFill>
                <a:latin typeface="Calibri"/>
                <a:hlinkClick r:id="rId2"/>
              </a:rPr>
              <a:t>https://tinyurl.com/swc-nexuss-etherpad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92000" y="131760"/>
            <a:ext cx="608400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r>
              <a:rPr b="0" lang="en-US" sz="4400" spc="-1" strike="noStrike">
                <a:solidFill>
                  <a:srgbClr val="7f6953"/>
                </a:solidFill>
                <a:latin typeface="Calibri"/>
                <a:ea typeface="MS PGothic"/>
              </a:rPr>
              <a:t>Software Carpentry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33360" y="1600200"/>
            <a:ext cx="8353080" cy="4708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000" spc="-1" strike="noStrike">
                <a:solidFill>
                  <a:srgbClr val="575656"/>
                </a:solidFill>
                <a:latin typeface="Calibri"/>
              </a:rPr>
              <a:t>Housekeeping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75656"/>
                </a:solidFill>
                <a:latin typeface="Calibri"/>
              </a:rPr>
              <a:t>No fire alarm tests planned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75656"/>
                </a:solidFill>
                <a:latin typeface="Calibri"/>
              </a:rPr>
              <a:t>Toilets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792000" y="131760"/>
            <a:ext cx="608400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r>
              <a:rPr b="0" lang="en-US" sz="4400" spc="-1" strike="noStrike">
                <a:solidFill>
                  <a:srgbClr val="7f6953"/>
                </a:solidFill>
                <a:latin typeface="Calibri"/>
                <a:ea typeface="MS PGothic"/>
              </a:rPr>
              <a:t>Software Carpentry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33360" y="1600200"/>
            <a:ext cx="8353080" cy="4708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000" spc="-1" strike="noStrike">
                <a:solidFill>
                  <a:srgbClr val="575656"/>
                </a:solidFill>
                <a:latin typeface="Calibri"/>
              </a:rPr>
              <a:t>Why are we here?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75656"/>
                </a:solidFill>
                <a:latin typeface="Calibri"/>
              </a:rPr>
              <a:t>We’re scientists or engineers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75656"/>
                </a:solidFill>
                <a:latin typeface="Calibri"/>
              </a:rPr>
              <a:t>Our research involves writing code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14280" y="131760"/>
            <a:ext cx="65617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7f6953"/>
                </a:solidFill>
                <a:latin typeface="Calibri"/>
                <a:ea typeface="MS PGothic"/>
              </a:rPr>
              <a:t>We should care about software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33360" y="1600200"/>
            <a:ext cx="8353080" cy="4708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314640" y="178920"/>
            <a:ext cx="688536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4"/>
          <p:cNvSpPr/>
          <p:nvPr/>
        </p:nvSpPr>
        <p:spPr>
          <a:xfrm>
            <a:off x="1845000" y="2075040"/>
            <a:ext cx="5472720" cy="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5"/>
          <p:cNvSpPr/>
          <p:nvPr/>
        </p:nvSpPr>
        <p:spPr>
          <a:xfrm>
            <a:off x="1845000" y="2903040"/>
            <a:ext cx="5472720" cy="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6"/>
          <p:cNvSpPr/>
          <p:nvPr/>
        </p:nvSpPr>
        <p:spPr>
          <a:xfrm>
            <a:off x="1845000" y="3731040"/>
            <a:ext cx="5472720" cy="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7"/>
          <p:cNvSpPr/>
          <p:nvPr/>
        </p:nvSpPr>
        <p:spPr>
          <a:xfrm>
            <a:off x="1845000" y="4559040"/>
            <a:ext cx="5472720" cy="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8"/>
          <p:cNvSpPr/>
          <p:nvPr/>
        </p:nvSpPr>
        <p:spPr>
          <a:xfrm>
            <a:off x="1845000" y="5387400"/>
            <a:ext cx="5472720" cy="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9"/>
          <p:cNvSpPr/>
          <p:nvPr/>
        </p:nvSpPr>
        <p:spPr>
          <a:xfrm>
            <a:off x="792000" y="5198040"/>
            <a:ext cx="101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2400" spc="-1" strike="noStrike">
                <a:solidFill>
                  <a:srgbClr val="575656"/>
                </a:solidFill>
                <a:latin typeface="Calibri"/>
                <a:ea typeface="MS PGothic"/>
              </a:rPr>
              <a:t>0%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09" name="CustomShape 10"/>
          <p:cNvSpPr/>
          <p:nvPr/>
        </p:nvSpPr>
        <p:spPr>
          <a:xfrm>
            <a:off x="792000" y="3542040"/>
            <a:ext cx="101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2400" spc="-1" strike="noStrike">
                <a:solidFill>
                  <a:srgbClr val="575656"/>
                </a:solidFill>
                <a:latin typeface="Calibri"/>
                <a:ea typeface="MS PGothic"/>
              </a:rPr>
              <a:t>50%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10" name="CustomShape 11"/>
          <p:cNvSpPr/>
          <p:nvPr/>
        </p:nvSpPr>
        <p:spPr>
          <a:xfrm>
            <a:off x="792000" y="1885680"/>
            <a:ext cx="101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2400" spc="-1" strike="noStrike">
                <a:solidFill>
                  <a:srgbClr val="575656"/>
                </a:solidFill>
                <a:latin typeface="Calibri"/>
                <a:ea typeface="MS PGothic"/>
              </a:rPr>
              <a:t>100%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11" name="CustomShape 12"/>
          <p:cNvSpPr/>
          <p:nvPr/>
        </p:nvSpPr>
        <p:spPr>
          <a:xfrm>
            <a:off x="2097360" y="2307600"/>
            <a:ext cx="1366920" cy="307872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Arial"/>
                <a:ea typeface="MS PGothic"/>
              </a:rPr>
              <a:t>92%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12" name="CustomShape 13"/>
          <p:cNvSpPr/>
          <p:nvPr/>
        </p:nvSpPr>
        <p:spPr>
          <a:xfrm>
            <a:off x="1989360" y="5450040"/>
            <a:ext cx="15829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575656"/>
                </a:solidFill>
                <a:latin typeface="Arial"/>
                <a:ea typeface="MS PGothic"/>
              </a:rPr>
              <a:t>Use software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13" name="CustomShape 14"/>
          <p:cNvSpPr/>
          <p:nvPr/>
        </p:nvSpPr>
        <p:spPr>
          <a:xfrm>
            <a:off x="3876480" y="3110040"/>
            <a:ext cx="1366920" cy="229788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Arial"/>
                <a:ea typeface="MS PGothic"/>
              </a:rPr>
              <a:t>69%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14" name="CustomShape 15"/>
          <p:cNvSpPr/>
          <p:nvPr/>
        </p:nvSpPr>
        <p:spPr>
          <a:xfrm>
            <a:off x="3465360" y="5453640"/>
            <a:ext cx="202644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575656"/>
                </a:solidFill>
                <a:latin typeface="Calibri"/>
                <a:ea typeface="MS PGothic"/>
              </a:rPr>
              <a:t>Fundamental to results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15" name="CustomShape 16"/>
          <p:cNvSpPr/>
          <p:nvPr/>
        </p:nvSpPr>
        <p:spPr>
          <a:xfrm>
            <a:off x="5655960" y="3542040"/>
            <a:ext cx="1366920" cy="186444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Arial"/>
                <a:ea typeface="MS PGothic"/>
              </a:rPr>
              <a:t>56%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16" name="CustomShape 17"/>
          <p:cNvSpPr/>
          <p:nvPr/>
        </p:nvSpPr>
        <p:spPr>
          <a:xfrm>
            <a:off x="5492880" y="5428800"/>
            <a:ext cx="169344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575656"/>
                </a:solidFill>
                <a:latin typeface="Calibri"/>
                <a:ea typeface="MS PGothic"/>
              </a:rPr>
              <a:t>Develop own code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17" name="CustomShape 18"/>
          <p:cNvSpPr/>
          <p:nvPr/>
        </p:nvSpPr>
        <p:spPr>
          <a:xfrm>
            <a:off x="5760360" y="6438960"/>
            <a:ext cx="313848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666666"/>
                </a:solidFill>
                <a:latin typeface="Arial"/>
              </a:rPr>
              <a:t>Source: Software Sustainability Institute Survey 2014</a:t>
            </a:r>
            <a:endParaRPr b="0" lang="en-GB" sz="10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33360" y="1600200"/>
            <a:ext cx="8353080" cy="4708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499320" y="1512000"/>
            <a:ext cx="7996680" cy="3464640"/>
          </a:xfrm>
          <a:prstGeom prst="rect">
            <a:avLst/>
          </a:prstGeom>
          <a:ln>
            <a:noFill/>
          </a:ln>
        </p:spPr>
      </p:pic>
      <p:sp>
        <p:nvSpPr>
          <p:cNvPr id="120" name="TextShape 2"/>
          <p:cNvSpPr txBox="1"/>
          <p:nvPr/>
        </p:nvSpPr>
        <p:spPr>
          <a:xfrm>
            <a:off x="333360" y="5329440"/>
            <a:ext cx="8663400" cy="120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400" spc="-1" strike="noStrike">
                <a:solidFill>
                  <a:srgbClr val="575656"/>
                </a:solidFill>
                <a:latin typeface="Calibri"/>
              </a:rPr>
              <a:t>We want to set you on the road to writing </a:t>
            </a:r>
            <a:r>
              <a:rPr b="1" lang="en-GB" sz="2600" spc="-1" strike="noStrike">
                <a:solidFill>
                  <a:srgbClr val="f79448"/>
                </a:solidFill>
                <a:latin typeface="Calibri"/>
              </a:rPr>
              <a:t>Sustainable Software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314640" y="131760"/>
            <a:ext cx="65617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7f6953"/>
                </a:solidFill>
                <a:latin typeface="Calibri"/>
                <a:ea typeface="MS PGothic"/>
              </a:rPr>
              <a:t>We should care about software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792000" y="131760"/>
            <a:ext cx="608400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r>
              <a:rPr b="0" lang="en-US" sz="4400" spc="-1" strike="noStrike">
                <a:solidFill>
                  <a:srgbClr val="7f6953"/>
                </a:solidFill>
                <a:latin typeface="Calibri"/>
                <a:ea typeface="MS PGothic"/>
              </a:rPr>
              <a:t>Software Carpentry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33360" y="1600200"/>
            <a:ext cx="8353080" cy="4708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575656"/>
                </a:solidFill>
                <a:latin typeface="Calibri"/>
              </a:rPr>
              <a:t>The take-home message is: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2556720" y="2196360"/>
            <a:ext cx="4031280" cy="3023640"/>
          </a:xfrm>
          <a:prstGeom prst="rect">
            <a:avLst/>
          </a:prstGeom>
          <a:ln>
            <a:noFill/>
          </a:ln>
        </p:spPr>
      </p:pic>
      <p:sp>
        <p:nvSpPr>
          <p:cNvPr id="125" name="TextShape 3"/>
          <p:cNvSpPr txBox="1"/>
          <p:nvPr/>
        </p:nvSpPr>
        <p:spPr>
          <a:xfrm>
            <a:off x="437760" y="5472000"/>
            <a:ext cx="7050240" cy="7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575656"/>
                </a:solidFill>
                <a:latin typeface="Calibri"/>
              </a:rPr>
              <a:t>  </a:t>
            </a:r>
            <a:r>
              <a:rPr b="0" lang="en-GB" sz="2400" spc="-1" strike="noStrike">
                <a:solidFill>
                  <a:srgbClr val="575656"/>
                </a:solidFill>
                <a:latin typeface="Calibri"/>
              </a:rPr>
              <a:t>This is the Software Sustainability Institute motto</a:t>
            </a:r>
            <a:endParaRPr b="0" lang="en-GB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575656"/>
                </a:solidFill>
                <a:latin typeface="Calibri"/>
              </a:rPr>
              <a:t>  </a:t>
            </a:r>
            <a:r>
              <a:rPr b="0" lang="en-GB" sz="2400" spc="-1" strike="noStrike">
                <a:solidFill>
                  <a:srgbClr val="575656"/>
                </a:solidFill>
                <a:latin typeface="Calibri"/>
              </a:rPr>
              <a:t>www.software.ac.uk</a:t>
            </a:r>
            <a:endParaRPr b="0" lang="en-GB" sz="24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792000" y="131760"/>
            <a:ext cx="608400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r>
              <a:rPr b="0" lang="en-US" sz="4400" spc="-1" strike="noStrike">
                <a:solidFill>
                  <a:srgbClr val="7f6953"/>
                </a:solidFill>
                <a:latin typeface="Calibri"/>
                <a:ea typeface="MS PGothic"/>
              </a:rPr>
              <a:t>Software Carpentry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33360" y="1600200"/>
            <a:ext cx="8353080" cy="4708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100000"/>
              </a:lnSpc>
              <a:spcBef>
                <a:spcPts val="2835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575656"/>
                </a:solidFill>
                <a:latin typeface="Calibri"/>
                <a:ea typeface="MS PGothic"/>
              </a:rPr>
              <a:t>“</a:t>
            </a:r>
            <a:r>
              <a:rPr b="0" lang="en-US" sz="2600" spc="-1" strike="noStrike">
                <a:solidFill>
                  <a:srgbClr val="575656"/>
                </a:solidFill>
                <a:latin typeface="Calibri"/>
                <a:ea typeface="MS PGothic"/>
              </a:rPr>
              <a:t>Teaching researchers the computing skills they need to get more done in less time and with less pain”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100000"/>
              </a:lnSpc>
              <a:spcBef>
                <a:spcPts val="2835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575656"/>
                </a:solidFill>
                <a:latin typeface="Calibri"/>
                <a:ea typeface="MS PGothic"/>
              </a:rPr>
              <a:t>27,000 + Researchers taught since 1998 in 35 Countries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100000"/>
              </a:lnSpc>
              <a:spcBef>
                <a:spcPts val="2835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575656"/>
                </a:solidFill>
                <a:latin typeface="Calibri"/>
                <a:ea typeface="MS PGothic"/>
              </a:rPr>
              <a:t>Materials are freely reusable (CCA license)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3384000" y="1663200"/>
            <a:ext cx="2494440" cy="114480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792000" y="131760"/>
            <a:ext cx="608400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r>
              <a:rPr b="0" lang="en-US" sz="4400" spc="-1" strike="noStrike">
                <a:solidFill>
                  <a:srgbClr val="7f6953"/>
                </a:solidFill>
                <a:latin typeface="Calibri"/>
                <a:ea typeface="MS PGothic"/>
              </a:rPr>
              <a:t>Who are we?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33360" y="1600200"/>
            <a:ext cx="8353080" cy="4708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lnSpc>
                <a:spcPct val="100000"/>
              </a:lnSpc>
              <a:spcBef>
                <a:spcPts val="5102"/>
              </a:spcBef>
              <a:spcAft>
                <a:spcPts val="368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75656"/>
                </a:solidFill>
                <a:latin typeface="Calibri"/>
                <a:ea typeface="MS PGothic"/>
              </a:rPr>
              <a:t>Chris Cave-Ayland: iSolutions, UoS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100000"/>
              </a:lnSpc>
              <a:spcBef>
                <a:spcPts val="5102"/>
              </a:spcBef>
              <a:spcAft>
                <a:spcPts val="368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75656"/>
                </a:solidFill>
                <a:latin typeface="Calibri"/>
                <a:ea typeface="MS PGothic"/>
              </a:rPr>
              <a:t>Steve Crouch: Research Software Group, UoS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100000"/>
              </a:lnSpc>
              <a:spcBef>
                <a:spcPts val="5102"/>
              </a:spcBef>
              <a:spcAft>
                <a:spcPts val="368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75656"/>
                </a:solidFill>
                <a:latin typeface="Calibri"/>
                <a:ea typeface="MS PGothic"/>
              </a:rPr>
              <a:t>James Graham: Research Software Group, UoS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100000"/>
              </a:lnSpc>
              <a:spcBef>
                <a:spcPts val="5102"/>
              </a:spcBef>
              <a:spcAft>
                <a:spcPts val="368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75656"/>
                </a:solidFill>
                <a:latin typeface="Calibri"/>
                <a:ea typeface="MS PGothic"/>
              </a:rPr>
              <a:t>John Robinson: Research Software Group, UoS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2018-09-14T13:50:36Z</dcterms:created>
  <dc:creator/>
  <dc:description/>
  <dc:language>en-GB</dc:language>
  <cp:lastModifiedBy/>
  <dcterms:modified xsi:type="dcterms:W3CDTF">2018-09-17T22:06:02Z</dcterms:modified>
  <cp:revision>23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16.0012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