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5" r:id="rId3"/>
    <p:sldId id="336" r:id="rId4"/>
    <p:sldId id="288" r:id="rId5"/>
    <p:sldId id="334" r:id="rId6"/>
    <p:sldId id="339" r:id="rId7"/>
    <p:sldId id="326" r:id="rId8"/>
    <p:sldId id="261" r:id="rId9"/>
    <p:sldId id="337" r:id="rId10"/>
    <p:sldId id="293" r:id="rId11"/>
    <p:sldId id="294" r:id="rId12"/>
    <p:sldId id="327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2924" autoAdjust="0"/>
  </p:normalViewPr>
  <p:slideViewPr>
    <p:cSldViewPr snapToGrid="0">
      <p:cViewPr varScale="1">
        <p:scale>
          <a:sx n="134" d="100"/>
          <a:sy n="13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FD7F-366D-44DB-B076-324E4A614F6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39AF-2BD1-4EC4-95E9-B6534CF1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https://www.edureka.co/blog/what-is-machine-learning/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50D4-E4E7-478F-BB4C-D59EA9A209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3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6B98C-0A58-44D1-8B99-9796948500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6B98C-0A58-44D1-8B99-9796948500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F046-43A0-4A23-8EA0-CABDC719B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D1608-4C2B-4378-AB28-3D374A471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8C375-5F60-440B-B5D3-861C80D2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FFCC-5553-406C-A621-42AC6A14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F4CE-314F-4318-A76A-5DA72AF8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415293C-9A2C-4191-BA31-900CC647FC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869B5-B6C3-4E06-9E49-D1A3B8A27B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4A69-974F-468B-AD3C-D5560430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3E792-F4F2-4B7C-BCCE-56049E9D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8AB8-5DA7-4222-8CE0-0BCD1A57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9FE7-D1D6-4BA4-8CBB-7FF023B7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5C69-931C-400A-8534-B8C4A9DA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809CDD12-7C96-43D9-B561-C36461E38A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D9F2C-D81D-410A-8EEE-F5F7D7C75A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6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DB3B5-6988-4D7F-B704-EFD720B6E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F7470-6DD6-490D-A211-E01614C0B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42C0-4E86-4109-8A88-8B4A4056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C951-7B0C-4BF9-BA64-72AFDAED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08C84-A576-4A25-B363-F948DBD0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28BA32C4-C4E8-40C5-BAC8-B2724228E6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55932-258A-42CA-A017-E2B8AE665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DADC-CBFA-4F35-BEB7-2015531B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C74B-F028-47B9-8EDF-CEF320BF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759F-4450-48F5-B754-682EA377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CCC8-F5A5-4DBA-8C11-E4815E81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3D47-48B8-4D70-99FA-FCB90460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895C820C-DF4C-4468-8526-81AEDA6F98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C4562-D887-4025-B91A-2C0665F80D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7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768D-9120-4B2D-BE12-547897CB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54058-9B7C-4F91-83AE-7C13C0AD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F9D-EC3D-4FD3-8CED-A4D8A9A7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4614-F856-4B98-BA24-718A5123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0781-D394-43CA-B673-0373A673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7E7A7DF9-06DC-4446-9E7F-6F02721645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90304-DCAB-4E68-98CE-31E9F7CD6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E946-D6C8-4194-8D79-B1433733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7BDD-F38B-4343-9DE4-14ABF3845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932C-4432-452A-9C8E-52C020395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EAC1-64C3-4C29-BFE4-EC25BEAB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40CC-EFD1-4BF4-A0C0-6660C06A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FF30-5D20-4581-9277-848DF472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612872EF-7933-4D22-95B3-D6DC73B1B7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AC58C-8139-4F1F-AA2F-BA12F178D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7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76D7-0BA8-4FD0-82D4-580DC1FF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A761F-0421-48C3-9EAE-70DD5FAC6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71ABD-AF73-4892-A10D-8E1F6EE9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8974-DC61-4938-8805-CCC0270D6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8D11D-081F-428F-B357-BAE0737ED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B9080-0807-4A58-A6FD-55B37CFB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129CF-783F-449A-8D49-5DCAAC46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EECB7-6E5A-4566-AA9C-4308230F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1B818702-6469-45B9-BD77-C978E0394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63206B-34D3-497D-8CA5-BBE3B6DD3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1733-0105-4B12-B5DD-51967123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6078A-CBA8-4364-8582-01D121F5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24794-8150-4591-AF1C-C2AA935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7271F-C394-4A0B-B350-E27D94D1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FEC5C194-45C4-4D02-B99B-5BAE8D155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F4AAD-0271-467C-8F74-3B0C23761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CCADB-F418-46A2-B001-20E708BE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F0D1B-F83B-4D2D-9626-45E44EF0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6305E-92CA-4AB1-99D0-4E89CE06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14700527-9CD7-4506-BF03-03E64F70AC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2091A-B194-43A4-B6A2-840E5B4E96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EA93-025A-41F5-98F3-E3DC9EE5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1129-6593-43DF-90CF-5ADBC95A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6E43E-95E7-4DF2-A29E-AEB217C0D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D0097-87AA-4A08-878B-340E789D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C6C7-7F2A-4548-89FF-CEB8C296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D467E-5E70-4AF1-A626-339FE1C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4F0018D0-01E7-4B4D-99E2-920A76E409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C19B7-67CD-48BF-BFB7-5FAF36E93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1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C2EC-E9FC-487F-AC52-D0130835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3C2D5-4700-43DF-BE4A-759757DBB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25CE2-B4BD-49A2-85AC-E1B467F5C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07D9-FB35-49BE-96E5-5FD1CB11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B52-9170-47DF-8090-A30DF971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7619-ECF8-4165-B813-F456EE22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A558AB4F-6848-49F4-A868-93F02A23FC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4" y="6368542"/>
            <a:ext cx="1094414" cy="3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77794-B663-454F-9AD9-35A94BF07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166" t="17515" b="17514"/>
          <a:stretch/>
        </p:blipFill>
        <p:spPr>
          <a:xfrm>
            <a:off x="10354428" y="6356350"/>
            <a:ext cx="183757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975DD-BB1E-46B0-A016-CA4B6EED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2D5E-B88A-4150-A4C4-2EA6E80E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B6DB-B167-4EA9-A2B9-1CF3CFDD2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B67A-8A0F-407A-85EE-3029E4A813E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9DFB-61B0-45A6-90E4-ACB0952A5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9AAA-BDED-4166-AFB9-D729D4B4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2A94-9AAC-4D0F-BE23-FF90E95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blog.kaggle.com/2011/11/27/kagglers-favorite-t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u.edu/libra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gif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ata science">
            <a:extLst>
              <a:ext uri="{FF2B5EF4-FFF2-40B4-BE49-F238E27FC236}">
                <a16:creationId xmlns:a16="http://schemas.microsoft.com/office/drawing/2014/main" id="{9EF38366-FB2F-4796-A393-BBC2E415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1" y="1555671"/>
            <a:ext cx="6649274" cy="23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514AEF8-C313-43A7-B259-2A6336ED9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633" y="191889"/>
            <a:ext cx="9651514" cy="3183101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      Introduction to 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	 </a:t>
            </a:r>
            <a:r>
              <a:rPr lang="en-US" sz="7300" dirty="0"/>
              <a:t>using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84283C7-EEE4-4869-AFE4-EDD06D5DC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153" y="4111181"/>
            <a:ext cx="7376452" cy="16933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Tue Vu, PhD.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+mj-lt"/>
              </a:rPr>
              <a:t>AI &amp; ML Research Scientist</a:t>
            </a:r>
          </a:p>
          <a:p>
            <a:r>
              <a:rPr lang="en-US" sz="1600" b="1" dirty="0">
                <a:solidFill>
                  <a:srgbClr val="0000FF"/>
                </a:solidFill>
                <a:latin typeface="+mj-lt"/>
              </a:rPr>
              <a:t>SMU - OIT</a:t>
            </a:r>
          </a:p>
        </p:txBody>
      </p:sp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643BD54D-7774-40A8-A2B7-8526EC43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372" y="1405892"/>
            <a:ext cx="2262304" cy="226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8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F42A55-0B27-49C2-941A-B2936B8C9509}"/>
              </a:ext>
            </a:extLst>
          </p:cNvPr>
          <p:cNvSpPr/>
          <p:nvPr/>
        </p:nvSpPr>
        <p:spPr>
          <a:xfrm>
            <a:off x="91675" y="41746"/>
            <a:ext cx="112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Why 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68B5D6-215E-457D-8BE2-4165ED2CD362}"/>
              </a:ext>
            </a:extLst>
          </p:cNvPr>
          <p:cNvSpPr/>
          <p:nvPr/>
        </p:nvSpPr>
        <p:spPr>
          <a:xfrm>
            <a:off x="239027" y="364723"/>
            <a:ext cx="117139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Helvetica Neue"/>
              </a:rPr>
              <a:t>R is used by the best data scientists in the world</a:t>
            </a:r>
            <a:r>
              <a:rPr lang="en-US" dirty="0">
                <a:latin typeface="Helvetica Neue"/>
              </a:rPr>
              <a:t>. In </a:t>
            </a:r>
            <a:r>
              <a:rPr lang="en-US" dirty="0">
                <a:latin typeface="Helvetica Neue"/>
                <a:hlinkClick r:id="rId2"/>
              </a:rPr>
              <a:t>surveys on Kaggle</a:t>
            </a:r>
            <a:r>
              <a:rPr lang="en-US" dirty="0">
                <a:latin typeface="Helvetica Neue"/>
              </a:rPr>
              <a:t> (the competitive machine learning platform), R is by far on the top used machine learning tool.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Helvetica Neue"/>
              </a:rPr>
              <a:t>R is powerful because of the breadth of techniques it offers</a:t>
            </a:r>
            <a:r>
              <a:rPr lang="en-US" dirty="0">
                <a:latin typeface="Helvetica Neue"/>
              </a:rPr>
              <a:t>. The platform has more techniques than any other that you will come across.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Helvetica Neue"/>
              </a:rPr>
              <a:t>R is state-of-the-art because it is used by both academics and industry</a:t>
            </a:r>
            <a:r>
              <a:rPr lang="en-US" dirty="0">
                <a:latin typeface="Helvetica Neue"/>
              </a:rPr>
              <a:t>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Helvetica Neue"/>
              </a:rPr>
              <a:t>R is free because it is open source software</a:t>
            </a:r>
            <a:r>
              <a:rPr lang="en-US" dirty="0">
                <a:latin typeface="Helvetica Neue"/>
              </a:rPr>
              <a:t>. You can download it right now for free and it runs on any workstation platform you are likely to use.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effectLst/>
                <a:latin typeface="Helvetica Neue"/>
              </a:rPr>
              <a:t>R </a:t>
            </a:r>
            <a:r>
              <a:rPr lang="en-US" b="1" dirty="0">
                <a:solidFill>
                  <a:srgbClr val="0000FF"/>
                </a:solidFill>
                <a:latin typeface="Helvetica Neue"/>
              </a:rPr>
              <a:t>is a great tool for Statistic &amp; Machine Learning</a:t>
            </a:r>
            <a:r>
              <a:rPr lang="en-US" b="1" dirty="0">
                <a:solidFill>
                  <a:srgbClr val="FFC000"/>
                </a:solidFill>
                <a:latin typeface="Helvetica Neue"/>
              </a:rPr>
              <a:t>.</a:t>
            </a:r>
            <a:r>
              <a:rPr lang="en-US" dirty="0">
                <a:latin typeface="Helvetica Neue"/>
              </a:rPr>
              <a:t> PhD students and researchers need lots of power for their studies and publications</a:t>
            </a:r>
            <a:endParaRPr lang="en-US" b="0" dirty="0">
              <a:effectLst/>
              <a:latin typeface="Helvetica Neue"/>
            </a:endParaRPr>
          </a:p>
        </p:txBody>
      </p:sp>
      <p:pic>
        <p:nvPicPr>
          <p:cNvPr id="2050" name="Picture 2" descr="Data Science Tools Popularity, animated - KDnuggets">
            <a:extLst>
              <a:ext uri="{FF2B5EF4-FFF2-40B4-BE49-F238E27FC236}">
                <a16:creationId xmlns:a16="http://schemas.microsoft.com/office/drawing/2014/main" id="{2DEA87A4-AA70-40D3-9FA1-4446D5F61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02" y="3117988"/>
            <a:ext cx="56769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63A783-C111-4065-B378-C2EF3627F686}"/>
              </a:ext>
            </a:extLst>
          </p:cNvPr>
          <p:cNvSpPr/>
          <p:nvPr/>
        </p:nvSpPr>
        <p:spPr>
          <a:xfrm>
            <a:off x="3067878" y="6596390"/>
            <a:ext cx="59503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https://www.kdnuggets.com/2019/05/poll-top-data-science-machine-learning-platforms.html</a:t>
            </a:r>
          </a:p>
        </p:txBody>
      </p:sp>
    </p:spTree>
    <p:extLst>
      <p:ext uri="{BB962C8B-B14F-4D97-AF65-F5344CB8AC3E}">
        <p14:creationId xmlns:p14="http://schemas.microsoft.com/office/powerpoint/2010/main" val="65714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F42A55-0B27-49C2-941A-B2936B8C9509}"/>
              </a:ext>
            </a:extLst>
          </p:cNvPr>
          <p:cNvSpPr/>
          <p:nvPr/>
        </p:nvSpPr>
        <p:spPr>
          <a:xfrm>
            <a:off x="91675" y="41746"/>
            <a:ext cx="292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Types of Machine Learning</a:t>
            </a:r>
          </a:p>
        </p:txBody>
      </p:sp>
      <p:pic>
        <p:nvPicPr>
          <p:cNvPr id="2052" name="Picture 4" descr="Types of Machine Learning - Waht is Machine Learning - Edureka">
            <a:extLst>
              <a:ext uri="{FF2B5EF4-FFF2-40B4-BE49-F238E27FC236}">
                <a16:creationId xmlns:a16="http://schemas.microsoft.com/office/drawing/2014/main" id="{D67F1B03-15E0-4919-9553-3334233A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83" y="1999565"/>
            <a:ext cx="5811112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B204BD-9B28-441D-8AC4-023A07E8ACFD}"/>
              </a:ext>
            </a:extLst>
          </p:cNvPr>
          <p:cNvSpPr/>
          <p:nvPr/>
        </p:nvSpPr>
        <p:spPr>
          <a:xfrm>
            <a:off x="221672" y="411078"/>
            <a:ext cx="1057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Learning – Train Me! (target are dependent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Learning – I am self sufficient in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Semi-supervised Learning: combination of both methods, when cost to label are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Reinforcement Learning – My life My rules! (Hit &amp; Trial)</a:t>
            </a:r>
          </a:p>
        </p:txBody>
      </p:sp>
    </p:spTree>
    <p:extLst>
      <p:ext uri="{BB962C8B-B14F-4D97-AF65-F5344CB8AC3E}">
        <p14:creationId xmlns:p14="http://schemas.microsoft.com/office/powerpoint/2010/main" val="146545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3725E0F-FA91-4CFC-B5A1-4117D5D8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0" y="0"/>
            <a:ext cx="1073346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E1D42-6344-4E70-A68A-28E2AD568F19}"/>
              </a:ext>
            </a:extLst>
          </p:cNvPr>
          <p:cNvSpPr/>
          <p:nvPr/>
        </p:nvSpPr>
        <p:spPr>
          <a:xfrm>
            <a:off x="91675" y="41746"/>
            <a:ext cx="292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Types of Machine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8B30C-A2F6-4E4F-BD9A-A6ADC31BCC0B}"/>
              </a:ext>
            </a:extLst>
          </p:cNvPr>
          <p:cNvSpPr/>
          <p:nvPr/>
        </p:nvSpPr>
        <p:spPr>
          <a:xfrm rot="20630167">
            <a:off x="5278564" y="5725358"/>
            <a:ext cx="1634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caret</a:t>
            </a:r>
          </a:p>
        </p:txBody>
      </p:sp>
    </p:spTree>
    <p:extLst>
      <p:ext uri="{BB962C8B-B14F-4D97-AF65-F5344CB8AC3E}">
        <p14:creationId xmlns:p14="http://schemas.microsoft.com/office/powerpoint/2010/main" val="429255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E1D42-6344-4E70-A68A-28E2AD568F19}"/>
              </a:ext>
            </a:extLst>
          </p:cNvPr>
          <p:cNvSpPr/>
          <p:nvPr/>
        </p:nvSpPr>
        <p:spPr>
          <a:xfrm>
            <a:off x="91675" y="41746"/>
            <a:ext cx="292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Types of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BF85B-792F-4F8A-BC69-34103DC5C238}"/>
              </a:ext>
            </a:extLst>
          </p:cNvPr>
          <p:cNvSpPr txBox="1"/>
          <p:nvPr/>
        </p:nvSpPr>
        <p:spPr>
          <a:xfrm>
            <a:off x="323273" y="692727"/>
            <a:ext cx="78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Terminology</a:t>
            </a:r>
          </a:p>
        </p:txBody>
      </p:sp>
      <p:pic>
        <p:nvPicPr>
          <p:cNvPr id="8" name="Picture 4" descr="Image result for ann neural">
            <a:extLst>
              <a:ext uri="{FF2B5EF4-FFF2-40B4-BE49-F238E27FC236}">
                <a16:creationId xmlns:a16="http://schemas.microsoft.com/office/drawing/2014/main" id="{62950530-C9C0-45E2-AA52-07901C90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31" y="1343708"/>
            <a:ext cx="4368512" cy="36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ABB205-FF9A-4CC3-B7B5-884AB45B0C66}"/>
              </a:ext>
            </a:extLst>
          </p:cNvPr>
          <p:cNvSpPr txBox="1"/>
          <p:nvPr/>
        </p:nvSpPr>
        <p:spPr>
          <a:xfrm>
            <a:off x="723153" y="2480889"/>
            <a:ext cx="3094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Input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Independent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Predictors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Input Field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492A4-0E0D-4E8E-8510-DC8F73C3997F}"/>
              </a:ext>
            </a:extLst>
          </p:cNvPr>
          <p:cNvSpPr txBox="1"/>
          <p:nvPr/>
        </p:nvSpPr>
        <p:spPr>
          <a:xfrm>
            <a:off x="8773082" y="2517786"/>
            <a:ext cx="3311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Output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Dependent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Predictand</a:t>
            </a:r>
          </a:p>
          <a:p>
            <a:pPr marL="285750" indent="-285750">
              <a:buFontTx/>
              <a:buChar char="-"/>
            </a:pPr>
            <a:r>
              <a:rPr lang="en-US" dirty="0"/>
              <a:t>Target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Outcome Field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0AF74-B851-47AD-BB84-D513D1A51CCF}"/>
              </a:ext>
            </a:extLst>
          </p:cNvPr>
          <p:cNvSpPr/>
          <p:nvPr/>
        </p:nvSpPr>
        <p:spPr>
          <a:xfrm>
            <a:off x="4605688" y="1343708"/>
            <a:ext cx="2738388" cy="3693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SUPERVISED LEARNING ML ALGORITHM</a:t>
            </a:r>
          </a:p>
        </p:txBody>
      </p:sp>
    </p:spTree>
    <p:extLst>
      <p:ext uri="{BB962C8B-B14F-4D97-AF65-F5344CB8AC3E}">
        <p14:creationId xmlns:p14="http://schemas.microsoft.com/office/powerpoint/2010/main" val="110996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BF707F-BA1C-47F0-95BA-0FDF84F2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" y="0"/>
            <a:ext cx="965767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19D73-3F27-4A18-845F-AA1CE60B55B6}"/>
              </a:ext>
            </a:extLst>
          </p:cNvPr>
          <p:cNvSpPr/>
          <p:nvPr/>
        </p:nvSpPr>
        <p:spPr>
          <a:xfrm>
            <a:off x="178594" y="607219"/>
            <a:ext cx="7058025" cy="642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OIT: RESEARCH &amp; DATA SCIENCE SERVICE</a:t>
            </a:r>
          </a:p>
        </p:txBody>
      </p:sp>
    </p:spTree>
    <p:extLst>
      <p:ext uri="{BB962C8B-B14F-4D97-AF65-F5344CB8AC3E}">
        <p14:creationId xmlns:p14="http://schemas.microsoft.com/office/powerpoint/2010/main" val="295786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F797B-99AA-4569-A150-4F0E684E5A82}"/>
              </a:ext>
            </a:extLst>
          </p:cNvPr>
          <p:cNvSpPr txBox="1"/>
          <p:nvPr/>
        </p:nvSpPr>
        <p:spPr>
          <a:xfrm>
            <a:off x="1200150" y="1250156"/>
            <a:ext cx="1088707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Calendar: </a:t>
            </a:r>
            <a:r>
              <a:rPr lang="en-US" dirty="0">
                <a:hlinkClick r:id="rId2"/>
              </a:rPr>
              <a:t>https://www.smu.edu/libraries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workshops are from, </a:t>
            </a:r>
            <a:r>
              <a:rPr lang="en-US" dirty="0">
                <a:solidFill>
                  <a:srgbClr val="0000FF"/>
                </a:solidFill>
              </a:rPr>
              <a:t>1-4pm (CST)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02/16: Machine Learning with Python, part 1 </a:t>
            </a:r>
            <a:r>
              <a:rPr lang="en-US" dirty="0"/>
              <a:t>(introduction, </a:t>
            </a:r>
            <a:r>
              <a:rPr lang="en-US" dirty="0" err="1"/>
              <a:t>scikit</a:t>
            </a:r>
            <a:r>
              <a:rPr lang="en-US" dirty="0"/>
              <a:t>-learn, supervised learning)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03/03: Data Science workflow with R </a:t>
            </a:r>
            <a:r>
              <a:rPr lang="en-US" dirty="0"/>
              <a:t>(data science with R, caret package for machine learning)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03/09: Machine Learning with Python: part 2 </a:t>
            </a:r>
            <a:r>
              <a:rPr lang="en-US" dirty="0"/>
              <a:t>(continued, unsupervised learning)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03/30: Deep Learning with Python: part 1</a:t>
            </a:r>
            <a:r>
              <a:rPr lang="en-US" dirty="0"/>
              <a:t>(introduction, </a:t>
            </a:r>
            <a:r>
              <a:rPr lang="en-US" dirty="0" err="1"/>
              <a:t>keras</a:t>
            </a:r>
            <a:r>
              <a:rPr lang="en-US" dirty="0"/>
              <a:t>, basic supervised learning)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04/20: Deep Learning with Python: part 2 </a:t>
            </a:r>
            <a:r>
              <a:rPr lang="en-US" dirty="0"/>
              <a:t>(Image classification with CNN, Time series forecasting with RNN)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0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869A-DCA8-4ACB-BB9C-3578A31B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804519"/>
            <a:ext cx="11480314" cy="1049235"/>
          </a:xfrm>
        </p:spPr>
        <p:txBody>
          <a:bodyPr>
            <a:noAutofit/>
          </a:bodyPr>
          <a:lstStyle/>
          <a:p>
            <a:r>
              <a:rPr lang="en-US" sz="3600" b="1" dirty="0"/>
              <a:t>Outlines: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CB7A-B9A6-48BE-8943-FB6FE3EA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75" y="2015732"/>
            <a:ext cx="984151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Introduction to Data Science &amp; ML</a:t>
            </a:r>
          </a:p>
          <a:p>
            <a:pPr marL="0" indent="0">
              <a:buNone/>
            </a:pPr>
            <a:r>
              <a:rPr lang="en-US" dirty="0"/>
              <a:t>2. Why R</a:t>
            </a:r>
          </a:p>
          <a:p>
            <a:pPr marL="0" indent="0">
              <a:buNone/>
            </a:pPr>
            <a:r>
              <a:rPr lang="en-US" dirty="0"/>
              <a:t>3. Types of Machine Learning</a:t>
            </a:r>
          </a:p>
          <a:p>
            <a:pPr marL="0" indent="0">
              <a:buNone/>
            </a:pPr>
            <a:r>
              <a:rPr lang="en-US" dirty="0"/>
              <a:t>4. Caret package</a:t>
            </a:r>
          </a:p>
          <a:p>
            <a:pPr marL="0" indent="0">
              <a:buNone/>
            </a:pPr>
            <a:r>
              <a:rPr lang="en-US" dirty="0"/>
              <a:t>5. Supervised Learning</a:t>
            </a:r>
          </a:p>
          <a:p>
            <a:pPr marL="0" indent="0">
              <a:buNone/>
            </a:pPr>
            <a:r>
              <a:rPr lang="en-US" dirty="0"/>
              <a:t>6. Unsupervised Learning</a:t>
            </a:r>
          </a:p>
        </p:txBody>
      </p:sp>
      <p:pic>
        <p:nvPicPr>
          <p:cNvPr id="2050" name="Picture 2" descr="Image result for machine learning">
            <a:extLst>
              <a:ext uri="{FF2B5EF4-FFF2-40B4-BE49-F238E27FC236}">
                <a16:creationId xmlns:a16="http://schemas.microsoft.com/office/drawing/2014/main" id="{B1B10088-2B77-4B6C-B2A8-BF2DA3C2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22" y="2152650"/>
            <a:ext cx="573072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0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A61784-162B-4AA5-9F1A-90B5CABF26E1}"/>
              </a:ext>
            </a:extLst>
          </p:cNvPr>
          <p:cNvSpPr/>
          <p:nvPr/>
        </p:nvSpPr>
        <p:spPr>
          <a:xfrm>
            <a:off x="91675" y="41746"/>
            <a:ext cx="502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Introduction to Data Science &amp;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E8AFC-44CF-43D1-9779-5CCA26F4C28E}"/>
              </a:ext>
            </a:extLst>
          </p:cNvPr>
          <p:cNvSpPr txBox="1"/>
          <p:nvPr/>
        </p:nvSpPr>
        <p:spPr>
          <a:xfrm>
            <a:off x="442913" y="535781"/>
            <a:ext cx="647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F0A091-17F7-4273-8BF1-AB007039731F}"/>
              </a:ext>
            </a:extLst>
          </p:cNvPr>
          <p:cNvSpPr/>
          <p:nvPr/>
        </p:nvSpPr>
        <p:spPr>
          <a:xfrm>
            <a:off x="263297" y="1344543"/>
            <a:ext cx="64793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D5156"/>
                </a:solidFill>
                <a:latin typeface="Roboto"/>
              </a:rPr>
              <a:t>Data science is an interdisciplinary field that uses scientific methods, processes, algorithms and systems to </a:t>
            </a:r>
            <a:r>
              <a:rPr lang="en-US" sz="2400" i="1" u="sng" dirty="0">
                <a:solidFill>
                  <a:srgbClr val="FF0000"/>
                </a:solidFill>
                <a:latin typeface="Roboto"/>
              </a:rPr>
              <a:t>extract knowledge and insights </a:t>
            </a:r>
            <a:r>
              <a:rPr lang="en-US" sz="2400" dirty="0">
                <a:solidFill>
                  <a:srgbClr val="4D5156"/>
                </a:solidFill>
                <a:latin typeface="Roboto"/>
              </a:rPr>
              <a:t>from noisy, structured and unstructured data, and apply knowledge and actionable insights from data across a broad range of application domain</a:t>
            </a:r>
            <a:endParaRPr lang="en-US" sz="2400" dirty="0"/>
          </a:p>
        </p:txBody>
      </p:sp>
      <p:pic>
        <p:nvPicPr>
          <p:cNvPr id="6" name="Picture 6" descr="https://miro.medium.com/max/700/1*mgXvzNcwfpnBawI6XTkVRg.png">
            <a:extLst>
              <a:ext uri="{FF2B5EF4-FFF2-40B4-BE49-F238E27FC236}">
                <a16:creationId xmlns:a16="http://schemas.microsoft.com/office/drawing/2014/main" id="{4B2AA33D-E848-4007-BA6F-9886A891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78" y="905113"/>
            <a:ext cx="5310601" cy="48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4" descr="Image showing the lifecycle of data science and how it is used in business decisions.">
            <a:extLst>
              <a:ext uri="{FF2B5EF4-FFF2-40B4-BE49-F238E27FC236}">
                <a16:creationId xmlns:a16="http://schemas.microsoft.com/office/drawing/2014/main" id="{D4C2EB03-806D-4DA9-BEEC-9275ECC1EE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9148" y="4391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A61784-162B-4AA5-9F1A-90B5CABF26E1}"/>
              </a:ext>
            </a:extLst>
          </p:cNvPr>
          <p:cNvSpPr/>
          <p:nvPr/>
        </p:nvSpPr>
        <p:spPr>
          <a:xfrm>
            <a:off x="91675" y="41746"/>
            <a:ext cx="502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Introduction to Data Science &amp;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E8AFC-44CF-43D1-9779-5CCA26F4C28E}"/>
              </a:ext>
            </a:extLst>
          </p:cNvPr>
          <p:cNvSpPr txBox="1"/>
          <p:nvPr/>
        </p:nvSpPr>
        <p:spPr>
          <a:xfrm>
            <a:off x="442913" y="535781"/>
            <a:ext cx="647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F0A091-17F7-4273-8BF1-AB007039731F}"/>
              </a:ext>
            </a:extLst>
          </p:cNvPr>
          <p:cNvSpPr/>
          <p:nvPr/>
        </p:nvSpPr>
        <p:spPr>
          <a:xfrm>
            <a:off x="263297" y="1344543"/>
            <a:ext cx="64793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D5156"/>
                </a:solidFill>
                <a:latin typeface="Roboto"/>
              </a:rPr>
              <a:t>Data science is an interdisciplinary field that uses scientific methods, processes, algorithms and systems to </a:t>
            </a:r>
            <a:r>
              <a:rPr lang="en-US" sz="2400" i="1" u="sng" dirty="0">
                <a:solidFill>
                  <a:srgbClr val="FF0000"/>
                </a:solidFill>
                <a:latin typeface="Roboto"/>
              </a:rPr>
              <a:t>extract knowledge and insights </a:t>
            </a:r>
            <a:r>
              <a:rPr lang="en-US" sz="2400" dirty="0">
                <a:solidFill>
                  <a:srgbClr val="4D5156"/>
                </a:solidFill>
                <a:latin typeface="Roboto"/>
              </a:rPr>
              <a:t>from noisy, structured and unstructured data, and apply knowledge and actionable insights from data across a broad range of application domain</a:t>
            </a:r>
            <a:endParaRPr lang="en-US" sz="2400" dirty="0"/>
          </a:p>
        </p:txBody>
      </p:sp>
      <p:pic>
        <p:nvPicPr>
          <p:cNvPr id="6" name="Picture 6" descr="https://miro.medium.com/max/700/1*mgXvzNcwfpnBawI6XTkVRg.png">
            <a:extLst>
              <a:ext uri="{FF2B5EF4-FFF2-40B4-BE49-F238E27FC236}">
                <a16:creationId xmlns:a16="http://schemas.microsoft.com/office/drawing/2014/main" id="{4B2AA33D-E848-4007-BA6F-9886A891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78" y="905113"/>
            <a:ext cx="5310601" cy="48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49CBFC-7012-4383-B402-4C25F386B5CD}"/>
              </a:ext>
            </a:extLst>
          </p:cNvPr>
          <p:cNvGrpSpPr/>
          <p:nvPr/>
        </p:nvGrpSpPr>
        <p:grpSpPr>
          <a:xfrm>
            <a:off x="647144" y="4543425"/>
            <a:ext cx="5711687" cy="2156791"/>
            <a:chOff x="3981596" y="3429000"/>
            <a:chExt cx="5711687" cy="2156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0F0FAE-C148-4554-9756-3D9B0F53012E}"/>
                </a:ext>
              </a:extLst>
            </p:cNvPr>
            <p:cNvSpPr/>
            <p:nvPr/>
          </p:nvSpPr>
          <p:spPr>
            <a:xfrm>
              <a:off x="3981596" y="3429000"/>
              <a:ext cx="5711687" cy="21567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9DC833-D28A-473F-87A9-F24F7FB3E18B}"/>
                </a:ext>
              </a:extLst>
            </p:cNvPr>
            <p:cNvSpPr txBox="1"/>
            <p:nvPr/>
          </p:nvSpPr>
          <p:spPr>
            <a:xfrm>
              <a:off x="4518212" y="4122674"/>
              <a:ext cx="14926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Artificial</a:t>
              </a:r>
            </a:p>
            <a:p>
              <a:r>
                <a:rPr lang="en-US" dirty="0"/>
                <a:t>Intelligence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F762A-8E35-40F7-9395-34E4F676B691}"/>
              </a:ext>
            </a:extLst>
          </p:cNvPr>
          <p:cNvGrpSpPr/>
          <p:nvPr/>
        </p:nvGrpSpPr>
        <p:grpSpPr>
          <a:xfrm>
            <a:off x="2893470" y="5153462"/>
            <a:ext cx="3222129" cy="936714"/>
            <a:chOff x="6010835" y="4039038"/>
            <a:chExt cx="3222129" cy="936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281948-412A-4036-A96B-6665D0CE26D9}"/>
                </a:ext>
              </a:extLst>
            </p:cNvPr>
            <p:cNvSpPr/>
            <p:nvPr/>
          </p:nvSpPr>
          <p:spPr>
            <a:xfrm>
              <a:off x="6010835" y="4039038"/>
              <a:ext cx="3222129" cy="9367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446893-BFCC-481F-A475-F235FF36B749}"/>
                </a:ext>
              </a:extLst>
            </p:cNvPr>
            <p:cNvSpPr txBox="1"/>
            <p:nvPr/>
          </p:nvSpPr>
          <p:spPr>
            <a:xfrm>
              <a:off x="6181167" y="4245785"/>
              <a:ext cx="14926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Machine</a:t>
              </a:r>
            </a:p>
            <a:p>
              <a:r>
                <a:rPr lang="en-US" sz="1400" dirty="0"/>
                <a:t>Learning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2B72A-58F1-447F-BEFE-66E6139BB3FF}"/>
              </a:ext>
            </a:extLst>
          </p:cNvPr>
          <p:cNvGrpSpPr/>
          <p:nvPr/>
        </p:nvGrpSpPr>
        <p:grpSpPr>
          <a:xfrm>
            <a:off x="3953855" y="5406376"/>
            <a:ext cx="1977932" cy="430887"/>
            <a:chOff x="7288307" y="4291951"/>
            <a:chExt cx="1977932" cy="4308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3D091-FD9C-4407-B744-C9EE008E3BC2}"/>
                </a:ext>
              </a:extLst>
            </p:cNvPr>
            <p:cNvSpPr/>
            <p:nvPr/>
          </p:nvSpPr>
          <p:spPr>
            <a:xfrm>
              <a:off x="7288307" y="4346981"/>
              <a:ext cx="1707093" cy="3208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B3FD40-8746-48E1-B439-54381F009383}"/>
                </a:ext>
              </a:extLst>
            </p:cNvPr>
            <p:cNvSpPr txBox="1"/>
            <p:nvPr/>
          </p:nvSpPr>
          <p:spPr>
            <a:xfrm>
              <a:off x="7773616" y="4291951"/>
              <a:ext cx="1492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Deep</a:t>
              </a:r>
            </a:p>
            <a:p>
              <a:r>
                <a:rPr lang="en-US" sz="1100" dirty="0"/>
                <a:t>Learning</a:t>
              </a:r>
            </a:p>
          </p:txBody>
        </p:sp>
      </p:grpSp>
      <p:sp>
        <p:nvSpPr>
          <p:cNvPr id="16" name="AutoShape 4" descr="Image showing the lifecycle of data science and how it is used in business decisions.">
            <a:extLst>
              <a:ext uri="{FF2B5EF4-FFF2-40B4-BE49-F238E27FC236}">
                <a16:creationId xmlns:a16="http://schemas.microsoft.com/office/drawing/2014/main" id="{D4C2EB03-806D-4DA9-BEEC-9275ECC1EE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9148" y="4391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hydroinformatics">
            <a:extLst>
              <a:ext uri="{FF2B5EF4-FFF2-40B4-BE49-F238E27FC236}">
                <a16:creationId xmlns:a16="http://schemas.microsoft.com/office/drawing/2014/main" id="{CB1FBCDC-F9A2-40F1-88E1-88894CDD3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2" b="18665"/>
          <a:stretch/>
        </p:blipFill>
        <p:spPr bwMode="auto">
          <a:xfrm>
            <a:off x="193386" y="439192"/>
            <a:ext cx="3588038" cy="135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journal bioinformatics">
            <a:extLst>
              <a:ext uri="{FF2B5EF4-FFF2-40B4-BE49-F238E27FC236}">
                <a16:creationId xmlns:a16="http://schemas.microsoft.com/office/drawing/2014/main" id="{EBE71528-4263-45EA-9603-C21F1A39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62" y="4890884"/>
            <a:ext cx="1255283" cy="16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76958-1005-4303-88F2-5937512E5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416" y="525337"/>
            <a:ext cx="2000919" cy="2690768"/>
          </a:xfrm>
          <a:prstGeom prst="rect">
            <a:avLst/>
          </a:prstGeom>
        </p:spPr>
      </p:pic>
      <p:pic>
        <p:nvPicPr>
          <p:cNvPr id="3078" name="Picture 6" descr="Image result for Journal of Cheminformatics">
            <a:extLst>
              <a:ext uri="{FF2B5EF4-FFF2-40B4-BE49-F238E27FC236}">
                <a16:creationId xmlns:a16="http://schemas.microsoft.com/office/drawing/2014/main" id="{D67025A4-11A8-4553-B846-6C61930E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5" y="1903227"/>
            <a:ext cx="1894775" cy="268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ancer Informatics">
            <a:extLst>
              <a:ext uri="{FF2B5EF4-FFF2-40B4-BE49-F238E27FC236}">
                <a16:creationId xmlns:a16="http://schemas.microsoft.com/office/drawing/2014/main" id="{7C773133-5227-4785-BBDA-2CD23974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12" y="1622283"/>
            <a:ext cx="1620864" cy="24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encrypted-tbn0.gstatic.com/images?q=tbn:ANd9GcRN2_bai7P1rh_J_tkF7Ypo8pfnIxno5EYpVfch0rYtkN_HR6kEQw">
            <a:extLst>
              <a:ext uri="{FF2B5EF4-FFF2-40B4-BE49-F238E27FC236}">
                <a16:creationId xmlns:a16="http://schemas.microsoft.com/office/drawing/2014/main" id="{3206A05B-7CC4-4EB0-B46F-25DABCD9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470" y="186790"/>
            <a:ext cx="1622507" cy="2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View Articles published in Visual Informatics">
            <a:extLst>
              <a:ext uri="{FF2B5EF4-FFF2-40B4-BE49-F238E27FC236}">
                <a16:creationId xmlns:a16="http://schemas.microsoft.com/office/drawing/2014/main" id="{D9A6A69C-82D7-4478-A573-121EB5FA4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88" y="3925544"/>
            <a:ext cx="1614395" cy="2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View Articles published in Ecological Informatics">
            <a:extLst>
              <a:ext uri="{FF2B5EF4-FFF2-40B4-BE49-F238E27FC236}">
                <a16:creationId xmlns:a16="http://schemas.microsoft.com/office/drawing/2014/main" id="{DE2D2B76-F64C-4B67-8EA8-047ED82D8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05" y="3476525"/>
            <a:ext cx="1710364" cy="22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static-content.springer.com/cover/journal/40535/5/1.jpg">
            <a:extLst>
              <a:ext uri="{FF2B5EF4-FFF2-40B4-BE49-F238E27FC236}">
                <a16:creationId xmlns:a16="http://schemas.microsoft.com/office/drawing/2014/main" id="{2E753921-A8DD-4E92-83E3-36767F7B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03" y="2509737"/>
            <a:ext cx="14573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View Articles published in Journal of Econometrics">
            <a:extLst>
              <a:ext uri="{FF2B5EF4-FFF2-40B4-BE49-F238E27FC236}">
                <a16:creationId xmlns:a16="http://schemas.microsoft.com/office/drawing/2014/main" id="{9E337079-AA15-446C-ACCD-6541EB37B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92" y="4745023"/>
            <a:ext cx="1402206" cy="19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Publication Cover">
            <a:extLst>
              <a:ext uri="{FF2B5EF4-FFF2-40B4-BE49-F238E27FC236}">
                <a16:creationId xmlns:a16="http://schemas.microsoft.com/office/drawing/2014/main" id="{11EE3389-861D-4E09-8BE2-EA8736CB0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589" y="3581042"/>
            <a:ext cx="190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21A66F-4ADF-496E-BF76-D299B9145F05}"/>
              </a:ext>
            </a:extLst>
          </p:cNvPr>
          <p:cNvSpPr/>
          <p:nvPr/>
        </p:nvSpPr>
        <p:spPr>
          <a:xfrm>
            <a:off x="91675" y="41746"/>
            <a:ext cx="502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Introduction to Data Science &amp; Machine Learning</a:t>
            </a:r>
          </a:p>
        </p:txBody>
      </p:sp>
      <p:pic>
        <p:nvPicPr>
          <p:cNvPr id="14" name="Picture 6" descr="https://miro.medium.com/max/700/1*mgXvzNcwfpnBawI6XTkVRg.png">
            <a:extLst>
              <a:ext uri="{FF2B5EF4-FFF2-40B4-BE49-F238E27FC236}">
                <a16:creationId xmlns:a16="http://schemas.microsoft.com/office/drawing/2014/main" id="{65D450ED-DDCD-4D75-95E1-0DC1EF82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563" y="-39553"/>
            <a:ext cx="3125785" cy="28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91ACE1-4F73-4FDA-947E-EE8F3D000F54}"/>
              </a:ext>
            </a:extLst>
          </p:cNvPr>
          <p:cNvCxnSpPr/>
          <p:nvPr/>
        </p:nvCxnSpPr>
        <p:spPr>
          <a:xfrm flipV="1">
            <a:off x="9377335" y="2207419"/>
            <a:ext cx="1281140" cy="942975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9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favouriteblog.com/wp-content/uploads/2017/07/Machine-Learning-Process.png">
            <a:extLst>
              <a:ext uri="{FF2B5EF4-FFF2-40B4-BE49-F238E27FC236}">
                <a16:creationId xmlns:a16="http://schemas.microsoft.com/office/drawing/2014/main" id="{C4E28805-1177-421E-BE81-6810F92EC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1"/>
          <a:stretch/>
        </p:blipFill>
        <p:spPr bwMode="auto">
          <a:xfrm>
            <a:off x="0" y="1321593"/>
            <a:ext cx="12192000" cy="3140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0FCFB-E98D-410A-8FB6-64F1EA04994C}"/>
              </a:ext>
            </a:extLst>
          </p:cNvPr>
          <p:cNvSpPr/>
          <p:nvPr/>
        </p:nvSpPr>
        <p:spPr>
          <a:xfrm>
            <a:off x="91675" y="41746"/>
            <a:ext cx="502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Introduction to Data Science &amp;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35457-D3EB-4E75-A424-259EECBB2193}"/>
              </a:ext>
            </a:extLst>
          </p:cNvPr>
          <p:cNvSpPr txBox="1"/>
          <p:nvPr/>
        </p:nvSpPr>
        <p:spPr>
          <a:xfrm>
            <a:off x="2857500" y="471487"/>
            <a:ext cx="780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Overall process of a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349177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A61784-162B-4AA5-9F1A-90B5CABF26E1}"/>
              </a:ext>
            </a:extLst>
          </p:cNvPr>
          <p:cNvSpPr/>
          <p:nvPr/>
        </p:nvSpPr>
        <p:spPr>
          <a:xfrm>
            <a:off x="91675" y="41746"/>
            <a:ext cx="502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Introduction to Data Science &amp; Machine Learning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875E04A-58BF-4888-99D5-4FBEAD46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266" y="1176207"/>
            <a:ext cx="7293827" cy="437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4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582</Words>
  <Application>Microsoft Office PowerPoint</Application>
  <PresentationFormat>Widescreen</PresentationFormat>
  <Paragraphs>68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Roboto</vt:lpstr>
      <vt:lpstr>Office Theme</vt:lpstr>
      <vt:lpstr>      Introduction to     using </vt:lpstr>
      <vt:lpstr>PowerPoint Presentation</vt:lpstr>
      <vt:lpstr>PowerPoint Presentation</vt:lpstr>
      <vt:lpstr>Outlines: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   using</dc:title>
  <dc:creator>Vu, Tue</dc:creator>
  <cp:lastModifiedBy>Vu, Tue</cp:lastModifiedBy>
  <cp:revision>20</cp:revision>
  <dcterms:created xsi:type="dcterms:W3CDTF">2022-02-08T20:09:37Z</dcterms:created>
  <dcterms:modified xsi:type="dcterms:W3CDTF">2022-03-01T16:50:01Z</dcterms:modified>
</cp:coreProperties>
</file>