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36" r:id="rId3"/>
    <p:sldId id="323" r:id="rId4"/>
    <p:sldId id="322" r:id="rId5"/>
    <p:sldId id="353" r:id="rId6"/>
    <p:sldId id="365" r:id="rId7"/>
    <p:sldId id="366" r:id="rId8"/>
    <p:sldId id="397" r:id="rId9"/>
    <p:sldId id="393" r:id="rId10"/>
    <p:sldId id="367" r:id="rId11"/>
    <p:sldId id="368" r:id="rId12"/>
    <p:sldId id="370" r:id="rId13"/>
    <p:sldId id="369" r:id="rId14"/>
    <p:sldId id="394" r:id="rId15"/>
    <p:sldId id="395" r:id="rId16"/>
    <p:sldId id="396" r:id="rId17"/>
    <p:sldId id="372" r:id="rId18"/>
    <p:sldId id="398" r:id="rId19"/>
    <p:sldId id="373" r:id="rId20"/>
    <p:sldId id="374" r:id="rId21"/>
    <p:sldId id="376" r:id="rId22"/>
    <p:sldId id="377" r:id="rId23"/>
    <p:sldId id="378" r:id="rId24"/>
    <p:sldId id="375" r:id="rId25"/>
    <p:sldId id="379" r:id="rId26"/>
    <p:sldId id="391" r:id="rId27"/>
    <p:sldId id="392" r:id="rId28"/>
    <p:sldId id="382" r:id="rId29"/>
    <p:sldId id="383" r:id="rId30"/>
    <p:sldId id="386" r:id="rId31"/>
    <p:sldId id="387" r:id="rId32"/>
    <p:sldId id="388" r:id="rId33"/>
    <p:sldId id="389" r:id="rId34"/>
    <p:sldId id="390" r:id="rId35"/>
    <p:sldId id="384" r:id="rId36"/>
    <p:sldId id="371" r:id="rId3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dor" initials="A" lastIdx="2" clrIdx="0">
    <p:extLst>
      <p:ext uri="{19B8F6BF-5375-455C-9EA6-DF929625EA0E}">
        <p15:presenceInfo xmlns:p15="http://schemas.microsoft.com/office/powerpoint/2012/main" userId="Administrad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66A5A-7B15-4FFA-9AFA-A25B291A0709}" type="datetimeFigureOut">
              <a:rPr lang="es-AR" smtClean="0"/>
              <a:t>6/9/2022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C55B6-7D8A-4ED5-AC91-A658FE38716C}" type="slidenum">
              <a:rPr lang="es-AR" smtClean="0"/>
              <a:t>‹Nº›</a:t>
            </a:fld>
            <a:endParaRPr lang="es-AR"/>
          </a:p>
        </p:txBody>
      </p:sp>
    </p:spTree>
    <p:extLst>
      <p:ext uri="{BB962C8B-B14F-4D97-AF65-F5344CB8AC3E}">
        <p14:creationId xmlns:p14="http://schemas.microsoft.com/office/powerpoint/2010/main" val="11046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1E4B4-404B-4C79-BC94-F0BDCF854B5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7256584F-0F1E-4F48-9303-65B5FBC52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B6154FB9-FEE5-45F5-A68F-4248638B7428}"/>
              </a:ext>
            </a:extLst>
          </p:cNvPr>
          <p:cNvSpPr>
            <a:spLocks noGrp="1"/>
          </p:cNvSpPr>
          <p:nvPr>
            <p:ph type="dt" sz="half" idx="10"/>
          </p:nvPr>
        </p:nvSpPr>
        <p:spPr/>
        <p:txBody>
          <a:bodyPr/>
          <a:lstStyle/>
          <a:p>
            <a:fld id="{26C8FD61-C078-4335-BBBA-8EA6E033C5CC}" type="datetimeFigureOut">
              <a:rPr lang="es-AR" smtClean="0"/>
              <a:t>6/9/2022</a:t>
            </a:fld>
            <a:endParaRPr lang="es-AR"/>
          </a:p>
        </p:txBody>
      </p:sp>
      <p:sp>
        <p:nvSpPr>
          <p:cNvPr id="5" name="Marcador de pie de página 4">
            <a:extLst>
              <a:ext uri="{FF2B5EF4-FFF2-40B4-BE49-F238E27FC236}">
                <a16:creationId xmlns:a16="http://schemas.microsoft.com/office/drawing/2014/main" id="{4B68156E-3534-4A34-938A-31CD5EEFE9B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607AAD7-0F0C-4ED4-8C59-F4B6E31EB652}"/>
              </a:ext>
            </a:extLst>
          </p:cNvPr>
          <p:cNvSpPr>
            <a:spLocks noGrp="1"/>
          </p:cNvSpPr>
          <p:nvPr>
            <p:ph type="sldNum" sz="quarter" idx="12"/>
          </p:nvPr>
        </p:nvSpPr>
        <p:spPr/>
        <p:txBody>
          <a:bodyPr/>
          <a:lstStyle/>
          <a:p>
            <a:fld id="{01377BFB-A4C4-452E-A580-28D6C4413B19}" type="slidenum">
              <a:rPr lang="es-AR" smtClean="0"/>
              <a:t>‹Nº›</a:t>
            </a:fld>
            <a:endParaRPr lang="es-AR"/>
          </a:p>
        </p:txBody>
      </p:sp>
    </p:spTree>
    <p:extLst>
      <p:ext uri="{BB962C8B-B14F-4D97-AF65-F5344CB8AC3E}">
        <p14:creationId xmlns:p14="http://schemas.microsoft.com/office/powerpoint/2010/main" val="673821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8F2D7-AC84-493E-8049-D8A90C7A06D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649A266B-F37E-4985-A294-6E72E3711F7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D3BD748-E142-4DD8-B135-B1DAC5400DE2}"/>
              </a:ext>
            </a:extLst>
          </p:cNvPr>
          <p:cNvSpPr>
            <a:spLocks noGrp="1"/>
          </p:cNvSpPr>
          <p:nvPr>
            <p:ph type="dt" sz="half" idx="10"/>
          </p:nvPr>
        </p:nvSpPr>
        <p:spPr/>
        <p:txBody>
          <a:bodyPr/>
          <a:lstStyle/>
          <a:p>
            <a:fld id="{26C8FD61-C078-4335-BBBA-8EA6E033C5CC}" type="datetimeFigureOut">
              <a:rPr lang="es-AR" smtClean="0"/>
              <a:t>6/9/2022</a:t>
            </a:fld>
            <a:endParaRPr lang="es-AR"/>
          </a:p>
        </p:txBody>
      </p:sp>
      <p:sp>
        <p:nvSpPr>
          <p:cNvPr id="5" name="Marcador de pie de página 4">
            <a:extLst>
              <a:ext uri="{FF2B5EF4-FFF2-40B4-BE49-F238E27FC236}">
                <a16:creationId xmlns:a16="http://schemas.microsoft.com/office/drawing/2014/main" id="{9F73CA4F-B083-4F42-8752-F13F8E329F1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11CA85F-43E0-42CD-AD41-2F831B486379}"/>
              </a:ext>
            </a:extLst>
          </p:cNvPr>
          <p:cNvSpPr>
            <a:spLocks noGrp="1"/>
          </p:cNvSpPr>
          <p:nvPr>
            <p:ph type="sldNum" sz="quarter" idx="12"/>
          </p:nvPr>
        </p:nvSpPr>
        <p:spPr/>
        <p:txBody>
          <a:bodyPr/>
          <a:lstStyle/>
          <a:p>
            <a:fld id="{01377BFB-A4C4-452E-A580-28D6C4413B19}" type="slidenum">
              <a:rPr lang="es-AR" smtClean="0"/>
              <a:t>‹Nº›</a:t>
            </a:fld>
            <a:endParaRPr lang="es-AR"/>
          </a:p>
        </p:txBody>
      </p:sp>
    </p:spTree>
    <p:extLst>
      <p:ext uri="{BB962C8B-B14F-4D97-AF65-F5344CB8AC3E}">
        <p14:creationId xmlns:p14="http://schemas.microsoft.com/office/powerpoint/2010/main" val="240572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49ECB89-C83E-4159-875A-20EC444DFE8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C3698FC9-F15D-4406-B0A5-875ABE5AFFC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69D08B0-D44F-48EE-A1C3-D64BCC91F141}"/>
              </a:ext>
            </a:extLst>
          </p:cNvPr>
          <p:cNvSpPr>
            <a:spLocks noGrp="1"/>
          </p:cNvSpPr>
          <p:nvPr>
            <p:ph type="dt" sz="half" idx="10"/>
          </p:nvPr>
        </p:nvSpPr>
        <p:spPr/>
        <p:txBody>
          <a:bodyPr/>
          <a:lstStyle/>
          <a:p>
            <a:fld id="{26C8FD61-C078-4335-BBBA-8EA6E033C5CC}" type="datetimeFigureOut">
              <a:rPr lang="es-AR" smtClean="0"/>
              <a:t>6/9/2022</a:t>
            </a:fld>
            <a:endParaRPr lang="es-AR"/>
          </a:p>
        </p:txBody>
      </p:sp>
      <p:sp>
        <p:nvSpPr>
          <p:cNvPr id="5" name="Marcador de pie de página 4">
            <a:extLst>
              <a:ext uri="{FF2B5EF4-FFF2-40B4-BE49-F238E27FC236}">
                <a16:creationId xmlns:a16="http://schemas.microsoft.com/office/drawing/2014/main" id="{98B4174A-95A2-472B-9D4D-E07AF4F7171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5D19FB8-ED53-4687-A167-C0F6386532E6}"/>
              </a:ext>
            </a:extLst>
          </p:cNvPr>
          <p:cNvSpPr>
            <a:spLocks noGrp="1"/>
          </p:cNvSpPr>
          <p:nvPr>
            <p:ph type="sldNum" sz="quarter" idx="12"/>
          </p:nvPr>
        </p:nvSpPr>
        <p:spPr/>
        <p:txBody>
          <a:bodyPr/>
          <a:lstStyle/>
          <a:p>
            <a:fld id="{01377BFB-A4C4-452E-A580-28D6C4413B19}" type="slidenum">
              <a:rPr lang="es-AR" smtClean="0"/>
              <a:t>‹Nº›</a:t>
            </a:fld>
            <a:endParaRPr lang="es-AR"/>
          </a:p>
        </p:txBody>
      </p:sp>
    </p:spTree>
    <p:extLst>
      <p:ext uri="{BB962C8B-B14F-4D97-AF65-F5344CB8AC3E}">
        <p14:creationId xmlns:p14="http://schemas.microsoft.com/office/powerpoint/2010/main" val="175299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0599CC-9A6B-4234-AC5A-1D580A9E73E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530D3D3-BAF3-495A-969B-B7D25A72BE4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A44F70C-9BB2-45C3-87A9-F29021AE851E}"/>
              </a:ext>
            </a:extLst>
          </p:cNvPr>
          <p:cNvSpPr>
            <a:spLocks noGrp="1"/>
          </p:cNvSpPr>
          <p:nvPr>
            <p:ph type="dt" sz="half" idx="10"/>
          </p:nvPr>
        </p:nvSpPr>
        <p:spPr/>
        <p:txBody>
          <a:bodyPr/>
          <a:lstStyle/>
          <a:p>
            <a:fld id="{26C8FD61-C078-4335-BBBA-8EA6E033C5CC}" type="datetimeFigureOut">
              <a:rPr lang="es-AR" smtClean="0"/>
              <a:t>6/9/2022</a:t>
            </a:fld>
            <a:endParaRPr lang="es-AR"/>
          </a:p>
        </p:txBody>
      </p:sp>
      <p:sp>
        <p:nvSpPr>
          <p:cNvPr id="5" name="Marcador de pie de página 4">
            <a:extLst>
              <a:ext uri="{FF2B5EF4-FFF2-40B4-BE49-F238E27FC236}">
                <a16:creationId xmlns:a16="http://schemas.microsoft.com/office/drawing/2014/main" id="{8AEC2D6D-4D1E-4B37-97F6-13FCE501769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CEE86BD-8179-4574-82D5-175AA0E38B63}"/>
              </a:ext>
            </a:extLst>
          </p:cNvPr>
          <p:cNvSpPr>
            <a:spLocks noGrp="1"/>
          </p:cNvSpPr>
          <p:nvPr>
            <p:ph type="sldNum" sz="quarter" idx="12"/>
          </p:nvPr>
        </p:nvSpPr>
        <p:spPr/>
        <p:txBody>
          <a:bodyPr/>
          <a:lstStyle/>
          <a:p>
            <a:fld id="{01377BFB-A4C4-452E-A580-28D6C4413B19}" type="slidenum">
              <a:rPr lang="es-AR" smtClean="0"/>
              <a:t>‹Nº›</a:t>
            </a:fld>
            <a:endParaRPr lang="es-AR"/>
          </a:p>
        </p:txBody>
      </p:sp>
    </p:spTree>
    <p:extLst>
      <p:ext uri="{BB962C8B-B14F-4D97-AF65-F5344CB8AC3E}">
        <p14:creationId xmlns:p14="http://schemas.microsoft.com/office/powerpoint/2010/main" val="247681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E9172-26A7-4700-AA4B-70039AAF372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9AAD06A-BFDD-4523-84CC-9F9B5781C4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9B17408-2FA7-49B5-9C64-B1EF1148234F}"/>
              </a:ext>
            </a:extLst>
          </p:cNvPr>
          <p:cNvSpPr>
            <a:spLocks noGrp="1"/>
          </p:cNvSpPr>
          <p:nvPr>
            <p:ph type="dt" sz="half" idx="10"/>
          </p:nvPr>
        </p:nvSpPr>
        <p:spPr/>
        <p:txBody>
          <a:bodyPr/>
          <a:lstStyle/>
          <a:p>
            <a:fld id="{26C8FD61-C078-4335-BBBA-8EA6E033C5CC}" type="datetimeFigureOut">
              <a:rPr lang="es-AR" smtClean="0"/>
              <a:t>6/9/2022</a:t>
            </a:fld>
            <a:endParaRPr lang="es-AR"/>
          </a:p>
        </p:txBody>
      </p:sp>
      <p:sp>
        <p:nvSpPr>
          <p:cNvPr id="5" name="Marcador de pie de página 4">
            <a:extLst>
              <a:ext uri="{FF2B5EF4-FFF2-40B4-BE49-F238E27FC236}">
                <a16:creationId xmlns:a16="http://schemas.microsoft.com/office/drawing/2014/main" id="{2F92AC99-D6DC-4987-BEF2-CF2429B6CDC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D230814-8F53-4271-9B25-55DD62487589}"/>
              </a:ext>
            </a:extLst>
          </p:cNvPr>
          <p:cNvSpPr>
            <a:spLocks noGrp="1"/>
          </p:cNvSpPr>
          <p:nvPr>
            <p:ph type="sldNum" sz="quarter" idx="12"/>
          </p:nvPr>
        </p:nvSpPr>
        <p:spPr/>
        <p:txBody>
          <a:bodyPr/>
          <a:lstStyle/>
          <a:p>
            <a:fld id="{01377BFB-A4C4-452E-A580-28D6C4413B19}" type="slidenum">
              <a:rPr lang="es-AR" smtClean="0"/>
              <a:t>‹Nº›</a:t>
            </a:fld>
            <a:endParaRPr lang="es-AR"/>
          </a:p>
        </p:txBody>
      </p:sp>
    </p:spTree>
    <p:extLst>
      <p:ext uri="{BB962C8B-B14F-4D97-AF65-F5344CB8AC3E}">
        <p14:creationId xmlns:p14="http://schemas.microsoft.com/office/powerpoint/2010/main" val="170558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29B8C4-5F35-4331-80F9-A4912AA44C2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EF11355-2004-406A-86A8-6066CFCEF23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F594B9DF-06F5-42F1-AD07-405B0D7343E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357F4261-088D-4847-944F-5C4E5492A16B}"/>
              </a:ext>
            </a:extLst>
          </p:cNvPr>
          <p:cNvSpPr>
            <a:spLocks noGrp="1"/>
          </p:cNvSpPr>
          <p:nvPr>
            <p:ph type="dt" sz="half" idx="10"/>
          </p:nvPr>
        </p:nvSpPr>
        <p:spPr/>
        <p:txBody>
          <a:bodyPr/>
          <a:lstStyle/>
          <a:p>
            <a:fld id="{26C8FD61-C078-4335-BBBA-8EA6E033C5CC}" type="datetimeFigureOut">
              <a:rPr lang="es-AR" smtClean="0"/>
              <a:t>6/9/2022</a:t>
            </a:fld>
            <a:endParaRPr lang="es-AR"/>
          </a:p>
        </p:txBody>
      </p:sp>
      <p:sp>
        <p:nvSpPr>
          <p:cNvPr id="6" name="Marcador de pie de página 5">
            <a:extLst>
              <a:ext uri="{FF2B5EF4-FFF2-40B4-BE49-F238E27FC236}">
                <a16:creationId xmlns:a16="http://schemas.microsoft.com/office/drawing/2014/main" id="{183ADF8E-AE0A-4DE4-A8C1-1C18C8D8685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1DB106D-26BA-4B5D-BDF6-418C830BDA91}"/>
              </a:ext>
            </a:extLst>
          </p:cNvPr>
          <p:cNvSpPr>
            <a:spLocks noGrp="1"/>
          </p:cNvSpPr>
          <p:nvPr>
            <p:ph type="sldNum" sz="quarter" idx="12"/>
          </p:nvPr>
        </p:nvSpPr>
        <p:spPr/>
        <p:txBody>
          <a:bodyPr/>
          <a:lstStyle/>
          <a:p>
            <a:fld id="{01377BFB-A4C4-452E-A580-28D6C4413B19}" type="slidenum">
              <a:rPr lang="es-AR" smtClean="0"/>
              <a:t>‹Nº›</a:t>
            </a:fld>
            <a:endParaRPr lang="es-AR"/>
          </a:p>
        </p:txBody>
      </p:sp>
    </p:spTree>
    <p:extLst>
      <p:ext uri="{BB962C8B-B14F-4D97-AF65-F5344CB8AC3E}">
        <p14:creationId xmlns:p14="http://schemas.microsoft.com/office/powerpoint/2010/main" val="363725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88DE0B-12D7-462C-BA3C-C6F5257B237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BF0A71EF-410C-4FA3-981E-778CED435C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C970C47-3E5B-4103-8AF7-7569BCF062A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A6BBB4C1-6D69-4680-83CA-8D10A45E3D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00E55E9-504F-4F4B-A835-8E10D7740E0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C4904DCD-6858-4DA9-8948-805699FE883A}"/>
              </a:ext>
            </a:extLst>
          </p:cNvPr>
          <p:cNvSpPr>
            <a:spLocks noGrp="1"/>
          </p:cNvSpPr>
          <p:nvPr>
            <p:ph type="dt" sz="half" idx="10"/>
          </p:nvPr>
        </p:nvSpPr>
        <p:spPr/>
        <p:txBody>
          <a:bodyPr/>
          <a:lstStyle/>
          <a:p>
            <a:fld id="{26C8FD61-C078-4335-BBBA-8EA6E033C5CC}" type="datetimeFigureOut">
              <a:rPr lang="es-AR" smtClean="0"/>
              <a:t>6/9/2022</a:t>
            </a:fld>
            <a:endParaRPr lang="es-AR"/>
          </a:p>
        </p:txBody>
      </p:sp>
      <p:sp>
        <p:nvSpPr>
          <p:cNvPr id="8" name="Marcador de pie de página 7">
            <a:extLst>
              <a:ext uri="{FF2B5EF4-FFF2-40B4-BE49-F238E27FC236}">
                <a16:creationId xmlns:a16="http://schemas.microsoft.com/office/drawing/2014/main" id="{C31843A8-F54F-4F16-BF07-3AA6613B33A2}"/>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86C8C15A-2D8D-4CF7-A105-4C90F6272CEF}"/>
              </a:ext>
            </a:extLst>
          </p:cNvPr>
          <p:cNvSpPr>
            <a:spLocks noGrp="1"/>
          </p:cNvSpPr>
          <p:nvPr>
            <p:ph type="sldNum" sz="quarter" idx="12"/>
          </p:nvPr>
        </p:nvSpPr>
        <p:spPr/>
        <p:txBody>
          <a:bodyPr/>
          <a:lstStyle/>
          <a:p>
            <a:fld id="{01377BFB-A4C4-452E-A580-28D6C4413B19}" type="slidenum">
              <a:rPr lang="es-AR" smtClean="0"/>
              <a:t>‹Nº›</a:t>
            </a:fld>
            <a:endParaRPr lang="es-AR"/>
          </a:p>
        </p:txBody>
      </p:sp>
    </p:spTree>
    <p:extLst>
      <p:ext uri="{BB962C8B-B14F-4D97-AF65-F5344CB8AC3E}">
        <p14:creationId xmlns:p14="http://schemas.microsoft.com/office/powerpoint/2010/main" val="282371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DE918A-841F-4A05-A03C-D4A8CEE76F4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0E5FC7F4-7822-45CC-B629-C3164C0B90D4}"/>
              </a:ext>
            </a:extLst>
          </p:cNvPr>
          <p:cNvSpPr>
            <a:spLocks noGrp="1"/>
          </p:cNvSpPr>
          <p:nvPr>
            <p:ph type="dt" sz="half" idx="10"/>
          </p:nvPr>
        </p:nvSpPr>
        <p:spPr/>
        <p:txBody>
          <a:bodyPr/>
          <a:lstStyle/>
          <a:p>
            <a:fld id="{26C8FD61-C078-4335-BBBA-8EA6E033C5CC}" type="datetimeFigureOut">
              <a:rPr lang="es-AR" smtClean="0"/>
              <a:t>6/9/2022</a:t>
            </a:fld>
            <a:endParaRPr lang="es-AR"/>
          </a:p>
        </p:txBody>
      </p:sp>
      <p:sp>
        <p:nvSpPr>
          <p:cNvPr id="4" name="Marcador de pie de página 3">
            <a:extLst>
              <a:ext uri="{FF2B5EF4-FFF2-40B4-BE49-F238E27FC236}">
                <a16:creationId xmlns:a16="http://schemas.microsoft.com/office/drawing/2014/main" id="{612846A1-7D1D-4756-BF64-6C44566B6B4F}"/>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2447A053-D36C-4182-B863-2264C7B074FB}"/>
              </a:ext>
            </a:extLst>
          </p:cNvPr>
          <p:cNvSpPr>
            <a:spLocks noGrp="1"/>
          </p:cNvSpPr>
          <p:nvPr>
            <p:ph type="sldNum" sz="quarter" idx="12"/>
          </p:nvPr>
        </p:nvSpPr>
        <p:spPr/>
        <p:txBody>
          <a:bodyPr/>
          <a:lstStyle/>
          <a:p>
            <a:fld id="{01377BFB-A4C4-452E-A580-28D6C4413B19}" type="slidenum">
              <a:rPr lang="es-AR" smtClean="0"/>
              <a:t>‹Nº›</a:t>
            </a:fld>
            <a:endParaRPr lang="es-AR"/>
          </a:p>
        </p:txBody>
      </p:sp>
    </p:spTree>
    <p:extLst>
      <p:ext uri="{BB962C8B-B14F-4D97-AF65-F5344CB8AC3E}">
        <p14:creationId xmlns:p14="http://schemas.microsoft.com/office/powerpoint/2010/main" val="304610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6F04E8E-0DF9-4A34-AAA1-C71D58349D15}"/>
              </a:ext>
            </a:extLst>
          </p:cNvPr>
          <p:cNvSpPr>
            <a:spLocks noGrp="1"/>
          </p:cNvSpPr>
          <p:nvPr>
            <p:ph type="dt" sz="half" idx="10"/>
          </p:nvPr>
        </p:nvSpPr>
        <p:spPr/>
        <p:txBody>
          <a:bodyPr/>
          <a:lstStyle/>
          <a:p>
            <a:fld id="{26C8FD61-C078-4335-BBBA-8EA6E033C5CC}" type="datetimeFigureOut">
              <a:rPr lang="es-AR" smtClean="0"/>
              <a:t>6/9/2022</a:t>
            </a:fld>
            <a:endParaRPr lang="es-AR"/>
          </a:p>
        </p:txBody>
      </p:sp>
      <p:sp>
        <p:nvSpPr>
          <p:cNvPr id="3" name="Marcador de pie de página 2">
            <a:extLst>
              <a:ext uri="{FF2B5EF4-FFF2-40B4-BE49-F238E27FC236}">
                <a16:creationId xmlns:a16="http://schemas.microsoft.com/office/drawing/2014/main" id="{E652D191-5AE4-4FF0-BC62-FBA05B738BD8}"/>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5AE9CFDF-C11C-400A-852D-2585CE738EC4}"/>
              </a:ext>
            </a:extLst>
          </p:cNvPr>
          <p:cNvSpPr>
            <a:spLocks noGrp="1"/>
          </p:cNvSpPr>
          <p:nvPr>
            <p:ph type="sldNum" sz="quarter" idx="12"/>
          </p:nvPr>
        </p:nvSpPr>
        <p:spPr/>
        <p:txBody>
          <a:bodyPr/>
          <a:lstStyle/>
          <a:p>
            <a:fld id="{01377BFB-A4C4-452E-A580-28D6C4413B19}" type="slidenum">
              <a:rPr lang="es-AR" smtClean="0"/>
              <a:t>‹Nº›</a:t>
            </a:fld>
            <a:endParaRPr lang="es-AR"/>
          </a:p>
        </p:txBody>
      </p:sp>
    </p:spTree>
    <p:extLst>
      <p:ext uri="{BB962C8B-B14F-4D97-AF65-F5344CB8AC3E}">
        <p14:creationId xmlns:p14="http://schemas.microsoft.com/office/powerpoint/2010/main" val="3495666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A2B55-0D55-4EC3-9C12-4DC51C911FC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FB5C745-CD64-4902-B575-5CCB3A97CB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BAD6E10D-F063-4C95-8B8D-6795E67DD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B152314-4B19-40BD-9811-65331DE9C33A}"/>
              </a:ext>
            </a:extLst>
          </p:cNvPr>
          <p:cNvSpPr>
            <a:spLocks noGrp="1"/>
          </p:cNvSpPr>
          <p:nvPr>
            <p:ph type="dt" sz="half" idx="10"/>
          </p:nvPr>
        </p:nvSpPr>
        <p:spPr/>
        <p:txBody>
          <a:bodyPr/>
          <a:lstStyle/>
          <a:p>
            <a:fld id="{26C8FD61-C078-4335-BBBA-8EA6E033C5CC}" type="datetimeFigureOut">
              <a:rPr lang="es-AR" smtClean="0"/>
              <a:t>6/9/2022</a:t>
            </a:fld>
            <a:endParaRPr lang="es-AR"/>
          </a:p>
        </p:txBody>
      </p:sp>
      <p:sp>
        <p:nvSpPr>
          <p:cNvPr id="6" name="Marcador de pie de página 5">
            <a:extLst>
              <a:ext uri="{FF2B5EF4-FFF2-40B4-BE49-F238E27FC236}">
                <a16:creationId xmlns:a16="http://schemas.microsoft.com/office/drawing/2014/main" id="{F53A1A46-836F-4B9D-8D9B-A1D664B79D6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1E784A6-E2C2-4B36-B7D7-B2B5A175F40B}"/>
              </a:ext>
            </a:extLst>
          </p:cNvPr>
          <p:cNvSpPr>
            <a:spLocks noGrp="1"/>
          </p:cNvSpPr>
          <p:nvPr>
            <p:ph type="sldNum" sz="quarter" idx="12"/>
          </p:nvPr>
        </p:nvSpPr>
        <p:spPr/>
        <p:txBody>
          <a:bodyPr/>
          <a:lstStyle/>
          <a:p>
            <a:fld id="{01377BFB-A4C4-452E-A580-28D6C4413B19}" type="slidenum">
              <a:rPr lang="es-AR" smtClean="0"/>
              <a:t>‹Nº›</a:t>
            </a:fld>
            <a:endParaRPr lang="es-AR"/>
          </a:p>
        </p:txBody>
      </p:sp>
    </p:spTree>
    <p:extLst>
      <p:ext uri="{BB962C8B-B14F-4D97-AF65-F5344CB8AC3E}">
        <p14:creationId xmlns:p14="http://schemas.microsoft.com/office/powerpoint/2010/main" val="256704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0F335-27AC-4DB6-84CA-389DA661587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389DEAB5-AF43-4606-A28B-6F1E62CFA0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32766ACE-322D-4431-A834-CC7AD64CC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1442AEE-7D3C-4B27-88AD-2BAA5871F426}"/>
              </a:ext>
            </a:extLst>
          </p:cNvPr>
          <p:cNvSpPr>
            <a:spLocks noGrp="1"/>
          </p:cNvSpPr>
          <p:nvPr>
            <p:ph type="dt" sz="half" idx="10"/>
          </p:nvPr>
        </p:nvSpPr>
        <p:spPr/>
        <p:txBody>
          <a:bodyPr/>
          <a:lstStyle/>
          <a:p>
            <a:fld id="{26C8FD61-C078-4335-BBBA-8EA6E033C5CC}" type="datetimeFigureOut">
              <a:rPr lang="es-AR" smtClean="0"/>
              <a:t>6/9/2022</a:t>
            </a:fld>
            <a:endParaRPr lang="es-AR"/>
          </a:p>
        </p:txBody>
      </p:sp>
      <p:sp>
        <p:nvSpPr>
          <p:cNvPr id="6" name="Marcador de pie de página 5">
            <a:extLst>
              <a:ext uri="{FF2B5EF4-FFF2-40B4-BE49-F238E27FC236}">
                <a16:creationId xmlns:a16="http://schemas.microsoft.com/office/drawing/2014/main" id="{416DC108-8AC1-4850-B253-AF90E8F380FE}"/>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C54FA3A-446A-4200-8EEC-C9942BF4CCED}"/>
              </a:ext>
            </a:extLst>
          </p:cNvPr>
          <p:cNvSpPr>
            <a:spLocks noGrp="1"/>
          </p:cNvSpPr>
          <p:nvPr>
            <p:ph type="sldNum" sz="quarter" idx="12"/>
          </p:nvPr>
        </p:nvSpPr>
        <p:spPr/>
        <p:txBody>
          <a:bodyPr/>
          <a:lstStyle/>
          <a:p>
            <a:fld id="{01377BFB-A4C4-452E-A580-28D6C4413B19}" type="slidenum">
              <a:rPr lang="es-AR" smtClean="0"/>
              <a:t>‹Nº›</a:t>
            </a:fld>
            <a:endParaRPr lang="es-AR"/>
          </a:p>
        </p:txBody>
      </p:sp>
    </p:spTree>
    <p:extLst>
      <p:ext uri="{BB962C8B-B14F-4D97-AF65-F5344CB8AC3E}">
        <p14:creationId xmlns:p14="http://schemas.microsoft.com/office/powerpoint/2010/main" val="3055737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4761A36-F2D3-4399-ABAF-C13AD2972B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E89A5369-5206-47F4-AD1C-1A68CF9561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9E15F46-EB75-4D48-BD65-3603B1B500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C8FD61-C078-4335-BBBA-8EA6E033C5CC}" type="datetimeFigureOut">
              <a:rPr lang="es-AR" smtClean="0"/>
              <a:t>6/9/2022</a:t>
            </a:fld>
            <a:endParaRPr lang="es-AR"/>
          </a:p>
        </p:txBody>
      </p:sp>
      <p:sp>
        <p:nvSpPr>
          <p:cNvPr id="5" name="Marcador de pie de página 4">
            <a:extLst>
              <a:ext uri="{FF2B5EF4-FFF2-40B4-BE49-F238E27FC236}">
                <a16:creationId xmlns:a16="http://schemas.microsoft.com/office/drawing/2014/main" id="{4F98F985-305A-481A-82B9-CFCC35A74A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DFB2902A-2FA3-4E6B-8152-E56BA92A58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377BFB-A4C4-452E-A580-28D6C4413B19}" type="slidenum">
              <a:rPr lang="es-AR" smtClean="0"/>
              <a:t>‹Nº›</a:t>
            </a:fld>
            <a:endParaRPr lang="es-AR"/>
          </a:p>
        </p:txBody>
      </p:sp>
    </p:spTree>
    <p:extLst>
      <p:ext uri="{BB962C8B-B14F-4D97-AF65-F5344CB8AC3E}">
        <p14:creationId xmlns:p14="http://schemas.microsoft.com/office/powerpoint/2010/main" val="3827631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reverse-a-stack-using-recurs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vscode://file/E:/Cloud/Catedras/ISFT151/ISFT%20N151%20Sistemas/Algoritmos%20y%20Estructuras%20de%20Datos%20III/Unidad%205%20Recursion/Labs" TargetMode="External"/><Relationship Id="rId1" Type="http://schemas.openxmlformats.org/officeDocument/2006/relationships/slideLayout" Target="../slideLayouts/slideLayout2.xml"/><Relationship Id="rId5" Type="http://schemas.openxmlformats.org/officeDocument/2006/relationships/hyperlink" Target="https://www.geeksforgeeks.org/sort-a-stack-using-recursion/" TargetMode="Externa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vscode://file/E:/Cloud/Catedras/ISFT151/ISFT%20N151%20Sistemas/Algoritmos%20y%20Estructuras%20de%20Datos%20III/Unidad%205%20Recursion/Labs" TargetMode="External"/><Relationship Id="rId1" Type="http://schemas.openxmlformats.org/officeDocument/2006/relationships/slideLayout" Target="../slideLayouts/slideLayout2.xml"/><Relationship Id="rId4" Type="http://schemas.microsoft.com/office/2007/relationships/hdphoto" Target="../media/hdphoto2.wdp"/></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vscode://file/E:/Cloud/Catedras/ISFT151/ISFT%20N151%20Sistemas/Algoritmos%20y%20Estructuras%20de%20Datos%20III/Unidad%205%20Recursion/Labs"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1075B-F4AF-4F27-B871-1917ABD7ADA7}"/>
              </a:ext>
            </a:extLst>
          </p:cNvPr>
          <p:cNvSpPr>
            <a:spLocks noGrp="1"/>
          </p:cNvSpPr>
          <p:nvPr>
            <p:ph type="ctrTitle"/>
          </p:nvPr>
        </p:nvSpPr>
        <p:spPr>
          <a:xfrm>
            <a:off x="3203713" y="1598692"/>
            <a:ext cx="9144000" cy="2387600"/>
          </a:xfrm>
        </p:spPr>
        <p:txBody>
          <a:bodyPr/>
          <a:lstStyle/>
          <a:p>
            <a:r>
              <a:rPr lang="es-AR" i="0" dirty="0">
                <a:solidFill>
                  <a:srgbClr val="FFFFFF"/>
                </a:solidFill>
                <a:effectLst/>
                <a:latin typeface="Segoe UI Variable Display" pitchFamily="2" charset="0"/>
              </a:rPr>
              <a:t> U5 - Recursión</a:t>
            </a:r>
            <a:endParaRPr lang="es-AR" dirty="0">
              <a:latin typeface="Segoe UI Variable Display" pitchFamily="2" charset="0"/>
            </a:endParaRPr>
          </a:p>
        </p:txBody>
      </p:sp>
      <p:sp>
        <p:nvSpPr>
          <p:cNvPr id="3" name="Subtítulo 2">
            <a:extLst>
              <a:ext uri="{FF2B5EF4-FFF2-40B4-BE49-F238E27FC236}">
                <a16:creationId xmlns:a16="http://schemas.microsoft.com/office/drawing/2014/main" id="{B7525561-41AD-4431-A50D-C25B444F5CC3}"/>
              </a:ext>
            </a:extLst>
          </p:cNvPr>
          <p:cNvSpPr>
            <a:spLocks noGrp="1"/>
          </p:cNvSpPr>
          <p:nvPr>
            <p:ph type="subTitle" idx="1"/>
          </p:nvPr>
        </p:nvSpPr>
        <p:spPr>
          <a:xfrm>
            <a:off x="9971577" y="3999370"/>
            <a:ext cx="2298280" cy="566476"/>
          </a:xfrm>
        </p:spPr>
        <p:txBody>
          <a:bodyPr>
            <a:normAutofit/>
          </a:bodyPr>
          <a:lstStyle/>
          <a:p>
            <a:r>
              <a:rPr lang="es-AR" sz="3200" dirty="0" err="1">
                <a:solidFill>
                  <a:schemeClr val="bg2">
                    <a:lumMod val="75000"/>
                  </a:schemeClr>
                </a:solidFill>
              </a:rPr>
              <a:t>recursion</a:t>
            </a:r>
            <a:endParaRPr lang="es-AR" sz="3600" dirty="0">
              <a:solidFill>
                <a:schemeClr val="bg2">
                  <a:lumMod val="75000"/>
                </a:schemeClr>
              </a:solidFill>
            </a:endParaRPr>
          </a:p>
        </p:txBody>
      </p:sp>
      <p:cxnSp>
        <p:nvCxnSpPr>
          <p:cNvPr id="4" name="Conector recto 3">
            <a:extLst>
              <a:ext uri="{FF2B5EF4-FFF2-40B4-BE49-F238E27FC236}">
                <a16:creationId xmlns:a16="http://schemas.microsoft.com/office/drawing/2014/main" id="{44DC2934-E2E6-4048-A3F9-03378F0801F7}"/>
              </a:ext>
            </a:extLst>
          </p:cNvPr>
          <p:cNvCxnSpPr/>
          <p:nvPr/>
        </p:nvCxnSpPr>
        <p:spPr>
          <a:xfrm>
            <a:off x="5278272" y="3986292"/>
            <a:ext cx="6913728" cy="26157"/>
          </a:xfrm>
          <a:prstGeom prst="line">
            <a:avLst/>
          </a:prstGeom>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AAD5D8DD-8CC7-9BEC-36E2-A9CAC09BC6DD}"/>
              </a:ext>
            </a:extLst>
          </p:cNvPr>
          <p:cNvSpPr txBox="1"/>
          <p:nvPr/>
        </p:nvSpPr>
        <p:spPr>
          <a:xfrm>
            <a:off x="991791" y="1068551"/>
            <a:ext cx="6093618" cy="4078039"/>
          </a:xfrm>
          <a:prstGeom prst="rect">
            <a:avLst/>
          </a:prstGeom>
          <a:noFill/>
          <a:ln>
            <a:noFill/>
          </a:ln>
        </p:spPr>
        <p:txBody>
          <a:bodyPr wrap="square">
            <a:spAutoFit/>
          </a:bodyPr>
          <a:lstStyle/>
          <a:p>
            <a:r>
              <a:rPr lang="es-AR" sz="25900" b="1" dirty="0">
                <a:solidFill>
                  <a:schemeClr val="tx1">
                    <a:lumMod val="65000"/>
                    <a:lumOff val="35000"/>
                  </a:schemeClr>
                </a:solidFill>
                <a:latin typeface="USAAF_Stencil" panose="02000000000000000000" pitchFamily="2" charset="0"/>
                <a:ea typeface="Tahoma" panose="020B0604030504040204" pitchFamily="34" charset="0"/>
                <a:cs typeface="Tahoma" panose="020B0604030504040204" pitchFamily="34" charset="0"/>
              </a:rPr>
              <a:t>U5</a:t>
            </a:r>
            <a:endParaRPr lang="es-AR" sz="25900" dirty="0">
              <a:solidFill>
                <a:schemeClr val="tx1">
                  <a:lumMod val="65000"/>
                  <a:lumOff val="35000"/>
                </a:schemeClr>
              </a:solidFill>
              <a:latin typeface="USAAF_Stencil" panose="02000000000000000000" pitchFamily="2" charset="0"/>
            </a:endParaRPr>
          </a:p>
        </p:txBody>
      </p:sp>
    </p:spTree>
    <p:extLst>
      <p:ext uri="{BB962C8B-B14F-4D97-AF65-F5344CB8AC3E}">
        <p14:creationId xmlns:p14="http://schemas.microsoft.com/office/powerpoint/2010/main" val="88614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841BD7C-4D9A-4FB2-B6CB-E20521C50BCF}"/>
              </a:ext>
            </a:extLst>
          </p:cNvPr>
          <p:cNvSpPr txBox="1"/>
          <p:nvPr/>
        </p:nvSpPr>
        <p:spPr>
          <a:xfrm>
            <a:off x="225288" y="119271"/>
            <a:ext cx="5562933"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Recurrencia </a:t>
            </a:r>
            <a:r>
              <a:rPr lang="es-AR" sz="2800" dirty="0" err="1">
                <a:solidFill>
                  <a:schemeClr val="accent1">
                    <a:lumMod val="60000"/>
                    <a:lumOff val="40000"/>
                  </a:schemeClr>
                </a:solidFill>
                <a:latin typeface="Segoe UI Variable Display" pitchFamily="2" charset="0"/>
              </a:rPr>
              <a:t>R</a:t>
            </a:r>
            <a:r>
              <a:rPr lang="es-AR" sz="2800" dirty="0" err="1">
                <a:solidFill>
                  <a:schemeClr val="accent1">
                    <a:lumMod val="60000"/>
                    <a:lumOff val="40000"/>
                  </a:schemeClr>
                </a:solidFill>
              </a:rPr>
              <a:t>ecurence</a:t>
            </a:r>
            <a:endParaRPr lang="es-AR" sz="2800" dirty="0">
              <a:solidFill>
                <a:schemeClr val="accent1">
                  <a:lumMod val="60000"/>
                  <a:lumOff val="40000"/>
                </a:schemeClr>
              </a:solidFill>
              <a:latin typeface="Segoe UI Variable Display" pitchFamily="2" charset="0"/>
            </a:endParaRPr>
          </a:p>
        </p:txBody>
      </p:sp>
      <p:sp>
        <p:nvSpPr>
          <p:cNvPr id="5" name="CuadroTexto 4">
            <a:extLst>
              <a:ext uri="{FF2B5EF4-FFF2-40B4-BE49-F238E27FC236}">
                <a16:creationId xmlns:a16="http://schemas.microsoft.com/office/drawing/2014/main" id="{94BAD73B-D1E7-437D-A66E-AA47F870FAFE}"/>
              </a:ext>
            </a:extLst>
          </p:cNvPr>
          <p:cNvSpPr txBox="1"/>
          <p:nvPr/>
        </p:nvSpPr>
        <p:spPr>
          <a:xfrm>
            <a:off x="250864" y="732438"/>
            <a:ext cx="9334656" cy="2677656"/>
          </a:xfrm>
          <a:prstGeom prst="rect">
            <a:avLst/>
          </a:prstGeom>
          <a:noFill/>
        </p:spPr>
        <p:txBody>
          <a:bodyPr wrap="square">
            <a:spAutoFit/>
          </a:bodyPr>
          <a:lstStyle/>
          <a:p>
            <a:r>
              <a:rPr lang="es-MX" sz="1400" b="0" i="0" dirty="0">
                <a:solidFill>
                  <a:schemeClr val="bg1"/>
                </a:solidFill>
                <a:effectLst/>
              </a:rPr>
              <a:t>Una </a:t>
            </a:r>
            <a:r>
              <a:rPr lang="es-MX" sz="1400" b="0" i="0" dirty="0">
                <a:solidFill>
                  <a:schemeClr val="accent1">
                    <a:lumMod val="60000"/>
                    <a:lumOff val="40000"/>
                  </a:schemeClr>
                </a:solidFill>
                <a:effectLst/>
              </a:rPr>
              <a:t>recurrencia es una función matemática bien definida donde la función que se está definiendo se aplica dentro de su propia definición</a:t>
            </a:r>
            <a:r>
              <a:rPr lang="es-MX" sz="1400" b="0" i="0" dirty="0">
                <a:solidFill>
                  <a:schemeClr val="bg1"/>
                </a:solidFill>
                <a:effectLst/>
              </a:rPr>
              <a:t>. </a:t>
            </a:r>
            <a:r>
              <a:rPr lang="es-MX" sz="1400" b="0" i="0" dirty="0">
                <a:solidFill>
                  <a:schemeClr val="bg1">
                    <a:lumMod val="75000"/>
                  </a:schemeClr>
                </a:solidFill>
                <a:effectLst/>
              </a:rPr>
              <a:t>El factorial lo definimos como n! = n x (n - 1)! es un ejemplo de recurrencia con 1! = 1 como condición final. </a:t>
            </a:r>
            <a:br>
              <a:rPr lang="es-MX" sz="1400" b="0" i="0" dirty="0">
                <a:solidFill>
                  <a:schemeClr val="bg1"/>
                </a:solidFill>
                <a:effectLst/>
              </a:rPr>
            </a:br>
            <a:endParaRPr lang="es-MX" sz="1400" b="0" i="0" dirty="0">
              <a:solidFill>
                <a:schemeClr val="bg1"/>
              </a:solidFill>
              <a:effectLst/>
            </a:endParaRPr>
          </a:p>
          <a:p>
            <a:r>
              <a:rPr lang="es-MX" sz="1400" dirty="0">
                <a:solidFill>
                  <a:schemeClr val="bg1"/>
                </a:solidFill>
              </a:rPr>
              <a:t>Ahora </a:t>
            </a:r>
            <a:r>
              <a:rPr lang="es-MX" sz="1400" b="0" i="0" dirty="0">
                <a:solidFill>
                  <a:schemeClr val="bg1"/>
                </a:solidFill>
                <a:effectLst/>
              </a:rPr>
              <a:t>Tomemos como ejemplo la secuencia de </a:t>
            </a:r>
            <a:r>
              <a:rPr lang="es-MX" sz="1400" b="0" i="0" dirty="0">
                <a:solidFill>
                  <a:schemeClr val="accent1">
                    <a:lumMod val="60000"/>
                    <a:lumOff val="40000"/>
                  </a:schemeClr>
                </a:solidFill>
                <a:effectLst/>
              </a:rPr>
              <a:t>Fibonacci</a:t>
            </a:r>
            <a:r>
              <a:rPr lang="es-MX" sz="1400" b="0" i="0" dirty="0">
                <a:solidFill>
                  <a:schemeClr val="bg1"/>
                </a:solidFill>
                <a:effectLst/>
              </a:rPr>
              <a:t>. La secuencia de Fibonacci es la secuencia de los números</a:t>
            </a:r>
            <a:br>
              <a:rPr lang="es-MX" sz="1400" b="0" i="0" dirty="0">
                <a:solidFill>
                  <a:schemeClr val="bg1"/>
                </a:solidFill>
                <a:effectLst/>
              </a:rPr>
            </a:br>
            <a:r>
              <a:rPr lang="es-MX" sz="1400" b="0" i="0" dirty="0">
                <a:solidFill>
                  <a:schemeClr val="bg1"/>
                </a:solidFill>
                <a:effectLst/>
              </a:rPr>
              <a:t> 1, 1, 2, 3, 5, 8, 13, 21, 34, 55, ... </a:t>
            </a:r>
            <a:br>
              <a:rPr lang="es-MX" sz="1400" b="0" i="0" dirty="0">
                <a:solidFill>
                  <a:schemeClr val="bg1"/>
                </a:solidFill>
                <a:effectLst/>
              </a:rPr>
            </a:br>
            <a:r>
              <a:rPr lang="es-MX" sz="1400" b="0" i="0" dirty="0">
                <a:solidFill>
                  <a:schemeClr val="bg1"/>
                </a:solidFill>
                <a:effectLst/>
              </a:rPr>
              <a:t>Los dos primeros números de la secuencia son ambos 1, mientras que cada número siguiente es la suma de los </a:t>
            </a:r>
            <a:br>
              <a:rPr lang="es-MX" sz="1400" b="0" i="0" dirty="0">
                <a:solidFill>
                  <a:schemeClr val="bg1"/>
                </a:solidFill>
                <a:effectLst/>
              </a:rPr>
            </a:br>
            <a:r>
              <a:rPr lang="es-MX" sz="1400" b="0" i="0" dirty="0">
                <a:solidFill>
                  <a:schemeClr val="bg1"/>
                </a:solidFill>
                <a:effectLst/>
              </a:rPr>
              <a:t>dos números anteriores (llegamos al 55 el decimo; y es la suma del 21 y 34, los números octavo y noveno).</a:t>
            </a:r>
            <a:br>
              <a:rPr lang="es-MX" sz="1400" b="0" i="0" dirty="0">
                <a:solidFill>
                  <a:schemeClr val="bg1"/>
                </a:solidFill>
                <a:effectLst/>
              </a:rPr>
            </a:br>
            <a:r>
              <a:rPr lang="es-MX" sz="1400" b="0" i="0" dirty="0">
                <a:solidFill>
                  <a:schemeClr val="bg1"/>
                </a:solidFill>
                <a:effectLst/>
              </a:rPr>
              <a:t> Definamos una función F(n) que devuelve el (n + 1) </a:t>
            </a:r>
            <a:r>
              <a:rPr lang="es-MX" sz="1400" b="0" i="0" dirty="0" err="1">
                <a:solidFill>
                  <a:schemeClr val="bg1"/>
                </a:solidFill>
                <a:effectLst/>
              </a:rPr>
              <a:t>ésimo</a:t>
            </a:r>
            <a:r>
              <a:rPr lang="es-MX" sz="1400" b="0" i="0" dirty="0">
                <a:solidFill>
                  <a:schemeClr val="bg1"/>
                </a:solidFill>
                <a:effectLst/>
              </a:rPr>
              <a:t> número de Fibonacci. </a:t>
            </a:r>
            <a:br>
              <a:rPr lang="es-MX" sz="1400" b="0" i="0" dirty="0">
                <a:solidFill>
                  <a:schemeClr val="bg1"/>
                </a:solidFill>
                <a:effectLst/>
              </a:rPr>
            </a:br>
            <a:r>
              <a:rPr lang="es-MX" sz="1400" b="1" i="1" dirty="0">
                <a:solidFill>
                  <a:schemeClr val="bg1"/>
                </a:solidFill>
                <a:effectLst/>
              </a:rPr>
              <a:t>Primero, definimos los casos base (esto se conoce como condición de diseño) </a:t>
            </a:r>
            <a:br>
              <a:rPr lang="es-MX" sz="1400" b="1" i="1" dirty="0">
                <a:solidFill>
                  <a:schemeClr val="bg1"/>
                </a:solidFill>
                <a:effectLst/>
              </a:rPr>
            </a:br>
            <a:r>
              <a:rPr lang="es-MX" sz="1400" b="0" i="0" dirty="0">
                <a:solidFill>
                  <a:schemeClr val="bg1"/>
                </a:solidFill>
                <a:effectLst/>
              </a:rPr>
              <a:t>representados por las siguientes funciones: </a:t>
            </a:r>
            <a:br>
              <a:rPr lang="es-MX" sz="1400" b="0" i="0" dirty="0">
                <a:solidFill>
                  <a:schemeClr val="bg1"/>
                </a:solidFill>
                <a:effectLst/>
              </a:rPr>
            </a:br>
            <a:br>
              <a:rPr lang="es-MX" sz="1400" b="0" i="0" dirty="0">
                <a:solidFill>
                  <a:schemeClr val="bg1"/>
                </a:solidFill>
                <a:effectLst/>
              </a:rPr>
            </a:br>
            <a:endParaRPr lang="es-AR" sz="1400" dirty="0">
              <a:solidFill>
                <a:schemeClr val="bg1"/>
              </a:solidFill>
            </a:endParaRPr>
          </a:p>
        </p:txBody>
      </p:sp>
      <p:sp>
        <p:nvSpPr>
          <p:cNvPr id="3" name="CuadroTexto 2">
            <a:extLst>
              <a:ext uri="{FF2B5EF4-FFF2-40B4-BE49-F238E27FC236}">
                <a16:creationId xmlns:a16="http://schemas.microsoft.com/office/drawing/2014/main" id="{D435A2FE-B3C5-8900-EDA6-8952CCF728BA}"/>
              </a:ext>
            </a:extLst>
          </p:cNvPr>
          <p:cNvSpPr txBox="1"/>
          <p:nvPr/>
        </p:nvSpPr>
        <p:spPr>
          <a:xfrm>
            <a:off x="264512" y="3075749"/>
            <a:ext cx="5632893" cy="2893100"/>
          </a:xfrm>
          <a:prstGeom prst="rect">
            <a:avLst/>
          </a:prstGeom>
          <a:noFill/>
        </p:spPr>
        <p:txBody>
          <a:bodyPr wrap="square">
            <a:spAutoFit/>
          </a:bodyPr>
          <a:lstStyle/>
          <a:p>
            <a:r>
              <a:rPr lang="es-MX" sz="1400" dirty="0">
                <a:solidFill>
                  <a:schemeClr val="bg1"/>
                </a:solidFill>
              </a:rPr>
              <a:t>F(1) = 1 y F(2) = 1 </a:t>
            </a:r>
            <a:br>
              <a:rPr lang="es-MX" sz="1400" dirty="0">
                <a:solidFill>
                  <a:schemeClr val="bg1"/>
                </a:solidFill>
              </a:rPr>
            </a:br>
            <a:br>
              <a:rPr lang="es-MX" sz="1400" dirty="0">
                <a:solidFill>
                  <a:schemeClr val="bg1"/>
                </a:solidFill>
              </a:rPr>
            </a:br>
            <a:r>
              <a:rPr lang="es-MX" sz="1400" dirty="0">
                <a:solidFill>
                  <a:schemeClr val="bg1"/>
                </a:solidFill>
              </a:rPr>
              <a:t>Ahora, consideramos los otros números. Para obtener el (n + 1) </a:t>
            </a:r>
            <a:r>
              <a:rPr lang="es-MX" sz="1400" dirty="0" err="1">
                <a:solidFill>
                  <a:schemeClr val="bg1"/>
                </a:solidFill>
              </a:rPr>
              <a:t>ésimo</a:t>
            </a:r>
            <a:r>
              <a:rPr lang="es-MX" sz="1400" dirty="0">
                <a:solidFill>
                  <a:schemeClr val="bg1"/>
                </a:solidFill>
              </a:rPr>
              <a:t> número de Fibonacci, simplemente sumamos el enésimo y el (n - 1)</a:t>
            </a:r>
            <a:r>
              <a:rPr lang="es-MX" sz="1400" dirty="0" err="1">
                <a:solidFill>
                  <a:schemeClr val="bg1"/>
                </a:solidFill>
              </a:rPr>
              <a:t>ésimo</a:t>
            </a:r>
            <a:r>
              <a:rPr lang="es-MX" sz="1400" dirty="0">
                <a:solidFill>
                  <a:schemeClr val="bg1"/>
                </a:solidFill>
              </a:rPr>
              <a:t> número de Fibonacci. </a:t>
            </a:r>
            <a:br>
              <a:rPr lang="es-MX" sz="1400" dirty="0">
                <a:solidFill>
                  <a:schemeClr val="bg1"/>
                </a:solidFill>
              </a:rPr>
            </a:br>
            <a:br>
              <a:rPr lang="es-MX" sz="1400" dirty="0">
                <a:solidFill>
                  <a:schemeClr val="bg1"/>
                </a:solidFill>
              </a:rPr>
            </a:br>
            <a:r>
              <a:rPr lang="es-MX" sz="1400" dirty="0">
                <a:solidFill>
                  <a:schemeClr val="bg1"/>
                </a:solidFill>
              </a:rPr>
              <a:t>F(n) = F(n - 1) + F(n – 2)</a:t>
            </a:r>
          </a:p>
          <a:p>
            <a:endParaRPr lang="es-MX" sz="1400" dirty="0">
              <a:solidFill>
                <a:schemeClr val="bg1"/>
              </a:solidFill>
            </a:endParaRPr>
          </a:p>
          <a:p>
            <a:r>
              <a:rPr lang="es-MX" sz="1400" dirty="0">
                <a:solidFill>
                  <a:schemeClr val="bg1"/>
                </a:solidFill>
              </a:rPr>
              <a:t>Esta función F se denomina </a:t>
            </a:r>
            <a:r>
              <a:rPr lang="es-MX" sz="1400" b="1" dirty="0">
                <a:solidFill>
                  <a:schemeClr val="accent1">
                    <a:lumMod val="60000"/>
                    <a:lumOff val="40000"/>
                  </a:schemeClr>
                </a:solidFill>
              </a:rPr>
              <a:t>recurrencia</a:t>
            </a:r>
            <a:r>
              <a:rPr lang="es-MX" sz="1400" dirty="0">
                <a:solidFill>
                  <a:schemeClr val="bg1"/>
                </a:solidFill>
              </a:rPr>
              <a:t> ya que calcula el enésimo valor en términos de (n - 1)</a:t>
            </a:r>
            <a:r>
              <a:rPr lang="es-MX" sz="1400" baseline="30000" dirty="0" err="1">
                <a:solidFill>
                  <a:schemeClr val="bg1"/>
                </a:solidFill>
              </a:rPr>
              <a:t>th</a:t>
            </a:r>
            <a:r>
              <a:rPr lang="es-MX" sz="1400" dirty="0">
                <a:solidFill>
                  <a:schemeClr val="bg1"/>
                </a:solidFill>
              </a:rPr>
              <a:t> y (n - 2) </a:t>
            </a:r>
            <a:r>
              <a:rPr lang="es-MX" sz="1400" baseline="30000" dirty="0" err="1">
                <a:solidFill>
                  <a:schemeClr val="bg1"/>
                </a:solidFill>
              </a:rPr>
              <a:t>th</a:t>
            </a:r>
            <a:r>
              <a:rPr lang="es-MX" sz="1400" dirty="0">
                <a:solidFill>
                  <a:schemeClr val="bg1"/>
                </a:solidFill>
              </a:rPr>
              <a:t> valores de Fibonacci. </a:t>
            </a:r>
            <a:r>
              <a:rPr lang="es-MX" sz="1400" dirty="0">
                <a:solidFill>
                  <a:schemeClr val="accent1">
                    <a:lumMod val="60000"/>
                    <a:lumOff val="40000"/>
                  </a:schemeClr>
                </a:solidFill>
              </a:rPr>
              <a:t>Los problemas que se pueden describir usando recurrencia se expresan fácilmente como funciones recursivas en la programación</a:t>
            </a:r>
            <a:r>
              <a:rPr lang="es-MX" sz="1400" dirty="0">
                <a:solidFill>
                  <a:schemeClr val="bg1"/>
                </a:solidFill>
              </a:rPr>
              <a:t>. El proceso de recursión ocurre cuando una función se llama a sí misma.</a:t>
            </a:r>
          </a:p>
        </p:txBody>
      </p:sp>
      <p:pic>
        <p:nvPicPr>
          <p:cNvPr id="7" name="Imagen 6">
            <a:extLst>
              <a:ext uri="{FF2B5EF4-FFF2-40B4-BE49-F238E27FC236}">
                <a16:creationId xmlns:a16="http://schemas.microsoft.com/office/drawing/2014/main" id="{CE36C78F-E906-550F-84A0-111D67EBF8BA}"/>
              </a:ext>
            </a:extLst>
          </p:cNvPr>
          <p:cNvPicPr>
            <a:picLocks noChangeAspect="1"/>
          </p:cNvPicPr>
          <p:nvPr/>
        </p:nvPicPr>
        <p:blipFill>
          <a:blip r:embed="rId2"/>
          <a:stretch>
            <a:fillRect/>
          </a:stretch>
        </p:blipFill>
        <p:spPr>
          <a:xfrm>
            <a:off x="6995809" y="2601718"/>
            <a:ext cx="2561575" cy="1363232"/>
          </a:xfrm>
          <a:prstGeom prst="rect">
            <a:avLst/>
          </a:prstGeom>
        </p:spPr>
      </p:pic>
      <p:pic>
        <p:nvPicPr>
          <p:cNvPr id="1026" name="Picture 2" descr="Sociedad De Filosofía Aplicada - La sucesión de Fibonacci es la sucesión de  números que, empezando por la unidad, cada uno de sus términos es la suma  de los dos anteriores (1,1,2,3,5,8,13,…).">
            <a:extLst>
              <a:ext uri="{FF2B5EF4-FFF2-40B4-BE49-F238E27FC236}">
                <a16:creationId xmlns:a16="http://schemas.microsoft.com/office/drawing/2014/main" id="{7EEA68FB-4822-3EF0-8B5F-5B04F8225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3528" y="5193832"/>
            <a:ext cx="2357597" cy="1550035"/>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ACE537B7-4438-EEEB-9543-1D4F67C80866}"/>
              </a:ext>
            </a:extLst>
          </p:cNvPr>
          <p:cNvPicPr>
            <a:picLocks noChangeAspect="1"/>
          </p:cNvPicPr>
          <p:nvPr/>
        </p:nvPicPr>
        <p:blipFill>
          <a:blip r:embed="rId4"/>
          <a:stretch>
            <a:fillRect/>
          </a:stretch>
        </p:blipFill>
        <p:spPr>
          <a:xfrm>
            <a:off x="6967673" y="4011332"/>
            <a:ext cx="2617847" cy="2724941"/>
          </a:xfrm>
          <a:prstGeom prst="rect">
            <a:avLst/>
          </a:prstGeom>
        </p:spPr>
      </p:pic>
      <p:pic>
        <p:nvPicPr>
          <p:cNvPr id="1028" name="Picture 4" descr="What Is the Fibonacci Sequence and How Does It Relate to Architecture? |  ArchDaily">
            <a:extLst>
              <a:ext uri="{FF2B5EF4-FFF2-40B4-BE49-F238E27FC236}">
                <a16:creationId xmlns:a16="http://schemas.microsoft.com/office/drawing/2014/main" id="{564E5525-30FD-E007-EB6F-800317CFDB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7024" y="1860803"/>
            <a:ext cx="2334096" cy="15674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the Fibonacci Sequence and How Does It Relate to Architecture? |  ArchDaily">
            <a:extLst>
              <a:ext uri="{FF2B5EF4-FFF2-40B4-BE49-F238E27FC236}">
                <a16:creationId xmlns:a16="http://schemas.microsoft.com/office/drawing/2014/main" id="{DABCAA2B-E345-2B73-735D-8B09844C43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22475" y="3543020"/>
            <a:ext cx="2374071" cy="150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64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841BD7C-4D9A-4FB2-B6CB-E20521C50BCF}"/>
              </a:ext>
            </a:extLst>
          </p:cNvPr>
          <p:cNvSpPr txBox="1"/>
          <p:nvPr/>
        </p:nvSpPr>
        <p:spPr>
          <a:xfrm>
            <a:off x="344556" y="151052"/>
            <a:ext cx="3668120"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a:t>
            </a:r>
            <a:r>
              <a:rPr lang="es-AR" sz="2800" dirty="0" err="1">
                <a:solidFill>
                  <a:schemeClr val="bg1"/>
                </a:solidFill>
              </a:rPr>
              <a:t>recurence</a:t>
            </a:r>
            <a:endParaRPr lang="es-AR" sz="2800" dirty="0">
              <a:solidFill>
                <a:schemeClr val="bg1"/>
              </a:solidFill>
              <a:latin typeface="Segoe UI Variable Display" pitchFamily="2" charset="0"/>
            </a:endParaRPr>
          </a:p>
        </p:txBody>
      </p:sp>
      <p:sp>
        <p:nvSpPr>
          <p:cNvPr id="5" name="CuadroTexto 4">
            <a:extLst>
              <a:ext uri="{FF2B5EF4-FFF2-40B4-BE49-F238E27FC236}">
                <a16:creationId xmlns:a16="http://schemas.microsoft.com/office/drawing/2014/main" id="{8F78FC0E-1841-4B1E-B8D9-1266FC2D701F}"/>
              </a:ext>
            </a:extLst>
          </p:cNvPr>
          <p:cNvSpPr txBox="1"/>
          <p:nvPr/>
        </p:nvSpPr>
        <p:spPr>
          <a:xfrm>
            <a:off x="344556" y="807159"/>
            <a:ext cx="11410122" cy="1077218"/>
          </a:xfrm>
          <a:prstGeom prst="rect">
            <a:avLst/>
          </a:prstGeom>
          <a:noFill/>
        </p:spPr>
        <p:txBody>
          <a:bodyPr wrap="square">
            <a:spAutoFit/>
          </a:bodyPr>
          <a:lstStyle/>
          <a:p>
            <a:r>
              <a:rPr lang="es-MX" sz="1600" b="0" i="0" dirty="0">
                <a:solidFill>
                  <a:schemeClr val="bg1"/>
                </a:solidFill>
                <a:effectLst/>
              </a:rPr>
              <a:t>El proceso de recursión ocurre cuando una función se llama a sí misma. La recursión es útil en situaciones en las que resolver una o más versiones más pequeñas del mismo problema puede resolver el problema. Calculando el valor de tres a la cuarta potencia se puede considerar como 3</a:t>
            </a:r>
            <a:r>
              <a:rPr lang="es-MX" sz="1600" b="0" i="0" baseline="30000" dirty="0">
                <a:solidFill>
                  <a:schemeClr val="bg1"/>
                </a:solidFill>
                <a:effectLst/>
              </a:rPr>
              <a:t>4</a:t>
            </a:r>
            <a:r>
              <a:rPr lang="es-MX" sz="1600" b="0" i="0" dirty="0">
                <a:solidFill>
                  <a:schemeClr val="bg1"/>
                </a:solidFill>
                <a:effectLst/>
              </a:rPr>
              <a:t> = 3 x 3</a:t>
            </a:r>
            <a:r>
              <a:rPr lang="es-MX" sz="1600" baseline="30000" dirty="0">
                <a:solidFill>
                  <a:schemeClr val="bg1"/>
                </a:solidFill>
              </a:rPr>
              <a:t>3</a:t>
            </a:r>
            <a:r>
              <a:rPr lang="es-MX" sz="1600" b="0" i="0" dirty="0">
                <a:solidFill>
                  <a:schemeClr val="bg1"/>
                </a:solidFill>
                <a:effectLst/>
              </a:rPr>
              <a:t> Tres cubos se pueden definir como 3</a:t>
            </a:r>
            <a:r>
              <a:rPr lang="es-MX" sz="1600" b="0" i="0" baseline="30000" dirty="0">
                <a:solidFill>
                  <a:schemeClr val="bg1"/>
                </a:solidFill>
                <a:effectLst/>
              </a:rPr>
              <a:t>3</a:t>
            </a:r>
            <a:r>
              <a:rPr lang="es-MX" sz="1600" b="0" i="0" dirty="0">
                <a:solidFill>
                  <a:schemeClr val="bg1"/>
                </a:solidFill>
                <a:effectLst/>
              </a:rPr>
              <a:t> = 3 x 3</a:t>
            </a:r>
            <a:r>
              <a:rPr lang="es-MX" sz="1600" b="0" i="0" baseline="30000" dirty="0">
                <a:solidFill>
                  <a:schemeClr val="bg1"/>
                </a:solidFill>
                <a:effectLst/>
              </a:rPr>
              <a:t>2</a:t>
            </a:r>
            <a:r>
              <a:rPr lang="es-MX" sz="1600" b="0" i="0" dirty="0">
                <a:solidFill>
                  <a:schemeClr val="bg1"/>
                </a:solidFill>
                <a:effectLst/>
              </a:rPr>
              <a:t> Tres al cuadrado es 3</a:t>
            </a:r>
            <a:r>
              <a:rPr lang="es-MX" sz="1600" b="0" i="0" baseline="30000" dirty="0">
                <a:solidFill>
                  <a:schemeClr val="bg1"/>
                </a:solidFill>
                <a:effectLst/>
              </a:rPr>
              <a:t>2</a:t>
            </a:r>
            <a:r>
              <a:rPr lang="es-MX" sz="1600" b="0" i="0" dirty="0">
                <a:solidFill>
                  <a:schemeClr val="bg1"/>
                </a:solidFill>
                <a:effectLst/>
              </a:rPr>
              <a:t> = 3 x 3 finalmente, 3 = 3 x 3</a:t>
            </a:r>
            <a:r>
              <a:rPr lang="es-MX" sz="1600" b="0" i="0" baseline="30000" dirty="0">
                <a:solidFill>
                  <a:schemeClr val="bg1"/>
                </a:solidFill>
                <a:effectLst/>
              </a:rPr>
              <a:t>0</a:t>
            </a:r>
            <a:r>
              <a:rPr lang="es-MX" sz="1600" b="0" i="0" dirty="0">
                <a:solidFill>
                  <a:schemeClr val="bg1"/>
                </a:solidFill>
                <a:effectLst/>
              </a:rPr>
              <a:t> = 3 x 1 La recurrencia para este cálculo es X</a:t>
            </a:r>
            <a:r>
              <a:rPr lang="es-MX" sz="1600" b="0" i="0" baseline="30000" dirty="0">
                <a:solidFill>
                  <a:schemeClr val="bg1"/>
                </a:solidFill>
                <a:effectLst/>
              </a:rPr>
              <a:t>Y</a:t>
            </a:r>
            <a:r>
              <a:rPr lang="es-MX" sz="1600" b="0" i="0" dirty="0">
                <a:solidFill>
                  <a:schemeClr val="bg1"/>
                </a:solidFill>
                <a:effectLst/>
              </a:rPr>
              <a:t> = X </a:t>
            </a:r>
            <a:r>
              <a:rPr lang="es-MX" sz="1600" dirty="0" err="1">
                <a:solidFill>
                  <a:schemeClr val="bg1"/>
                </a:solidFill>
              </a:rPr>
              <a:t>x</a:t>
            </a:r>
            <a:r>
              <a:rPr lang="es-MX" sz="1600" b="0" i="0" dirty="0">
                <a:solidFill>
                  <a:schemeClr val="bg1"/>
                </a:solidFill>
                <a:effectLst/>
              </a:rPr>
              <a:t> X</a:t>
            </a:r>
            <a:r>
              <a:rPr lang="es-MX" sz="1600" b="0" i="0" baseline="30000" dirty="0">
                <a:solidFill>
                  <a:schemeClr val="bg1"/>
                </a:solidFill>
                <a:effectLst/>
              </a:rPr>
              <a:t>Y−1</a:t>
            </a:r>
            <a:endParaRPr lang="es-AR" sz="1600" baseline="30000" dirty="0">
              <a:solidFill>
                <a:schemeClr val="bg1"/>
              </a:solidFill>
            </a:endParaRPr>
          </a:p>
        </p:txBody>
      </p:sp>
      <p:sp>
        <p:nvSpPr>
          <p:cNvPr id="6" name="CuadroTexto 5">
            <a:extLst>
              <a:ext uri="{FF2B5EF4-FFF2-40B4-BE49-F238E27FC236}">
                <a16:creationId xmlns:a16="http://schemas.microsoft.com/office/drawing/2014/main" id="{2C7EBCBD-2AF7-4F91-B590-4134413EF872}"/>
              </a:ext>
            </a:extLst>
          </p:cNvPr>
          <p:cNvSpPr txBox="1"/>
          <p:nvPr/>
        </p:nvSpPr>
        <p:spPr>
          <a:xfrm>
            <a:off x="5286280" y="2521059"/>
            <a:ext cx="5415633" cy="830997"/>
          </a:xfrm>
          <a:prstGeom prst="rect">
            <a:avLst/>
          </a:prstGeom>
          <a:noFill/>
        </p:spPr>
        <p:txBody>
          <a:bodyPr wrap="square">
            <a:spAutoFit/>
          </a:bodyPr>
          <a:lstStyle/>
          <a:p>
            <a:r>
              <a:rPr lang="es-MX" sz="1600" b="0" i="0" dirty="0">
                <a:solidFill>
                  <a:schemeClr val="bg1"/>
                </a:solidFill>
                <a:effectLst/>
              </a:rPr>
              <a:t>En cada uno de estos casos, el problema se reduce a una versión más pequeña de sí mismo. El código de programa 4.3 es un código recursivo para el cálculo de </a:t>
            </a:r>
            <a:r>
              <a:rPr lang="es-MX" sz="1600" b="0" i="0" dirty="0" err="1">
                <a:solidFill>
                  <a:schemeClr val="bg1"/>
                </a:solidFill>
                <a:effectLst/>
              </a:rPr>
              <a:t>Eq</a:t>
            </a:r>
            <a:r>
              <a:rPr lang="es-MX" sz="1600" b="0" i="0" dirty="0">
                <a:solidFill>
                  <a:schemeClr val="bg1"/>
                </a:solidFill>
                <a:effectLst/>
              </a:rPr>
              <a:t>. (4.4).</a:t>
            </a:r>
            <a:endParaRPr lang="es-AR" sz="1600" dirty="0">
              <a:solidFill>
                <a:schemeClr val="bg1"/>
              </a:solidFill>
            </a:endParaRPr>
          </a:p>
        </p:txBody>
      </p:sp>
      <p:sp>
        <p:nvSpPr>
          <p:cNvPr id="8" name="CuadroTexto 7">
            <a:extLst>
              <a:ext uri="{FF2B5EF4-FFF2-40B4-BE49-F238E27FC236}">
                <a16:creationId xmlns:a16="http://schemas.microsoft.com/office/drawing/2014/main" id="{F6B323AB-212D-423D-8B94-5ABBFDB29D36}"/>
              </a:ext>
            </a:extLst>
          </p:cNvPr>
          <p:cNvSpPr txBox="1"/>
          <p:nvPr/>
        </p:nvSpPr>
        <p:spPr>
          <a:xfrm>
            <a:off x="5286280" y="4658503"/>
            <a:ext cx="5757340" cy="1077218"/>
          </a:xfrm>
          <a:prstGeom prst="rect">
            <a:avLst/>
          </a:prstGeom>
          <a:noFill/>
        </p:spPr>
        <p:txBody>
          <a:bodyPr wrap="square">
            <a:spAutoFit/>
          </a:bodyPr>
          <a:lstStyle/>
          <a:p>
            <a:r>
              <a:rPr lang="es-MX" sz="1600" b="0" i="0" dirty="0">
                <a:solidFill>
                  <a:schemeClr val="bg1"/>
                </a:solidFill>
                <a:effectLst/>
              </a:rPr>
              <a:t>La condición final en el código de programa 4.3 puede ser y = 1; entonces el valor devuelto será x (Código de programa 4.6). La versión iterativa del mismo cálculo se muestra en el código de programa 4.4.</a:t>
            </a:r>
            <a:endParaRPr lang="es-AR" sz="1600" dirty="0">
              <a:solidFill>
                <a:schemeClr val="bg1"/>
              </a:solidFill>
            </a:endParaRPr>
          </a:p>
        </p:txBody>
      </p:sp>
      <p:sp>
        <p:nvSpPr>
          <p:cNvPr id="3" name="CuadroTexto 2">
            <a:extLst>
              <a:ext uri="{FF2B5EF4-FFF2-40B4-BE49-F238E27FC236}">
                <a16:creationId xmlns:a16="http://schemas.microsoft.com/office/drawing/2014/main" id="{016679DC-4FC2-3471-733E-EDA3F4D1154A}"/>
              </a:ext>
            </a:extLst>
          </p:cNvPr>
          <p:cNvSpPr txBox="1"/>
          <p:nvPr/>
        </p:nvSpPr>
        <p:spPr>
          <a:xfrm>
            <a:off x="977880" y="2370843"/>
            <a:ext cx="6098344" cy="1815882"/>
          </a:xfrm>
          <a:prstGeom prst="rect">
            <a:avLst/>
          </a:prstGeom>
          <a:noFill/>
        </p:spPr>
        <p:txBody>
          <a:bodyPr wrap="square">
            <a:spAutoFit/>
          </a:bodyPr>
          <a:lstStyle/>
          <a:p>
            <a:r>
              <a:rPr lang="en-US" sz="1400" b="0" dirty="0">
                <a:solidFill>
                  <a:srgbClr val="9CDCFE"/>
                </a:solidFill>
                <a:effectLst/>
                <a:latin typeface="Consolas" panose="020B0609020204030204" pitchFamily="49" charset="0"/>
              </a:rPr>
              <a:t>Long</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Power</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x,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y)</a:t>
            </a:r>
          </a:p>
          <a:p>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(y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r>
              <a:rPr lang="en-US" sz="1400" b="0" dirty="0">
                <a:solidFill>
                  <a:srgbClr val="6A9955"/>
                </a:solidFill>
                <a:effectLst/>
                <a:latin typeface="Consolas" panose="020B0609020204030204" pitchFamily="49" charset="0"/>
              </a:rPr>
              <a:t> // end condition</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x * </a:t>
            </a:r>
            <a:r>
              <a:rPr lang="en-US" sz="1400" b="0" dirty="0">
                <a:solidFill>
                  <a:srgbClr val="DCDCAA"/>
                </a:solidFill>
                <a:effectLst/>
                <a:latin typeface="Consolas" panose="020B0609020204030204" pitchFamily="49" charset="0"/>
              </a:rPr>
              <a:t>Power</a:t>
            </a:r>
            <a:r>
              <a:rPr lang="en-US" sz="1400" b="0" dirty="0">
                <a:solidFill>
                  <a:srgbClr val="D4D4D4"/>
                </a:solidFill>
                <a:effectLst/>
                <a:latin typeface="Consolas" panose="020B0609020204030204" pitchFamily="49" charset="0"/>
              </a:rPr>
              <a:t>(x, y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6A9955"/>
                </a:solidFill>
                <a:effectLst/>
                <a:latin typeface="Consolas" panose="020B0609020204030204" pitchFamily="49" charset="0"/>
              </a:rPr>
              <a:t> // This is the “recursive call”</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a:t>
            </a:r>
          </a:p>
        </p:txBody>
      </p:sp>
      <p:sp>
        <p:nvSpPr>
          <p:cNvPr id="9" name="CuadroTexto 8">
            <a:extLst>
              <a:ext uri="{FF2B5EF4-FFF2-40B4-BE49-F238E27FC236}">
                <a16:creationId xmlns:a16="http://schemas.microsoft.com/office/drawing/2014/main" id="{46EDB21C-4BC0-DD46-6925-F6C4740E9898}"/>
              </a:ext>
            </a:extLst>
          </p:cNvPr>
          <p:cNvSpPr txBox="1"/>
          <p:nvPr/>
        </p:nvSpPr>
        <p:spPr>
          <a:xfrm>
            <a:off x="977880" y="4480635"/>
            <a:ext cx="3464170" cy="1600438"/>
          </a:xfrm>
          <a:prstGeom prst="rect">
            <a:avLst/>
          </a:prstGeom>
          <a:noFill/>
        </p:spPr>
        <p:txBody>
          <a:bodyPr wrap="square">
            <a:spAutoFit/>
          </a:bodyPr>
          <a:lstStyle/>
          <a:p>
            <a:r>
              <a:rPr lang="en-US" sz="1400" b="0" dirty="0">
                <a:solidFill>
                  <a:srgbClr val="9CDCFE"/>
                </a:solidFill>
                <a:effectLst/>
                <a:latin typeface="Consolas" panose="020B0609020204030204" pitchFamily="49" charset="0"/>
              </a:rPr>
              <a:t>Long</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Power</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x,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y)</a:t>
            </a:r>
          </a:p>
          <a:p>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result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a:t>
            </a:r>
            <a:r>
              <a:rPr lang="en-US" sz="1400" b="0" dirty="0">
                <a:solidFill>
                  <a:srgbClr val="D4D4D4"/>
                </a:solidFill>
                <a:effectLst/>
                <a:latin typeface="Consolas" panose="020B0609020204030204" pitchFamily="49" charset="0"/>
              </a:rPr>
              <a:t> &lt;= y; </a:t>
            </a:r>
            <a:r>
              <a:rPr lang="en-US" sz="1400" b="0" dirty="0" err="1">
                <a:solidFill>
                  <a:srgbClr val="D4D4D4"/>
                </a:solidFill>
                <a:effectLst/>
                <a:latin typeface="Consolas" panose="020B0609020204030204" pitchFamily="49" charset="0"/>
              </a:rPr>
              <a:t>i</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result = result * x;</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(result);</a:t>
            </a:r>
          </a:p>
          <a:p>
            <a:r>
              <a:rPr lang="en-US"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90477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841BD7C-4D9A-4FB2-B6CB-E20521C50BCF}"/>
              </a:ext>
            </a:extLst>
          </p:cNvPr>
          <p:cNvSpPr txBox="1"/>
          <p:nvPr/>
        </p:nvSpPr>
        <p:spPr>
          <a:xfrm>
            <a:off x="225288" y="119271"/>
            <a:ext cx="6187912"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a:t>
            </a:r>
            <a:r>
              <a:rPr lang="es-MX" sz="2800" b="0" i="0" dirty="0">
                <a:solidFill>
                  <a:schemeClr val="bg1"/>
                </a:solidFill>
                <a:effectLst/>
                <a:latin typeface="Times New Roman" panose="02020603050405020304" pitchFamily="18" charset="0"/>
              </a:rPr>
              <a:t>uso de la pila en la recursión</a:t>
            </a:r>
            <a:endParaRPr lang="es-AR" sz="2800" dirty="0">
              <a:solidFill>
                <a:schemeClr val="bg1"/>
              </a:solidFill>
              <a:latin typeface="Segoe UI Variable Display" pitchFamily="2" charset="0"/>
            </a:endParaRPr>
          </a:p>
        </p:txBody>
      </p:sp>
      <p:sp>
        <p:nvSpPr>
          <p:cNvPr id="6" name="CuadroTexto 5">
            <a:extLst>
              <a:ext uri="{FF2B5EF4-FFF2-40B4-BE49-F238E27FC236}">
                <a16:creationId xmlns:a16="http://schemas.microsoft.com/office/drawing/2014/main" id="{2A2F33B5-067B-4709-848C-FC407A0E9C29}"/>
              </a:ext>
            </a:extLst>
          </p:cNvPr>
          <p:cNvSpPr txBox="1"/>
          <p:nvPr/>
        </p:nvSpPr>
        <p:spPr>
          <a:xfrm>
            <a:off x="334470" y="924978"/>
            <a:ext cx="8605339" cy="5632311"/>
          </a:xfrm>
          <a:prstGeom prst="rect">
            <a:avLst/>
          </a:prstGeom>
          <a:noFill/>
        </p:spPr>
        <p:txBody>
          <a:bodyPr wrap="square">
            <a:spAutoFit/>
          </a:bodyPr>
          <a:lstStyle/>
          <a:p>
            <a:r>
              <a:rPr lang="es-MX" sz="1500" b="0" i="0" dirty="0">
                <a:solidFill>
                  <a:schemeClr val="bg1"/>
                </a:solidFill>
                <a:effectLst/>
              </a:rPr>
              <a:t>Hemos estudiado la pila como estructura de datos en la Unidad 4. La pila es un área especial de memoria donde se almacenan variables temporales. Actúa sobre la base del principio LIFO. Para entender cómo las funciones recursivas usan la pila, analicemos el Código de Programa 4.2. Los pasos principales se dan en el siguiente código: </a:t>
            </a:r>
          </a:p>
          <a:p>
            <a:endParaRPr lang="es-MX" sz="1500" dirty="0">
              <a:solidFill>
                <a:schemeClr val="bg1"/>
              </a:solidFill>
            </a:endParaRPr>
          </a:p>
          <a:p>
            <a:endParaRPr lang="es-MX" sz="1500" b="0" i="0" dirty="0">
              <a:solidFill>
                <a:schemeClr val="bg1"/>
              </a:solidFill>
              <a:effectLst/>
            </a:endParaRPr>
          </a:p>
          <a:p>
            <a:endParaRPr lang="es-MX" sz="1500" dirty="0">
              <a:solidFill>
                <a:schemeClr val="bg1"/>
              </a:solidFill>
            </a:endParaRPr>
          </a:p>
          <a:p>
            <a:endParaRPr lang="es-MX" sz="1500" b="0" i="0" dirty="0">
              <a:solidFill>
                <a:schemeClr val="bg1"/>
              </a:solidFill>
              <a:effectLst/>
            </a:endParaRPr>
          </a:p>
          <a:p>
            <a:endParaRPr lang="es-MX" sz="1500" dirty="0">
              <a:solidFill>
                <a:schemeClr val="bg1"/>
              </a:solidFill>
            </a:endParaRPr>
          </a:p>
          <a:p>
            <a:endParaRPr lang="es-MX" sz="1500" b="0" i="0" dirty="0">
              <a:solidFill>
                <a:schemeClr val="bg1"/>
              </a:solidFill>
              <a:effectLst/>
            </a:endParaRPr>
          </a:p>
          <a:p>
            <a:endParaRPr lang="es-MX" sz="1500" dirty="0">
              <a:solidFill>
                <a:schemeClr val="bg1"/>
              </a:solidFill>
            </a:endParaRPr>
          </a:p>
          <a:p>
            <a:endParaRPr lang="es-MX" sz="1500" b="0" i="0" dirty="0">
              <a:solidFill>
                <a:schemeClr val="bg1"/>
              </a:solidFill>
              <a:effectLst/>
            </a:endParaRPr>
          </a:p>
          <a:p>
            <a:endParaRPr lang="es-MX" sz="1500" dirty="0">
              <a:solidFill>
                <a:schemeClr val="bg1"/>
              </a:solidFill>
            </a:endParaRPr>
          </a:p>
          <a:p>
            <a:endParaRPr lang="es-MX" sz="1500" b="0" i="0" dirty="0">
              <a:solidFill>
                <a:schemeClr val="bg1"/>
              </a:solidFill>
              <a:effectLst/>
            </a:endParaRPr>
          </a:p>
          <a:p>
            <a:endParaRPr lang="es-MX" sz="1500" dirty="0">
              <a:solidFill>
                <a:schemeClr val="bg1"/>
              </a:solidFill>
            </a:endParaRPr>
          </a:p>
          <a:p>
            <a:r>
              <a:rPr lang="es-MX" sz="1500" b="0" i="0" dirty="0">
                <a:solidFill>
                  <a:schemeClr val="bg1"/>
                </a:solidFill>
                <a:effectLst/>
              </a:rPr>
              <a:t>Sea n = 3; es decir, calculemos el valor de 3!, que es 3 x 2 x 1 = 6. Cuando la función se llama f o el primer tiempo, n contiene el valor 3, por lo que se ejecuta la instrucción </a:t>
            </a:r>
            <a:r>
              <a:rPr lang="es-MX" sz="1500" b="0" i="0" dirty="0" err="1">
                <a:solidFill>
                  <a:schemeClr val="bg1"/>
                </a:solidFill>
                <a:effectLst/>
              </a:rPr>
              <a:t>else</a:t>
            </a:r>
            <a:r>
              <a:rPr lang="es-MX" sz="1500" b="0" i="0" dirty="0">
                <a:solidFill>
                  <a:schemeClr val="bg1"/>
                </a:solidFill>
                <a:effectLst/>
              </a:rPr>
              <a:t>. La función conoce el valor de n pero no de Factorial(n − 1) </a:t>
            </a:r>
            <a:r>
              <a:rPr lang="es-MX" sz="1500" dirty="0">
                <a:solidFill>
                  <a:schemeClr val="bg1"/>
                </a:solidFill>
              </a:rPr>
              <a:t>por lo que empuja n (valor = 3)  dentro de la pila y se llama a sí mismo por segunda vez con el valor 2. Esta vez, la instrucción </a:t>
            </a:r>
            <a:r>
              <a:rPr lang="es-MX" sz="1500" dirty="0" err="1">
                <a:solidFill>
                  <a:schemeClr val="bg1"/>
                </a:solidFill>
              </a:rPr>
              <a:t>else</a:t>
            </a:r>
            <a:r>
              <a:rPr lang="es-MX" sz="1500" dirty="0">
                <a:solidFill>
                  <a:schemeClr val="bg1"/>
                </a:solidFill>
              </a:rPr>
              <a:t> se ejecuta de nuevo, y n (valor = 2) se empuja a la pila a medida que la función se llama a sí misma por tercera vez con el valor 1. Ahora, la instrucción </a:t>
            </a:r>
            <a:r>
              <a:rPr lang="es-MX" sz="1500" dirty="0" err="1">
                <a:solidFill>
                  <a:schemeClr val="bg1"/>
                </a:solidFill>
              </a:rPr>
              <a:t>if</a:t>
            </a:r>
            <a:r>
              <a:rPr lang="es-MX" sz="1500" dirty="0">
                <a:solidFill>
                  <a:schemeClr val="bg1"/>
                </a:solidFill>
              </a:rPr>
              <a:t> se ejecuta y como n = 1, la función devuelve 1 . Como ahora se conoce el valor de Factorial(1), se revierte a su segunda ejecución extrayendo el último valor 2 de la pila y multiplicándolo por 1. Esta operación da el valor de Factorial(2), por lo que la función vuelve a su primera ejecución extrayendo el siguiente valor 3 de la pila y multiplicándolo por el factorial, dando el valor 6, que finalmente devuelve la función</a:t>
            </a:r>
            <a:endParaRPr lang="es-AR" sz="1500" dirty="0">
              <a:solidFill>
                <a:schemeClr val="bg1"/>
              </a:solidFill>
            </a:endParaRPr>
          </a:p>
        </p:txBody>
      </p:sp>
      <p:sp>
        <p:nvSpPr>
          <p:cNvPr id="3" name="CuadroTexto 2">
            <a:extLst>
              <a:ext uri="{FF2B5EF4-FFF2-40B4-BE49-F238E27FC236}">
                <a16:creationId xmlns:a16="http://schemas.microsoft.com/office/drawing/2014/main" id="{248E9C6D-B8C7-60E9-4374-EE128E228BE4}"/>
              </a:ext>
            </a:extLst>
          </p:cNvPr>
          <p:cNvSpPr txBox="1"/>
          <p:nvPr/>
        </p:nvSpPr>
        <p:spPr>
          <a:xfrm>
            <a:off x="4086402" y="2160679"/>
            <a:ext cx="6098344" cy="2092881"/>
          </a:xfrm>
          <a:prstGeom prst="rect">
            <a:avLst/>
          </a:prstGeom>
          <a:noFill/>
        </p:spPr>
        <p:txBody>
          <a:bodyPr wrap="square">
            <a:spAutoFit/>
          </a:bodyPr>
          <a:lstStyle/>
          <a:p>
            <a:r>
              <a:rPr lang="es-AR" sz="1400" b="0" dirty="0" err="1">
                <a:solidFill>
                  <a:srgbClr val="569CD6"/>
                </a:solidFill>
                <a:effectLst/>
                <a:latin typeface="Consolas" panose="020B0609020204030204" pitchFamily="49" charset="0"/>
              </a:rPr>
              <a:t>int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factorial</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int</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n</a:t>
            </a:r>
            <a:r>
              <a:rPr lang="es-AR" sz="1400" b="0" dirty="0">
                <a:solidFill>
                  <a:srgbClr val="D4D4D4"/>
                </a:solidFill>
                <a:effectLst/>
                <a:latin typeface="Consolas" panose="020B0609020204030204" pitchFamily="49" charset="0"/>
              </a:rPr>
              <a:t>) {</a:t>
            </a:r>
            <a:br>
              <a:rPr lang="es-AR" sz="1400" b="0" dirty="0">
                <a:solidFill>
                  <a:srgbClr val="D4D4D4"/>
                </a:solidFill>
                <a:effectLst/>
                <a:latin typeface="Consolas" panose="020B0609020204030204" pitchFamily="49" charset="0"/>
              </a:rPr>
            </a:br>
            <a:endParaRPr lang="es-AR" sz="1400" b="0" dirty="0">
              <a:solidFill>
                <a:srgbClr val="D4D4D4"/>
              </a:solidFill>
              <a:effectLst/>
              <a:latin typeface="Consolas" panose="020B0609020204030204" pitchFamily="49" charset="0"/>
            </a:endParaRPr>
          </a:p>
          <a:p>
            <a:pPr lvl="1"/>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I &lt;=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pPr lvl="1"/>
            <a:r>
              <a:rPr lang="en-US" sz="1400" dirty="0">
                <a:solidFill>
                  <a:srgbClr val="C586C0"/>
                </a:solidFill>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pPr lvl="1"/>
            <a:r>
              <a:rPr lang="en-US" sz="1400" b="0" dirty="0">
                <a:solidFill>
                  <a:srgbClr val="D4D4D4"/>
                </a:solidFill>
                <a:effectLst/>
                <a:latin typeface="Consolas" panose="020B0609020204030204" pitchFamily="49" charset="0"/>
              </a:rPr>
              <a:t>}</a:t>
            </a:r>
          </a:p>
          <a:p>
            <a:pPr lvl="1"/>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pPr lvl="1"/>
            <a:r>
              <a:rPr lang="en-US" sz="1400" b="0" dirty="0">
                <a:solidFill>
                  <a:srgbClr val="C586C0"/>
                </a:solidFill>
                <a:effectLst/>
                <a:latin typeface="Consolas" panose="020B0609020204030204" pitchFamily="49" charset="0"/>
              </a:rPr>
              <a:t>    return</a:t>
            </a:r>
            <a:r>
              <a:rPr lang="en-US" sz="1400" b="0" dirty="0">
                <a:solidFill>
                  <a:srgbClr val="D4D4D4"/>
                </a:solidFill>
                <a:effectLst/>
                <a:latin typeface="Consolas" panose="020B0609020204030204" pitchFamily="49" charset="0"/>
              </a:rPr>
              <a:t> n * </a:t>
            </a:r>
            <a:r>
              <a:rPr lang="en-US" sz="1400" b="0" dirty="0">
                <a:solidFill>
                  <a:srgbClr val="DCDCAA"/>
                </a:solidFill>
                <a:effectLst/>
                <a:latin typeface="Consolas" panose="020B0609020204030204" pitchFamily="49" charset="0"/>
              </a:rPr>
              <a:t>Factorial</a:t>
            </a:r>
            <a:r>
              <a:rPr lang="en-US" sz="1400" b="0" dirty="0">
                <a:solidFill>
                  <a:srgbClr val="D4D4D4"/>
                </a:solidFill>
                <a:effectLst/>
                <a:latin typeface="Consolas" panose="020B0609020204030204" pitchFamily="49" charset="0"/>
              </a:rPr>
              <a:t>(n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pPr lvl="1"/>
            <a:r>
              <a:rPr lang="en-US" sz="1400" b="0" dirty="0">
                <a:solidFill>
                  <a:srgbClr val="D4D4D4"/>
                </a:solidFill>
                <a:effectLst/>
                <a:latin typeface="Consolas" panose="020B0609020204030204" pitchFamily="49" charset="0"/>
              </a:rPr>
              <a:t>}</a:t>
            </a:r>
          </a:p>
          <a:p>
            <a:r>
              <a:rPr lang="es-MX" dirty="0">
                <a:solidFill>
                  <a:schemeClr val="bg1"/>
                </a:solidFill>
              </a:rPr>
              <a:t>}</a:t>
            </a:r>
          </a:p>
        </p:txBody>
      </p:sp>
      <p:pic>
        <p:nvPicPr>
          <p:cNvPr id="5" name="Imagen 4">
            <a:extLst>
              <a:ext uri="{FF2B5EF4-FFF2-40B4-BE49-F238E27FC236}">
                <a16:creationId xmlns:a16="http://schemas.microsoft.com/office/drawing/2014/main" id="{99EA032F-94BB-FC1F-D77E-992E89023402}"/>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99000"/>
                    </a14:imgEffect>
                  </a14:imgLayer>
                </a14:imgProps>
              </a:ext>
            </a:extLst>
          </a:blip>
          <a:stretch>
            <a:fillRect/>
          </a:stretch>
        </p:blipFill>
        <p:spPr>
          <a:xfrm>
            <a:off x="9302261" y="1162996"/>
            <a:ext cx="2215154" cy="4817165"/>
          </a:xfrm>
          <a:prstGeom prst="rect">
            <a:avLst/>
          </a:prstGeom>
        </p:spPr>
      </p:pic>
    </p:spTree>
    <p:extLst>
      <p:ext uri="{BB962C8B-B14F-4D97-AF65-F5344CB8AC3E}">
        <p14:creationId xmlns:p14="http://schemas.microsoft.com/office/powerpoint/2010/main" val="253310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841BD7C-4D9A-4FB2-B6CB-E20521C50BCF}"/>
              </a:ext>
            </a:extLst>
          </p:cNvPr>
          <p:cNvSpPr txBox="1"/>
          <p:nvPr/>
        </p:nvSpPr>
        <p:spPr>
          <a:xfrm>
            <a:off x="225288" y="119271"/>
            <a:ext cx="6187912"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a:t>
            </a:r>
            <a:r>
              <a:rPr lang="es-MX" sz="2800" b="0" i="0" dirty="0">
                <a:solidFill>
                  <a:schemeClr val="bg1"/>
                </a:solidFill>
                <a:effectLst/>
                <a:latin typeface="Times New Roman" panose="02020603050405020304" pitchFamily="18" charset="0"/>
              </a:rPr>
              <a:t>uso de la pila en la recursión</a:t>
            </a:r>
            <a:endParaRPr lang="es-AR" sz="2800" dirty="0">
              <a:solidFill>
                <a:schemeClr val="bg1"/>
              </a:solidFill>
              <a:latin typeface="Segoe UI Variable Display" pitchFamily="2" charset="0"/>
            </a:endParaRPr>
          </a:p>
        </p:txBody>
      </p:sp>
      <p:sp>
        <p:nvSpPr>
          <p:cNvPr id="5" name="CuadroTexto 4">
            <a:extLst>
              <a:ext uri="{FF2B5EF4-FFF2-40B4-BE49-F238E27FC236}">
                <a16:creationId xmlns:a16="http://schemas.microsoft.com/office/drawing/2014/main" id="{6FF9E705-0DE9-4334-B4D2-2245061FE573}"/>
              </a:ext>
            </a:extLst>
          </p:cNvPr>
          <p:cNvSpPr txBox="1"/>
          <p:nvPr/>
        </p:nvSpPr>
        <p:spPr>
          <a:xfrm>
            <a:off x="334470" y="1073143"/>
            <a:ext cx="6462115" cy="5401479"/>
          </a:xfrm>
          <a:prstGeom prst="rect">
            <a:avLst/>
          </a:prstGeom>
          <a:noFill/>
        </p:spPr>
        <p:txBody>
          <a:bodyPr wrap="square">
            <a:spAutoFit/>
          </a:bodyPr>
          <a:lstStyle/>
          <a:p>
            <a:r>
              <a:rPr lang="es-MX" sz="1500" b="0" i="0" dirty="0">
                <a:solidFill>
                  <a:schemeClr val="bg1"/>
                </a:solidFill>
                <a:effectLst/>
              </a:rPr>
              <a:t>A partir del ejemplo anterior, observamos lo siguiente: </a:t>
            </a:r>
            <a:br>
              <a:rPr lang="es-MX" sz="1500" b="0" i="0" dirty="0">
                <a:solidFill>
                  <a:schemeClr val="bg1"/>
                </a:solidFill>
                <a:effectLst/>
              </a:rPr>
            </a:br>
            <a:br>
              <a:rPr lang="es-MX" sz="1500" b="0" i="0" dirty="0">
                <a:solidFill>
                  <a:schemeClr val="bg1"/>
                </a:solidFill>
                <a:effectLst/>
              </a:rPr>
            </a:br>
            <a:r>
              <a:rPr lang="es-MX" sz="1500" b="0" i="0" dirty="0">
                <a:solidFill>
                  <a:schemeClr val="bg1"/>
                </a:solidFill>
                <a:effectLst/>
              </a:rPr>
              <a:t>1. La función Factorial() en el Código de programa 4.2 se ejecuta tres veces para n = 3, de las cuales se llama a sí misma dos veces. El número de veces que una función se llama a sí misma se conoce como la </a:t>
            </a:r>
            <a:r>
              <a:rPr lang="es-MX" sz="1500" b="0" i="0" dirty="0">
                <a:solidFill>
                  <a:schemeClr val="accent1">
                    <a:lumMod val="60000"/>
                    <a:lumOff val="40000"/>
                  </a:schemeClr>
                </a:solidFill>
                <a:effectLst/>
              </a:rPr>
              <a:t>profundidad recursiva </a:t>
            </a:r>
            <a:r>
              <a:rPr lang="es-MX" sz="1500" b="0" i="0" dirty="0">
                <a:solidFill>
                  <a:schemeClr val="bg1"/>
                </a:solidFill>
                <a:effectLst/>
              </a:rPr>
              <a:t>de esa función. </a:t>
            </a:r>
            <a:br>
              <a:rPr lang="es-MX" sz="1500" b="0" i="0" dirty="0">
                <a:solidFill>
                  <a:schemeClr val="bg1"/>
                </a:solidFill>
                <a:effectLst/>
              </a:rPr>
            </a:br>
            <a:br>
              <a:rPr lang="es-MX" sz="1500" b="0" i="0" dirty="0">
                <a:solidFill>
                  <a:schemeClr val="bg1"/>
                </a:solidFill>
                <a:effectLst/>
              </a:rPr>
            </a:br>
            <a:r>
              <a:rPr lang="es-MX" sz="1500" b="0" i="0" dirty="0">
                <a:solidFill>
                  <a:schemeClr val="bg1"/>
                </a:solidFill>
                <a:effectLst/>
              </a:rPr>
              <a:t>2. Cada vez que la función se llama a sí misma, almacena una o más variables en la pila. Dado que las pilas contienen una cantidad limitada de memoria, las funciones con una alta profundidad recursiva pueden bloquearse debido a la falta de disponibilidad de memoria. Tal situación se conoce como desbordamiento de pila </a:t>
            </a:r>
            <a:r>
              <a:rPr lang="es-MX" sz="1500" b="0" i="0" dirty="0" err="1">
                <a:solidFill>
                  <a:schemeClr val="accent1">
                    <a:lumMod val="60000"/>
                    <a:lumOff val="40000"/>
                  </a:schemeClr>
                </a:solidFill>
                <a:effectLst/>
              </a:rPr>
              <a:t>StackOverFlow</a:t>
            </a:r>
            <a:r>
              <a:rPr lang="es-MX" sz="1500" b="0" i="0" dirty="0">
                <a:solidFill>
                  <a:schemeClr val="bg1"/>
                </a:solidFill>
                <a:effectLst/>
              </a:rPr>
              <a:t>. </a:t>
            </a:r>
            <a:br>
              <a:rPr lang="es-MX" sz="1500" b="0" i="0" dirty="0">
                <a:solidFill>
                  <a:schemeClr val="bg1"/>
                </a:solidFill>
                <a:effectLst/>
              </a:rPr>
            </a:br>
            <a:br>
              <a:rPr lang="es-MX" sz="1500" b="0" i="0" dirty="0">
                <a:solidFill>
                  <a:schemeClr val="bg1"/>
                </a:solidFill>
                <a:effectLst/>
              </a:rPr>
            </a:br>
            <a:r>
              <a:rPr lang="es-MX" sz="1500" b="0" i="0" dirty="0">
                <a:solidFill>
                  <a:schemeClr val="bg1"/>
                </a:solidFill>
                <a:effectLst/>
              </a:rPr>
              <a:t>3. Las funciones recursivas generalmente tienen (y de hecho deberían tener) una </a:t>
            </a:r>
            <a:r>
              <a:rPr lang="es-MX" sz="1500" b="0" i="0" dirty="0">
                <a:solidFill>
                  <a:schemeClr val="accent1">
                    <a:lumMod val="60000"/>
                    <a:lumOff val="40000"/>
                  </a:schemeClr>
                </a:solidFill>
                <a:effectLst/>
              </a:rPr>
              <a:t>condición de terminación </a:t>
            </a:r>
            <a:r>
              <a:rPr lang="es-MX" sz="1500" b="0" i="0" dirty="0">
                <a:solidFill>
                  <a:schemeClr val="bg1"/>
                </a:solidFill>
                <a:effectLst/>
              </a:rPr>
              <a:t>(o fin). La función Factorial() en el código de programa 4.2 deja de llamarse a sí misma cuando n = 1. Si esta condición no estuviera presente, la función seguiría llamándose a sí misma con los valores 3, 2, 1, 0, -1, -2, etc. Tal recursión se conoce como recursión sin fin. </a:t>
            </a:r>
            <a:br>
              <a:rPr lang="es-MX" sz="1500" b="0" i="0" dirty="0">
                <a:solidFill>
                  <a:schemeClr val="bg1"/>
                </a:solidFill>
                <a:effectLst/>
              </a:rPr>
            </a:br>
            <a:br>
              <a:rPr lang="es-MX" sz="1500" b="0" i="0" dirty="0">
                <a:solidFill>
                  <a:schemeClr val="bg1"/>
                </a:solidFill>
                <a:effectLst/>
              </a:rPr>
            </a:br>
            <a:r>
              <a:rPr lang="es-MX" sz="1500" b="0" i="0" dirty="0">
                <a:solidFill>
                  <a:schemeClr val="bg1"/>
                </a:solidFill>
                <a:effectLst/>
              </a:rPr>
              <a:t>4. Todas las funciones recursivas pasan por dos fases distintas. La primera fase, el bobinado, ocurre cuando la función se llama a sí misma y empuja los valores a la pila. La segunda fase, el desenrollamiento, se produce cuando la función saca valores de la pila, generalmente después de la condición final.</a:t>
            </a:r>
            <a:endParaRPr lang="es-AR" sz="1500" dirty="0">
              <a:solidFill>
                <a:schemeClr val="bg1"/>
              </a:solidFill>
            </a:endParaRPr>
          </a:p>
        </p:txBody>
      </p:sp>
      <p:pic>
        <p:nvPicPr>
          <p:cNvPr id="2" name="Imagen 1">
            <a:extLst>
              <a:ext uri="{FF2B5EF4-FFF2-40B4-BE49-F238E27FC236}">
                <a16:creationId xmlns:a16="http://schemas.microsoft.com/office/drawing/2014/main" id="{20F60640-48DB-6119-110C-AB11BE2AC602}"/>
              </a:ext>
            </a:extLst>
          </p:cNvPr>
          <p:cNvPicPr>
            <a:picLocks noChangeAspect="1"/>
          </p:cNvPicPr>
          <p:nvPr/>
        </p:nvPicPr>
        <p:blipFill>
          <a:blip r:embed="rId2">
            <a:duotone>
              <a:schemeClr val="accent5">
                <a:shade val="45000"/>
                <a:satMod val="135000"/>
              </a:schemeClr>
              <a:prstClr val="white"/>
            </a:duotone>
          </a:blip>
          <a:stretch>
            <a:fillRect/>
          </a:stretch>
        </p:blipFill>
        <p:spPr>
          <a:xfrm>
            <a:off x="7146388" y="854779"/>
            <a:ext cx="4511040" cy="3946289"/>
          </a:xfrm>
          <a:prstGeom prst="rect">
            <a:avLst/>
          </a:prstGeom>
        </p:spPr>
      </p:pic>
      <p:sp>
        <p:nvSpPr>
          <p:cNvPr id="6" name="CuadroTexto 5">
            <a:extLst>
              <a:ext uri="{FF2B5EF4-FFF2-40B4-BE49-F238E27FC236}">
                <a16:creationId xmlns:a16="http://schemas.microsoft.com/office/drawing/2014/main" id="{A0E7FF5B-47A6-445F-91B5-ACA95F2D5AA8}"/>
              </a:ext>
            </a:extLst>
          </p:cNvPr>
          <p:cNvSpPr txBox="1"/>
          <p:nvPr/>
        </p:nvSpPr>
        <p:spPr>
          <a:xfrm>
            <a:off x="7779946" y="5165229"/>
            <a:ext cx="6098344" cy="1692771"/>
          </a:xfrm>
          <a:prstGeom prst="rect">
            <a:avLst/>
          </a:prstGeom>
          <a:noFill/>
        </p:spPr>
        <p:txBody>
          <a:bodyPr wrap="square">
            <a:spAutoFit/>
          </a:bodyPr>
          <a:lstStyle/>
          <a:p>
            <a:r>
              <a:rPr lang="es-AR" sz="1100" b="0" dirty="0" err="1">
                <a:solidFill>
                  <a:srgbClr val="569CD6"/>
                </a:solidFill>
                <a:effectLst/>
                <a:latin typeface="Consolas" panose="020B0609020204030204" pitchFamily="49" charset="0"/>
              </a:rPr>
              <a:t>int</a:t>
            </a:r>
            <a:r>
              <a:rPr lang="es-AR" sz="1100" b="0" dirty="0">
                <a:solidFill>
                  <a:srgbClr val="D4D4D4"/>
                </a:solidFill>
                <a:effectLst/>
                <a:latin typeface="Consolas" panose="020B0609020204030204" pitchFamily="49" charset="0"/>
              </a:rPr>
              <a:t> </a:t>
            </a:r>
            <a:r>
              <a:rPr lang="es-AR" sz="1100" b="0" dirty="0">
                <a:solidFill>
                  <a:srgbClr val="DCDCAA"/>
                </a:solidFill>
                <a:effectLst/>
                <a:latin typeface="Consolas" panose="020B0609020204030204" pitchFamily="49" charset="0"/>
              </a:rPr>
              <a:t>factorial</a:t>
            </a:r>
            <a:r>
              <a:rPr lang="es-AR" sz="1100" b="0" dirty="0">
                <a:solidFill>
                  <a:srgbClr val="D4D4D4"/>
                </a:solidFill>
                <a:effectLst/>
                <a:latin typeface="Consolas" panose="020B0609020204030204" pitchFamily="49" charset="0"/>
              </a:rPr>
              <a:t>(</a:t>
            </a:r>
            <a:r>
              <a:rPr lang="es-AR" sz="1100" b="0" dirty="0" err="1">
                <a:solidFill>
                  <a:srgbClr val="569CD6"/>
                </a:solidFill>
                <a:effectLst/>
                <a:latin typeface="Consolas" panose="020B0609020204030204" pitchFamily="49" charset="0"/>
              </a:rPr>
              <a:t>int</a:t>
            </a:r>
            <a:r>
              <a:rPr lang="es-AR" sz="1100" b="0" dirty="0">
                <a:solidFill>
                  <a:srgbClr val="D4D4D4"/>
                </a:solidFill>
                <a:effectLst/>
                <a:latin typeface="Consolas" panose="020B0609020204030204" pitchFamily="49" charset="0"/>
              </a:rPr>
              <a:t> </a:t>
            </a:r>
            <a:r>
              <a:rPr lang="es-AR" sz="1100" b="0" dirty="0">
                <a:solidFill>
                  <a:srgbClr val="9CDCFE"/>
                </a:solidFill>
                <a:effectLst/>
                <a:latin typeface="Consolas" panose="020B0609020204030204" pitchFamily="49" charset="0"/>
              </a:rPr>
              <a:t>n</a:t>
            </a:r>
            <a:r>
              <a:rPr lang="es-AR" sz="1100" b="0" dirty="0">
                <a:solidFill>
                  <a:srgbClr val="D4D4D4"/>
                </a:solidFill>
                <a:effectLst/>
                <a:latin typeface="Consolas" panose="020B0609020204030204" pitchFamily="49" charset="0"/>
              </a:rPr>
              <a:t>) {</a:t>
            </a:r>
            <a:br>
              <a:rPr lang="es-AR" sz="1100" b="0" dirty="0">
                <a:solidFill>
                  <a:srgbClr val="D4D4D4"/>
                </a:solidFill>
                <a:effectLst/>
                <a:latin typeface="Consolas" panose="020B0609020204030204" pitchFamily="49" charset="0"/>
              </a:rPr>
            </a:br>
            <a:endParaRPr lang="es-AR" sz="1100" b="0" dirty="0">
              <a:solidFill>
                <a:srgbClr val="D4D4D4"/>
              </a:solidFill>
              <a:effectLst/>
              <a:latin typeface="Consolas" panose="020B0609020204030204" pitchFamily="49" charset="0"/>
            </a:endParaRPr>
          </a:p>
          <a:p>
            <a:pPr lvl="1"/>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int</a:t>
            </a:r>
            <a:r>
              <a:rPr lang="en-US" sz="1100" b="0" dirty="0">
                <a:solidFill>
                  <a:srgbClr val="D4D4D4"/>
                </a:solidFill>
                <a:effectLst/>
                <a:latin typeface="Consolas" panose="020B0609020204030204" pitchFamily="49" charset="0"/>
              </a:rPr>
              <a:t> I &lt;=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pPr lvl="1"/>
            <a:r>
              <a:rPr lang="en-US" sz="1100" dirty="0">
                <a:solidFill>
                  <a:srgbClr val="C586C0"/>
                </a:solidFill>
                <a:latin typeface="Consolas" panose="020B0609020204030204" pitchFamily="49" charset="0"/>
              </a:rPr>
              <a:t>    </a:t>
            </a:r>
            <a:r>
              <a:rPr lang="en-US" sz="1100" b="0" dirty="0">
                <a:solidFill>
                  <a:srgbClr val="C586C0"/>
                </a:solidFill>
                <a:effectLst/>
                <a:latin typeface="Consolas" panose="020B0609020204030204" pitchFamily="49" charset="0"/>
              </a:rPr>
              <a:t>return</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pPr lvl="1"/>
            <a:r>
              <a:rPr lang="en-US" sz="1100" b="0" dirty="0">
                <a:solidFill>
                  <a:srgbClr val="D4D4D4"/>
                </a:solidFill>
                <a:effectLst/>
                <a:latin typeface="Consolas" panose="020B0609020204030204" pitchFamily="49" charset="0"/>
              </a:rPr>
              <a:t>}</a:t>
            </a:r>
          </a:p>
          <a:p>
            <a:pPr lvl="1"/>
            <a:r>
              <a:rPr lang="en-US" sz="1100" b="0" dirty="0">
                <a:solidFill>
                  <a:srgbClr val="C586C0"/>
                </a:solidFill>
                <a:effectLst/>
                <a:latin typeface="Consolas" panose="020B0609020204030204" pitchFamily="49" charset="0"/>
              </a:rPr>
              <a:t>else</a:t>
            </a:r>
            <a:r>
              <a:rPr lang="en-US" sz="1100" b="0" dirty="0">
                <a:solidFill>
                  <a:srgbClr val="D4D4D4"/>
                </a:solidFill>
                <a:effectLst/>
                <a:latin typeface="Consolas" panose="020B0609020204030204" pitchFamily="49" charset="0"/>
              </a:rPr>
              <a:t>{</a:t>
            </a:r>
          </a:p>
          <a:p>
            <a:pPr lvl="1"/>
            <a:r>
              <a:rPr lang="en-US" sz="1100" b="0" dirty="0">
                <a:solidFill>
                  <a:srgbClr val="C586C0"/>
                </a:solidFill>
                <a:effectLst/>
                <a:latin typeface="Consolas" panose="020B0609020204030204" pitchFamily="49" charset="0"/>
              </a:rPr>
              <a:t>    return</a:t>
            </a:r>
            <a:r>
              <a:rPr lang="en-US" sz="1100" b="0" dirty="0">
                <a:solidFill>
                  <a:srgbClr val="D4D4D4"/>
                </a:solidFill>
                <a:effectLst/>
                <a:latin typeface="Consolas" panose="020B0609020204030204" pitchFamily="49" charset="0"/>
              </a:rPr>
              <a:t> n * </a:t>
            </a:r>
            <a:r>
              <a:rPr lang="en-US" sz="1100" b="0" dirty="0">
                <a:solidFill>
                  <a:srgbClr val="DCDCAA"/>
                </a:solidFill>
                <a:effectLst/>
                <a:latin typeface="Consolas" panose="020B0609020204030204" pitchFamily="49" charset="0"/>
              </a:rPr>
              <a:t>Factorial</a:t>
            </a:r>
            <a:r>
              <a:rPr lang="en-US" sz="1100" b="0" dirty="0">
                <a:solidFill>
                  <a:srgbClr val="D4D4D4"/>
                </a:solidFill>
                <a:effectLst/>
                <a:latin typeface="Consolas" panose="020B0609020204030204" pitchFamily="49" charset="0"/>
              </a:rPr>
              <a:t>(n -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pPr lvl="1"/>
            <a:r>
              <a:rPr lang="en-US" sz="1100" b="0" dirty="0">
                <a:solidFill>
                  <a:srgbClr val="D4D4D4"/>
                </a:solidFill>
                <a:effectLst/>
                <a:latin typeface="Consolas" panose="020B0609020204030204" pitchFamily="49" charset="0"/>
              </a:rPr>
              <a:t>}</a:t>
            </a:r>
          </a:p>
          <a:p>
            <a:r>
              <a:rPr lang="es-MX" sz="1400" dirty="0">
                <a:solidFill>
                  <a:schemeClr val="bg1"/>
                </a:solidFill>
              </a:rPr>
              <a:t>}</a:t>
            </a:r>
          </a:p>
        </p:txBody>
      </p:sp>
    </p:spTree>
    <p:extLst>
      <p:ext uri="{BB962C8B-B14F-4D97-AF65-F5344CB8AC3E}">
        <p14:creationId xmlns:p14="http://schemas.microsoft.com/office/powerpoint/2010/main" val="173078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7812A6D-4516-4E9B-BA2D-003AB36F4055}"/>
              </a:ext>
            </a:extLst>
          </p:cNvPr>
          <p:cNvSpPr txBox="1"/>
          <p:nvPr/>
        </p:nvSpPr>
        <p:spPr>
          <a:xfrm>
            <a:off x="225288" y="119271"/>
            <a:ext cx="7570086" cy="954107"/>
          </a:xfrm>
          <a:prstGeom prst="rect">
            <a:avLst/>
          </a:prstGeom>
          <a:noFill/>
        </p:spPr>
        <p:txBody>
          <a:bodyPr wrap="none" rtlCol="0">
            <a:spAutoFit/>
          </a:bodyPr>
          <a:lstStyle/>
          <a:p>
            <a:r>
              <a:rPr lang="es-AR" sz="2800" dirty="0">
                <a:solidFill>
                  <a:schemeClr val="bg1"/>
                </a:solidFill>
              </a:rPr>
              <a:t>Recursión </a:t>
            </a:r>
            <a:r>
              <a:rPr lang="es-MX" sz="2800" b="1" dirty="0">
                <a:solidFill>
                  <a:schemeClr val="bg1"/>
                </a:solidFill>
              </a:rPr>
              <a:t>|</a:t>
            </a:r>
            <a:r>
              <a:rPr lang="es-AR" sz="2800" dirty="0">
                <a:solidFill>
                  <a:schemeClr val="bg1"/>
                </a:solidFill>
              </a:rPr>
              <a:t> </a:t>
            </a:r>
            <a:r>
              <a:rPr lang="es-MX" sz="2800" b="1" i="0" dirty="0">
                <a:solidFill>
                  <a:schemeClr val="bg1"/>
                </a:solidFill>
                <a:effectLst/>
              </a:rPr>
              <a:t>Ordenar una pila mediante recursión</a:t>
            </a:r>
          </a:p>
          <a:p>
            <a:endParaRPr lang="es-AR" sz="2800" dirty="0">
              <a:solidFill>
                <a:schemeClr val="bg1"/>
              </a:solidFill>
              <a:latin typeface="Segoe UI Variable Display" pitchFamily="2" charset="0"/>
            </a:endParaRPr>
          </a:p>
        </p:txBody>
      </p:sp>
      <p:sp>
        <p:nvSpPr>
          <p:cNvPr id="5" name="Rectangle 1">
            <a:extLst>
              <a:ext uri="{FF2B5EF4-FFF2-40B4-BE49-F238E27FC236}">
                <a16:creationId xmlns:a16="http://schemas.microsoft.com/office/drawing/2014/main" id="{1CA9EE3E-2606-4A5F-9B78-832E8BF50A2C}"/>
              </a:ext>
            </a:extLst>
          </p:cNvPr>
          <p:cNvSpPr>
            <a:spLocks noChangeArrowheads="1"/>
          </p:cNvSpPr>
          <p:nvPr/>
        </p:nvSpPr>
        <p:spPr bwMode="auto">
          <a:xfrm>
            <a:off x="365965" y="790816"/>
            <a:ext cx="10596283" cy="2121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Dada una pila, ordenarla usando recursión. Uso de cualquier construcción de bucle como </a:t>
            </a:r>
            <a:r>
              <a:rPr kumimoji="0" lang="es-AR" altLang="es-AR" sz="1600" b="0" i="0" u="none" strike="noStrike" cap="none" normalizeH="0" baseline="0" dirty="0" err="1">
                <a:ln>
                  <a:noFill/>
                </a:ln>
                <a:solidFill>
                  <a:schemeClr val="bg1"/>
                </a:solidFill>
                <a:effectLst/>
              </a:rPr>
              <a:t>while</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for</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etc</a:t>
            </a:r>
            <a:r>
              <a:rPr kumimoji="0" lang="es-AR" altLang="es-AR" sz="1600" b="0" i="0" u="none" strike="noStrike" cap="none" normalizeH="0" baseline="0" dirty="0">
                <a:ln>
                  <a:noFill/>
                </a:ln>
                <a:solidFill>
                  <a:schemeClr val="bg1"/>
                </a:solidFill>
                <a:effectLst/>
              </a:rPr>
              <a:t> no está permitido. </a:t>
            </a:r>
            <a:br>
              <a:rPr kumimoji="0" lang="es-AR" altLang="es-AR" sz="1600" b="0" i="0" u="none" strike="noStrike" cap="none" normalizeH="0" baseline="0" dirty="0">
                <a:ln>
                  <a:noFill/>
                </a:ln>
                <a:solidFill>
                  <a:schemeClr val="bg1"/>
                </a:solidFill>
                <a:effectLst/>
              </a:rPr>
            </a:br>
            <a:r>
              <a:rPr kumimoji="0" lang="es-AR" altLang="es-AR" sz="1600" b="0" i="0" u="none" strike="noStrike" cap="none" normalizeH="0" baseline="0" dirty="0">
                <a:ln>
                  <a:noFill/>
                </a:ln>
                <a:solidFill>
                  <a:schemeClr val="bg1"/>
                </a:solidFill>
                <a:effectLst/>
              </a:rPr>
              <a:t>Solo podemos usar las siguientes funciones ADT en </a:t>
            </a:r>
            <a:r>
              <a:rPr kumimoji="0" lang="es-AR" altLang="es-AR" sz="1600" b="0" i="0" u="none" strike="noStrike" cap="none" normalizeH="0" baseline="0" dirty="0" err="1">
                <a:ln>
                  <a:noFill/>
                </a:ln>
                <a:solidFill>
                  <a:schemeClr val="bg1"/>
                </a:solidFill>
                <a:effectLst/>
              </a:rPr>
              <a:t>Stack</a:t>
            </a:r>
            <a:r>
              <a:rPr kumimoji="0" lang="es-AR" altLang="es-AR" sz="1600" b="0" i="0" u="none" strike="noStrike" cap="none" normalizeH="0" baseline="0" dirty="0">
                <a:ln>
                  <a:noFill/>
                </a:ln>
                <a:solidFill>
                  <a:schemeClr val="bg1"/>
                </a:solidFill>
                <a:effectLst/>
              </a:rPr>
              <a:t> 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err="1">
                <a:ln>
                  <a:noFill/>
                </a:ln>
                <a:solidFill>
                  <a:schemeClr val="accent1">
                    <a:lumMod val="60000"/>
                    <a:lumOff val="40000"/>
                  </a:schemeClr>
                </a:solidFill>
                <a:effectLst/>
              </a:rPr>
              <a:t>is_empty</a:t>
            </a:r>
            <a:r>
              <a:rPr kumimoji="0" lang="es-AR" altLang="es-AR" sz="1600" b="0" i="0" u="none" strike="noStrike" cap="none" normalizeH="0" baseline="0" dirty="0">
                <a:ln>
                  <a:noFill/>
                </a:ln>
                <a:solidFill>
                  <a:schemeClr val="accent1">
                    <a:lumMod val="60000"/>
                    <a:lumOff val="40000"/>
                  </a:schemeClr>
                </a:solidFill>
                <a:effectLst/>
              </a:rPr>
              <a:t>(S) : </a:t>
            </a:r>
            <a:r>
              <a:rPr kumimoji="0" lang="es-AR" altLang="es-AR" sz="1600" b="0" i="0" u="none" strike="noStrike" cap="none" normalizeH="0" baseline="0" dirty="0" err="1">
                <a:ln>
                  <a:noFill/>
                </a:ln>
                <a:solidFill>
                  <a:schemeClr val="bg1"/>
                </a:solidFill>
                <a:effectLst/>
              </a:rPr>
              <a:t>Tests</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whether</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stack</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is</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empty</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or</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not</a:t>
            </a:r>
            <a:r>
              <a:rPr kumimoji="0" lang="es-AR" altLang="es-AR" sz="1600" b="0" i="0" u="none" strike="noStrike" cap="none" normalizeH="0" baseline="0" dirty="0">
                <a:ln>
                  <a:noFill/>
                </a:ln>
                <a:solidFill>
                  <a:schemeClr val="bg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err="1">
                <a:ln>
                  <a:noFill/>
                </a:ln>
                <a:solidFill>
                  <a:schemeClr val="accent1">
                    <a:lumMod val="60000"/>
                    <a:lumOff val="40000"/>
                  </a:schemeClr>
                </a:solidFill>
                <a:effectLst/>
              </a:rPr>
              <a:t>push</a:t>
            </a:r>
            <a:r>
              <a:rPr kumimoji="0" lang="es-AR" altLang="es-AR" sz="1600" b="0" i="0" u="none" strike="noStrike" cap="none" normalizeH="0" baseline="0" dirty="0">
                <a:ln>
                  <a:noFill/>
                </a:ln>
                <a:solidFill>
                  <a:schemeClr val="accent1">
                    <a:lumMod val="60000"/>
                    <a:lumOff val="40000"/>
                  </a:schemeClr>
                </a:solidFill>
                <a:effectLst/>
              </a:rPr>
              <a:t>(S) : </a:t>
            </a:r>
            <a:r>
              <a:rPr kumimoji="0" lang="es-AR" altLang="es-AR" sz="1600" b="0" i="0" u="none" strike="noStrike" cap="none" normalizeH="0" baseline="0" dirty="0" err="1">
                <a:ln>
                  <a:noFill/>
                </a:ln>
                <a:solidFill>
                  <a:schemeClr val="bg1"/>
                </a:solidFill>
                <a:effectLst/>
              </a:rPr>
              <a:t>Adds</a:t>
            </a:r>
            <a:r>
              <a:rPr kumimoji="0" lang="es-AR" altLang="es-AR" sz="1600" b="0" i="0" u="none" strike="noStrike" cap="none" normalizeH="0" baseline="0" dirty="0">
                <a:ln>
                  <a:noFill/>
                </a:ln>
                <a:solidFill>
                  <a:schemeClr val="bg1"/>
                </a:solidFill>
                <a:effectLst/>
              </a:rPr>
              <a:t> new </a:t>
            </a:r>
            <a:r>
              <a:rPr kumimoji="0" lang="es-AR" altLang="es-AR" sz="1600" b="0" i="0" u="none" strike="noStrike" cap="none" normalizeH="0" baseline="0" dirty="0" err="1">
                <a:ln>
                  <a:noFill/>
                </a:ln>
                <a:solidFill>
                  <a:schemeClr val="bg1"/>
                </a:solidFill>
                <a:effectLst/>
              </a:rPr>
              <a:t>element</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to</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the</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stack</a:t>
            </a:r>
            <a:r>
              <a:rPr kumimoji="0" lang="es-AR" altLang="es-AR" sz="1600" b="0" i="0" u="none" strike="noStrike" cap="none" normalizeH="0" baseline="0" dirty="0">
                <a:ln>
                  <a:noFill/>
                </a:ln>
                <a:solidFill>
                  <a:schemeClr val="bg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accent1">
                    <a:lumMod val="60000"/>
                    <a:lumOff val="40000"/>
                  </a:schemeClr>
                </a:solidFill>
                <a:effectLst/>
              </a:rPr>
              <a:t>pop(S) : </a:t>
            </a:r>
            <a:r>
              <a:rPr kumimoji="0" lang="es-AR" altLang="es-AR" sz="1600" b="0" i="0" u="none" strike="noStrike" cap="none" normalizeH="0" baseline="0" dirty="0" err="1">
                <a:ln>
                  <a:noFill/>
                </a:ln>
                <a:solidFill>
                  <a:schemeClr val="bg1"/>
                </a:solidFill>
                <a:effectLst/>
              </a:rPr>
              <a:t>Removes</a:t>
            </a:r>
            <a:r>
              <a:rPr kumimoji="0" lang="es-AR" altLang="es-AR" sz="1600" b="0" i="0" u="none" strike="noStrike" cap="none" normalizeH="0" baseline="0" dirty="0">
                <a:ln>
                  <a:noFill/>
                </a:ln>
                <a:solidFill>
                  <a:schemeClr val="bg1"/>
                </a:solidFill>
                <a:effectLst/>
              </a:rPr>
              <a:t> top </a:t>
            </a:r>
            <a:r>
              <a:rPr kumimoji="0" lang="es-AR" altLang="es-AR" sz="1600" b="0" i="0" u="none" strike="noStrike" cap="none" normalizeH="0" baseline="0" dirty="0" err="1">
                <a:ln>
                  <a:noFill/>
                </a:ln>
                <a:solidFill>
                  <a:schemeClr val="bg1"/>
                </a:solidFill>
                <a:effectLst/>
              </a:rPr>
              <a:t>element</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from</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the</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stack</a:t>
            </a:r>
            <a:r>
              <a:rPr kumimoji="0" lang="es-AR" altLang="es-AR" sz="1600" b="0" i="0" u="none" strike="noStrike" cap="none" normalizeH="0" baseline="0" dirty="0">
                <a:ln>
                  <a:noFill/>
                </a:ln>
                <a:solidFill>
                  <a:schemeClr val="bg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accent1">
                    <a:lumMod val="60000"/>
                    <a:lumOff val="40000"/>
                  </a:schemeClr>
                </a:solidFill>
                <a:effectLst/>
              </a:rPr>
              <a:t>top(S) : </a:t>
            </a:r>
            <a:r>
              <a:rPr kumimoji="0" lang="es-AR" altLang="es-AR" sz="1600" b="0" i="0" u="none" strike="noStrike" cap="none" normalizeH="0" baseline="0" dirty="0" err="1">
                <a:ln>
                  <a:noFill/>
                </a:ln>
                <a:solidFill>
                  <a:schemeClr val="bg1"/>
                </a:solidFill>
                <a:effectLst/>
              </a:rPr>
              <a:t>Returns</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value</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of</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the</a:t>
            </a:r>
            <a:r>
              <a:rPr kumimoji="0" lang="es-AR" altLang="es-AR" sz="1600" b="0" i="0" u="none" strike="noStrike" cap="none" normalizeH="0" baseline="0" dirty="0">
                <a:ln>
                  <a:noFill/>
                </a:ln>
                <a:solidFill>
                  <a:schemeClr val="bg1"/>
                </a:solidFill>
                <a:effectLst/>
              </a:rPr>
              <a:t> top </a:t>
            </a:r>
            <a:r>
              <a:rPr kumimoji="0" lang="es-AR" altLang="es-AR" sz="1600" b="0" i="0" u="none" strike="noStrike" cap="none" normalizeH="0" baseline="0" dirty="0" err="1">
                <a:ln>
                  <a:noFill/>
                </a:ln>
                <a:solidFill>
                  <a:schemeClr val="bg1"/>
                </a:solidFill>
                <a:effectLst/>
              </a:rPr>
              <a:t>element</a:t>
            </a:r>
            <a:r>
              <a:rPr kumimoji="0" lang="es-AR" altLang="es-AR" sz="1600" b="0" i="0" u="none" strike="noStrike" cap="none" normalizeH="0" baseline="0" dirty="0">
                <a:ln>
                  <a:noFill/>
                </a:ln>
                <a:solidFill>
                  <a:schemeClr val="bg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Note </a:t>
            </a:r>
            <a:r>
              <a:rPr kumimoji="0" lang="es-AR" altLang="es-AR" sz="1600" b="0" i="0" u="none" strike="noStrike" cap="none" normalizeH="0" baseline="0" dirty="0" err="1">
                <a:ln>
                  <a:noFill/>
                </a:ln>
                <a:solidFill>
                  <a:schemeClr val="bg1"/>
                </a:solidFill>
                <a:effectLst/>
              </a:rPr>
              <a:t>that</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this</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function</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does</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not</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remove</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element</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from</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the</a:t>
            </a:r>
            <a:r>
              <a:rPr kumimoji="0" lang="es-AR" altLang="es-AR" sz="1600" b="0" i="0" u="none" strike="noStrike" cap="none" normalizeH="0" baseline="0" dirty="0">
                <a:ln>
                  <a:noFill/>
                </a:ln>
                <a:solidFill>
                  <a:schemeClr val="bg1"/>
                </a:solidFill>
                <a:effectLst/>
              </a:rPr>
              <a:t> </a:t>
            </a:r>
            <a:r>
              <a:rPr kumimoji="0" lang="es-AR" altLang="es-AR" sz="1600" b="0" i="0" u="none" strike="noStrike" cap="none" normalizeH="0" baseline="0" dirty="0" err="1">
                <a:ln>
                  <a:noFill/>
                </a:ln>
                <a:solidFill>
                  <a:schemeClr val="bg1"/>
                </a:solidFill>
                <a:effectLst/>
              </a:rPr>
              <a:t>stack</a:t>
            </a:r>
            <a:r>
              <a:rPr kumimoji="0" lang="es-AR" altLang="es-AR" sz="1600" b="0" i="0" u="none" strike="noStrike" cap="none" normalizeH="0" baseline="0" dirty="0">
                <a:ln>
                  <a:noFill/>
                </a:ln>
                <a:solidFill>
                  <a:schemeClr val="bg1"/>
                </a:solidFill>
                <a:effectLst/>
              </a:rPr>
              <a:t>. </a:t>
            </a:r>
          </a:p>
        </p:txBody>
      </p:sp>
      <p:sp>
        <p:nvSpPr>
          <p:cNvPr id="6" name="Rectangle 2">
            <a:extLst>
              <a:ext uri="{FF2B5EF4-FFF2-40B4-BE49-F238E27FC236}">
                <a16:creationId xmlns:a16="http://schemas.microsoft.com/office/drawing/2014/main" id="{66DD50CF-5EFC-4A44-A732-7B82E47B7C80}"/>
              </a:ext>
            </a:extLst>
          </p:cNvPr>
          <p:cNvSpPr>
            <a:spLocks noChangeArrowheads="1"/>
          </p:cNvSpPr>
          <p:nvPr/>
        </p:nvSpPr>
        <p:spPr bwMode="auto">
          <a:xfrm>
            <a:off x="365965" y="3022721"/>
            <a:ext cx="3191435" cy="3290616"/>
          </a:xfrm>
          <a:prstGeom prst="rect">
            <a:avLst/>
          </a:prstGeom>
          <a:noFill/>
          <a:ln>
            <a:noFill/>
          </a:ln>
          <a:effec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1" i="0" u="none" strike="noStrike" cap="none" normalizeH="0" baseline="0" dirty="0">
                <a:ln>
                  <a:noFill/>
                </a:ln>
                <a:solidFill>
                  <a:schemeClr val="bg1"/>
                </a:solidFill>
                <a:effectLst/>
              </a:rPr>
              <a:t>Ejemplo:</a:t>
            </a:r>
            <a:br>
              <a:rPr kumimoji="0" lang="es-AR" altLang="es-AR" sz="1600" b="1" i="0" u="none" strike="noStrike" cap="none" normalizeH="0" baseline="0" dirty="0">
                <a:ln>
                  <a:noFill/>
                </a:ln>
                <a:solidFill>
                  <a:schemeClr val="bg1"/>
                </a:solidFill>
                <a:effectLst/>
              </a:rPr>
            </a:br>
            <a:endParaRPr kumimoji="0" lang="es-AR" altLang="es-A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Input: -3 &lt;--- Top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1600" dirty="0">
                <a:solidFill>
                  <a:schemeClr val="bg1"/>
                </a:solidFill>
              </a:rPr>
              <a:t>             </a:t>
            </a:r>
            <a:r>
              <a:rPr kumimoji="0" lang="es-AR" altLang="es-AR" sz="1600" b="0" i="0" u="none" strike="noStrike" cap="none" normalizeH="0" baseline="0" dirty="0">
                <a:ln>
                  <a:noFill/>
                </a:ln>
                <a:solidFill>
                  <a:schemeClr val="bg1"/>
                </a:solidFill>
                <a:effectLst/>
              </a:rPr>
              <a:t>14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1600" dirty="0">
                <a:solidFill>
                  <a:schemeClr val="bg1"/>
                </a:solidFill>
              </a:rPr>
              <a:t>             </a:t>
            </a:r>
            <a:r>
              <a:rPr kumimoji="0" lang="es-AR" altLang="es-AR" sz="1600" b="0" i="0" u="none" strike="noStrike" cap="none" normalizeH="0" baseline="0" dirty="0">
                <a:ln>
                  <a:noFill/>
                </a:ln>
                <a:solidFill>
                  <a:schemeClr val="bg1"/>
                </a:solidFill>
                <a:effectLst/>
              </a:rPr>
              <a:t>18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1600" dirty="0">
                <a:solidFill>
                  <a:schemeClr val="bg1"/>
                </a:solidFill>
              </a:rPr>
              <a:t>             </a:t>
            </a:r>
            <a:r>
              <a:rPr kumimoji="0" lang="es-AR" altLang="es-AR" sz="1600" b="0" i="0" u="none" strike="noStrike" cap="none" normalizeH="0" baseline="0" dirty="0">
                <a:ln>
                  <a:noFill/>
                </a:ln>
                <a:solidFill>
                  <a:schemeClr val="bg1"/>
                </a:solidFill>
                <a:effectLst/>
              </a:rPr>
              <a:t>-5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1600" dirty="0">
                <a:solidFill>
                  <a:schemeClr val="bg1"/>
                </a:solidFill>
              </a:rPr>
              <a:t>             </a:t>
            </a:r>
            <a:r>
              <a:rPr kumimoji="0" lang="es-AR" altLang="es-AR" sz="1600" b="0" i="0" u="none" strike="noStrike" cap="none" normalizeH="0" baseline="0" dirty="0">
                <a:ln>
                  <a:noFill/>
                </a:ln>
                <a:solidFill>
                  <a:schemeClr val="bg1"/>
                </a:solidFill>
                <a:effectLst/>
              </a:rPr>
              <a:t>30 </a:t>
            </a:r>
          </a:p>
          <a:p>
            <a:pPr marL="0" marR="0" lvl="0" indent="0" algn="l" defTabSz="914400" rtl="0" eaLnBrk="0" fontAlgn="base" latinLnBrk="0" hangingPunct="0">
              <a:lnSpc>
                <a:spcPct val="100000"/>
              </a:lnSpc>
              <a:spcBef>
                <a:spcPct val="0"/>
              </a:spcBef>
              <a:spcAft>
                <a:spcPct val="0"/>
              </a:spcAft>
              <a:buClrTx/>
              <a:buSzTx/>
              <a:buFontTx/>
              <a:buNone/>
              <a:tabLst/>
            </a:pPr>
            <a:endParaRPr lang="es-AR" altLang="es-AR"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Output: 30 &lt;--- Top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1600" dirty="0">
                <a:solidFill>
                  <a:schemeClr val="bg1"/>
                </a:solidFill>
              </a:rPr>
              <a:t>               </a:t>
            </a:r>
            <a:r>
              <a:rPr kumimoji="0" lang="es-AR" altLang="es-AR" sz="1600" b="0" i="0" u="none" strike="noStrike" cap="none" normalizeH="0" baseline="0" dirty="0">
                <a:ln>
                  <a:noFill/>
                </a:ln>
                <a:solidFill>
                  <a:schemeClr val="bg1"/>
                </a:solidFill>
                <a:effectLst/>
              </a:rPr>
              <a:t>18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1600" dirty="0">
                <a:solidFill>
                  <a:schemeClr val="bg1"/>
                </a:solidFill>
              </a:rPr>
              <a:t>               </a:t>
            </a:r>
            <a:r>
              <a:rPr kumimoji="0" lang="es-AR" altLang="es-AR" sz="1600" b="0" i="0" u="none" strike="noStrike" cap="none" normalizeH="0" baseline="0" dirty="0">
                <a:ln>
                  <a:noFill/>
                </a:ln>
                <a:solidFill>
                  <a:schemeClr val="bg1"/>
                </a:solidFill>
                <a:effectLst/>
              </a:rPr>
              <a:t>14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1600" dirty="0">
                <a:solidFill>
                  <a:schemeClr val="bg1"/>
                </a:solidFill>
              </a:rPr>
              <a:t>               </a:t>
            </a:r>
            <a:r>
              <a:rPr kumimoji="0" lang="es-AR" altLang="es-AR" sz="1600" b="0" i="0" u="none" strike="noStrike" cap="none" normalizeH="0" baseline="0" dirty="0">
                <a:ln>
                  <a:noFill/>
                </a:ln>
                <a:solidFill>
                  <a:schemeClr val="bg1"/>
                </a:solidFill>
                <a:effectLst/>
              </a:rPr>
              <a:t>-3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1600" dirty="0">
                <a:solidFill>
                  <a:schemeClr val="bg1"/>
                </a:solidFill>
              </a:rPr>
              <a:t>               </a:t>
            </a:r>
            <a:r>
              <a:rPr kumimoji="0" lang="es-AR" altLang="es-AR" sz="1600" b="0" i="0" u="none" strike="noStrike" cap="none" normalizeH="0" baseline="0" dirty="0">
                <a:ln>
                  <a:noFill/>
                </a:ln>
                <a:solidFill>
                  <a:schemeClr val="bg1"/>
                </a:solidFill>
                <a:effectLst/>
              </a:rPr>
              <a:t>-5 </a:t>
            </a:r>
            <a:endParaRPr kumimoji="0" lang="es-AR" altLang="es-AR" sz="2400" b="0" i="0" u="none" strike="noStrike" cap="none" normalizeH="0" baseline="0" dirty="0">
              <a:ln>
                <a:noFill/>
              </a:ln>
              <a:solidFill>
                <a:schemeClr val="bg1"/>
              </a:solidFill>
              <a:effectLst/>
            </a:endParaRPr>
          </a:p>
        </p:txBody>
      </p:sp>
      <p:sp>
        <p:nvSpPr>
          <p:cNvPr id="8" name="CuadroTexto 7">
            <a:extLst>
              <a:ext uri="{FF2B5EF4-FFF2-40B4-BE49-F238E27FC236}">
                <a16:creationId xmlns:a16="http://schemas.microsoft.com/office/drawing/2014/main" id="{3636F28A-A933-4868-88A7-26899D09850D}"/>
              </a:ext>
            </a:extLst>
          </p:cNvPr>
          <p:cNvSpPr txBox="1"/>
          <p:nvPr/>
        </p:nvSpPr>
        <p:spPr>
          <a:xfrm>
            <a:off x="3879422" y="3606200"/>
            <a:ext cx="7484012" cy="2123658"/>
          </a:xfrm>
          <a:prstGeom prst="rect">
            <a:avLst/>
          </a:prstGeom>
          <a:noFill/>
        </p:spPr>
        <p:txBody>
          <a:bodyPr wrap="square">
            <a:spAutoFit/>
          </a:bodyPr>
          <a:lstStyle/>
          <a:p>
            <a:pPr algn="l" fontAlgn="base"/>
            <a:r>
              <a:rPr lang="es-MX" sz="1600" b="0" i="0" dirty="0">
                <a:solidFill>
                  <a:schemeClr val="bg1"/>
                </a:solidFill>
                <a:effectLst/>
                <a:latin typeface="urw-din"/>
              </a:rPr>
              <a:t>Este problema es principalmente una variante de </a:t>
            </a:r>
            <a:r>
              <a:rPr lang="es-MX" sz="1600" b="0" i="0" u="sng" dirty="0">
                <a:solidFill>
                  <a:schemeClr val="bg1"/>
                </a:solidFill>
                <a:effectLst/>
                <a:latin typeface="urw-din"/>
                <a:hlinkClick r:id="rId2">
                  <a:extLst>
                    <a:ext uri="{A12FA001-AC4F-418D-AE19-62706E023703}">
                      <ahyp:hlinkClr xmlns:ahyp="http://schemas.microsoft.com/office/drawing/2018/hyperlinkcolor" val="tx"/>
                    </a:ext>
                  </a:extLst>
                </a:hlinkClick>
              </a:rPr>
              <a:t>la pila inversa que utiliza la recursión.</a:t>
            </a:r>
            <a:br>
              <a:rPr lang="es-MX" sz="1600" b="0" i="0" dirty="0">
                <a:solidFill>
                  <a:schemeClr val="bg1"/>
                </a:solidFill>
                <a:effectLst/>
                <a:latin typeface="urw-din"/>
              </a:rPr>
            </a:br>
            <a:r>
              <a:rPr lang="es-MX" sz="1600" b="0" i="0" dirty="0">
                <a:solidFill>
                  <a:schemeClr val="bg1"/>
                </a:solidFill>
                <a:effectLst/>
                <a:latin typeface="urw-din"/>
              </a:rPr>
              <a:t>La idea de la solución es mantener todos los valores en </a:t>
            </a:r>
            <a:r>
              <a:rPr lang="es-MX" sz="1600" b="0" i="0" dirty="0" err="1">
                <a:solidFill>
                  <a:schemeClr val="accent1">
                    <a:lumMod val="60000"/>
                    <a:lumOff val="40000"/>
                  </a:schemeClr>
                </a:solidFill>
                <a:effectLst/>
                <a:latin typeface="urw-din"/>
              </a:rPr>
              <a:t>Function</a:t>
            </a:r>
            <a:r>
              <a:rPr lang="es-MX" sz="1600" b="0" i="0" dirty="0">
                <a:solidFill>
                  <a:schemeClr val="accent1">
                    <a:lumMod val="60000"/>
                    <a:lumOff val="40000"/>
                  </a:schemeClr>
                </a:solidFill>
                <a:effectLst/>
                <a:latin typeface="urw-din"/>
              </a:rPr>
              <a:t> </a:t>
            </a:r>
            <a:r>
              <a:rPr lang="es-MX" sz="1600" b="0" i="0" dirty="0" err="1">
                <a:solidFill>
                  <a:schemeClr val="accent1">
                    <a:lumMod val="60000"/>
                    <a:lumOff val="40000"/>
                  </a:schemeClr>
                </a:solidFill>
                <a:effectLst/>
                <a:latin typeface="urw-din"/>
              </a:rPr>
              <a:t>Call</a:t>
            </a:r>
            <a:r>
              <a:rPr lang="es-MX" sz="1600" b="0" i="0" dirty="0">
                <a:solidFill>
                  <a:schemeClr val="accent1">
                    <a:lumMod val="60000"/>
                    <a:lumOff val="40000"/>
                  </a:schemeClr>
                </a:solidFill>
                <a:effectLst/>
                <a:latin typeface="urw-din"/>
              </a:rPr>
              <a:t> </a:t>
            </a:r>
            <a:r>
              <a:rPr lang="es-MX" sz="1600" b="0" i="0" dirty="0" err="1">
                <a:solidFill>
                  <a:schemeClr val="accent1">
                    <a:lumMod val="60000"/>
                    <a:lumOff val="40000"/>
                  </a:schemeClr>
                </a:solidFill>
                <a:effectLst/>
                <a:latin typeface="urw-din"/>
              </a:rPr>
              <a:t>Stack</a:t>
            </a:r>
            <a:r>
              <a:rPr lang="es-MX" sz="1600" b="0" i="0" dirty="0">
                <a:solidFill>
                  <a:schemeClr val="accent1">
                    <a:lumMod val="60000"/>
                    <a:lumOff val="40000"/>
                  </a:schemeClr>
                </a:solidFill>
                <a:effectLst/>
                <a:latin typeface="urw-din"/>
              </a:rPr>
              <a:t> </a:t>
            </a:r>
            <a:r>
              <a:rPr lang="es-MX" sz="1600" b="0" i="0" dirty="0">
                <a:solidFill>
                  <a:schemeClr val="bg1"/>
                </a:solidFill>
                <a:effectLst/>
                <a:latin typeface="urw-din"/>
              </a:rPr>
              <a:t>hasta que la pila se vacíe. Cuando la pila se vacíe, inserte todos los elementos retenidos uno por uno en orden ordenado. Aquí el orden ordenado es importante.</a:t>
            </a:r>
            <a:br>
              <a:rPr lang="es-MX" sz="1600" b="0" i="0" dirty="0">
                <a:solidFill>
                  <a:schemeClr val="bg1"/>
                </a:solidFill>
                <a:effectLst/>
                <a:latin typeface="urw-din"/>
              </a:rPr>
            </a:br>
            <a:br>
              <a:rPr lang="es-MX" sz="1600" b="0" i="0" dirty="0">
                <a:solidFill>
                  <a:schemeClr val="bg1"/>
                </a:solidFill>
                <a:effectLst/>
                <a:latin typeface="urw-din"/>
              </a:rPr>
            </a:br>
            <a:endParaRPr lang="es-MX" sz="1600" b="0" i="0" dirty="0">
              <a:solidFill>
                <a:schemeClr val="bg1"/>
              </a:solidFill>
              <a:effectLst/>
              <a:latin typeface="urw-din"/>
            </a:endParaRPr>
          </a:p>
          <a:p>
            <a:pPr algn="l" fontAlgn="base"/>
            <a:r>
              <a:rPr lang="es-MX" sz="1600" b="1" i="0" dirty="0">
                <a:solidFill>
                  <a:schemeClr val="bg1"/>
                </a:solidFill>
                <a:effectLst/>
                <a:latin typeface="urw-din"/>
              </a:rPr>
              <a:t>Algoritmo</a:t>
            </a:r>
            <a:br>
              <a:rPr lang="es-MX" sz="1600" b="0" i="0" dirty="0">
                <a:solidFill>
                  <a:schemeClr val="bg1"/>
                </a:solidFill>
                <a:effectLst/>
                <a:latin typeface="urw-din"/>
              </a:rPr>
            </a:br>
            <a:r>
              <a:rPr lang="es-MX" sz="1600" b="0" i="0" dirty="0">
                <a:solidFill>
                  <a:schemeClr val="bg1"/>
                </a:solidFill>
                <a:effectLst/>
                <a:latin typeface="urw-din"/>
              </a:rPr>
              <a:t>Podemos usar el siguiente algoritmo para ordenar los elementos de la pila:</a:t>
            </a:r>
          </a:p>
        </p:txBody>
      </p:sp>
    </p:spTree>
    <p:extLst>
      <p:ext uri="{BB962C8B-B14F-4D97-AF65-F5344CB8AC3E}">
        <p14:creationId xmlns:p14="http://schemas.microsoft.com/office/powerpoint/2010/main" val="117634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7812A6D-4516-4E9B-BA2D-003AB36F4055}"/>
              </a:ext>
            </a:extLst>
          </p:cNvPr>
          <p:cNvSpPr txBox="1"/>
          <p:nvPr/>
        </p:nvSpPr>
        <p:spPr>
          <a:xfrm>
            <a:off x="225288" y="119271"/>
            <a:ext cx="7570086" cy="954107"/>
          </a:xfrm>
          <a:prstGeom prst="rect">
            <a:avLst/>
          </a:prstGeom>
          <a:noFill/>
        </p:spPr>
        <p:txBody>
          <a:bodyPr wrap="none" rtlCol="0">
            <a:spAutoFit/>
          </a:bodyPr>
          <a:lstStyle/>
          <a:p>
            <a:r>
              <a:rPr lang="es-AR" sz="2800" dirty="0">
                <a:solidFill>
                  <a:schemeClr val="bg1"/>
                </a:solidFill>
              </a:rPr>
              <a:t>Recursión </a:t>
            </a:r>
            <a:r>
              <a:rPr lang="es-MX" sz="2800" b="1" dirty="0">
                <a:solidFill>
                  <a:schemeClr val="bg1"/>
                </a:solidFill>
              </a:rPr>
              <a:t>|</a:t>
            </a:r>
            <a:r>
              <a:rPr lang="es-AR" sz="2800" dirty="0">
                <a:solidFill>
                  <a:schemeClr val="bg1"/>
                </a:solidFill>
              </a:rPr>
              <a:t> </a:t>
            </a:r>
            <a:r>
              <a:rPr lang="es-MX" sz="2800" b="1" i="0" dirty="0">
                <a:solidFill>
                  <a:schemeClr val="bg1"/>
                </a:solidFill>
                <a:effectLst/>
              </a:rPr>
              <a:t>Ordenar una pila mediante recursión</a:t>
            </a:r>
          </a:p>
          <a:p>
            <a:endParaRPr lang="es-AR" sz="2800" dirty="0">
              <a:solidFill>
                <a:schemeClr val="bg1"/>
              </a:solidFill>
              <a:latin typeface="Segoe UI Variable Display" pitchFamily="2" charset="0"/>
            </a:endParaRPr>
          </a:p>
        </p:txBody>
      </p:sp>
      <p:sp>
        <p:nvSpPr>
          <p:cNvPr id="6" name="Rectangle 2">
            <a:extLst>
              <a:ext uri="{FF2B5EF4-FFF2-40B4-BE49-F238E27FC236}">
                <a16:creationId xmlns:a16="http://schemas.microsoft.com/office/drawing/2014/main" id="{66DD50CF-5EFC-4A44-A732-7B82E47B7C80}"/>
              </a:ext>
            </a:extLst>
          </p:cNvPr>
          <p:cNvSpPr>
            <a:spLocks noChangeArrowheads="1"/>
          </p:cNvSpPr>
          <p:nvPr/>
        </p:nvSpPr>
        <p:spPr bwMode="auto">
          <a:xfrm>
            <a:off x="9846531" y="5708364"/>
            <a:ext cx="1060090" cy="1105403"/>
          </a:xfrm>
          <a:prstGeom prst="rect">
            <a:avLst/>
          </a:prstGeom>
          <a:noFill/>
          <a:ln>
            <a:noFill/>
          </a:ln>
          <a:effec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1" i="0" u="none" strike="noStrike" cap="none" normalizeH="0" baseline="0" dirty="0">
                <a:ln>
                  <a:noFill/>
                </a:ln>
                <a:solidFill>
                  <a:schemeClr val="bg1"/>
                </a:solidFill>
                <a:effectLst/>
              </a:rPr>
              <a:t>Ejemplo:</a:t>
            </a:r>
            <a:endParaRPr kumimoji="0" lang="es-AR" altLang="es-AR" sz="11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0" i="0" u="none" strike="noStrike" cap="none" normalizeH="0" baseline="0" dirty="0">
                <a:ln>
                  <a:noFill/>
                </a:ln>
                <a:solidFill>
                  <a:schemeClr val="bg1"/>
                </a:solidFill>
                <a:effectLst/>
              </a:rPr>
              <a:t>Input: -3 &lt;--- Top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1100" dirty="0">
                <a:solidFill>
                  <a:schemeClr val="bg1"/>
                </a:solidFill>
              </a:rPr>
              <a:t>             </a:t>
            </a:r>
            <a:r>
              <a:rPr kumimoji="0" lang="es-AR" altLang="es-AR" sz="1100" b="0" i="0" u="none" strike="noStrike" cap="none" normalizeH="0" baseline="0" dirty="0">
                <a:ln>
                  <a:noFill/>
                </a:ln>
                <a:solidFill>
                  <a:schemeClr val="bg1"/>
                </a:solidFill>
                <a:effectLst/>
              </a:rPr>
              <a:t>14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1100" dirty="0">
                <a:solidFill>
                  <a:schemeClr val="bg1"/>
                </a:solidFill>
              </a:rPr>
              <a:t>             </a:t>
            </a:r>
            <a:r>
              <a:rPr kumimoji="0" lang="es-AR" altLang="es-AR" sz="1100" b="0" i="0" u="none" strike="noStrike" cap="none" normalizeH="0" baseline="0" dirty="0">
                <a:ln>
                  <a:noFill/>
                </a:ln>
                <a:solidFill>
                  <a:schemeClr val="bg1"/>
                </a:solidFill>
                <a:effectLst/>
              </a:rPr>
              <a:t>18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1100" dirty="0">
                <a:solidFill>
                  <a:schemeClr val="bg1"/>
                </a:solidFill>
              </a:rPr>
              <a:t>             </a:t>
            </a:r>
            <a:r>
              <a:rPr kumimoji="0" lang="es-AR" altLang="es-AR" sz="1100" b="0" i="0" u="none" strike="noStrike" cap="none" normalizeH="0" baseline="0" dirty="0">
                <a:ln>
                  <a:noFill/>
                </a:ln>
                <a:solidFill>
                  <a:schemeClr val="bg1"/>
                </a:solidFill>
                <a:effectLst/>
              </a:rPr>
              <a:t>-5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1100" dirty="0">
                <a:solidFill>
                  <a:schemeClr val="bg1"/>
                </a:solidFill>
              </a:rPr>
              <a:t>             </a:t>
            </a:r>
            <a:r>
              <a:rPr kumimoji="0" lang="es-AR" altLang="es-AR" sz="1100" b="0" i="0" u="none" strike="noStrike" cap="none" normalizeH="0" baseline="0" dirty="0">
                <a:ln>
                  <a:noFill/>
                </a:ln>
                <a:solidFill>
                  <a:schemeClr val="bg1"/>
                </a:solidFill>
                <a:effectLst/>
              </a:rPr>
              <a:t>30  </a:t>
            </a:r>
            <a:endParaRPr kumimoji="0" lang="es-AR" altLang="es-AR" sz="1600" b="0" i="0" u="none" strike="noStrike" cap="none" normalizeH="0" baseline="0" dirty="0">
              <a:ln>
                <a:noFill/>
              </a:ln>
              <a:solidFill>
                <a:schemeClr val="bg1"/>
              </a:solidFill>
              <a:effectLst/>
            </a:endParaRPr>
          </a:p>
        </p:txBody>
      </p:sp>
      <p:sp>
        <p:nvSpPr>
          <p:cNvPr id="7" name="CuadroTexto 6">
            <a:extLst>
              <a:ext uri="{FF2B5EF4-FFF2-40B4-BE49-F238E27FC236}">
                <a16:creationId xmlns:a16="http://schemas.microsoft.com/office/drawing/2014/main" id="{69362A28-B77D-45D7-8B01-AD8EAD06508A}"/>
              </a:ext>
            </a:extLst>
          </p:cNvPr>
          <p:cNvSpPr txBox="1"/>
          <p:nvPr/>
        </p:nvSpPr>
        <p:spPr>
          <a:xfrm>
            <a:off x="225288" y="958526"/>
            <a:ext cx="4895144" cy="830997"/>
          </a:xfrm>
          <a:prstGeom prst="rect">
            <a:avLst/>
          </a:prstGeom>
          <a:noFill/>
        </p:spPr>
        <p:txBody>
          <a:bodyPr wrap="square">
            <a:spAutoFit/>
          </a:bodyPr>
          <a:lstStyle/>
          <a:p>
            <a:r>
              <a:rPr lang="es-MX" sz="1600" b="1" i="0" dirty="0">
                <a:solidFill>
                  <a:schemeClr val="bg1"/>
                </a:solidFill>
                <a:effectLst/>
              </a:rPr>
              <a:t>Algoritmo</a:t>
            </a:r>
            <a:br>
              <a:rPr lang="es-MX" sz="1600" dirty="0">
                <a:solidFill>
                  <a:schemeClr val="bg1"/>
                </a:solidFill>
              </a:rPr>
            </a:br>
            <a:r>
              <a:rPr lang="es-MX" sz="1600" b="0" i="0" dirty="0">
                <a:solidFill>
                  <a:schemeClr val="bg1"/>
                </a:solidFill>
                <a:effectLst/>
              </a:rPr>
              <a:t>Podemos usar el siguiente algoritmo para ordenar los elementos de la pila:</a:t>
            </a:r>
            <a:endParaRPr lang="es-AR" sz="1600" dirty="0">
              <a:solidFill>
                <a:schemeClr val="bg1"/>
              </a:solidFill>
            </a:endParaRPr>
          </a:p>
        </p:txBody>
      </p:sp>
      <p:sp>
        <p:nvSpPr>
          <p:cNvPr id="9" name="CuadroTexto 8">
            <a:extLst>
              <a:ext uri="{FF2B5EF4-FFF2-40B4-BE49-F238E27FC236}">
                <a16:creationId xmlns:a16="http://schemas.microsoft.com/office/drawing/2014/main" id="{E0245160-3672-4F71-A62F-8C6C37581CAB}"/>
              </a:ext>
            </a:extLst>
          </p:cNvPr>
          <p:cNvSpPr txBox="1"/>
          <p:nvPr/>
        </p:nvSpPr>
        <p:spPr>
          <a:xfrm>
            <a:off x="279076" y="2315394"/>
            <a:ext cx="3926541" cy="1169551"/>
          </a:xfrm>
          <a:prstGeom prst="rect">
            <a:avLst/>
          </a:prstGeom>
          <a:noFill/>
        </p:spPr>
        <p:txBody>
          <a:bodyPr wrap="square">
            <a:spAutoFit/>
          </a:bodyPr>
          <a:lstStyle/>
          <a:p>
            <a:r>
              <a:rPr lang="en-US" sz="1400" b="0" dirty="0" err="1">
                <a:solidFill>
                  <a:srgbClr val="DCDCAA"/>
                </a:solidFill>
                <a:effectLst/>
                <a:latin typeface="Consolas" panose="020B0609020204030204" pitchFamily="49" charset="0"/>
              </a:rPr>
              <a:t>sortStack</a:t>
            </a:r>
            <a:r>
              <a:rPr lang="en-US" sz="1400" b="0" dirty="0">
                <a:solidFill>
                  <a:srgbClr val="D4D4D4"/>
                </a:solidFill>
                <a:effectLst/>
                <a:latin typeface="Consolas" panose="020B0609020204030204" pitchFamily="49" charset="0"/>
              </a:rPr>
              <a:t>(stack </a:t>
            </a:r>
            <a:r>
              <a:rPr lang="en-US" sz="1400" b="0" dirty="0">
                <a:solidFill>
                  <a:srgbClr val="9CDCFE"/>
                </a:solidFill>
                <a:effectLst/>
                <a:latin typeface="Consolas" panose="020B0609020204030204" pitchFamily="49" charset="0"/>
              </a:rPr>
              <a:t>S</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stack is not empty:</a:t>
            </a:r>
          </a:p>
          <a:p>
            <a:r>
              <a:rPr lang="en-US" sz="1400" b="0" dirty="0">
                <a:solidFill>
                  <a:srgbClr val="D4D4D4"/>
                </a:solidFill>
                <a:effectLst/>
                <a:latin typeface="Consolas" panose="020B0609020204030204" pitchFamily="49" charset="0"/>
              </a:rPr>
              <a:t>        temp = </a:t>
            </a:r>
            <a:r>
              <a:rPr lang="en-US" sz="1400" b="0" dirty="0">
                <a:solidFill>
                  <a:srgbClr val="DCDCAA"/>
                </a:solidFill>
                <a:effectLst/>
                <a:latin typeface="Consolas" panose="020B0609020204030204" pitchFamily="49" charset="0"/>
              </a:rPr>
              <a:t>pop</a:t>
            </a:r>
            <a:r>
              <a:rPr lang="en-US" sz="1400" b="0" dirty="0">
                <a:solidFill>
                  <a:srgbClr val="D4D4D4"/>
                </a:solidFill>
                <a:effectLst/>
                <a:latin typeface="Consolas" panose="020B0609020204030204" pitchFamily="49" charset="0"/>
              </a:rPr>
              <a:t>(S);  </a:t>
            </a:r>
          </a:p>
          <a:p>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sortStack</a:t>
            </a:r>
            <a:r>
              <a:rPr lang="en-US" sz="1400" b="0" dirty="0">
                <a:solidFill>
                  <a:srgbClr val="D4D4D4"/>
                </a:solidFill>
                <a:effectLst/>
                <a:latin typeface="Consolas" panose="020B0609020204030204" pitchFamily="49" charset="0"/>
              </a:rPr>
              <a:t>(S); </a:t>
            </a:r>
          </a:p>
          <a:p>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sortedInsert</a:t>
            </a:r>
            <a:r>
              <a:rPr lang="en-US" sz="1400" b="0" dirty="0">
                <a:solidFill>
                  <a:srgbClr val="D4D4D4"/>
                </a:solidFill>
                <a:effectLst/>
                <a:latin typeface="Consolas" panose="020B0609020204030204" pitchFamily="49" charset="0"/>
              </a:rPr>
              <a:t>(S, temp);</a:t>
            </a:r>
          </a:p>
        </p:txBody>
      </p:sp>
      <p:sp>
        <p:nvSpPr>
          <p:cNvPr id="11" name="CuadroTexto 10">
            <a:extLst>
              <a:ext uri="{FF2B5EF4-FFF2-40B4-BE49-F238E27FC236}">
                <a16:creationId xmlns:a16="http://schemas.microsoft.com/office/drawing/2014/main" id="{1C009A19-2574-4AC0-8806-85420ABAD331}"/>
              </a:ext>
            </a:extLst>
          </p:cNvPr>
          <p:cNvSpPr txBox="1"/>
          <p:nvPr/>
        </p:nvSpPr>
        <p:spPr>
          <a:xfrm>
            <a:off x="279076" y="3974772"/>
            <a:ext cx="4841356" cy="584775"/>
          </a:xfrm>
          <a:prstGeom prst="rect">
            <a:avLst/>
          </a:prstGeom>
          <a:noFill/>
        </p:spPr>
        <p:txBody>
          <a:bodyPr wrap="square">
            <a:spAutoFit/>
          </a:bodyPr>
          <a:lstStyle/>
          <a:p>
            <a:r>
              <a:rPr lang="es-MX" sz="1600" b="0" i="0" dirty="0">
                <a:solidFill>
                  <a:schemeClr val="bg1"/>
                </a:solidFill>
                <a:effectLst/>
              </a:rPr>
              <a:t>A continuación el algoritmo es para insertar el elemento está ordenado en orden:</a:t>
            </a:r>
            <a:endParaRPr lang="es-AR" sz="1600" dirty="0">
              <a:solidFill>
                <a:schemeClr val="bg1"/>
              </a:solidFill>
            </a:endParaRPr>
          </a:p>
        </p:txBody>
      </p:sp>
      <p:sp>
        <p:nvSpPr>
          <p:cNvPr id="13" name="CuadroTexto 12">
            <a:extLst>
              <a:ext uri="{FF2B5EF4-FFF2-40B4-BE49-F238E27FC236}">
                <a16:creationId xmlns:a16="http://schemas.microsoft.com/office/drawing/2014/main" id="{A0ACFA5C-B430-4E08-A7B0-338F22CE3AEE}"/>
              </a:ext>
            </a:extLst>
          </p:cNvPr>
          <p:cNvSpPr txBox="1"/>
          <p:nvPr/>
        </p:nvSpPr>
        <p:spPr>
          <a:xfrm>
            <a:off x="281059" y="4865628"/>
            <a:ext cx="6096000" cy="1600438"/>
          </a:xfrm>
          <a:prstGeom prst="rect">
            <a:avLst/>
          </a:prstGeom>
          <a:noFill/>
        </p:spPr>
        <p:txBody>
          <a:bodyPr wrap="square">
            <a:spAutoFit/>
          </a:bodyPr>
          <a:lstStyle/>
          <a:p>
            <a:r>
              <a:rPr lang="en-US" sz="1400" b="0" dirty="0" err="1">
                <a:solidFill>
                  <a:srgbClr val="DCDCAA"/>
                </a:solidFill>
                <a:effectLst/>
                <a:latin typeface="Consolas" panose="020B0609020204030204" pitchFamily="49" charset="0"/>
              </a:rPr>
              <a:t>sortedInsert</a:t>
            </a:r>
            <a:r>
              <a:rPr lang="en-US" sz="1400" b="0" dirty="0">
                <a:solidFill>
                  <a:srgbClr val="D4D4D4"/>
                </a:solidFill>
                <a:effectLst/>
                <a:latin typeface="Consolas" panose="020B0609020204030204" pitchFamily="49" charset="0"/>
              </a:rPr>
              <a:t>(Stack </a:t>
            </a:r>
            <a:r>
              <a:rPr lang="en-US" sz="1400" b="0" dirty="0">
                <a:solidFill>
                  <a:srgbClr val="9CDCFE"/>
                </a:solidFill>
                <a:effectLst/>
                <a:latin typeface="Consolas" panose="020B0609020204030204" pitchFamily="49" charset="0"/>
              </a:rPr>
              <a:t>S</a:t>
            </a:r>
            <a:r>
              <a:rPr lang="en-US" sz="1400" b="0" dirty="0">
                <a:solidFill>
                  <a:srgbClr val="D4D4D4"/>
                </a:solidFill>
                <a:effectLst/>
                <a:latin typeface="Consolas" panose="020B0609020204030204" pitchFamily="49" charset="0"/>
              </a:rPr>
              <a:t>, element)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stack is empty OR element &gt; top element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push</a:t>
            </a:r>
            <a:r>
              <a:rPr lang="en-US" sz="1400" b="0" dirty="0">
                <a:solidFill>
                  <a:srgbClr val="D4D4D4"/>
                </a:solidFill>
                <a:effectLst/>
                <a:latin typeface="Consolas" panose="020B0609020204030204" pitchFamily="49" charset="0"/>
              </a:rPr>
              <a:t>(S, </a:t>
            </a:r>
            <a:r>
              <a:rPr lang="en-US" sz="1400" b="0" dirty="0" err="1">
                <a:solidFill>
                  <a:srgbClr val="D4D4D4"/>
                </a:solidFill>
                <a:effectLst/>
                <a:latin typeface="Consolas" panose="020B0609020204030204" pitchFamily="49" charset="0"/>
              </a:rPr>
              <a:t>elem</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temp = </a:t>
            </a:r>
            <a:r>
              <a:rPr lang="en-US" sz="1400" b="0" dirty="0">
                <a:solidFill>
                  <a:srgbClr val="DCDCAA"/>
                </a:solidFill>
                <a:effectLst/>
                <a:latin typeface="Consolas" panose="020B0609020204030204" pitchFamily="49" charset="0"/>
              </a:rPr>
              <a:t>pop</a:t>
            </a:r>
            <a:r>
              <a:rPr lang="en-US" sz="1400" b="0" dirty="0">
                <a:solidFill>
                  <a:srgbClr val="D4D4D4"/>
                </a:solidFill>
                <a:effectLst/>
                <a:latin typeface="Consolas" panose="020B0609020204030204" pitchFamily="49" charset="0"/>
              </a:rPr>
              <a:t>(S)</a:t>
            </a:r>
          </a:p>
          <a:p>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sortedInsert</a:t>
            </a:r>
            <a:r>
              <a:rPr lang="en-US" sz="1400" b="0" dirty="0">
                <a:solidFill>
                  <a:srgbClr val="D4D4D4"/>
                </a:solidFill>
                <a:effectLst/>
                <a:latin typeface="Consolas" panose="020B0609020204030204" pitchFamily="49" charset="0"/>
              </a:rPr>
              <a:t>(S, element)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push</a:t>
            </a:r>
            <a:r>
              <a:rPr lang="en-US" sz="1400" b="0" dirty="0">
                <a:solidFill>
                  <a:srgbClr val="D4D4D4"/>
                </a:solidFill>
                <a:effectLst/>
                <a:latin typeface="Consolas" panose="020B0609020204030204" pitchFamily="49" charset="0"/>
              </a:rPr>
              <a:t>(S, temp)</a:t>
            </a:r>
          </a:p>
        </p:txBody>
      </p:sp>
      <p:pic>
        <p:nvPicPr>
          <p:cNvPr id="5" name="Imagen 4">
            <a:extLst>
              <a:ext uri="{FF2B5EF4-FFF2-40B4-BE49-F238E27FC236}">
                <a16:creationId xmlns:a16="http://schemas.microsoft.com/office/drawing/2014/main" id="{34E5A49C-3395-2E87-C5A8-99DAAB9DC014}"/>
              </a:ext>
            </a:extLst>
          </p:cNvPr>
          <p:cNvPicPr>
            <a:picLocks noChangeAspect="1"/>
          </p:cNvPicPr>
          <p:nvPr/>
        </p:nvPicPr>
        <p:blipFill>
          <a:blip r:embed="rId2"/>
          <a:stretch>
            <a:fillRect/>
          </a:stretch>
        </p:blipFill>
        <p:spPr>
          <a:xfrm>
            <a:off x="3829569" y="1928103"/>
            <a:ext cx="1127236" cy="1914300"/>
          </a:xfrm>
          <a:prstGeom prst="rect">
            <a:avLst/>
          </a:prstGeom>
        </p:spPr>
      </p:pic>
      <p:sp>
        <p:nvSpPr>
          <p:cNvPr id="18" name="CuadroTexto 17">
            <a:extLst>
              <a:ext uri="{FF2B5EF4-FFF2-40B4-BE49-F238E27FC236}">
                <a16:creationId xmlns:a16="http://schemas.microsoft.com/office/drawing/2014/main" id="{F9B449AB-1856-EE3E-8C74-781C9649F948}"/>
              </a:ext>
            </a:extLst>
          </p:cNvPr>
          <p:cNvSpPr txBox="1"/>
          <p:nvPr/>
        </p:nvSpPr>
        <p:spPr>
          <a:xfrm>
            <a:off x="5622925" y="948061"/>
            <a:ext cx="6288016" cy="5478423"/>
          </a:xfrm>
          <a:prstGeom prst="rect">
            <a:avLst/>
          </a:prstGeom>
          <a:noFill/>
        </p:spPr>
        <p:txBody>
          <a:bodyPr wrap="square">
            <a:spAutoFit/>
          </a:bodyPr>
          <a:lstStyle/>
          <a:p>
            <a:r>
              <a:rPr lang="en-US" sz="1400" dirty="0">
                <a:solidFill>
                  <a:schemeClr val="bg1"/>
                </a:solidFill>
              </a:rPr>
              <a:t>Now stack is empty so function insert in sorted order is called and it inserts 30 (from stack frame 5) at the bottom of the stack. Now stack looks like the below:</a:t>
            </a:r>
          </a:p>
          <a:p>
            <a:r>
              <a:rPr lang="en-US" sz="1400" dirty="0">
                <a:solidFill>
                  <a:schemeClr val="bg1"/>
                </a:solidFill>
              </a:rPr>
              <a:t>         30         </a:t>
            </a:r>
          </a:p>
          <a:p>
            <a:r>
              <a:rPr lang="en-US" sz="1400" dirty="0">
                <a:solidFill>
                  <a:schemeClr val="bg1"/>
                </a:solidFill>
              </a:rPr>
              <a:t>Now next element  -5 (from stack frame 4) is picked. Since -5 &lt; 30, -5 is inserted at the bottom of the stack. Now stack becomes: </a:t>
            </a:r>
          </a:p>
          <a:p>
            <a:r>
              <a:rPr lang="en-US" sz="1400" dirty="0">
                <a:solidFill>
                  <a:schemeClr val="bg1"/>
                </a:solidFill>
              </a:rPr>
              <a:t>         30         </a:t>
            </a:r>
          </a:p>
          <a:p>
            <a:r>
              <a:rPr lang="en-US" sz="1400" dirty="0">
                <a:solidFill>
                  <a:schemeClr val="bg1"/>
                </a:solidFill>
              </a:rPr>
              <a:t>         -5</a:t>
            </a:r>
          </a:p>
          <a:p>
            <a:r>
              <a:rPr lang="en-US" sz="1400" dirty="0">
                <a:solidFill>
                  <a:schemeClr val="bg1"/>
                </a:solidFill>
              </a:rPr>
              <a:t>Next 18 (from stack frame 3) is picked. Since 18 &lt; 30, 18 is inserted below 30. Now stack becomes:</a:t>
            </a:r>
          </a:p>
          <a:p>
            <a:r>
              <a:rPr lang="en-US" sz="1400" dirty="0">
                <a:solidFill>
                  <a:schemeClr val="bg1"/>
                </a:solidFill>
              </a:rPr>
              <a:t>         30         </a:t>
            </a:r>
          </a:p>
          <a:p>
            <a:r>
              <a:rPr lang="en-US" sz="1400" dirty="0">
                <a:solidFill>
                  <a:schemeClr val="bg1"/>
                </a:solidFill>
              </a:rPr>
              <a:t>         18</a:t>
            </a:r>
          </a:p>
          <a:p>
            <a:r>
              <a:rPr lang="en-US" sz="1400" dirty="0">
                <a:solidFill>
                  <a:schemeClr val="bg1"/>
                </a:solidFill>
              </a:rPr>
              <a:t>         -5</a:t>
            </a:r>
          </a:p>
          <a:p>
            <a:r>
              <a:rPr lang="en-US" sz="1400" dirty="0">
                <a:solidFill>
                  <a:schemeClr val="bg1"/>
                </a:solidFill>
              </a:rPr>
              <a:t>Next 14 (from stack frame 2) is picked. Since 14 &lt; 30 and 14 &lt; 18, it is inserted below 18. Now stack becomes: </a:t>
            </a:r>
          </a:p>
          <a:p>
            <a:r>
              <a:rPr lang="en-US" sz="1400" dirty="0">
                <a:solidFill>
                  <a:schemeClr val="bg1"/>
                </a:solidFill>
              </a:rPr>
              <a:t>         30</a:t>
            </a:r>
          </a:p>
          <a:p>
            <a:r>
              <a:rPr lang="en-US" sz="1400" dirty="0">
                <a:solidFill>
                  <a:schemeClr val="bg1"/>
                </a:solidFill>
              </a:rPr>
              <a:t>         18</a:t>
            </a:r>
          </a:p>
          <a:p>
            <a:r>
              <a:rPr lang="en-US" sz="1400" dirty="0">
                <a:solidFill>
                  <a:schemeClr val="bg1"/>
                </a:solidFill>
              </a:rPr>
              <a:t>         14</a:t>
            </a:r>
          </a:p>
          <a:p>
            <a:r>
              <a:rPr lang="en-US" sz="1400" dirty="0">
                <a:solidFill>
                  <a:schemeClr val="bg1"/>
                </a:solidFill>
              </a:rPr>
              <a:t>         -5         </a:t>
            </a:r>
          </a:p>
          <a:p>
            <a:r>
              <a:rPr lang="en-US" sz="1400" dirty="0">
                <a:solidFill>
                  <a:schemeClr val="bg1"/>
                </a:solidFill>
              </a:rPr>
              <a:t>Now -3 (from stack frame 1) is picked, as -3 &lt; 30 and -3 &lt; 18 and -3 &lt; 14, it is inserted below 14. Now stack becomes:</a:t>
            </a:r>
          </a:p>
          <a:p>
            <a:r>
              <a:rPr lang="en-US" sz="1400" dirty="0">
                <a:solidFill>
                  <a:schemeClr val="bg1"/>
                </a:solidFill>
              </a:rPr>
              <a:t>         30          </a:t>
            </a:r>
          </a:p>
          <a:p>
            <a:r>
              <a:rPr lang="en-US" sz="1400" dirty="0">
                <a:solidFill>
                  <a:schemeClr val="bg1"/>
                </a:solidFill>
              </a:rPr>
              <a:t>         18</a:t>
            </a:r>
          </a:p>
          <a:p>
            <a:r>
              <a:rPr lang="en-US" sz="1400" dirty="0">
                <a:solidFill>
                  <a:schemeClr val="bg1"/>
                </a:solidFill>
              </a:rPr>
              <a:t>         14</a:t>
            </a:r>
          </a:p>
          <a:p>
            <a:r>
              <a:rPr lang="en-US" sz="1400" dirty="0">
                <a:solidFill>
                  <a:schemeClr val="bg1"/>
                </a:solidFill>
              </a:rPr>
              <a:t>         -3</a:t>
            </a:r>
          </a:p>
          <a:p>
            <a:r>
              <a:rPr lang="en-US" sz="1400" dirty="0">
                <a:solidFill>
                  <a:schemeClr val="bg1"/>
                </a:solidFill>
              </a:rPr>
              <a:t>         -5</a:t>
            </a:r>
            <a:endParaRPr lang="es-AR" sz="1400" dirty="0">
              <a:solidFill>
                <a:schemeClr val="bg1"/>
              </a:solidFill>
            </a:endParaRPr>
          </a:p>
        </p:txBody>
      </p:sp>
      <p:sp>
        <p:nvSpPr>
          <p:cNvPr id="20" name="CuadroTexto 19">
            <a:extLst>
              <a:ext uri="{FF2B5EF4-FFF2-40B4-BE49-F238E27FC236}">
                <a16:creationId xmlns:a16="http://schemas.microsoft.com/office/drawing/2014/main" id="{5D4ADF8B-FB27-550E-7EA8-22ECAAB7FAA4}"/>
              </a:ext>
            </a:extLst>
          </p:cNvPr>
          <p:cNvSpPr txBox="1"/>
          <p:nvPr/>
        </p:nvSpPr>
        <p:spPr>
          <a:xfrm>
            <a:off x="10866865" y="5665847"/>
            <a:ext cx="1554092" cy="110799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s-AR" altLang="es-AR" sz="11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0" i="0" u="none" strike="noStrike" cap="none" normalizeH="0" baseline="0" dirty="0">
                <a:ln>
                  <a:noFill/>
                </a:ln>
                <a:solidFill>
                  <a:schemeClr val="bg1"/>
                </a:solidFill>
                <a:effectLst/>
              </a:rPr>
              <a:t>Output: 30 &lt;--- Top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1100" dirty="0">
                <a:solidFill>
                  <a:schemeClr val="bg1"/>
                </a:solidFill>
              </a:rPr>
              <a:t>               </a:t>
            </a:r>
            <a:r>
              <a:rPr kumimoji="0" lang="es-AR" altLang="es-AR" sz="1100" b="0" i="0" u="none" strike="noStrike" cap="none" normalizeH="0" baseline="0" dirty="0">
                <a:ln>
                  <a:noFill/>
                </a:ln>
                <a:solidFill>
                  <a:schemeClr val="bg1"/>
                </a:solidFill>
                <a:effectLst/>
              </a:rPr>
              <a:t>18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1100" dirty="0">
                <a:solidFill>
                  <a:schemeClr val="bg1"/>
                </a:solidFill>
              </a:rPr>
              <a:t>               </a:t>
            </a:r>
            <a:r>
              <a:rPr kumimoji="0" lang="es-AR" altLang="es-AR" sz="1100" b="0" i="0" u="none" strike="noStrike" cap="none" normalizeH="0" baseline="0" dirty="0">
                <a:ln>
                  <a:noFill/>
                </a:ln>
                <a:solidFill>
                  <a:schemeClr val="bg1"/>
                </a:solidFill>
                <a:effectLst/>
              </a:rPr>
              <a:t>14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1100" dirty="0">
                <a:solidFill>
                  <a:schemeClr val="bg1"/>
                </a:solidFill>
              </a:rPr>
              <a:t>               </a:t>
            </a:r>
            <a:r>
              <a:rPr kumimoji="0" lang="es-AR" altLang="es-AR" sz="1100" b="0" i="0" u="none" strike="noStrike" cap="none" normalizeH="0" baseline="0" dirty="0">
                <a:ln>
                  <a:noFill/>
                </a:ln>
                <a:solidFill>
                  <a:schemeClr val="bg1"/>
                </a:solidFill>
                <a:effectLst/>
              </a:rPr>
              <a:t>-3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1100" dirty="0">
                <a:solidFill>
                  <a:schemeClr val="bg1"/>
                </a:solidFill>
              </a:rPr>
              <a:t>               </a:t>
            </a:r>
            <a:r>
              <a:rPr kumimoji="0" lang="es-AR" altLang="es-AR" sz="1100" b="0" i="0" u="none" strike="noStrike" cap="none" normalizeH="0" baseline="0" dirty="0">
                <a:ln>
                  <a:noFill/>
                </a:ln>
                <a:solidFill>
                  <a:schemeClr val="bg1"/>
                </a:solidFill>
                <a:effectLst/>
              </a:rPr>
              <a:t>-5</a:t>
            </a:r>
            <a:endParaRPr lang="es-AR" sz="1100" dirty="0">
              <a:solidFill>
                <a:schemeClr val="bg1"/>
              </a:solidFill>
            </a:endParaRPr>
          </a:p>
        </p:txBody>
      </p:sp>
    </p:spTree>
    <p:extLst>
      <p:ext uri="{BB962C8B-B14F-4D97-AF65-F5344CB8AC3E}">
        <p14:creationId xmlns:p14="http://schemas.microsoft.com/office/powerpoint/2010/main" val="534326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C3DF647-FB4B-4803-BBC6-D2D884A54FC2}"/>
              </a:ext>
            </a:extLst>
          </p:cNvPr>
          <p:cNvSpPr txBox="1"/>
          <p:nvPr/>
        </p:nvSpPr>
        <p:spPr>
          <a:xfrm>
            <a:off x="39356" y="803612"/>
            <a:ext cx="4034118" cy="5940088"/>
          </a:xfrm>
          <a:prstGeom prst="rect">
            <a:avLst/>
          </a:prstGeom>
          <a:noFill/>
        </p:spPr>
        <p:txBody>
          <a:bodyPr wrap="square">
            <a:spAutoFit/>
          </a:bodyPr>
          <a:lstStyle/>
          <a:p>
            <a:r>
              <a:rPr lang="en-US" sz="1000" b="0" dirty="0">
                <a:solidFill>
                  <a:srgbClr val="6A9955"/>
                </a:solidFill>
                <a:effectLst/>
                <a:latin typeface="Consolas" panose="020B0609020204030204" pitchFamily="49" charset="0"/>
              </a:rPr>
              <a:t>// C++ program to sort a stack using recursion</a:t>
            </a:r>
            <a:endParaRPr lang="en-US" sz="1000" b="0" dirty="0">
              <a:solidFill>
                <a:srgbClr val="D4D4D4"/>
              </a:solidFill>
              <a:effectLst/>
              <a:latin typeface="Consolas" panose="020B0609020204030204" pitchFamily="49" charset="0"/>
            </a:endParaRPr>
          </a:p>
          <a:p>
            <a:r>
              <a:rPr lang="en-US" sz="1000" b="0" dirty="0">
                <a:solidFill>
                  <a:srgbClr val="C586C0"/>
                </a:solidFill>
                <a:effectLst/>
                <a:latin typeface="Consolas" panose="020B0609020204030204" pitchFamily="49" charset="0"/>
              </a:rPr>
              <a:t>#include</a:t>
            </a:r>
            <a:r>
              <a:rPr lang="en-US" sz="1000" b="0" dirty="0">
                <a:solidFill>
                  <a:srgbClr val="569CD6"/>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&lt;iostream&gt;</a:t>
            </a:r>
            <a:endParaRPr lang="en-US" sz="1000" b="0" dirty="0">
              <a:solidFill>
                <a:srgbClr val="D4D4D4"/>
              </a:solidFill>
              <a:effectLst/>
              <a:latin typeface="Consolas" panose="020B0609020204030204" pitchFamily="49" charset="0"/>
            </a:endParaRPr>
          </a:p>
          <a:p>
            <a:r>
              <a:rPr lang="en-US" sz="1000" b="0" dirty="0">
                <a:solidFill>
                  <a:srgbClr val="C586C0"/>
                </a:solidFill>
                <a:effectLst/>
                <a:latin typeface="Consolas" panose="020B0609020204030204" pitchFamily="49" charset="0"/>
              </a:rPr>
              <a:t>using</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namespace</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std</a:t>
            </a:r>
            <a:r>
              <a:rPr lang="en-US" sz="1000" b="0" dirty="0">
                <a:solidFill>
                  <a:srgbClr val="D4D4D4"/>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r>
              <a:rPr lang="en-US" sz="1000" b="0" dirty="0">
                <a:solidFill>
                  <a:srgbClr val="6A9955"/>
                </a:solidFill>
                <a:effectLst/>
                <a:latin typeface="Consolas" panose="020B0609020204030204" pitchFamily="49" charset="0"/>
              </a:rPr>
              <a:t>// Stack is represented using linked list</a:t>
            </a:r>
            <a:endParaRPr lang="en-US" sz="1000" b="0" dirty="0">
              <a:solidFill>
                <a:srgbClr val="D4D4D4"/>
              </a:solidFill>
              <a:effectLst/>
              <a:latin typeface="Consolas" panose="020B0609020204030204" pitchFamily="49" charset="0"/>
            </a:endParaRPr>
          </a:p>
          <a:p>
            <a:r>
              <a:rPr lang="en-US" sz="1000" b="0" dirty="0">
                <a:solidFill>
                  <a:srgbClr val="569CD6"/>
                </a:solidFill>
                <a:effectLst/>
                <a:latin typeface="Consolas" panose="020B0609020204030204" pitchFamily="49" charset="0"/>
              </a:rPr>
              <a:t>struct</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stack</a:t>
            </a:r>
            <a:r>
              <a:rPr lang="en-US" sz="1000" b="0" dirty="0">
                <a:solidFill>
                  <a:srgbClr val="D4D4D4"/>
                </a:solidFill>
                <a:effectLst/>
                <a:latin typeface="Consolas" panose="020B0609020204030204" pitchFamily="49" charset="0"/>
              </a:rPr>
              <a:t> {</a:t>
            </a:r>
          </a:p>
          <a:p>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data</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struct</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stack</a:t>
            </a:r>
            <a:r>
              <a:rPr lang="en-US" sz="1000" b="0" dirty="0">
                <a:solidFill>
                  <a:srgbClr val="569CD6"/>
                </a:solidFill>
                <a:effectLst/>
                <a:latin typeface="Consolas" panose="020B0609020204030204" pitchFamily="49" charset="0"/>
              </a:rPr>
              <a: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next</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r>
              <a:rPr lang="en-US" sz="1000" b="0" dirty="0">
                <a:solidFill>
                  <a:srgbClr val="6A9955"/>
                </a:solidFill>
                <a:effectLst/>
                <a:latin typeface="Consolas" panose="020B0609020204030204" pitchFamily="49" charset="0"/>
              </a:rPr>
              <a:t>// Utility function to initialize stack</a:t>
            </a:r>
            <a:endParaRPr lang="en-US" sz="1000" b="0" dirty="0">
              <a:solidFill>
                <a:srgbClr val="D4D4D4"/>
              </a:solidFill>
              <a:effectLst/>
              <a:latin typeface="Consolas" panose="020B0609020204030204" pitchFamily="49" charset="0"/>
            </a:endParaRPr>
          </a:p>
          <a:p>
            <a:r>
              <a:rPr lang="en-US" sz="1000" b="0" dirty="0">
                <a:solidFill>
                  <a:srgbClr val="569CD6"/>
                </a:solidFill>
                <a:effectLst/>
                <a:latin typeface="Consolas" panose="020B0609020204030204" pitchFamily="49" charset="0"/>
              </a:rPr>
              <a:t>void</a:t>
            </a:r>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initStack</a:t>
            </a:r>
            <a:r>
              <a:rPr lang="en-US" sz="1000" b="0" dirty="0">
                <a:solidFill>
                  <a:srgbClr val="D4D4D4"/>
                </a:solidFill>
                <a:effectLst/>
                <a:latin typeface="Consolas" panose="020B0609020204030204" pitchFamily="49" charset="0"/>
              </a:rPr>
              <a:t>(</a:t>
            </a:r>
            <a:r>
              <a:rPr lang="en-US" sz="1000" b="0" dirty="0">
                <a:solidFill>
                  <a:srgbClr val="569CD6"/>
                </a:solidFill>
                <a:effectLst/>
                <a:latin typeface="Consolas" panose="020B0609020204030204" pitchFamily="49" charset="0"/>
              </a:rPr>
              <a:t>struct</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stack</a:t>
            </a:r>
            <a:r>
              <a:rPr lang="en-US" sz="1000" b="0" dirty="0">
                <a:solidFill>
                  <a:srgbClr val="569CD6"/>
                </a:solidFill>
                <a:effectLst/>
                <a:latin typeface="Consolas" panose="020B0609020204030204" pitchFamily="49" charset="0"/>
              </a:rPr>
              <a: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 {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 = </a:t>
            </a:r>
            <a:r>
              <a:rPr lang="en-US" sz="1000" b="0" dirty="0">
                <a:solidFill>
                  <a:srgbClr val="569CD6"/>
                </a:solidFill>
                <a:effectLst/>
                <a:latin typeface="Consolas" panose="020B0609020204030204" pitchFamily="49" charset="0"/>
              </a:rPr>
              <a:t>NULL</a:t>
            </a:r>
            <a:r>
              <a:rPr lang="en-US" sz="1000" b="0" dirty="0">
                <a:solidFill>
                  <a:srgbClr val="D4D4D4"/>
                </a:solidFill>
                <a:effectLst/>
                <a:latin typeface="Consolas" panose="020B0609020204030204" pitchFamily="49" charset="0"/>
              </a:rPr>
              <a:t>; }</a:t>
            </a:r>
          </a:p>
          <a:p>
            <a:br>
              <a:rPr lang="en-US" sz="1000" b="0" dirty="0">
                <a:solidFill>
                  <a:srgbClr val="D4D4D4"/>
                </a:solidFill>
                <a:effectLst/>
                <a:latin typeface="Consolas" panose="020B0609020204030204" pitchFamily="49" charset="0"/>
              </a:rPr>
            </a:br>
            <a:r>
              <a:rPr lang="en-US" sz="1000" b="0" dirty="0">
                <a:solidFill>
                  <a:srgbClr val="6A9955"/>
                </a:solidFill>
                <a:effectLst/>
                <a:latin typeface="Consolas" panose="020B0609020204030204" pitchFamily="49" charset="0"/>
              </a:rPr>
              <a:t>// Utility function to check if stack is empty</a:t>
            </a:r>
            <a:endParaRPr lang="en-US" sz="1000" b="0" dirty="0">
              <a:solidFill>
                <a:srgbClr val="D4D4D4"/>
              </a:solidFill>
              <a:effectLst/>
              <a:latin typeface="Consolas" panose="020B0609020204030204" pitchFamily="49" charset="0"/>
            </a:endParaRPr>
          </a:p>
          <a:p>
            <a:r>
              <a:rPr lang="en-US" sz="1000" b="0" dirty="0">
                <a:solidFill>
                  <a:srgbClr val="569CD6"/>
                </a:solidFill>
                <a:effectLst/>
                <a:latin typeface="Consolas" panose="020B0609020204030204" pitchFamily="49" charset="0"/>
              </a:rPr>
              <a:t>int</a:t>
            </a:r>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isEmpty</a:t>
            </a:r>
            <a:r>
              <a:rPr lang="en-US" sz="1000" b="0" dirty="0">
                <a:solidFill>
                  <a:srgbClr val="D4D4D4"/>
                </a:solidFill>
                <a:effectLst/>
                <a:latin typeface="Consolas" panose="020B0609020204030204" pitchFamily="49" charset="0"/>
              </a:rPr>
              <a:t>(</a:t>
            </a:r>
            <a:r>
              <a:rPr lang="en-US" sz="1000" b="0" dirty="0">
                <a:solidFill>
                  <a:srgbClr val="569CD6"/>
                </a:solidFill>
                <a:effectLst/>
                <a:latin typeface="Consolas" panose="020B0609020204030204" pitchFamily="49" charset="0"/>
              </a:rPr>
              <a:t>struct</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stack</a:t>
            </a:r>
            <a:r>
              <a:rPr lang="en-US" sz="1000" b="0" dirty="0">
                <a:solidFill>
                  <a:srgbClr val="569CD6"/>
                </a:solidFill>
                <a:effectLst/>
                <a:latin typeface="Consolas" panose="020B0609020204030204" pitchFamily="49" charset="0"/>
              </a:rPr>
              <a: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 == </a:t>
            </a:r>
            <a:r>
              <a:rPr lang="en-US" sz="1000" b="0" dirty="0">
                <a:solidFill>
                  <a:srgbClr val="569CD6"/>
                </a:solidFill>
                <a:effectLst/>
                <a:latin typeface="Consolas" panose="020B0609020204030204" pitchFamily="49" charset="0"/>
              </a:rPr>
              <a:t>NULL</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D4D4D4"/>
                </a:solidFill>
                <a:effectLst/>
                <a:latin typeface="Consolas" panose="020B0609020204030204" pitchFamily="49" charset="0"/>
              </a:rPr>
              <a:t> </a:t>
            </a:r>
            <a:r>
              <a:rPr lang="en-US" sz="1000" b="0" dirty="0">
                <a:solidFill>
                  <a:srgbClr val="B5CEA8"/>
                </a:solidFill>
                <a:effectLst/>
                <a:latin typeface="Consolas" panose="020B0609020204030204" pitchFamily="49" charset="0"/>
              </a:rPr>
              <a:t>1</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D4D4D4"/>
                </a:solidFill>
                <a:effectLst/>
                <a:latin typeface="Consolas" panose="020B0609020204030204" pitchFamily="49" charset="0"/>
              </a:rPr>
              <a:t> </a:t>
            </a:r>
            <a:r>
              <a:rPr lang="en-US" sz="1000" b="0" dirty="0">
                <a:solidFill>
                  <a:srgbClr val="B5CEA8"/>
                </a:solidFill>
                <a:effectLst/>
                <a:latin typeface="Consolas" panose="020B0609020204030204" pitchFamily="49" charset="0"/>
              </a:rPr>
              <a:t>0</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r>
              <a:rPr lang="en-US" sz="1000" b="0" dirty="0">
                <a:solidFill>
                  <a:srgbClr val="6A9955"/>
                </a:solidFill>
                <a:effectLst/>
                <a:latin typeface="Consolas" panose="020B0609020204030204" pitchFamily="49" charset="0"/>
              </a:rPr>
              <a:t>// Utility function to push an item to stack</a:t>
            </a:r>
            <a:endParaRPr lang="en-US" sz="1000" b="0" dirty="0">
              <a:solidFill>
                <a:srgbClr val="D4D4D4"/>
              </a:solidFill>
              <a:effectLst/>
              <a:latin typeface="Consolas" panose="020B0609020204030204" pitchFamily="49" charset="0"/>
            </a:endParaRPr>
          </a:p>
          <a:p>
            <a:r>
              <a:rPr lang="en-US" sz="1000" b="0" dirty="0">
                <a:solidFill>
                  <a:srgbClr val="569CD6"/>
                </a:solidFill>
                <a:effectLst/>
                <a:latin typeface="Consolas" panose="020B0609020204030204" pitchFamily="49" charset="0"/>
              </a:rPr>
              <a:t>void</a:t>
            </a: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push</a:t>
            </a:r>
            <a:r>
              <a:rPr lang="en-US" sz="1000" b="0" dirty="0">
                <a:solidFill>
                  <a:srgbClr val="D4D4D4"/>
                </a:solidFill>
                <a:effectLst/>
                <a:latin typeface="Consolas" panose="020B0609020204030204" pitchFamily="49" charset="0"/>
              </a:rPr>
              <a:t>(</a:t>
            </a:r>
            <a:r>
              <a:rPr lang="en-US" sz="1000" b="0" dirty="0">
                <a:solidFill>
                  <a:srgbClr val="569CD6"/>
                </a:solidFill>
                <a:effectLst/>
                <a:latin typeface="Consolas" panose="020B0609020204030204" pitchFamily="49" charset="0"/>
              </a:rPr>
              <a:t>struct</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stack</a:t>
            </a:r>
            <a:r>
              <a:rPr lang="en-US" sz="1000" b="0" dirty="0">
                <a:solidFill>
                  <a:srgbClr val="569CD6"/>
                </a:solidFill>
                <a:effectLst/>
                <a:latin typeface="Consolas" panose="020B0609020204030204" pitchFamily="49" charset="0"/>
              </a:rPr>
              <a: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x</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struct</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stack</a:t>
            </a:r>
            <a:r>
              <a:rPr lang="en-US" sz="1000" b="0" dirty="0">
                <a:solidFill>
                  <a:srgbClr val="569CD6"/>
                </a:solidFill>
                <a:effectLst/>
                <a:latin typeface="Consolas" panose="020B0609020204030204" pitchFamily="49" charset="0"/>
              </a:rPr>
              <a: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p</a:t>
            </a:r>
            <a:r>
              <a:rPr lang="en-US" sz="1000" b="0" dirty="0">
                <a:solidFill>
                  <a:srgbClr val="D4D4D4"/>
                </a:solidFill>
                <a:effectLst/>
                <a:latin typeface="Consolas" panose="020B0609020204030204" pitchFamily="49" charset="0"/>
              </a:rPr>
              <a:t> = (</a:t>
            </a:r>
            <a:r>
              <a:rPr lang="en-US" sz="1000" b="0" dirty="0">
                <a:solidFill>
                  <a:srgbClr val="569CD6"/>
                </a:solidFill>
                <a:effectLst/>
                <a:latin typeface="Consolas" panose="020B0609020204030204" pitchFamily="49" charset="0"/>
              </a:rPr>
              <a:t>struct</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stack</a:t>
            </a:r>
            <a:r>
              <a:rPr lang="en-US" sz="1000" b="0" dirty="0">
                <a:solidFill>
                  <a:srgbClr val="569CD6"/>
                </a:solidFill>
                <a:effectLst/>
                <a:latin typeface="Consolas" panose="020B0609020204030204" pitchFamily="49" charset="0"/>
              </a:rPr>
              <a:t>*</a:t>
            </a:r>
            <a:r>
              <a:rPr lang="en-US" sz="1000" b="0" dirty="0">
                <a:solidFill>
                  <a:srgbClr val="D4D4D4"/>
                </a:solidFill>
                <a:effectLst/>
                <a:latin typeface="Consolas" panose="020B0609020204030204" pitchFamily="49" charset="0"/>
              </a:rPr>
              <a:t>)</a:t>
            </a:r>
            <a:r>
              <a:rPr lang="en-US" sz="1000" b="0" dirty="0">
                <a:solidFill>
                  <a:srgbClr val="DCDCAA"/>
                </a:solidFill>
                <a:effectLst/>
                <a:latin typeface="Consolas" panose="020B0609020204030204" pitchFamily="49" charset="0"/>
              </a:rPr>
              <a:t>malloc</a:t>
            </a:r>
            <a:r>
              <a:rPr lang="en-US" sz="1000" b="0" dirty="0">
                <a:solidFill>
                  <a:srgbClr val="D4D4D4"/>
                </a:solidFill>
                <a:effectLst/>
                <a:latin typeface="Consolas" panose="020B0609020204030204" pitchFamily="49" charset="0"/>
              </a:rPr>
              <a:t>(</a:t>
            </a:r>
            <a:r>
              <a:rPr lang="en-US" sz="1000" b="0" dirty="0" err="1">
                <a:solidFill>
                  <a:srgbClr val="569CD6"/>
                </a:solidFill>
                <a:effectLst/>
                <a:latin typeface="Consolas" panose="020B0609020204030204" pitchFamily="49" charset="0"/>
              </a:rPr>
              <a:t>sizeof</a:t>
            </a:r>
            <a:r>
              <a:rPr lang="en-US" sz="1000" b="0" dirty="0">
                <a:solidFill>
                  <a:srgbClr val="D4D4D4"/>
                </a:solidFill>
                <a:effectLst/>
                <a:latin typeface="Consolas" panose="020B0609020204030204" pitchFamily="49" charset="0"/>
              </a:rPr>
              <a:t>(*</a:t>
            </a:r>
            <a:r>
              <a:rPr lang="en-US" sz="1000" b="0" dirty="0">
                <a:solidFill>
                  <a:srgbClr val="9CDCFE"/>
                </a:solidFill>
                <a:effectLst/>
                <a:latin typeface="Consolas" panose="020B0609020204030204" pitchFamily="49" charset="0"/>
              </a:rPr>
              <a:t>p</a:t>
            </a:r>
            <a:r>
              <a:rPr lang="en-US" sz="1000" b="0" dirty="0">
                <a:solidFill>
                  <a:srgbClr val="D4D4D4"/>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p</a:t>
            </a:r>
            <a:r>
              <a:rPr lang="en-US" sz="1000" b="0" dirty="0">
                <a:solidFill>
                  <a:srgbClr val="D4D4D4"/>
                </a:solidFill>
                <a:effectLst/>
                <a:latin typeface="Consolas" panose="020B0609020204030204" pitchFamily="49" charset="0"/>
              </a:rPr>
              <a:t> == </a:t>
            </a:r>
            <a:r>
              <a:rPr lang="en-US" sz="1000" b="0" dirty="0">
                <a:solidFill>
                  <a:srgbClr val="569CD6"/>
                </a:solidFill>
                <a:effectLst/>
                <a:latin typeface="Consolas" panose="020B0609020204030204" pitchFamily="49" charset="0"/>
              </a:rPr>
              <a:t>NULL</a:t>
            </a:r>
            <a:r>
              <a:rPr lang="en-US" sz="1000" b="0" dirty="0">
                <a:solidFill>
                  <a:srgbClr val="D4D4D4"/>
                </a:solidFill>
                <a:effectLst/>
                <a:latin typeface="Consolas" panose="020B0609020204030204" pitchFamily="49" charset="0"/>
              </a:rPr>
              <a:t>) {</a:t>
            </a:r>
          </a:p>
          <a:p>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fprintf</a:t>
            </a:r>
            <a:r>
              <a:rPr lang="en-US" sz="1000" b="0" dirty="0">
                <a:solidFill>
                  <a:srgbClr val="D4D4D4"/>
                </a:solidFill>
                <a:effectLst/>
                <a:latin typeface="Consolas" panose="020B0609020204030204" pitchFamily="49" charset="0"/>
              </a:rPr>
              <a:t>(</a:t>
            </a:r>
            <a:r>
              <a:rPr lang="en-US" sz="1000" b="0" dirty="0">
                <a:solidFill>
                  <a:srgbClr val="569CD6"/>
                </a:solidFill>
                <a:effectLst/>
                <a:latin typeface="Consolas" panose="020B0609020204030204" pitchFamily="49" charset="0"/>
              </a:rPr>
              <a:t>stderr</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"Memory allocation failed.</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p>
          <a:p>
            <a:br>
              <a:rPr lang="en-US" sz="1000" b="0" dirty="0">
                <a:solidFill>
                  <a:srgbClr val="D4D4D4"/>
                </a:solidFill>
                <a:effectLst/>
                <a:latin typeface="Consolas" panose="020B0609020204030204" pitchFamily="49" charset="0"/>
              </a:rPr>
            </a:b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p</a:t>
            </a:r>
            <a:r>
              <a:rPr lang="en-US" sz="1000" b="0" dirty="0">
                <a:solidFill>
                  <a:srgbClr val="D4D4D4"/>
                </a:solidFill>
                <a:effectLst/>
                <a:latin typeface="Consolas" panose="020B0609020204030204" pitchFamily="49" charset="0"/>
              </a:rPr>
              <a:t>-&gt;</a:t>
            </a:r>
            <a:r>
              <a:rPr lang="en-US" sz="1000" b="0" dirty="0">
                <a:solidFill>
                  <a:srgbClr val="9CDCFE"/>
                </a:solidFill>
                <a:effectLst/>
                <a:latin typeface="Consolas" panose="020B0609020204030204" pitchFamily="49" charset="0"/>
              </a:rPr>
              <a:t>data</a:t>
            </a:r>
            <a:r>
              <a:rPr lang="en-US" sz="1000" b="0" dirty="0">
                <a:solidFill>
                  <a:srgbClr val="D4D4D4"/>
                </a:solidFill>
                <a:effectLst/>
                <a:latin typeface="Consolas" panose="020B0609020204030204" pitchFamily="49" charset="0"/>
              </a:rPr>
              <a:t> = </a:t>
            </a:r>
            <a:r>
              <a:rPr lang="en-US" sz="1000" b="0" dirty="0">
                <a:solidFill>
                  <a:srgbClr val="9CDCFE"/>
                </a:solidFill>
                <a:effectLst/>
                <a:latin typeface="Consolas" panose="020B0609020204030204" pitchFamily="49" charset="0"/>
              </a:rPr>
              <a:t>x</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p</a:t>
            </a:r>
            <a:r>
              <a:rPr lang="en-US" sz="1000" b="0" dirty="0">
                <a:solidFill>
                  <a:srgbClr val="D4D4D4"/>
                </a:solidFill>
                <a:effectLst/>
                <a:latin typeface="Consolas" panose="020B0609020204030204" pitchFamily="49" charset="0"/>
              </a:rPr>
              <a:t>-&gt;</a:t>
            </a:r>
            <a:r>
              <a:rPr lang="en-US" sz="1000" b="0" dirty="0">
                <a:solidFill>
                  <a:srgbClr val="9CDCFE"/>
                </a:solidFill>
                <a:effectLst/>
                <a:latin typeface="Consolas" panose="020B0609020204030204" pitchFamily="49" charset="0"/>
              </a:rPr>
              <a:t>next</a:t>
            </a:r>
            <a:r>
              <a:rPr lang="en-US" sz="1000" b="0" dirty="0">
                <a:solidFill>
                  <a:srgbClr val="D4D4D4"/>
                </a:solidFill>
                <a:effectLst/>
                <a:latin typeface="Consolas" panose="020B0609020204030204" pitchFamily="49" charset="0"/>
              </a:rPr>
              <a:t> =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 = </a:t>
            </a:r>
            <a:r>
              <a:rPr lang="en-US" sz="1000" b="0" dirty="0">
                <a:solidFill>
                  <a:srgbClr val="9CDCFE"/>
                </a:solidFill>
                <a:effectLst/>
                <a:latin typeface="Consolas" panose="020B0609020204030204" pitchFamily="49" charset="0"/>
              </a:rPr>
              <a:t>p</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endParaRPr lang="en-US" sz="1000" b="0" dirty="0">
              <a:solidFill>
                <a:srgbClr val="D4D4D4"/>
              </a:solidFill>
              <a:effectLst/>
              <a:latin typeface="Consolas" panose="020B0609020204030204" pitchFamily="49" charset="0"/>
            </a:endParaRPr>
          </a:p>
        </p:txBody>
      </p:sp>
      <p:sp>
        <p:nvSpPr>
          <p:cNvPr id="7" name="CuadroTexto 6">
            <a:extLst>
              <a:ext uri="{FF2B5EF4-FFF2-40B4-BE49-F238E27FC236}">
                <a16:creationId xmlns:a16="http://schemas.microsoft.com/office/drawing/2014/main" id="{8406C6FF-4D05-48E6-9D10-7ADC30E383CC}"/>
              </a:ext>
            </a:extLst>
          </p:cNvPr>
          <p:cNvSpPr txBox="1"/>
          <p:nvPr/>
        </p:nvSpPr>
        <p:spPr>
          <a:xfrm>
            <a:off x="4144846" y="816920"/>
            <a:ext cx="4286250" cy="5632311"/>
          </a:xfrm>
          <a:prstGeom prst="rect">
            <a:avLst/>
          </a:prstGeom>
          <a:noFill/>
        </p:spPr>
        <p:txBody>
          <a:bodyPr wrap="square">
            <a:spAutoFit/>
          </a:bodyPr>
          <a:lstStyle/>
          <a:p>
            <a:r>
              <a:rPr lang="en-US" sz="1000" b="0" dirty="0">
                <a:solidFill>
                  <a:srgbClr val="6A9955"/>
                </a:solidFill>
                <a:effectLst/>
                <a:latin typeface="Consolas" panose="020B0609020204030204" pitchFamily="49" charset="0"/>
              </a:rPr>
              <a:t>// Utility function to remove an item from stack</a:t>
            </a:r>
            <a:endParaRPr lang="en-US" sz="1000" b="0" dirty="0">
              <a:solidFill>
                <a:srgbClr val="D4D4D4"/>
              </a:solidFill>
              <a:effectLst/>
              <a:latin typeface="Consolas" panose="020B0609020204030204" pitchFamily="49" charset="0"/>
            </a:endParaRPr>
          </a:p>
          <a:p>
            <a:r>
              <a:rPr lang="en-US" sz="1000" b="0" dirty="0">
                <a:solidFill>
                  <a:srgbClr val="569CD6"/>
                </a:solidFill>
                <a:effectLst/>
                <a:latin typeface="Consolas" panose="020B0609020204030204" pitchFamily="49" charset="0"/>
              </a:rPr>
              <a:t>int</a:t>
            </a: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pop</a:t>
            </a:r>
            <a:r>
              <a:rPr lang="en-US" sz="1000" b="0" dirty="0">
                <a:solidFill>
                  <a:srgbClr val="D4D4D4"/>
                </a:solidFill>
                <a:effectLst/>
                <a:latin typeface="Consolas" panose="020B0609020204030204" pitchFamily="49" charset="0"/>
              </a:rPr>
              <a:t>(</a:t>
            </a:r>
            <a:r>
              <a:rPr lang="en-US" sz="1000" b="0" dirty="0">
                <a:solidFill>
                  <a:srgbClr val="569CD6"/>
                </a:solidFill>
                <a:effectLst/>
                <a:latin typeface="Consolas" panose="020B0609020204030204" pitchFamily="49" charset="0"/>
              </a:rPr>
              <a:t>struct</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stack</a:t>
            </a:r>
            <a:r>
              <a:rPr lang="en-US" sz="1000" b="0" dirty="0">
                <a:solidFill>
                  <a:srgbClr val="569CD6"/>
                </a:solidFill>
                <a:effectLst/>
                <a:latin typeface="Consolas" panose="020B0609020204030204" pitchFamily="49" charset="0"/>
              </a:rPr>
              <a: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x</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struct</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stack</a:t>
            </a:r>
            <a:r>
              <a:rPr lang="en-US" sz="1000" b="0" dirty="0">
                <a:solidFill>
                  <a:srgbClr val="569CD6"/>
                </a:solidFill>
                <a:effectLst/>
                <a:latin typeface="Consolas" panose="020B0609020204030204" pitchFamily="49" charset="0"/>
              </a:rPr>
              <a: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temp</a:t>
            </a:r>
            <a:r>
              <a:rPr lang="en-US" sz="1000" b="0" dirty="0">
                <a:solidFill>
                  <a:srgbClr val="D4D4D4"/>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x</a:t>
            </a:r>
            <a:r>
              <a:rPr lang="en-US" sz="1000" b="0" dirty="0">
                <a:solidFill>
                  <a:srgbClr val="D4D4D4"/>
                </a:solidFill>
                <a:effectLst/>
                <a:latin typeface="Consolas" panose="020B0609020204030204" pitchFamily="49" charset="0"/>
              </a:rPr>
              <a:t> =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)-&gt;</a:t>
            </a:r>
            <a:r>
              <a:rPr lang="en-US" sz="1000" b="0" dirty="0">
                <a:solidFill>
                  <a:srgbClr val="9CDCFE"/>
                </a:solidFill>
                <a:effectLst/>
                <a:latin typeface="Consolas" panose="020B0609020204030204" pitchFamily="49" charset="0"/>
              </a:rPr>
              <a:t>data</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temp</a:t>
            </a:r>
            <a:r>
              <a:rPr lang="en-US" sz="1000" b="0" dirty="0">
                <a:solidFill>
                  <a:srgbClr val="D4D4D4"/>
                </a:solidFill>
                <a:effectLst/>
                <a:latin typeface="Consolas" panose="020B0609020204030204" pitchFamily="49" charset="0"/>
              </a:rPr>
              <a:t> =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 =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)-&gt;</a:t>
            </a:r>
            <a:r>
              <a:rPr lang="en-US" sz="1000" b="0" dirty="0">
                <a:solidFill>
                  <a:srgbClr val="9CDCFE"/>
                </a:solidFill>
                <a:effectLst/>
                <a:latin typeface="Consolas" panose="020B0609020204030204" pitchFamily="49" charset="0"/>
              </a:rPr>
              <a:t>next</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free</a:t>
            </a:r>
            <a:r>
              <a:rPr lang="en-US" sz="1000" b="0" dirty="0">
                <a:solidFill>
                  <a:srgbClr val="D4D4D4"/>
                </a:solidFill>
                <a:effectLst/>
                <a:latin typeface="Consolas" panose="020B0609020204030204" pitchFamily="49" charset="0"/>
              </a:rPr>
              <a:t>(</a:t>
            </a:r>
            <a:r>
              <a:rPr lang="en-US" sz="1000" b="0" dirty="0">
                <a:solidFill>
                  <a:srgbClr val="9CDCFE"/>
                </a:solidFill>
                <a:effectLst/>
                <a:latin typeface="Consolas" panose="020B0609020204030204" pitchFamily="49" charset="0"/>
              </a:rPr>
              <a:t>temp</a:t>
            </a:r>
            <a:r>
              <a:rPr lang="en-US" sz="1000" b="0" dirty="0">
                <a:solidFill>
                  <a:srgbClr val="D4D4D4"/>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x</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r>
              <a:rPr lang="en-US" sz="1000" b="0" dirty="0">
                <a:solidFill>
                  <a:srgbClr val="6A9955"/>
                </a:solidFill>
                <a:effectLst/>
                <a:latin typeface="Consolas" panose="020B0609020204030204" pitchFamily="49" charset="0"/>
              </a:rPr>
              <a:t>// Function to find top item</a:t>
            </a:r>
            <a:endParaRPr lang="en-US" sz="1000" b="0" dirty="0">
              <a:solidFill>
                <a:srgbClr val="D4D4D4"/>
              </a:solidFill>
              <a:effectLst/>
              <a:latin typeface="Consolas" panose="020B0609020204030204" pitchFamily="49" charset="0"/>
            </a:endParaRPr>
          </a:p>
          <a:p>
            <a:r>
              <a:rPr lang="en-US" sz="1000" b="0" dirty="0">
                <a:solidFill>
                  <a:srgbClr val="569CD6"/>
                </a:solidFill>
                <a:effectLst/>
                <a:latin typeface="Consolas" panose="020B0609020204030204" pitchFamily="49" charset="0"/>
              </a:rPr>
              <a:t>int</a:t>
            </a: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top</a:t>
            </a:r>
            <a:r>
              <a:rPr lang="en-US" sz="1000" b="0" dirty="0">
                <a:solidFill>
                  <a:srgbClr val="D4D4D4"/>
                </a:solidFill>
                <a:effectLst/>
                <a:latin typeface="Consolas" panose="020B0609020204030204" pitchFamily="49" charset="0"/>
              </a:rPr>
              <a:t>(</a:t>
            </a:r>
            <a:r>
              <a:rPr lang="en-US" sz="1000" b="0" dirty="0">
                <a:solidFill>
                  <a:srgbClr val="569CD6"/>
                </a:solidFill>
                <a:effectLst/>
                <a:latin typeface="Consolas" panose="020B0609020204030204" pitchFamily="49" charset="0"/>
              </a:rPr>
              <a:t>struct</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stack</a:t>
            </a:r>
            <a:r>
              <a:rPr lang="en-US" sz="1000" b="0" dirty="0">
                <a:solidFill>
                  <a:srgbClr val="569CD6"/>
                </a:solidFill>
                <a:effectLst/>
                <a:latin typeface="Consolas" panose="020B0609020204030204" pitchFamily="49" charset="0"/>
              </a:rPr>
              <a: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 { </a:t>
            </a:r>
            <a:r>
              <a:rPr lang="en-US" sz="1000" b="0" dirty="0">
                <a:solidFill>
                  <a:srgbClr val="C586C0"/>
                </a:solidFill>
                <a:effectLst/>
                <a:latin typeface="Consolas" panose="020B0609020204030204" pitchFamily="49" charset="0"/>
              </a:rPr>
              <a:t>return</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-&gt;</a:t>
            </a:r>
            <a:r>
              <a:rPr lang="en-US" sz="1000" b="0" dirty="0">
                <a:solidFill>
                  <a:srgbClr val="9CDCFE"/>
                </a:solidFill>
                <a:effectLst/>
                <a:latin typeface="Consolas" panose="020B0609020204030204" pitchFamily="49" charset="0"/>
              </a:rPr>
              <a:t>data</a:t>
            </a:r>
            <a:r>
              <a:rPr lang="en-US" sz="1000" b="0" dirty="0">
                <a:solidFill>
                  <a:srgbClr val="D4D4D4"/>
                </a:solidFill>
                <a:effectLst/>
                <a:latin typeface="Consolas" panose="020B0609020204030204" pitchFamily="49" charset="0"/>
              </a:rPr>
              <a:t>); }</a:t>
            </a:r>
          </a:p>
          <a:p>
            <a:br>
              <a:rPr lang="en-US" sz="1000" b="0" dirty="0">
                <a:solidFill>
                  <a:srgbClr val="D4D4D4"/>
                </a:solidFill>
                <a:effectLst/>
                <a:latin typeface="Consolas" panose="020B0609020204030204" pitchFamily="49" charset="0"/>
              </a:rPr>
            </a:br>
            <a:r>
              <a:rPr lang="en-US" sz="1000" b="0" dirty="0">
                <a:solidFill>
                  <a:srgbClr val="6A9955"/>
                </a:solidFill>
                <a:effectLst/>
                <a:latin typeface="Consolas" panose="020B0609020204030204" pitchFamily="49" charset="0"/>
              </a:rPr>
              <a:t>// Recursive function to insert an item x in sorted way</a:t>
            </a:r>
            <a:endParaRPr lang="en-US" sz="1000" b="0" dirty="0">
              <a:solidFill>
                <a:srgbClr val="D4D4D4"/>
              </a:solidFill>
              <a:effectLst/>
              <a:latin typeface="Consolas" panose="020B0609020204030204" pitchFamily="49" charset="0"/>
            </a:endParaRPr>
          </a:p>
          <a:p>
            <a:r>
              <a:rPr lang="en-US" sz="1000" b="0" dirty="0">
                <a:solidFill>
                  <a:srgbClr val="569CD6"/>
                </a:solidFill>
                <a:effectLst/>
                <a:latin typeface="Consolas" panose="020B0609020204030204" pitchFamily="49" charset="0"/>
              </a:rPr>
              <a:t>void</a:t>
            </a:r>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sortedInsert</a:t>
            </a:r>
            <a:r>
              <a:rPr lang="en-US" sz="1000" b="0" dirty="0">
                <a:solidFill>
                  <a:srgbClr val="D4D4D4"/>
                </a:solidFill>
                <a:effectLst/>
                <a:latin typeface="Consolas" panose="020B0609020204030204" pitchFamily="49" charset="0"/>
              </a:rPr>
              <a:t>(</a:t>
            </a:r>
            <a:r>
              <a:rPr lang="en-US" sz="1000" b="0" dirty="0">
                <a:solidFill>
                  <a:srgbClr val="569CD6"/>
                </a:solidFill>
                <a:effectLst/>
                <a:latin typeface="Consolas" panose="020B0609020204030204" pitchFamily="49" charset="0"/>
              </a:rPr>
              <a:t>struct</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stack</a:t>
            </a:r>
            <a:r>
              <a:rPr lang="en-US" sz="1000" b="0" dirty="0">
                <a:solidFill>
                  <a:srgbClr val="569CD6"/>
                </a:solidFill>
                <a:effectLst/>
                <a:latin typeface="Consolas" panose="020B0609020204030204" pitchFamily="49" charset="0"/>
              </a:rPr>
              <a: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x</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a:t>
            </a:r>
          </a:p>
          <a:p>
            <a:r>
              <a:rPr lang="en-US" sz="1000" b="0" dirty="0">
                <a:solidFill>
                  <a:srgbClr val="6A9955"/>
                </a:solidFill>
                <a:effectLst/>
                <a:latin typeface="Consolas" panose="020B0609020204030204" pitchFamily="49" charset="0"/>
              </a:rPr>
              <a:t>    // Base case: Either stack is empty or newly inserted</a:t>
            </a:r>
            <a:endParaRPr lang="en-US" sz="1000" b="0" dirty="0">
              <a:solidFill>
                <a:srgbClr val="D4D4D4"/>
              </a:solidFill>
              <a:effectLst/>
              <a:latin typeface="Consolas" panose="020B0609020204030204" pitchFamily="49" charset="0"/>
            </a:endParaRPr>
          </a:p>
          <a:p>
            <a:r>
              <a:rPr lang="en-US" sz="1000" b="0" dirty="0">
                <a:solidFill>
                  <a:srgbClr val="6A9955"/>
                </a:solidFill>
                <a:effectLst/>
                <a:latin typeface="Consolas" panose="020B0609020204030204" pitchFamily="49" charset="0"/>
              </a:rPr>
              <a:t>    // item is greater than top (more than all existing)</a:t>
            </a:r>
            <a:endParaRPr lang="en-US" sz="1000" b="0" dirty="0">
              <a:solidFill>
                <a:srgbClr val="D4D4D4"/>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isEmpty</a:t>
            </a:r>
            <a:r>
              <a:rPr lang="en-US" sz="1000" b="0" dirty="0">
                <a:solidFill>
                  <a:srgbClr val="D4D4D4"/>
                </a:solidFill>
                <a:effectLst/>
                <a:latin typeface="Consolas" panose="020B0609020204030204" pitchFamily="49" charset="0"/>
              </a:rPr>
              <a:t>(*</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 or </a:t>
            </a:r>
            <a:r>
              <a:rPr lang="en-US" sz="1000" b="0" dirty="0">
                <a:solidFill>
                  <a:srgbClr val="9CDCFE"/>
                </a:solidFill>
                <a:effectLst/>
                <a:latin typeface="Consolas" panose="020B0609020204030204" pitchFamily="49" charset="0"/>
              </a:rPr>
              <a:t>x</a:t>
            </a:r>
            <a:r>
              <a:rPr lang="en-US" sz="1000" b="0" dirty="0">
                <a:solidFill>
                  <a:srgbClr val="D4D4D4"/>
                </a:solidFill>
                <a:effectLst/>
                <a:latin typeface="Consolas" panose="020B0609020204030204" pitchFamily="49" charset="0"/>
              </a:rPr>
              <a:t> &gt; </a:t>
            </a:r>
            <a:r>
              <a:rPr lang="en-US" sz="1000" b="0" dirty="0">
                <a:solidFill>
                  <a:srgbClr val="DCDCAA"/>
                </a:solidFill>
                <a:effectLst/>
                <a:latin typeface="Consolas" panose="020B0609020204030204" pitchFamily="49" charset="0"/>
              </a:rPr>
              <a:t>top</a:t>
            </a:r>
            <a:r>
              <a:rPr lang="en-US" sz="1000" b="0" dirty="0">
                <a:solidFill>
                  <a:srgbClr val="D4D4D4"/>
                </a:solidFill>
                <a:effectLst/>
                <a:latin typeface="Consolas" panose="020B0609020204030204" pitchFamily="49" charset="0"/>
              </a:rPr>
              <a:t>(*</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 {</a:t>
            </a:r>
          </a:p>
          <a:p>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push</a:t>
            </a:r>
            <a:r>
              <a:rPr lang="en-US" sz="1000" b="0" dirty="0">
                <a:solidFill>
                  <a:srgbClr val="D4D4D4"/>
                </a:solidFill>
                <a:effectLst/>
                <a:latin typeface="Consolas" panose="020B0609020204030204" pitchFamily="49" charset="0"/>
              </a:rPr>
              <a:t>(</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x</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p>
          <a:p>
            <a:br>
              <a:rPr lang="en-US" sz="1000" b="0" dirty="0">
                <a:solidFill>
                  <a:srgbClr val="D4D4D4"/>
                </a:solidFill>
                <a:effectLst/>
                <a:latin typeface="Consolas" panose="020B0609020204030204" pitchFamily="49" charset="0"/>
              </a:rPr>
            </a:br>
            <a:r>
              <a:rPr lang="en-US" sz="1000" b="0" dirty="0">
                <a:solidFill>
                  <a:srgbClr val="6A9955"/>
                </a:solidFill>
                <a:effectLst/>
                <a:latin typeface="Consolas" panose="020B0609020204030204" pitchFamily="49" charset="0"/>
              </a:rPr>
              <a:t>    // If top is greater, remove the top item and recur</a:t>
            </a:r>
            <a:endParaRPr lang="en-US" sz="1000" b="0" dirty="0">
              <a:solidFill>
                <a:srgbClr val="D4D4D4"/>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temp</a:t>
            </a:r>
            <a:r>
              <a:rPr lang="en-US" sz="1000" b="0" dirty="0">
                <a:solidFill>
                  <a:srgbClr val="D4D4D4"/>
                </a:solidFill>
                <a:effectLst/>
                <a:latin typeface="Consolas" panose="020B0609020204030204" pitchFamily="49" charset="0"/>
              </a:rPr>
              <a:t> = </a:t>
            </a:r>
            <a:r>
              <a:rPr lang="en-US" sz="1000" b="0" dirty="0">
                <a:solidFill>
                  <a:srgbClr val="DCDCAA"/>
                </a:solidFill>
                <a:effectLst/>
                <a:latin typeface="Consolas" panose="020B0609020204030204" pitchFamily="49" charset="0"/>
              </a:rPr>
              <a:t>pop</a:t>
            </a:r>
            <a:r>
              <a:rPr lang="en-US" sz="1000" b="0" dirty="0">
                <a:solidFill>
                  <a:srgbClr val="D4D4D4"/>
                </a:solidFill>
                <a:effectLst/>
                <a:latin typeface="Consolas" panose="020B0609020204030204" pitchFamily="49" charset="0"/>
              </a:rPr>
              <a:t>(</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sortedInsert</a:t>
            </a:r>
            <a:r>
              <a:rPr lang="en-US" sz="1000" b="0" dirty="0">
                <a:solidFill>
                  <a:srgbClr val="D4D4D4"/>
                </a:solidFill>
                <a:effectLst/>
                <a:latin typeface="Consolas" panose="020B0609020204030204" pitchFamily="49" charset="0"/>
              </a:rPr>
              <a:t>(</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x</a:t>
            </a:r>
            <a:r>
              <a:rPr lang="en-US" sz="1000" b="0" dirty="0">
                <a:solidFill>
                  <a:srgbClr val="D4D4D4"/>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r>
              <a:rPr lang="en-US" sz="1000" b="0" dirty="0">
                <a:solidFill>
                  <a:srgbClr val="6A9955"/>
                </a:solidFill>
                <a:effectLst/>
                <a:latin typeface="Consolas" panose="020B0609020204030204" pitchFamily="49" charset="0"/>
              </a:rPr>
              <a:t>    // Put back the top item removed earlier</a:t>
            </a:r>
            <a:endParaRPr lang="en-US" sz="1000" b="0" dirty="0">
              <a:solidFill>
                <a:srgbClr val="D4D4D4"/>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push</a:t>
            </a:r>
            <a:r>
              <a:rPr lang="en-US" sz="1000" b="0" dirty="0">
                <a:solidFill>
                  <a:srgbClr val="D4D4D4"/>
                </a:solidFill>
                <a:effectLst/>
                <a:latin typeface="Consolas" panose="020B0609020204030204" pitchFamily="49" charset="0"/>
              </a:rPr>
              <a:t>(</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temp</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endParaRPr lang="en-US" sz="1000" b="0" dirty="0">
              <a:solidFill>
                <a:srgbClr val="D4D4D4"/>
              </a:solidFill>
              <a:effectLst/>
              <a:latin typeface="Consolas" panose="020B0609020204030204" pitchFamily="49" charset="0"/>
            </a:endParaRPr>
          </a:p>
        </p:txBody>
      </p:sp>
      <p:sp>
        <p:nvSpPr>
          <p:cNvPr id="9" name="CuadroTexto 8">
            <a:extLst>
              <a:ext uri="{FF2B5EF4-FFF2-40B4-BE49-F238E27FC236}">
                <a16:creationId xmlns:a16="http://schemas.microsoft.com/office/drawing/2014/main" id="{92B7A3AB-3848-4A62-9858-3E28147FC484}"/>
              </a:ext>
            </a:extLst>
          </p:cNvPr>
          <p:cNvSpPr txBox="1"/>
          <p:nvPr/>
        </p:nvSpPr>
        <p:spPr>
          <a:xfrm>
            <a:off x="8484289" y="19342"/>
            <a:ext cx="4034118" cy="7325082"/>
          </a:xfrm>
          <a:prstGeom prst="rect">
            <a:avLst/>
          </a:prstGeom>
          <a:noFill/>
        </p:spPr>
        <p:txBody>
          <a:bodyPr wrap="square">
            <a:spAutoFit/>
          </a:bodyPr>
          <a:lstStyle/>
          <a:p>
            <a:r>
              <a:rPr lang="en-US" sz="1000" b="0" dirty="0">
                <a:solidFill>
                  <a:srgbClr val="6A9955"/>
                </a:solidFill>
                <a:effectLst/>
                <a:latin typeface="Consolas" panose="020B0609020204030204" pitchFamily="49" charset="0"/>
              </a:rPr>
              <a:t>// Function to sort stack</a:t>
            </a:r>
            <a:endParaRPr lang="en-US" sz="1000" b="0" dirty="0">
              <a:solidFill>
                <a:srgbClr val="D4D4D4"/>
              </a:solidFill>
              <a:effectLst/>
              <a:latin typeface="Consolas" panose="020B0609020204030204" pitchFamily="49" charset="0"/>
            </a:endParaRPr>
          </a:p>
          <a:p>
            <a:r>
              <a:rPr lang="en-US" sz="1000" b="0" dirty="0">
                <a:solidFill>
                  <a:srgbClr val="569CD6"/>
                </a:solidFill>
                <a:effectLst/>
                <a:latin typeface="Consolas" panose="020B0609020204030204" pitchFamily="49" charset="0"/>
              </a:rPr>
              <a:t>void</a:t>
            </a:r>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sortStack</a:t>
            </a:r>
            <a:r>
              <a:rPr lang="en-US" sz="1000" b="0" dirty="0">
                <a:solidFill>
                  <a:srgbClr val="D4D4D4"/>
                </a:solidFill>
                <a:effectLst/>
                <a:latin typeface="Consolas" panose="020B0609020204030204" pitchFamily="49" charset="0"/>
              </a:rPr>
              <a:t>(</a:t>
            </a:r>
            <a:r>
              <a:rPr lang="en-US" sz="1000" b="0" dirty="0">
                <a:solidFill>
                  <a:srgbClr val="569CD6"/>
                </a:solidFill>
                <a:effectLst/>
                <a:latin typeface="Consolas" panose="020B0609020204030204" pitchFamily="49" charset="0"/>
              </a:rPr>
              <a:t>struct</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stack</a:t>
            </a:r>
            <a:r>
              <a:rPr lang="en-US" sz="1000" b="0" dirty="0">
                <a:solidFill>
                  <a:srgbClr val="569CD6"/>
                </a:solidFill>
                <a:effectLst/>
                <a:latin typeface="Consolas" panose="020B0609020204030204" pitchFamily="49" charset="0"/>
              </a:rPr>
              <a: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a:t>
            </a:r>
          </a:p>
          <a:p>
            <a:r>
              <a:rPr lang="en-US" sz="1000" b="0" dirty="0">
                <a:solidFill>
                  <a:srgbClr val="6A9955"/>
                </a:solidFill>
                <a:effectLst/>
                <a:latin typeface="Consolas" panose="020B0609020204030204" pitchFamily="49" charset="0"/>
              </a:rPr>
              <a:t>    // If stack is not empty</a:t>
            </a:r>
            <a:endParaRPr lang="en-US" sz="1000" b="0" dirty="0">
              <a:solidFill>
                <a:srgbClr val="D4D4D4"/>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isEmpty</a:t>
            </a:r>
            <a:r>
              <a:rPr lang="en-US" sz="1000" b="0" dirty="0">
                <a:solidFill>
                  <a:srgbClr val="D4D4D4"/>
                </a:solidFill>
                <a:effectLst/>
                <a:latin typeface="Consolas" panose="020B0609020204030204" pitchFamily="49" charset="0"/>
              </a:rPr>
              <a:t>(*</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 {</a:t>
            </a:r>
          </a:p>
          <a:p>
            <a:r>
              <a:rPr lang="en-US" sz="1000" b="0" dirty="0">
                <a:solidFill>
                  <a:srgbClr val="6A9955"/>
                </a:solidFill>
                <a:effectLst/>
                <a:latin typeface="Consolas" panose="020B0609020204030204" pitchFamily="49" charset="0"/>
              </a:rPr>
              <a:t>        // Remove the top item</a:t>
            </a:r>
            <a:endParaRPr lang="en-US" sz="1000" b="0" dirty="0">
              <a:solidFill>
                <a:srgbClr val="D4D4D4"/>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x</a:t>
            </a:r>
            <a:r>
              <a:rPr lang="en-US" sz="1000" b="0" dirty="0">
                <a:solidFill>
                  <a:srgbClr val="D4D4D4"/>
                </a:solidFill>
                <a:effectLst/>
                <a:latin typeface="Consolas" panose="020B0609020204030204" pitchFamily="49" charset="0"/>
              </a:rPr>
              <a:t> = </a:t>
            </a:r>
            <a:r>
              <a:rPr lang="en-US" sz="1000" b="0" dirty="0">
                <a:solidFill>
                  <a:srgbClr val="DCDCAA"/>
                </a:solidFill>
                <a:effectLst/>
                <a:latin typeface="Consolas" panose="020B0609020204030204" pitchFamily="49" charset="0"/>
              </a:rPr>
              <a:t>pop</a:t>
            </a:r>
            <a:r>
              <a:rPr lang="en-US" sz="1000" b="0" dirty="0">
                <a:solidFill>
                  <a:srgbClr val="D4D4D4"/>
                </a:solidFill>
                <a:effectLst/>
                <a:latin typeface="Consolas" panose="020B0609020204030204" pitchFamily="49" charset="0"/>
              </a:rPr>
              <a:t>(</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r>
              <a:rPr lang="en-US" sz="1000" b="0" dirty="0">
                <a:solidFill>
                  <a:srgbClr val="6A9955"/>
                </a:solidFill>
                <a:effectLst/>
                <a:latin typeface="Consolas" panose="020B0609020204030204" pitchFamily="49" charset="0"/>
              </a:rPr>
              <a:t>        // Sort remaining stack</a:t>
            </a:r>
            <a:endParaRPr lang="en-US" sz="1000" b="0" dirty="0">
              <a:solidFill>
                <a:srgbClr val="D4D4D4"/>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sortStack</a:t>
            </a:r>
            <a:r>
              <a:rPr lang="en-US" sz="1000" b="0" dirty="0">
                <a:solidFill>
                  <a:srgbClr val="D4D4D4"/>
                </a:solidFill>
                <a:effectLst/>
                <a:latin typeface="Consolas" panose="020B0609020204030204" pitchFamily="49" charset="0"/>
              </a:rPr>
              <a:t>(</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r>
              <a:rPr lang="en-US" sz="1000" b="0" dirty="0">
                <a:solidFill>
                  <a:srgbClr val="6A9955"/>
                </a:solidFill>
                <a:effectLst/>
                <a:latin typeface="Consolas" panose="020B0609020204030204" pitchFamily="49" charset="0"/>
              </a:rPr>
              <a:t>        // Push the top item back in sorted stack</a:t>
            </a:r>
            <a:endParaRPr lang="en-US" sz="1000" b="0" dirty="0">
              <a:solidFill>
                <a:srgbClr val="D4D4D4"/>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sortedInsert</a:t>
            </a:r>
            <a:r>
              <a:rPr lang="en-US" sz="1000" b="0" dirty="0">
                <a:solidFill>
                  <a:srgbClr val="D4D4D4"/>
                </a:solidFill>
                <a:effectLst/>
                <a:latin typeface="Consolas" panose="020B0609020204030204" pitchFamily="49" charset="0"/>
              </a:rPr>
              <a:t>(</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x</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p>
          <a:p>
            <a:r>
              <a:rPr lang="en-US" sz="1000" b="0" dirty="0">
                <a:solidFill>
                  <a:srgbClr val="D4D4D4"/>
                </a:solidFill>
                <a:effectLst/>
                <a:latin typeface="Consolas" panose="020B0609020204030204" pitchFamily="49" charset="0"/>
              </a:rPr>
              <a:t>}</a:t>
            </a:r>
          </a:p>
          <a:p>
            <a:r>
              <a:rPr lang="en-US" sz="1000" b="0" dirty="0">
                <a:solidFill>
                  <a:srgbClr val="6A9955"/>
                </a:solidFill>
                <a:effectLst/>
                <a:latin typeface="Consolas" panose="020B0609020204030204" pitchFamily="49" charset="0"/>
              </a:rPr>
              <a:t>// Utility function to print contents of stack</a:t>
            </a:r>
            <a:endParaRPr lang="en-US" sz="1000" b="0" dirty="0">
              <a:solidFill>
                <a:srgbClr val="D4D4D4"/>
              </a:solidFill>
              <a:effectLst/>
              <a:latin typeface="Consolas" panose="020B0609020204030204" pitchFamily="49" charset="0"/>
            </a:endParaRPr>
          </a:p>
          <a:p>
            <a:r>
              <a:rPr lang="en-US" sz="1000" b="0" dirty="0">
                <a:solidFill>
                  <a:srgbClr val="569CD6"/>
                </a:solidFill>
                <a:effectLst/>
                <a:latin typeface="Consolas" panose="020B0609020204030204" pitchFamily="49" charset="0"/>
              </a:rPr>
              <a:t>void</a:t>
            </a:r>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printStack</a:t>
            </a:r>
            <a:r>
              <a:rPr lang="en-US" sz="1000" b="0" dirty="0">
                <a:solidFill>
                  <a:srgbClr val="D4D4D4"/>
                </a:solidFill>
                <a:effectLst/>
                <a:latin typeface="Consolas" panose="020B0609020204030204" pitchFamily="49" charset="0"/>
              </a:rPr>
              <a:t>(</a:t>
            </a:r>
            <a:r>
              <a:rPr lang="en-US" sz="1000" b="0" dirty="0">
                <a:solidFill>
                  <a:srgbClr val="569CD6"/>
                </a:solidFill>
                <a:effectLst/>
                <a:latin typeface="Consolas" panose="020B0609020204030204" pitchFamily="49" charset="0"/>
              </a:rPr>
              <a:t>struct</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stack</a:t>
            </a:r>
            <a:r>
              <a:rPr lang="en-US" sz="1000" b="0" dirty="0">
                <a:solidFill>
                  <a:srgbClr val="569CD6"/>
                </a:solidFill>
                <a:effectLst/>
                <a:latin typeface="Consolas" panose="020B0609020204030204" pitchFamily="49" charset="0"/>
              </a:rPr>
              <a: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while</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 {</a:t>
            </a:r>
          </a:p>
          <a:p>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cout</a:t>
            </a: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&lt;&lt;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-&gt;</a:t>
            </a:r>
            <a:r>
              <a:rPr lang="en-US" sz="1000" b="0" dirty="0">
                <a:solidFill>
                  <a:srgbClr val="9CDCFE"/>
                </a:solidFill>
                <a:effectLst/>
                <a:latin typeface="Consolas" panose="020B0609020204030204" pitchFamily="49" charset="0"/>
              </a:rPr>
              <a:t>data</a:t>
            </a: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&lt;&lt;</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 = </a:t>
            </a:r>
            <a:r>
              <a:rPr lang="en-US" sz="1000" b="0" dirty="0">
                <a:solidFill>
                  <a:srgbClr val="9CDCFE"/>
                </a:solidFill>
                <a:effectLst/>
                <a:latin typeface="Consolas" panose="020B0609020204030204" pitchFamily="49" charset="0"/>
              </a:rPr>
              <a:t>s</a:t>
            </a:r>
            <a:r>
              <a:rPr lang="en-US" sz="1000" b="0" dirty="0">
                <a:solidFill>
                  <a:srgbClr val="D4D4D4"/>
                </a:solidFill>
                <a:effectLst/>
                <a:latin typeface="Consolas" panose="020B0609020204030204" pitchFamily="49" charset="0"/>
              </a:rPr>
              <a:t>-&gt;</a:t>
            </a:r>
            <a:r>
              <a:rPr lang="en-US" sz="1000" b="0" dirty="0">
                <a:solidFill>
                  <a:srgbClr val="9CDCFE"/>
                </a:solidFill>
                <a:effectLst/>
                <a:latin typeface="Consolas" panose="020B0609020204030204" pitchFamily="49" charset="0"/>
              </a:rPr>
              <a:t>next</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p>
          <a:p>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cout</a:t>
            </a: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&lt;&lt;</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a:t>
            </a:r>
          </a:p>
          <a:p>
            <a:r>
              <a:rPr lang="en-US" sz="1000" b="0" dirty="0">
                <a:solidFill>
                  <a:srgbClr val="6A9955"/>
                </a:solidFill>
                <a:effectLst/>
                <a:latin typeface="Consolas" panose="020B0609020204030204" pitchFamily="49" charset="0"/>
              </a:rPr>
              <a:t>// Driver code</a:t>
            </a:r>
            <a:endParaRPr lang="en-US" sz="1000" b="0" dirty="0">
              <a:solidFill>
                <a:srgbClr val="D4D4D4"/>
              </a:solidFill>
              <a:effectLst/>
              <a:latin typeface="Consolas" panose="020B0609020204030204" pitchFamily="49" charset="0"/>
            </a:endParaRPr>
          </a:p>
          <a:p>
            <a:r>
              <a:rPr lang="en-US" sz="1000" b="0" dirty="0">
                <a:solidFill>
                  <a:srgbClr val="569CD6"/>
                </a:solidFill>
                <a:effectLst/>
                <a:latin typeface="Consolas" panose="020B0609020204030204" pitchFamily="49" charset="0"/>
              </a:rPr>
              <a:t>int</a:t>
            </a: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main</a:t>
            </a:r>
            <a:r>
              <a:rPr lang="en-US" sz="1000" b="0" dirty="0">
                <a:solidFill>
                  <a:srgbClr val="D4D4D4"/>
                </a:solidFill>
                <a:effectLst/>
                <a:latin typeface="Consolas" panose="020B0609020204030204" pitchFamily="49" charset="0"/>
              </a:rPr>
              <a:t>(</a:t>
            </a:r>
            <a:r>
              <a:rPr lang="en-US" sz="1000" b="0" dirty="0">
                <a:solidFill>
                  <a:srgbClr val="569CD6"/>
                </a:solidFill>
                <a:effectLst/>
                <a:latin typeface="Consolas" panose="020B0609020204030204" pitchFamily="49" charset="0"/>
              </a:rPr>
              <a:t>void</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struct</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stack</a:t>
            </a:r>
            <a:r>
              <a:rPr lang="en-US" sz="1000" b="0" dirty="0">
                <a:solidFill>
                  <a:srgbClr val="569CD6"/>
                </a:solidFill>
                <a:effectLst/>
                <a:latin typeface="Consolas" panose="020B0609020204030204" pitchFamily="49" charset="0"/>
              </a:rPr>
              <a:t>*</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top</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initStack</a:t>
            </a:r>
            <a:r>
              <a:rPr lang="en-US" sz="1000" b="0" dirty="0">
                <a:solidFill>
                  <a:srgbClr val="D4D4D4"/>
                </a:solidFill>
                <a:effectLst/>
                <a:latin typeface="Consolas" panose="020B0609020204030204" pitchFamily="49" charset="0"/>
              </a:rPr>
              <a:t>(&amp;</a:t>
            </a:r>
            <a:r>
              <a:rPr lang="en-US" sz="1000" b="0" dirty="0">
                <a:solidFill>
                  <a:srgbClr val="9CDCFE"/>
                </a:solidFill>
                <a:effectLst/>
                <a:latin typeface="Consolas" panose="020B0609020204030204" pitchFamily="49" charset="0"/>
              </a:rPr>
              <a:t>top</a:t>
            </a: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push</a:t>
            </a:r>
            <a:r>
              <a:rPr lang="en-US" sz="1000" b="0" dirty="0">
                <a:solidFill>
                  <a:srgbClr val="D4D4D4"/>
                </a:solidFill>
                <a:effectLst/>
                <a:latin typeface="Consolas" panose="020B0609020204030204" pitchFamily="49" charset="0"/>
              </a:rPr>
              <a:t>(&amp;</a:t>
            </a:r>
            <a:r>
              <a:rPr lang="en-US" sz="1000" b="0" dirty="0">
                <a:solidFill>
                  <a:srgbClr val="9CDCFE"/>
                </a:solidFill>
                <a:effectLst/>
                <a:latin typeface="Consolas" panose="020B0609020204030204" pitchFamily="49" charset="0"/>
              </a:rPr>
              <a:t>top</a:t>
            </a:r>
            <a:r>
              <a:rPr lang="en-US" sz="1000" b="0" dirty="0">
                <a:solidFill>
                  <a:srgbClr val="D4D4D4"/>
                </a:solidFill>
                <a:effectLst/>
                <a:latin typeface="Consolas" panose="020B0609020204030204" pitchFamily="49" charset="0"/>
              </a:rPr>
              <a:t>, </a:t>
            </a:r>
            <a:r>
              <a:rPr lang="en-US" sz="1000" b="0" dirty="0">
                <a:solidFill>
                  <a:srgbClr val="B5CEA8"/>
                </a:solidFill>
                <a:effectLst/>
                <a:latin typeface="Consolas" panose="020B0609020204030204" pitchFamily="49" charset="0"/>
              </a:rPr>
              <a:t>30</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push</a:t>
            </a:r>
            <a:r>
              <a:rPr lang="en-US" sz="1000" b="0" dirty="0">
                <a:solidFill>
                  <a:srgbClr val="D4D4D4"/>
                </a:solidFill>
                <a:effectLst/>
                <a:latin typeface="Consolas" panose="020B0609020204030204" pitchFamily="49" charset="0"/>
              </a:rPr>
              <a:t>(&amp;</a:t>
            </a:r>
            <a:r>
              <a:rPr lang="en-US" sz="1000" b="0" dirty="0">
                <a:solidFill>
                  <a:srgbClr val="9CDCFE"/>
                </a:solidFill>
                <a:effectLst/>
                <a:latin typeface="Consolas" panose="020B0609020204030204" pitchFamily="49" charset="0"/>
              </a:rPr>
              <a:t>top</a:t>
            </a:r>
            <a:r>
              <a:rPr lang="en-US" sz="1000" b="0" dirty="0">
                <a:solidFill>
                  <a:srgbClr val="D4D4D4"/>
                </a:solidFill>
                <a:effectLst/>
                <a:latin typeface="Consolas" panose="020B0609020204030204" pitchFamily="49" charset="0"/>
              </a:rPr>
              <a:t>, -</a:t>
            </a:r>
            <a:r>
              <a:rPr lang="en-US" sz="1000" b="0" dirty="0">
                <a:solidFill>
                  <a:srgbClr val="B5CEA8"/>
                </a:solidFill>
                <a:effectLst/>
                <a:latin typeface="Consolas" panose="020B0609020204030204" pitchFamily="49" charset="0"/>
              </a:rPr>
              <a:t>5</a:t>
            </a: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push</a:t>
            </a:r>
            <a:r>
              <a:rPr lang="en-US" sz="1000" b="0" dirty="0">
                <a:solidFill>
                  <a:srgbClr val="D4D4D4"/>
                </a:solidFill>
                <a:effectLst/>
                <a:latin typeface="Consolas" panose="020B0609020204030204" pitchFamily="49" charset="0"/>
              </a:rPr>
              <a:t>(&amp;</a:t>
            </a:r>
            <a:r>
              <a:rPr lang="en-US" sz="1000" b="0" dirty="0">
                <a:solidFill>
                  <a:srgbClr val="9CDCFE"/>
                </a:solidFill>
                <a:effectLst/>
                <a:latin typeface="Consolas" panose="020B0609020204030204" pitchFamily="49" charset="0"/>
              </a:rPr>
              <a:t>top</a:t>
            </a:r>
            <a:r>
              <a:rPr lang="en-US" sz="1000" b="0" dirty="0">
                <a:solidFill>
                  <a:srgbClr val="D4D4D4"/>
                </a:solidFill>
                <a:effectLst/>
                <a:latin typeface="Consolas" panose="020B0609020204030204" pitchFamily="49" charset="0"/>
              </a:rPr>
              <a:t>, </a:t>
            </a:r>
            <a:r>
              <a:rPr lang="en-US" sz="1000" b="0" dirty="0">
                <a:solidFill>
                  <a:srgbClr val="B5CEA8"/>
                </a:solidFill>
                <a:effectLst/>
                <a:latin typeface="Consolas" panose="020B0609020204030204" pitchFamily="49" charset="0"/>
              </a:rPr>
              <a:t>18</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push</a:t>
            </a:r>
            <a:r>
              <a:rPr lang="en-US" sz="1000" b="0" dirty="0">
                <a:solidFill>
                  <a:srgbClr val="D4D4D4"/>
                </a:solidFill>
                <a:effectLst/>
                <a:latin typeface="Consolas" panose="020B0609020204030204" pitchFamily="49" charset="0"/>
              </a:rPr>
              <a:t>(&amp;</a:t>
            </a:r>
            <a:r>
              <a:rPr lang="en-US" sz="1000" b="0" dirty="0">
                <a:solidFill>
                  <a:srgbClr val="9CDCFE"/>
                </a:solidFill>
                <a:effectLst/>
                <a:latin typeface="Consolas" panose="020B0609020204030204" pitchFamily="49" charset="0"/>
              </a:rPr>
              <a:t>top</a:t>
            </a:r>
            <a:r>
              <a:rPr lang="en-US" sz="1000" b="0" dirty="0">
                <a:solidFill>
                  <a:srgbClr val="D4D4D4"/>
                </a:solidFill>
                <a:effectLst/>
                <a:latin typeface="Consolas" panose="020B0609020204030204" pitchFamily="49" charset="0"/>
              </a:rPr>
              <a:t>, </a:t>
            </a:r>
            <a:r>
              <a:rPr lang="en-US" sz="1000" b="0" dirty="0">
                <a:solidFill>
                  <a:srgbClr val="B5CEA8"/>
                </a:solidFill>
                <a:effectLst/>
                <a:latin typeface="Consolas" panose="020B0609020204030204" pitchFamily="49" charset="0"/>
              </a:rPr>
              <a:t>14</a:t>
            </a: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push</a:t>
            </a:r>
            <a:r>
              <a:rPr lang="en-US" sz="1000" b="0" dirty="0">
                <a:solidFill>
                  <a:srgbClr val="D4D4D4"/>
                </a:solidFill>
                <a:effectLst/>
                <a:latin typeface="Consolas" panose="020B0609020204030204" pitchFamily="49" charset="0"/>
              </a:rPr>
              <a:t>(&amp;</a:t>
            </a:r>
            <a:r>
              <a:rPr lang="en-US" sz="1000" b="0" dirty="0">
                <a:solidFill>
                  <a:srgbClr val="9CDCFE"/>
                </a:solidFill>
                <a:effectLst/>
                <a:latin typeface="Consolas" panose="020B0609020204030204" pitchFamily="49" charset="0"/>
              </a:rPr>
              <a:t>top</a:t>
            </a:r>
            <a:r>
              <a:rPr lang="en-US" sz="1000" b="0" dirty="0">
                <a:solidFill>
                  <a:srgbClr val="D4D4D4"/>
                </a:solidFill>
                <a:effectLst/>
                <a:latin typeface="Consolas" panose="020B0609020204030204" pitchFamily="49" charset="0"/>
              </a:rPr>
              <a:t>, -</a:t>
            </a:r>
            <a:r>
              <a:rPr lang="en-US" sz="1000" b="0" dirty="0">
                <a:solidFill>
                  <a:srgbClr val="B5CEA8"/>
                </a:solidFill>
                <a:effectLst/>
                <a:latin typeface="Consolas" panose="020B0609020204030204" pitchFamily="49" charset="0"/>
              </a:rPr>
              <a:t>3</a:t>
            </a:r>
            <a:r>
              <a:rPr lang="en-US" sz="1000" b="0" dirty="0">
                <a:solidFill>
                  <a:srgbClr val="D4D4D4"/>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cout</a:t>
            </a: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&lt;&lt;</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"Stack elements before sorting:</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printStack</a:t>
            </a:r>
            <a:r>
              <a:rPr lang="en-US" sz="1000" b="0" dirty="0">
                <a:solidFill>
                  <a:srgbClr val="D4D4D4"/>
                </a:solidFill>
                <a:effectLst/>
                <a:latin typeface="Consolas" panose="020B0609020204030204" pitchFamily="49" charset="0"/>
              </a:rPr>
              <a:t>(</a:t>
            </a:r>
            <a:r>
              <a:rPr lang="en-US" sz="1000" b="0" dirty="0">
                <a:solidFill>
                  <a:srgbClr val="9CDCFE"/>
                </a:solidFill>
                <a:effectLst/>
                <a:latin typeface="Consolas" panose="020B0609020204030204" pitchFamily="49" charset="0"/>
              </a:rPr>
              <a:t>top</a:t>
            </a:r>
            <a:r>
              <a:rPr lang="en-US" sz="1000" b="0" dirty="0">
                <a:solidFill>
                  <a:srgbClr val="D4D4D4"/>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sortStack</a:t>
            </a:r>
            <a:r>
              <a:rPr lang="en-US" sz="1000" b="0" dirty="0">
                <a:solidFill>
                  <a:srgbClr val="D4D4D4"/>
                </a:solidFill>
                <a:effectLst/>
                <a:latin typeface="Consolas" panose="020B0609020204030204" pitchFamily="49" charset="0"/>
              </a:rPr>
              <a:t>(&amp;</a:t>
            </a:r>
            <a:r>
              <a:rPr lang="en-US" sz="1000" b="0" dirty="0">
                <a:solidFill>
                  <a:srgbClr val="9CDCFE"/>
                </a:solidFill>
                <a:effectLst/>
                <a:latin typeface="Consolas" panose="020B0609020204030204" pitchFamily="49" charset="0"/>
              </a:rPr>
              <a:t>top</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cout</a:t>
            </a: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&lt;&lt;</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D4D4D4"/>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cout</a:t>
            </a: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&lt;&lt;</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"Stack </a:t>
            </a:r>
            <a:r>
              <a:rPr lang="en-US" sz="1000" b="0">
                <a:solidFill>
                  <a:srgbClr val="CE9178"/>
                </a:solidFill>
                <a:effectLst/>
                <a:latin typeface="Consolas" panose="020B0609020204030204" pitchFamily="49" charset="0"/>
              </a:rPr>
              <a:t>elements </a:t>
            </a:r>
            <a:br>
              <a:rPr lang="en-US" sz="1000" b="0">
                <a:solidFill>
                  <a:srgbClr val="CE9178"/>
                </a:solidFill>
                <a:effectLst/>
                <a:latin typeface="Consolas" panose="020B0609020204030204" pitchFamily="49" charset="0"/>
              </a:rPr>
            </a:br>
            <a:r>
              <a:rPr lang="en-US" sz="1000" b="0">
                <a:solidFill>
                  <a:srgbClr val="CE9178"/>
                </a:solidFill>
                <a:effectLst/>
                <a:latin typeface="Consolas" panose="020B0609020204030204" pitchFamily="49" charset="0"/>
              </a:rPr>
              <a:t>             after sorting</a:t>
            </a:r>
            <a:r>
              <a:rPr lang="en-US" sz="1000" b="0" dirty="0">
                <a:solidFill>
                  <a:srgbClr val="CE9178"/>
                </a:solidFill>
                <a:effectLst/>
                <a:latin typeface="Consolas" panose="020B0609020204030204" pitchFamily="49" charset="0"/>
              </a:rPr>
              <a:t>:</a:t>
            </a:r>
            <a:r>
              <a:rPr lang="en-US" sz="1000" b="0" dirty="0">
                <a:solidFill>
                  <a:srgbClr val="D7BA7D"/>
                </a:solidFill>
                <a:effectLst/>
                <a:latin typeface="Consolas" panose="020B0609020204030204" pitchFamily="49" charset="0"/>
              </a:rPr>
              <a:t>\n</a:t>
            </a:r>
            <a:r>
              <a:rPr lang="en-US" sz="1000" b="0" dirty="0">
                <a:solidFill>
                  <a:srgbClr val="CE9178"/>
                </a:solidFill>
                <a:effectLst/>
                <a:latin typeface="Consolas" panose="020B0609020204030204" pitchFamily="49" charset="0"/>
              </a:rPr>
              <a:t>"</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printStack</a:t>
            </a:r>
            <a:r>
              <a:rPr lang="en-US" sz="1000" b="0" dirty="0">
                <a:solidFill>
                  <a:srgbClr val="D4D4D4"/>
                </a:solidFill>
                <a:effectLst/>
                <a:latin typeface="Consolas" panose="020B0609020204030204" pitchFamily="49" charset="0"/>
              </a:rPr>
              <a:t>(</a:t>
            </a:r>
            <a:r>
              <a:rPr lang="en-US" sz="1000" b="0" dirty="0">
                <a:solidFill>
                  <a:srgbClr val="9CDCFE"/>
                </a:solidFill>
                <a:effectLst/>
                <a:latin typeface="Consolas" panose="020B0609020204030204" pitchFamily="49" charset="0"/>
              </a:rPr>
              <a:t>top</a:t>
            </a:r>
            <a:r>
              <a:rPr lang="en-US" sz="1000" b="0" dirty="0">
                <a:solidFill>
                  <a:srgbClr val="D4D4D4"/>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D4D4D4"/>
                </a:solidFill>
                <a:effectLst/>
                <a:latin typeface="Consolas" panose="020B0609020204030204" pitchFamily="49" charset="0"/>
              </a:rPr>
              <a:t> </a:t>
            </a:r>
            <a:r>
              <a:rPr lang="en-US" sz="1000" b="0" dirty="0">
                <a:solidFill>
                  <a:srgbClr val="B5CEA8"/>
                </a:solidFill>
                <a:effectLst/>
                <a:latin typeface="Consolas" panose="020B0609020204030204" pitchFamily="49" charset="0"/>
              </a:rPr>
              <a:t>0</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endParaRPr lang="en-US" sz="1000" b="0" dirty="0">
              <a:solidFill>
                <a:srgbClr val="D4D4D4"/>
              </a:solidFill>
              <a:effectLst/>
              <a:latin typeface="Consolas" panose="020B0609020204030204" pitchFamily="49" charset="0"/>
            </a:endParaRPr>
          </a:p>
        </p:txBody>
      </p:sp>
      <p:sp>
        <p:nvSpPr>
          <p:cNvPr id="10" name="CuadroTexto 9">
            <a:extLst>
              <a:ext uri="{FF2B5EF4-FFF2-40B4-BE49-F238E27FC236}">
                <a16:creationId xmlns:a16="http://schemas.microsoft.com/office/drawing/2014/main" id="{4547F85A-A70A-4712-B913-64ADB2ED2B4F}"/>
              </a:ext>
            </a:extLst>
          </p:cNvPr>
          <p:cNvSpPr txBox="1"/>
          <p:nvPr/>
        </p:nvSpPr>
        <p:spPr>
          <a:xfrm>
            <a:off x="169016" y="119271"/>
            <a:ext cx="7570086" cy="954107"/>
          </a:xfrm>
          <a:prstGeom prst="rect">
            <a:avLst/>
          </a:prstGeom>
          <a:noFill/>
        </p:spPr>
        <p:txBody>
          <a:bodyPr wrap="none" rtlCol="0">
            <a:spAutoFit/>
          </a:bodyPr>
          <a:lstStyle/>
          <a:p>
            <a:r>
              <a:rPr lang="es-AR" sz="2800" dirty="0">
                <a:solidFill>
                  <a:schemeClr val="bg1"/>
                </a:solidFill>
              </a:rPr>
              <a:t>Recursión </a:t>
            </a:r>
            <a:r>
              <a:rPr lang="es-MX" sz="2800" b="1" dirty="0">
                <a:solidFill>
                  <a:schemeClr val="bg1"/>
                </a:solidFill>
              </a:rPr>
              <a:t>|</a:t>
            </a:r>
            <a:r>
              <a:rPr lang="es-AR" sz="2800" dirty="0">
                <a:solidFill>
                  <a:schemeClr val="bg1"/>
                </a:solidFill>
              </a:rPr>
              <a:t> </a:t>
            </a:r>
            <a:r>
              <a:rPr lang="es-MX" sz="2800" b="1" i="0" dirty="0">
                <a:solidFill>
                  <a:schemeClr val="bg1"/>
                </a:solidFill>
                <a:effectLst/>
              </a:rPr>
              <a:t>Ordenar una pila mediante recursión</a:t>
            </a:r>
          </a:p>
          <a:p>
            <a:endParaRPr lang="es-AR" sz="2800" dirty="0">
              <a:solidFill>
                <a:schemeClr val="bg1"/>
              </a:solidFill>
              <a:latin typeface="Segoe UI Variable Display" pitchFamily="2" charset="0"/>
            </a:endParaRPr>
          </a:p>
        </p:txBody>
      </p:sp>
      <p:pic>
        <p:nvPicPr>
          <p:cNvPr id="2" name="Imagen 1">
            <a:hlinkClick r:id="rId2"/>
            <a:extLst>
              <a:ext uri="{FF2B5EF4-FFF2-40B4-BE49-F238E27FC236}">
                <a16:creationId xmlns:a16="http://schemas.microsoft.com/office/drawing/2014/main" id="{BD05A3DF-B044-0B22-A7F7-5E7EC648F3B3}"/>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0835629" y="5483814"/>
            <a:ext cx="1241250" cy="965417"/>
          </a:xfrm>
          <a:prstGeom prst="rect">
            <a:avLst/>
          </a:prstGeom>
        </p:spPr>
      </p:pic>
      <p:sp>
        <p:nvSpPr>
          <p:cNvPr id="3" name="CuadroTexto 2">
            <a:extLst>
              <a:ext uri="{FF2B5EF4-FFF2-40B4-BE49-F238E27FC236}">
                <a16:creationId xmlns:a16="http://schemas.microsoft.com/office/drawing/2014/main" id="{73D3C25B-90C3-922F-ECE2-DF710546B81A}"/>
              </a:ext>
            </a:extLst>
          </p:cNvPr>
          <p:cNvSpPr txBox="1"/>
          <p:nvPr/>
        </p:nvSpPr>
        <p:spPr>
          <a:xfrm>
            <a:off x="11156684" y="6449231"/>
            <a:ext cx="975652" cy="338554"/>
          </a:xfrm>
          <a:prstGeom prst="rect">
            <a:avLst/>
          </a:prstGeom>
          <a:noFill/>
        </p:spPr>
        <p:txBody>
          <a:bodyPr wrap="none" rtlCol="0">
            <a:spAutoFit/>
          </a:bodyPr>
          <a:lstStyle/>
          <a:p>
            <a:r>
              <a:rPr lang="es-AR" sz="1600" dirty="0">
                <a:solidFill>
                  <a:schemeClr val="bg1">
                    <a:lumMod val="85000"/>
                  </a:schemeClr>
                </a:solidFill>
              </a:rPr>
              <a:t>Stack.cpp</a:t>
            </a:r>
          </a:p>
        </p:txBody>
      </p:sp>
      <p:sp>
        <p:nvSpPr>
          <p:cNvPr id="6" name="CuadroTexto 5">
            <a:extLst>
              <a:ext uri="{FF2B5EF4-FFF2-40B4-BE49-F238E27FC236}">
                <a16:creationId xmlns:a16="http://schemas.microsoft.com/office/drawing/2014/main" id="{19CC8887-2E82-9238-172E-335CB00AAD60}"/>
              </a:ext>
            </a:extLst>
          </p:cNvPr>
          <p:cNvSpPr txBox="1"/>
          <p:nvPr/>
        </p:nvSpPr>
        <p:spPr>
          <a:xfrm>
            <a:off x="2965939" y="6358665"/>
            <a:ext cx="6260122" cy="369332"/>
          </a:xfrm>
          <a:prstGeom prst="rect">
            <a:avLst/>
          </a:prstGeom>
          <a:noFill/>
        </p:spPr>
        <p:txBody>
          <a:bodyPr wrap="square">
            <a:spAutoFit/>
          </a:bodyPr>
          <a:lstStyle/>
          <a:p>
            <a:r>
              <a:rPr lang="en-US" dirty="0">
                <a:hlinkClick r:id="rId5"/>
              </a:rPr>
              <a:t>How to Sort a Stack using Recursion - </a:t>
            </a:r>
            <a:r>
              <a:rPr lang="en-US" dirty="0" err="1">
                <a:hlinkClick r:id="rId5"/>
              </a:rPr>
              <a:t>GeeksforGeeks</a:t>
            </a:r>
            <a:endParaRPr lang="es-AR" dirty="0"/>
          </a:p>
        </p:txBody>
      </p:sp>
    </p:spTree>
    <p:extLst>
      <p:ext uri="{BB962C8B-B14F-4D97-AF65-F5344CB8AC3E}">
        <p14:creationId xmlns:p14="http://schemas.microsoft.com/office/powerpoint/2010/main" val="34275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841BD7C-4D9A-4FB2-B6CB-E20521C50BCF}"/>
              </a:ext>
            </a:extLst>
          </p:cNvPr>
          <p:cNvSpPr txBox="1"/>
          <p:nvPr/>
        </p:nvSpPr>
        <p:spPr>
          <a:xfrm>
            <a:off x="239356" y="119271"/>
            <a:ext cx="5639364"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a:t>
            </a:r>
            <a:r>
              <a:rPr lang="es-AR" sz="2800" dirty="0" err="1">
                <a:solidFill>
                  <a:schemeClr val="bg1"/>
                </a:solidFill>
                <a:latin typeface="Segoe UI Variable Display" pitchFamily="2" charset="0"/>
              </a:rPr>
              <a:t>Types</a:t>
            </a:r>
            <a:r>
              <a:rPr lang="es-AR" sz="2800" dirty="0" err="1">
                <a:solidFill>
                  <a:schemeClr val="bg1"/>
                </a:solidFill>
              </a:rPr>
              <a:t>s</a:t>
            </a:r>
            <a:r>
              <a:rPr lang="es-AR" sz="2800" dirty="0">
                <a:solidFill>
                  <a:schemeClr val="bg1"/>
                </a:solidFill>
              </a:rPr>
              <a:t> </a:t>
            </a:r>
            <a:r>
              <a:rPr lang="es-AR" sz="2800" dirty="0" err="1">
                <a:solidFill>
                  <a:schemeClr val="bg1"/>
                </a:solidFill>
              </a:rPr>
              <a:t>of</a:t>
            </a:r>
            <a:r>
              <a:rPr lang="es-AR" sz="2800" dirty="0">
                <a:solidFill>
                  <a:schemeClr val="bg1"/>
                </a:solidFill>
              </a:rPr>
              <a:t> </a:t>
            </a:r>
            <a:r>
              <a:rPr lang="es-AR" sz="2800" dirty="0" err="1">
                <a:solidFill>
                  <a:schemeClr val="bg1"/>
                </a:solidFill>
              </a:rPr>
              <a:t>Recursion</a:t>
            </a:r>
            <a:r>
              <a:rPr lang="es-AR" sz="2800" dirty="0">
                <a:solidFill>
                  <a:schemeClr val="bg1"/>
                </a:solidFill>
              </a:rPr>
              <a:t> C++</a:t>
            </a:r>
            <a:endParaRPr lang="es-AR" sz="2800" dirty="0">
              <a:solidFill>
                <a:schemeClr val="bg1"/>
              </a:solidFill>
              <a:latin typeface="Segoe UI Variable Display" pitchFamily="2" charset="0"/>
            </a:endParaRPr>
          </a:p>
        </p:txBody>
      </p:sp>
      <p:pic>
        <p:nvPicPr>
          <p:cNvPr id="8" name="Imagen 7">
            <a:extLst>
              <a:ext uri="{FF2B5EF4-FFF2-40B4-BE49-F238E27FC236}">
                <a16:creationId xmlns:a16="http://schemas.microsoft.com/office/drawing/2014/main" id="{7CE48DD2-3E79-BEB1-4AB5-9FE16B480844}"/>
              </a:ext>
            </a:extLst>
          </p:cNvPr>
          <p:cNvPicPr>
            <a:picLocks noChangeAspect="1"/>
          </p:cNvPicPr>
          <p:nvPr/>
        </p:nvPicPr>
        <p:blipFill>
          <a:blip r:embed="rId2"/>
          <a:stretch>
            <a:fillRect/>
          </a:stretch>
        </p:blipFill>
        <p:spPr>
          <a:xfrm>
            <a:off x="8203237" y="245660"/>
            <a:ext cx="3749407" cy="3577945"/>
          </a:xfrm>
          <a:prstGeom prst="rect">
            <a:avLst/>
          </a:prstGeom>
        </p:spPr>
      </p:pic>
      <p:sp>
        <p:nvSpPr>
          <p:cNvPr id="12" name="CuadroTexto 11">
            <a:extLst>
              <a:ext uri="{FF2B5EF4-FFF2-40B4-BE49-F238E27FC236}">
                <a16:creationId xmlns:a16="http://schemas.microsoft.com/office/drawing/2014/main" id="{62DF3B62-E389-2D16-9090-DE3C44048EDB}"/>
              </a:ext>
            </a:extLst>
          </p:cNvPr>
          <p:cNvSpPr txBox="1"/>
          <p:nvPr/>
        </p:nvSpPr>
        <p:spPr>
          <a:xfrm>
            <a:off x="8441950" y="3931998"/>
            <a:ext cx="2835966" cy="461665"/>
          </a:xfrm>
          <a:prstGeom prst="rect">
            <a:avLst/>
          </a:prstGeom>
          <a:noFill/>
        </p:spPr>
        <p:txBody>
          <a:bodyPr wrap="square">
            <a:spAutoFit/>
          </a:bodyPr>
          <a:lstStyle/>
          <a:p>
            <a:r>
              <a:rPr lang="es-AR" sz="1200" dirty="0">
                <a:solidFill>
                  <a:schemeClr val="accent1">
                    <a:lumMod val="60000"/>
                    <a:lumOff val="40000"/>
                  </a:schemeClr>
                </a:solidFill>
              </a:rPr>
              <a:t>https://www.codeproject.com/Articles/25470/Recursion-Primer-Using-C-Part-1</a:t>
            </a:r>
          </a:p>
        </p:txBody>
      </p:sp>
      <p:sp>
        <p:nvSpPr>
          <p:cNvPr id="5" name="CuadroTexto 4">
            <a:extLst>
              <a:ext uri="{FF2B5EF4-FFF2-40B4-BE49-F238E27FC236}">
                <a16:creationId xmlns:a16="http://schemas.microsoft.com/office/drawing/2014/main" id="{2F5AF871-12B7-20E8-403F-3DDE7437F5F8}"/>
              </a:ext>
            </a:extLst>
          </p:cNvPr>
          <p:cNvSpPr txBox="1"/>
          <p:nvPr/>
        </p:nvSpPr>
        <p:spPr>
          <a:xfrm>
            <a:off x="364307" y="753586"/>
            <a:ext cx="7114666" cy="4401205"/>
          </a:xfrm>
          <a:prstGeom prst="rect">
            <a:avLst/>
          </a:prstGeom>
          <a:noFill/>
        </p:spPr>
        <p:txBody>
          <a:bodyPr wrap="square">
            <a:spAutoFit/>
          </a:bodyPr>
          <a:lstStyle/>
          <a:p>
            <a:r>
              <a:rPr lang="es-MX" sz="1400" b="1" dirty="0">
                <a:solidFill>
                  <a:schemeClr val="bg1"/>
                </a:solidFill>
              </a:rPr>
              <a:t>Tipos de recursión</a:t>
            </a:r>
            <a:br>
              <a:rPr lang="es-MX" sz="1400" b="1" dirty="0">
                <a:solidFill>
                  <a:schemeClr val="bg1"/>
                </a:solidFill>
              </a:rPr>
            </a:br>
            <a:endParaRPr lang="es-MX" sz="1400" b="1" dirty="0">
              <a:solidFill>
                <a:schemeClr val="bg1"/>
              </a:solidFill>
            </a:endParaRPr>
          </a:p>
          <a:p>
            <a:r>
              <a:rPr lang="es-MX" sz="1400" dirty="0">
                <a:solidFill>
                  <a:schemeClr val="bg1"/>
                </a:solidFill>
              </a:rPr>
              <a:t>En C++, los tipos de recursividad se pueden definir en más de una dimensión. En una dimensión, se puede clasificar como recursividad en tiempo de ejecución y recursión de tiempo de compilación utilizando </a:t>
            </a:r>
            <a:r>
              <a:rPr lang="es-MX" sz="1400" dirty="0" err="1">
                <a:solidFill>
                  <a:schemeClr val="bg1"/>
                </a:solidFill>
              </a:rPr>
              <a:t>metaprogramación</a:t>
            </a:r>
            <a:r>
              <a:rPr lang="es-MX" sz="1400" dirty="0">
                <a:solidFill>
                  <a:schemeClr val="bg1"/>
                </a:solidFill>
              </a:rPr>
              <a:t> de plantillas.</a:t>
            </a:r>
          </a:p>
          <a:p>
            <a:endParaRPr lang="es-MX" sz="1400" dirty="0">
              <a:solidFill>
                <a:schemeClr val="bg1"/>
              </a:solidFill>
            </a:endParaRPr>
          </a:p>
          <a:p>
            <a:r>
              <a:rPr lang="es-MX" sz="1400" dirty="0">
                <a:solidFill>
                  <a:schemeClr val="bg1"/>
                </a:solidFill>
              </a:rPr>
              <a:t>La recursión en </a:t>
            </a:r>
            <a:r>
              <a:rPr lang="es-MX" sz="1400" b="1" dirty="0">
                <a:solidFill>
                  <a:schemeClr val="bg1"/>
                </a:solidFill>
              </a:rPr>
              <a:t>tiempo de ejecución </a:t>
            </a:r>
            <a:r>
              <a:rPr lang="es-MX" sz="1400" dirty="0">
                <a:solidFill>
                  <a:schemeClr val="bg1"/>
                </a:solidFill>
              </a:rPr>
              <a:t>es la técnica de recursión más común utilizada en C++. Esto se puede implementar </a:t>
            </a:r>
            <a:r>
              <a:rPr lang="es-MX" sz="1400" b="1" dirty="0">
                <a:solidFill>
                  <a:schemeClr val="bg1"/>
                </a:solidFill>
              </a:rPr>
              <a:t>cuando una función de C++ (o función miembro) se llama a sí misma</a:t>
            </a:r>
            <a:r>
              <a:rPr lang="es-MX" sz="1400" dirty="0">
                <a:solidFill>
                  <a:schemeClr val="bg1"/>
                </a:solidFill>
              </a:rPr>
              <a:t>.</a:t>
            </a:r>
          </a:p>
          <a:p>
            <a:endParaRPr lang="es-MX" sz="1400" dirty="0">
              <a:solidFill>
                <a:schemeClr val="bg1"/>
              </a:solidFill>
            </a:endParaRPr>
          </a:p>
          <a:p>
            <a:r>
              <a:rPr lang="es-MX" sz="1400" dirty="0">
                <a:solidFill>
                  <a:schemeClr val="bg1"/>
                </a:solidFill>
              </a:rPr>
              <a:t>En C++, también podemos hacer recursividad de </a:t>
            </a:r>
            <a:r>
              <a:rPr lang="es-MX" sz="1400" b="1" dirty="0">
                <a:solidFill>
                  <a:schemeClr val="bg1"/>
                </a:solidFill>
              </a:rPr>
              <a:t>tiempo de compilación </a:t>
            </a:r>
            <a:r>
              <a:rPr lang="es-MX" sz="1400" dirty="0">
                <a:solidFill>
                  <a:schemeClr val="bg1"/>
                </a:solidFill>
              </a:rPr>
              <a:t>con la ayuda de la </a:t>
            </a:r>
            <a:r>
              <a:rPr lang="es-MX" sz="1400" b="1" dirty="0" err="1">
                <a:solidFill>
                  <a:schemeClr val="bg1"/>
                </a:solidFill>
              </a:rPr>
              <a:t>metaprogramación</a:t>
            </a:r>
            <a:r>
              <a:rPr lang="es-MX" sz="1400" b="1" dirty="0">
                <a:solidFill>
                  <a:schemeClr val="bg1"/>
                </a:solidFill>
              </a:rPr>
              <a:t> de plantillas</a:t>
            </a:r>
            <a:r>
              <a:rPr lang="es-MX" sz="1400" dirty="0">
                <a:solidFill>
                  <a:schemeClr val="bg1"/>
                </a:solidFill>
              </a:rPr>
              <a:t>. Al crear una instancia de una clase (o estructura) de plantilla en C++, el compilador creará el código de esa clase en tiempo de compilación. Al igual que la recursión en tiempo de ejecución, podemos crear una instancia de la propia clase de plantilla para realizar la recursión. Al igual que la recursión en tiempo de ejecución, también necesitamos la condición de terminación; de lo contrario, la instanciación irá para siempre, al menos teóricamente, pero, por supuesto, limitada a los recursos de la computadora y el compilador. En la </a:t>
            </a:r>
            <a:r>
              <a:rPr lang="es-MX" sz="1400" dirty="0" err="1">
                <a:solidFill>
                  <a:schemeClr val="bg1"/>
                </a:solidFill>
              </a:rPr>
              <a:t>metaprogramación</a:t>
            </a:r>
            <a:r>
              <a:rPr lang="es-MX" sz="1400" dirty="0">
                <a:solidFill>
                  <a:schemeClr val="bg1"/>
                </a:solidFill>
              </a:rPr>
              <a:t> de plantillas, podemos especificar la condición de terminación (o condición base) con la ayuda de la especialización de la plantilla o la especialización parcial de la plantilla, dependiendo de la condición de terminación.</a:t>
            </a:r>
            <a:endParaRPr lang="es-AR" sz="1400" dirty="0">
              <a:solidFill>
                <a:schemeClr val="bg1"/>
              </a:solidFill>
            </a:endParaRPr>
          </a:p>
        </p:txBody>
      </p:sp>
      <p:sp>
        <p:nvSpPr>
          <p:cNvPr id="14" name="CuadroTexto 13">
            <a:extLst>
              <a:ext uri="{FF2B5EF4-FFF2-40B4-BE49-F238E27FC236}">
                <a16:creationId xmlns:a16="http://schemas.microsoft.com/office/drawing/2014/main" id="{C9F5133A-8D8E-7DE5-BE79-59A6F4E1151E}"/>
              </a:ext>
            </a:extLst>
          </p:cNvPr>
          <p:cNvSpPr txBox="1"/>
          <p:nvPr/>
        </p:nvSpPr>
        <p:spPr>
          <a:xfrm>
            <a:off x="364307" y="5127495"/>
            <a:ext cx="10913609" cy="1384995"/>
          </a:xfrm>
          <a:prstGeom prst="rect">
            <a:avLst/>
          </a:prstGeom>
          <a:noFill/>
        </p:spPr>
        <p:txBody>
          <a:bodyPr wrap="square">
            <a:spAutoFit/>
          </a:bodyPr>
          <a:lstStyle/>
          <a:p>
            <a:r>
              <a:rPr lang="es-MX" sz="1400" dirty="0">
                <a:solidFill>
                  <a:schemeClr val="bg1"/>
                </a:solidFill>
              </a:rPr>
              <a:t>Se puede pensar que podríamos hacer lo mismo con el preprocesador de C++, usando macros, porque también serán reemplazadas durante la compilación. De hecho, técnicamente, el preprocesador reemplaza todas las macros incluso antes de la compilación, por lo que no está funcionando en tiempo de compilación. El preprocesador también tiene muchas limitaciones, como que no hay un símbolo de depuración definido para el depurador debido al simple reemplazo de texto, pero la limitación más crítica es que no puede ser recursivo. La sección 16.3.4.2 del Estándar de C++ [1] restringe estrictamente la escritura de macros que se llaman a sí mismas recursivamente, por lo tanto, no podemos hacer programación recursiva usando macros como lo hacemos en las plantillas.</a:t>
            </a:r>
            <a:endParaRPr lang="es-AR" sz="1400" dirty="0">
              <a:solidFill>
                <a:schemeClr val="bg1"/>
              </a:solidFill>
            </a:endParaRPr>
          </a:p>
        </p:txBody>
      </p:sp>
    </p:spTree>
    <p:extLst>
      <p:ext uri="{BB962C8B-B14F-4D97-AF65-F5344CB8AC3E}">
        <p14:creationId xmlns:p14="http://schemas.microsoft.com/office/powerpoint/2010/main" val="2444373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841BD7C-4D9A-4FB2-B6CB-E20521C50BCF}"/>
              </a:ext>
            </a:extLst>
          </p:cNvPr>
          <p:cNvSpPr txBox="1"/>
          <p:nvPr/>
        </p:nvSpPr>
        <p:spPr>
          <a:xfrm>
            <a:off x="239356" y="119271"/>
            <a:ext cx="5156668"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a:t>
            </a:r>
            <a:r>
              <a:rPr lang="es-AR" sz="2800" dirty="0" err="1">
                <a:solidFill>
                  <a:schemeClr val="bg1"/>
                </a:solidFill>
              </a:rPr>
              <a:t>Variants</a:t>
            </a:r>
            <a:r>
              <a:rPr lang="es-AR" sz="2800" dirty="0">
                <a:solidFill>
                  <a:schemeClr val="bg1"/>
                </a:solidFill>
              </a:rPr>
              <a:t> </a:t>
            </a:r>
            <a:r>
              <a:rPr lang="es-AR" sz="2800" dirty="0" err="1">
                <a:solidFill>
                  <a:schemeClr val="bg1"/>
                </a:solidFill>
              </a:rPr>
              <a:t>of</a:t>
            </a:r>
            <a:r>
              <a:rPr lang="es-AR" sz="2800" dirty="0">
                <a:solidFill>
                  <a:schemeClr val="bg1"/>
                </a:solidFill>
              </a:rPr>
              <a:t> </a:t>
            </a:r>
            <a:r>
              <a:rPr lang="es-AR" sz="2800" dirty="0" err="1">
                <a:solidFill>
                  <a:schemeClr val="bg1"/>
                </a:solidFill>
              </a:rPr>
              <a:t>Recursion</a:t>
            </a:r>
            <a:endParaRPr lang="es-AR" sz="2800" dirty="0">
              <a:solidFill>
                <a:schemeClr val="bg1"/>
              </a:solidFill>
              <a:latin typeface="Segoe UI Variable Display" pitchFamily="2" charset="0"/>
            </a:endParaRPr>
          </a:p>
        </p:txBody>
      </p:sp>
      <p:sp>
        <p:nvSpPr>
          <p:cNvPr id="6" name="CuadroTexto 5">
            <a:extLst>
              <a:ext uri="{FF2B5EF4-FFF2-40B4-BE49-F238E27FC236}">
                <a16:creationId xmlns:a16="http://schemas.microsoft.com/office/drawing/2014/main" id="{CE9259AB-D544-4960-AAE4-22FF5A7C575D}"/>
              </a:ext>
            </a:extLst>
          </p:cNvPr>
          <p:cNvSpPr txBox="1"/>
          <p:nvPr/>
        </p:nvSpPr>
        <p:spPr>
          <a:xfrm>
            <a:off x="469925" y="703879"/>
            <a:ext cx="7063409" cy="4524315"/>
          </a:xfrm>
          <a:prstGeom prst="rect">
            <a:avLst/>
          </a:prstGeom>
          <a:noFill/>
        </p:spPr>
        <p:txBody>
          <a:bodyPr wrap="square">
            <a:spAutoFit/>
          </a:bodyPr>
          <a:lstStyle/>
          <a:p>
            <a:r>
              <a:rPr lang="es-MX" sz="1600" b="0" i="0" dirty="0">
                <a:solidFill>
                  <a:schemeClr val="bg1"/>
                </a:solidFill>
                <a:effectLst/>
              </a:rPr>
              <a:t>La recursión puede tener cualquiera de las siguientes formas: </a:t>
            </a:r>
            <a:br>
              <a:rPr lang="es-MX" sz="1600" b="0" i="0" dirty="0">
                <a:solidFill>
                  <a:schemeClr val="bg1"/>
                </a:solidFill>
                <a:effectLst/>
              </a:rPr>
            </a:br>
            <a:endParaRPr lang="es-MX" sz="1600" b="0" i="0" dirty="0">
              <a:solidFill>
                <a:schemeClr val="bg1"/>
              </a:solidFill>
              <a:effectLst/>
            </a:endParaRPr>
          </a:p>
          <a:p>
            <a:pPr marL="342900" indent="-342900">
              <a:buAutoNum type="arabicPeriod"/>
            </a:pPr>
            <a:r>
              <a:rPr lang="es-MX" sz="1600" b="0" i="0" dirty="0">
                <a:solidFill>
                  <a:schemeClr val="bg1"/>
                </a:solidFill>
                <a:effectLst/>
              </a:rPr>
              <a:t>Una función se llama a sí misma. </a:t>
            </a:r>
          </a:p>
          <a:p>
            <a:pPr marL="342900" indent="-342900">
              <a:buAutoNum type="arabicPeriod"/>
            </a:pPr>
            <a:r>
              <a:rPr lang="es-MX" sz="1600" b="0" i="0" dirty="0">
                <a:solidFill>
                  <a:schemeClr val="bg1"/>
                </a:solidFill>
                <a:effectLst/>
              </a:rPr>
              <a:t>Una función llama a otra función que a su vez llama a la función de llamada. </a:t>
            </a:r>
          </a:p>
          <a:p>
            <a:pPr marL="342900" indent="-342900">
              <a:buAutoNum type="arabicPeriod"/>
            </a:pPr>
            <a:r>
              <a:rPr lang="es-MX" sz="1600" b="0" i="0" dirty="0">
                <a:solidFill>
                  <a:schemeClr val="bg1"/>
                </a:solidFill>
                <a:effectLst/>
              </a:rPr>
              <a:t>La llamada a la función es parte de la misma instrucción de procesamiento que realiza una llamada a la función recursiva. </a:t>
            </a:r>
          </a:p>
          <a:p>
            <a:endParaRPr lang="es-MX" sz="1600" b="0" i="0" dirty="0">
              <a:solidFill>
                <a:schemeClr val="bg1"/>
              </a:solidFill>
              <a:effectLst/>
            </a:endParaRPr>
          </a:p>
          <a:p>
            <a:r>
              <a:rPr lang="es-MX" sz="1600" b="0" i="0" dirty="0">
                <a:solidFill>
                  <a:schemeClr val="bg1"/>
                </a:solidFill>
                <a:effectLst/>
              </a:rPr>
              <a:t>Dependiendo de la siguiente caracterización, las funciones recursivas se clasifican como recursiones:</a:t>
            </a:r>
            <a:br>
              <a:rPr lang="es-MX" sz="1600" b="0" i="0" dirty="0">
                <a:solidFill>
                  <a:schemeClr val="bg1"/>
                </a:solidFill>
                <a:effectLst/>
              </a:rPr>
            </a:br>
            <a:endParaRPr lang="es-MX" sz="1600" b="0" i="0" dirty="0">
              <a:solidFill>
                <a:schemeClr val="bg1"/>
              </a:solidFill>
              <a:effectLst/>
            </a:endParaRPr>
          </a:p>
          <a:p>
            <a:pPr marL="285750" indent="-285750">
              <a:buFont typeface="Arial" panose="020B0604020202020204" pitchFamily="34" charset="0"/>
              <a:buChar char="•"/>
            </a:pPr>
            <a:r>
              <a:rPr lang="es-MX" sz="1600" b="0" i="0" dirty="0">
                <a:solidFill>
                  <a:schemeClr val="accent1">
                    <a:lumMod val="60000"/>
                    <a:lumOff val="40000"/>
                  </a:schemeClr>
                </a:solidFill>
                <a:effectLst/>
              </a:rPr>
              <a:t>Directas</a:t>
            </a:r>
          </a:p>
          <a:p>
            <a:pPr marL="285750" indent="-285750">
              <a:buFont typeface="Arial" panose="020B0604020202020204" pitchFamily="34" charset="0"/>
              <a:buChar char="•"/>
            </a:pPr>
            <a:r>
              <a:rPr lang="es-MX" sz="1600" b="0" i="0" dirty="0">
                <a:solidFill>
                  <a:schemeClr val="accent1">
                    <a:lumMod val="60000"/>
                    <a:lumOff val="40000"/>
                  </a:schemeClr>
                </a:solidFill>
                <a:effectLst/>
              </a:rPr>
              <a:t>Indirectas </a:t>
            </a:r>
          </a:p>
          <a:p>
            <a:pPr marL="285750" indent="-285750">
              <a:buFont typeface="Arial" panose="020B0604020202020204" pitchFamily="34" charset="0"/>
              <a:buChar char="•"/>
            </a:pPr>
            <a:r>
              <a:rPr lang="es-MX" sz="1600" b="0" i="0" dirty="0">
                <a:solidFill>
                  <a:schemeClr val="accent1">
                    <a:lumMod val="60000"/>
                    <a:lumOff val="40000"/>
                  </a:schemeClr>
                </a:solidFill>
                <a:effectLst/>
              </a:rPr>
              <a:t>Lineales </a:t>
            </a:r>
          </a:p>
          <a:p>
            <a:pPr marL="285750" indent="-285750">
              <a:buFont typeface="Arial" panose="020B0604020202020204" pitchFamily="34" charset="0"/>
              <a:buChar char="•"/>
            </a:pPr>
            <a:r>
              <a:rPr lang="es-MX" sz="1600" b="0" i="0" dirty="0" err="1">
                <a:solidFill>
                  <a:schemeClr val="accent1">
                    <a:lumMod val="60000"/>
                    <a:lumOff val="40000"/>
                  </a:schemeClr>
                </a:solidFill>
                <a:effectLst/>
              </a:rPr>
              <a:t>Arbol</a:t>
            </a:r>
            <a:r>
              <a:rPr lang="es-MX" sz="1600" b="0" i="0" dirty="0">
                <a:solidFill>
                  <a:schemeClr val="accent1">
                    <a:lumMod val="60000"/>
                    <a:lumOff val="40000"/>
                  </a:schemeClr>
                </a:solidFill>
                <a:effectLst/>
              </a:rPr>
              <a:t>  </a:t>
            </a:r>
          </a:p>
          <a:p>
            <a:pPr marL="285750" indent="-285750">
              <a:buFont typeface="Arial" panose="020B0604020202020204" pitchFamily="34" charset="0"/>
              <a:buChar char="•"/>
            </a:pPr>
            <a:r>
              <a:rPr lang="es-MX" sz="1600" b="0" i="0" dirty="0">
                <a:solidFill>
                  <a:schemeClr val="accent1">
                    <a:lumMod val="60000"/>
                    <a:lumOff val="40000"/>
                  </a:schemeClr>
                </a:solidFill>
                <a:effectLst/>
              </a:rPr>
              <a:t>Cola. </a:t>
            </a:r>
          </a:p>
          <a:p>
            <a:endParaRPr lang="es-MX" sz="1600" dirty="0">
              <a:solidFill>
                <a:schemeClr val="bg1"/>
              </a:solidFill>
            </a:endParaRPr>
          </a:p>
          <a:p>
            <a:pPr marL="342900" indent="-342900">
              <a:buAutoNum type="arabicPeriod"/>
            </a:pPr>
            <a:endParaRPr lang="es-MX" sz="1600" dirty="0">
              <a:solidFill>
                <a:schemeClr val="bg1"/>
              </a:solidFill>
            </a:endParaRPr>
          </a:p>
          <a:p>
            <a:endParaRPr lang="es-AR" sz="1600" dirty="0">
              <a:solidFill>
                <a:schemeClr val="bg1"/>
              </a:solidFill>
            </a:endParaRPr>
          </a:p>
        </p:txBody>
      </p:sp>
      <p:sp>
        <p:nvSpPr>
          <p:cNvPr id="7" name="CuadroTexto 6">
            <a:extLst>
              <a:ext uri="{FF2B5EF4-FFF2-40B4-BE49-F238E27FC236}">
                <a16:creationId xmlns:a16="http://schemas.microsoft.com/office/drawing/2014/main" id="{53A74A66-20AC-4902-A979-BE968F4B030B}"/>
              </a:ext>
            </a:extLst>
          </p:cNvPr>
          <p:cNvSpPr txBox="1"/>
          <p:nvPr/>
        </p:nvSpPr>
        <p:spPr>
          <a:xfrm>
            <a:off x="469925" y="5034421"/>
            <a:ext cx="4141835" cy="830997"/>
          </a:xfrm>
          <a:prstGeom prst="rect">
            <a:avLst/>
          </a:prstGeom>
          <a:noFill/>
        </p:spPr>
        <p:txBody>
          <a:bodyPr wrap="square">
            <a:spAutoFit/>
          </a:bodyPr>
          <a:lstStyle/>
          <a:p>
            <a:r>
              <a:rPr lang="es-MX" sz="1200" b="1" i="0" dirty="0">
                <a:solidFill>
                  <a:schemeClr val="accent1">
                    <a:lumMod val="60000"/>
                    <a:lumOff val="40000"/>
                  </a:schemeClr>
                </a:solidFill>
                <a:effectLst/>
              </a:rPr>
              <a:t>Recursión binaria </a:t>
            </a:r>
            <a:r>
              <a:rPr lang="es-MX" sz="1200" b="0" i="0" dirty="0">
                <a:solidFill>
                  <a:schemeClr val="bg2">
                    <a:lumMod val="75000"/>
                  </a:schemeClr>
                </a:solidFill>
                <a:effectLst/>
              </a:rPr>
              <a:t>Una función recursiva binaria se llama a sí misma dos veces. El cálculo de números de Fibonacci, la ordenación rápida y la ordenación de combinación son ejemplos de recursión binaria</a:t>
            </a:r>
            <a:endParaRPr lang="es-AR" sz="1200" dirty="0">
              <a:solidFill>
                <a:schemeClr val="bg2">
                  <a:lumMod val="75000"/>
                </a:schemeClr>
              </a:solidFill>
            </a:endParaRPr>
          </a:p>
        </p:txBody>
      </p:sp>
      <p:sp>
        <p:nvSpPr>
          <p:cNvPr id="9" name="CuadroTexto 8">
            <a:extLst>
              <a:ext uri="{FF2B5EF4-FFF2-40B4-BE49-F238E27FC236}">
                <a16:creationId xmlns:a16="http://schemas.microsoft.com/office/drawing/2014/main" id="{0E247502-BECB-437D-9DED-56CE1A82A09F}"/>
              </a:ext>
            </a:extLst>
          </p:cNvPr>
          <p:cNvSpPr txBox="1"/>
          <p:nvPr/>
        </p:nvSpPr>
        <p:spPr>
          <a:xfrm>
            <a:off x="469925" y="6109247"/>
            <a:ext cx="3920590" cy="461665"/>
          </a:xfrm>
          <a:prstGeom prst="rect">
            <a:avLst/>
          </a:prstGeom>
          <a:noFill/>
        </p:spPr>
        <p:txBody>
          <a:bodyPr wrap="square">
            <a:spAutoFit/>
          </a:bodyPr>
          <a:lstStyle/>
          <a:p>
            <a:r>
              <a:rPr lang="es-MX" sz="1200" b="0" i="0" dirty="0">
                <a:solidFill>
                  <a:schemeClr val="bg2">
                    <a:lumMod val="75000"/>
                  </a:schemeClr>
                </a:solidFill>
                <a:effectLst/>
              </a:rPr>
              <a:t>El código de programa  es un ejemplo de una recursión binaria como la función </a:t>
            </a:r>
            <a:r>
              <a:rPr lang="es-MX" sz="1200" b="0" i="0" dirty="0" err="1">
                <a:solidFill>
                  <a:schemeClr val="bg2">
                    <a:lumMod val="75000"/>
                  </a:schemeClr>
                </a:solidFill>
                <a:effectLst/>
              </a:rPr>
              <a:t>Fib</a:t>
            </a:r>
            <a:r>
              <a:rPr lang="es-MX" sz="1200" b="0" i="0" dirty="0">
                <a:solidFill>
                  <a:schemeClr val="bg2">
                    <a:lumMod val="75000"/>
                  </a:schemeClr>
                </a:solidFill>
                <a:effectLst/>
              </a:rPr>
              <a:t>() se llama a sí misma dos veces.</a:t>
            </a:r>
            <a:endParaRPr lang="es-AR" sz="1200" dirty="0">
              <a:solidFill>
                <a:schemeClr val="bg2">
                  <a:lumMod val="75000"/>
                </a:schemeClr>
              </a:solidFill>
            </a:endParaRPr>
          </a:p>
        </p:txBody>
      </p:sp>
      <p:sp>
        <p:nvSpPr>
          <p:cNvPr id="11" name="CuadroTexto 10">
            <a:extLst>
              <a:ext uri="{FF2B5EF4-FFF2-40B4-BE49-F238E27FC236}">
                <a16:creationId xmlns:a16="http://schemas.microsoft.com/office/drawing/2014/main" id="{DEB446C1-1627-47F9-B735-1DDF763FB4B1}"/>
              </a:ext>
            </a:extLst>
          </p:cNvPr>
          <p:cNvSpPr txBox="1"/>
          <p:nvPr/>
        </p:nvSpPr>
        <p:spPr>
          <a:xfrm>
            <a:off x="8335091" y="5175056"/>
            <a:ext cx="3863009" cy="1015663"/>
          </a:xfrm>
          <a:prstGeom prst="rect">
            <a:avLst/>
          </a:prstGeom>
          <a:noFill/>
        </p:spPr>
        <p:txBody>
          <a:bodyPr wrap="square">
            <a:spAutoFit/>
          </a:bodyPr>
          <a:lstStyle/>
          <a:p>
            <a:r>
              <a:rPr lang="es-MX" sz="1200" b="1" i="0" dirty="0">
                <a:solidFill>
                  <a:schemeClr val="accent1">
                    <a:lumMod val="60000"/>
                    <a:lumOff val="40000"/>
                  </a:schemeClr>
                </a:solidFill>
                <a:effectLst/>
              </a:rPr>
              <a:t>Recursión n-</a:t>
            </a:r>
            <a:r>
              <a:rPr lang="es-MX" sz="1200" b="1" i="0" dirty="0" err="1">
                <a:solidFill>
                  <a:schemeClr val="accent1">
                    <a:lumMod val="60000"/>
                    <a:lumOff val="40000"/>
                  </a:schemeClr>
                </a:solidFill>
                <a:effectLst/>
              </a:rPr>
              <a:t>ary</a:t>
            </a:r>
            <a:r>
              <a:rPr lang="es-MX" sz="1200" b="1" i="0" dirty="0">
                <a:solidFill>
                  <a:schemeClr val="accent1">
                    <a:lumMod val="60000"/>
                    <a:lumOff val="40000"/>
                  </a:schemeClr>
                </a:solidFill>
                <a:effectLst/>
              </a:rPr>
              <a:t> y permutaciones </a:t>
            </a:r>
            <a:r>
              <a:rPr lang="es-MX" sz="1200" b="0" i="0" dirty="0">
                <a:solidFill>
                  <a:schemeClr val="bg2">
                    <a:lumMod val="75000"/>
                  </a:schemeClr>
                </a:solidFill>
                <a:effectLst/>
              </a:rPr>
              <a:t>La forma más general de recursión es la recursión n-</a:t>
            </a:r>
            <a:r>
              <a:rPr lang="es-MX" sz="1200" b="0" i="0" dirty="0" err="1">
                <a:solidFill>
                  <a:schemeClr val="bg2">
                    <a:lumMod val="75000"/>
                  </a:schemeClr>
                </a:solidFill>
                <a:effectLst/>
              </a:rPr>
              <a:t>ary</a:t>
            </a:r>
            <a:r>
              <a:rPr lang="es-MX" sz="1200" b="0" i="0" dirty="0">
                <a:solidFill>
                  <a:schemeClr val="bg2">
                    <a:lumMod val="75000"/>
                  </a:schemeClr>
                </a:solidFill>
                <a:effectLst/>
              </a:rPr>
              <a:t>, donde n no es una constante sino algún parámetro de una función. Las funciones de este tipo son útiles para generar objetos combinatorios como las permutaciones.</a:t>
            </a:r>
            <a:endParaRPr lang="es-AR" sz="1200" dirty="0">
              <a:solidFill>
                <a:schemeClr val="bg2">
                  <a:lumMod val="75000"/>
                </a:schemeClr>
              </a:solidFill>
            </a:endParaRPr>
          </a:p>
        </p:txBody>
      </p:sp>
      <p:sp>
        <p:nvSpPr>
          <p:cNvPr id="13" name="CuadroTexto 12">
            <a:extLst>
              <a:ext uri="{FF2B5EF4-FFF2-40B4-BE49-F238E27FC236}">
                <a16:creationId xmlns:a16="http://schemas.microsoft.com/office/drawing/2014/main" id="{9C55132B-4023-4B67-80D5-B0E2F73251DC}"/>
              </a:ext>
            </a:extLst>
          </p:cNvPr>
          <p:cNvSpPr txBox="1"/>
          <p:nvPr/>
        </p:nvSpPr>
        <p:spPr>
          <a:xfrm>
            <a:off x="4757332" y="5175055"/>
            <a:ext cx="3721807" cy="1277273"/>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int</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Fib</a:t>
            </a:r>
            <a:r>
              <a:rPr lang="en-US" sz="1100" b="0" dirty="0">
                <a:solidFill>
                  <a:srgbClr val="D4D4D4"/>
                </a:solidFill>
                <a:effectLst/>
                <a:latin typeface="Consolas" panose="020B0609020204030204" pitchFamily="49" charset="0"/>
              </a:rPr>
              <a:t>(</a:t>
            </a:r>
            <a:r>
              <a:rPr lang="en-US" sz="1100" b="0" dirty="0">
                <a:solidFill>
                  <a:srgbClr val="4EC9B0"/>
                </a:solidFill>
                <a:effectLst/>
                <a:latin typeface="Consolas" panose="020B0609020204030204" pitchFamily="49" charset="0"/>
              </a:rPr>
              <a:t>n</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(n ==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||n == </a:t>
            </a:r>
            <a:r>
              <a:rPr lang="en-US" sz="1100" b="0" dirty="0">
                <a:solidFill>
                  <a:srgbClr val="B5CEA8"/>
                </a:solidFill>
                <a:effectLst/>
                <a:latin typeface="Consolas" panose="020B0609020204030204" pitchFamily="49" charset="0"/>
              </a:rPr>
              <a:t>2</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else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r>
              <a:rPr lang="en-US" sz="1100" b="0" dirty="0">
                <a:solidFill>
                  <a:srgbClr val="D4D4D4"/>
                </a:solidFill>
                <a:effectLst/>
                <a:latin typeface="Consolas" panose="020B0609020204030204" pitchFamily="49" charset="0"/>
              </a:rPr>
              <a:t>(</a:t>
            </a:r>
            <a:r>
              <a:rPr lang="en-US" sz="1100" b="0" dirty="0">
                <a:solidFill>
                  <a:srgbClr val="DCDCAA"/>
                </a:solidFill>
                <a:effectLst/>
                <a:latin typeface="Consolas" panose="020B0609020204030204" pitchFamily="49" charset="0"/>
              </a:rPr>
              <a:t>Fib</a:t>
            </a:r>
            <a:r>
              <a:rPr lang="en-US" sz="1100" b="0" dirty="0">
                <a:solidFill>
                  <a:srgbClr val="D4D4D4"/>
                </a:solidFill>
                <a:effectLst/>
                <a:latin typeface="Consolas" panose="020B0609020204030204" pitchFamily="49" charset="0"/>
              </a:rPr>
              <a:t>(n -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 </a:t>
            </a:r>
            <a:r>
              <a:rPr lang="en-US" sz="1100" b="0" dirty="0">
                <a:solidFill>
                  <a:srgbClr val="DCDCAA"/>
                </a:solidFill>
                <a:effectLst/>
                <a:latin typeface="Consolas" panose="020B0609020204030204" pitchFamily="49" charset="0"/>
              </a:rPr>
              <a:t>Fib</a:t>
            </a:r>
            <a:r>
              <a:rPr lang="en-US" sz="1100" b="0" dirty="0">
                <a:solidFill>
                  <a:srgbClr val="D4D4D4"/>
                </a:solidFill>
                <a:effectLst/>
                <a:latin typeface="Consolas" panose="020B0609020204030204" pitchFamily="49" charset="0"/>
              </a:rPr>
              <a:t>(n - </a:t>
            </a:r>
            <a:r>
              <a:rPr lang="en-US" sz="1100" b="0" dirty="0">
                <a:solidFill>
                  <a:srgbClr val="B5CEA8"/>
                </a:solidFill>
                <a:effectLst/>
                <a:latin typeface="Consolas" panose="020B0609020204030204" pitchFamily="49" charset="0"/>
              </a:rPr>
              <a:t>2</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a:t>
            </a:r>
          </a:p>
        </p:txBody>
      </p:sp>
      <p:sp>
        <p:nvSpPr>
          <p:cNvPr id="3" name="CuadroTexto 2">
            <a:extLst>
              <a:ext uri="{FF2B5EF4-FFF2-40B4-BE49-F238E27FC236}">
                <a16:creationId xmlns:a16="http://schemas.microsoft.com/office/drawing/2014/main" id="{B0A7EFA1-D22B-779E-98FF-2928B38DDD95}"/>
              </a:ext>
            </a:extLst>
          </p:cNvPr>
          <p:cNvSpPr txBox="1"/>
          <p:nvPr/>
        </p:nvSpPr>
        <p:spPr>
          <a:xfrm>
            <a:off x="469925" y="4667224"/>
            <a:ext cx="10601740" cy="307777"/>
          </a:xfrm>
          <a:prstGeom prst="rect">
            <a:avLst/>
          </a:prstGeom>
          <a:noFill/>
        </p:spPr>
        <p:txBody>
          <a:bodyPr wrap="square">
            <a:spAutoFit/>
          </a:bodyPr>
          <a:lstStyle/>
          <a:p>
            <a:r>
              <a:rPr lang="es-MX" sz="1400" b="0" i="0" dirty="0">
                <a:solidFill>
                  <a:schemeClr val="bg2">
                    <a:lumMod val="75000"/>
                  </a:schemeClr>
                </a:solidFill>
                <a:effectLst/>
              </a:rPr>
              <a:t>Algunos términos más que se utilizan con respecto a la recursión se explican en la siguiente sección.</a:t>
            </a:r>
          </a:p>
        </p:txBody>
      </p:sp>
      <p:pic>
        <p:nvPicPr>
          <p:cNvPr id="8" name="Imagen 7">
            <a:extLst>
              <a:ext uri="{FF2B5EF4-FFF2-40B4-BE49-F238E27FC236}">
                <a16:creationId xmlns:a16="http://schemas.microsoft.com/office/drawing/2014/main" id="{7CE48DD2-3E79-BEB1-4AB5-9FE16B480844}"/>
              </a:ext>
            </a:extLst>
          </p:cNvPr>
          <p:cNvPicPr>
            <a:picLocks noChangeAspect="1"/>
          </p:cNvPicPr>
          <p:nvPr/>
        </p:nvPicPr>
        <p:blipFill>
          <a:blip r:embed="rId2"/>
          <a:stretch>
            <a:fillRect/>
          </a:stretch>
        </p:blipFill>
        <p:spPr>
          <a:xfrm>
            <a:off x="8802756" y="345510"/>
            <a:ext cx="3052233" cy="2698049"/>
          </a:xfrm>
          <a:prstGeom prst="rect">
            <a:avLst/>
          </a:prstGeom>
        </p:spPr>
      </p:pic>
      <p:sp>
        <p:nvSpPr>
          <p:cNvPr id="12" name="CuadroTexto 11">
            <a:extLst>
              <a:ext uri="{FF2B5EF4-FFF2-40B4-BE49-F238E27FC236}">
                <a16:creationId xmlns:a16="http://schemas.microsoft.com/office/drawing/2014/main" id="{62DF3B62-E389-2D16-9090-DE3C44048EDB}"/>
              </a:ext>
            </a:extLst>
          </p:cNvPr>
          <p:cNvSpPr txBox="1"/>
          <p:nvPr/>
        </p:nvSpPr>
        <p:spPr>
          <a:xfrm>
            <a:off x="8802756" y="3198167"/>
            <a:ext cx="2835966" cy="461665"/>
          </a:xfrm>
          <a:prstGeom prst="rect">
            <a:avLst/>
          </a:prstGeom>
          <a:noFill/>
        </p:spPr>
        <p:txBody>
          <a:bodyPr wrap="square">
            <a:spAutoFit/>
          </a:bodyPr>
          <a:lstStyle/>
          <a:p>
            <a:r>
              <a:rPr lang="es-AR" sz="1200" dirty="0">
                <a:solidFill>
                  <a:schemeClr val="accent1">
                    <a:lumMod val="60000"/>
                    <a:lumOff val="40000"/>
                  </a:schemeClr>
                </a:solidFill>
              </a:rPr>
              <a:t>https://www.codeproject.com/Articles/25470/Recursion-Primer-Using-C-Part-1</a:t>
            </a:r>
          </a:p>
        </p:txBody>
      </p:sp>
    </p:spTree>
    <p:extLst>
      <p:ext uri="{BB962C8B-B14F-4D97-AF65-F5344CB8AC3E}">
        <p14:creationId xmlns:p14="http://schemas.microsoft.com/office/powerpoint/2010/main" val="2583664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2F650A4-E875-4EBA-BDAC-4F956A764DC6}"/>
              </a:ext>
            </a:extLst>
          </p:cNvPr>
          <p:cNvSpPr txBox="1"/>
          <p:nvPr/>
        </p:nvSpPr>
        <p:spPr>
          <a:xfrm>
            <a:off x="225288" y="119271"/>
            <a:ext cx="7874143"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a:t>
            </a:r>
            <a:r>
              <a:rPr lang="es-AR" sz="2800" dirty="0" err="1">
                <a:solidFill>
                  <a:schemeClr val="bg1"/>
                </a:solidFill>
              </a:rPr>
              <a:t>Variants</a:t>
            </a:r>
            <a:r>
              <a:rPr lang="es-AR" sz="2800" dirty="0">
                <a:solidFill>
                  <a:schemeClr val="bg1"/>
                </a:solidFill>
              </a:rPr>
              <a:t> </a:t>
            </a:r>
            <a:r>
              <a:rPr lang="es-AR" sz="2800" dirty="0" err="1">
                <a:solidFill>
                  <a:schemeClr val="bg1"/>
                </a:solidFill>
              </a:rPr>
              <a:t>of</a:t>
            </a:r>
            <a:r>
              <a:rPr lang="es-AR" sz="2800" dirty="0">
                <a:solidFill>
                  <a:schemeClr val="bg1"/>
                </a:solidFill>
              </a:rPr>
              <a:t> </a:t>
            </a:r>
            <a:r>
              <a:rPr lang="es-AR" sz="2800" dirty="0" err="1">
                <a:solidFill>
                  <a:schemeClr val="bg1"/>
                </a:solidFill>
              </a:rPr>
              <a:t>Recursion</a:t>
            </a:r>
            <a:r>
              <a:rPr lang="es-AR" sz="2800" dirty="0">
                <a:solidFill>
                  <a:schemeClr val="bg1"/>
                </a:solidFill>
              </a:rPr>
              <a:t> </a:t>
            </a:r>
            <a:r>
              <a:rPr lang="es-MX" sz="2800" b="1" dirty="0">
                <a:solidFill>
                  <a:schemeClr val="bg1"/>
                </a:solidFill>
                <a:latin typeface="+mj-lt"/>
              </a:rPr>
              <a:t>| </a:t>
            </a:r>
            <a:r>
              <a:rPr lang="es-AR" sz="2800" dirty="0">
                <a:solidFill>
                  <a:schemeClr val="bg1"/>
                </a:solidFill>
              </a:rPr>
              <a:t>Direct </a:t>
            </a:r>
            <a:r>
              <a:rPr lang="es-AR" sz="2800" dirty="0" err="1">
                <a:solidFill>
                  <a:schemeClr val="bg1"/>
                </a:solidFill>
              </a:rPr>
              <a:t>recursion</a:t>
            </a:r>
            <a:r>
              <a:rPr lang="es-MX" sz="2800" b="1" dirty="0">
                <a:solidFill>
                  <a:schemeClr val="bg1"/>
                </a:solidFill>
                <a:latin typeface="+mj-lt"/>
              </a:rPr>
              <a:t> </a:t>
            </a:r>
            <a:endParaRPr lang="es-AR" sz="2800" dirty="0">
              <a:solidFill>
                <a:schemeClr val="bg1"/>
              </a:solidFill>
              <a:latin typeface="Segoe UI Variable Display" pitchFamily="2" charset="0"/>
            </a:endParaRPr>
          </a:p>
        </p:txBody>
      </p:sp>
      <p:sp>
        <p:nvSpPr>
          <p:cNvPr id="6" name="CuadroTexto 5">
            <a:extLst>
              <a:ext uri="{FF2B5EF4-FFF2-40B4-BE49-F238E27FC236}">
                <a16:creationId xmlns:a16="http://schemas.microsoft.com/office/drawing/2014/main" id="{9276DB51-19ED-4861-ABE3-EC3AA36DFA56}"/>
              </a:ext>
            </a:extLst>
          </p:cNvPr>
          <p:cNvSpPr txBox="1"/>
          <p:nvPr/>
        </p:nvSpPr>
        <p:spPr>
          <a:xfrm>
            <a:off x="426190" y="1164151"/>
            <a:ext cx="6099048" cy="1323439"/>
          </a:xfrm>
          <a:prstGeom prst="rect">
            <a:avLst/>
          </a:prstGeom>
          <a:noFill/>
        </p:spPr>
        <p:txBody>
          <a:bodyPr wrap="square">
            <a:spAutoFit/>
          </a:bodyPr>
          <a:lstStyle/>
          <a:p>
            <a:r>
              <a:rPr lang="es-MX" sz="1600" b="0" i="0" dirty="0">
                <a:solidFill>
                  <a:schemeClr val="bg1"/>
                </a:solidFill>
                <a:effectLst/>
              </a:rPr>
              <a:t>La recursión es cuando una función se llama a sí misma. Se dice que la recursión es directa cuando una función se llama a sí misma </a:t>
            </a:r>
            <a:r>
              <a:rPr lang="es-MX" sz="1600" b="0" i="0" dirty="0">
                <a:solidFill>
                  <a:schemeClr val="accent1">
                    <a:lumMod val="60000"/>
                    <a:lumOff val="40000"/>
                  </a:schemeClr>
                </a:solidFill>
                <a:effectLst/>
              </a:rPr>
              <a:t>directamente</a:t>
            </a:r>
            <a:r>
              <a:rPr lang="es-MX" sz="1600" b="0" i="0" dirty="0">
                <a:solidFill>
                  <a:schemeClr val="bg1"/>
                </a:solidFill>
                <a:effectLst/>
              </a:rPr>
              <a:t>, y se dice que es indirecta cuando llama a otra función que a su vez la llama. La función Factorial() que discutimos es un ejemplo de recursión directa. </a:t>
            </a:r>
            <a:endParaRPr lang="es-AR" sz="1600" dirty="0">
              <a:solidFill>
                <a:schemeClr val="bg1"/>
              </a:solidFill>
            </a:endParaRPr>
          </a:p>
        </p:txBody>
      </p:sp>
      <p:sp>
        <p:nvSpPr>
          <p:cNvPr id="8" name="CuadroTexto 7">
            <a:extLst>
              <a:ext uri="{FF2B5EF4-FFF2-40B4-BE49-F238E27FC236}">
                <a16:creationId xmlns:a16="http://schemas.microsoft.com/office/drawing/2014/main" id="{DAAF1F46-CD89-4BBA-BE43-446265958D3A}"/>
              </a:ext>
            </a:extLst>
          </p:cNvPr>
          <p:cNvSpPr txBox="1"/>
          <p:nvPr/>
        </p:nvSpPr>
        <p:spPr>
          <a:xfrm>
            <a:off x="7335542" y="1105097"/>
            <a:ext cx="4430268" cy="1384995"/>
          </a:xfrm>
          <a:prstGeom prst="rect">
            <a:avLst/>
          </a:prstGeom>
          <a:noFill/>
        </p:spPr>
        <p:txBody>
          <a:bodyPr wrap="square">
            <a:spAutoFit/>
          </a:bodyPr>
          <a:lstStyle/>
          <a:p>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Power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x</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(y == </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x;</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else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(x * </a:t>
            </a:r>
            <a:r>
              <a:rPr lang="en-US" sz="1200" b="0" dirty="0">
                <a:solidFill>
                  <a:srgbClr val="DCDCAA"/>
                </a:solidFill>
                <a:effectLst/>
                <a:latin typeface="Consolas" panose="020B0609020204030204" pitchFamily="49" charset="0"/>
              </a:rPr>
              <a:t>Power</a:t>
            </a:r>
            <a:r>
              <a:rPr lang="en-US" sz="1200" b="0" dirty="0">
                <a:solidFill>
                  <a:srgbClr val="D4D4D4"/>
                </a:solidFill>
                <a:effectLst/>
                <a:latin typeface="Consolas" panose="020B0609020204030204" pitchFamily="49" charset="0"/>
              </a:rPr>
              <a:t>(x, y - </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p:txBody>
      </p:sp>
      <p:sp>
        <p:nvSpPr>
          <p:cNvPr id="9" name="CuadroTexto 8">
            <a:extLst>
              <a:ext uri="{FF2B5EF4-FFF2-40B4-BE49-F238E27FC236}">
                <a16:creationId xmlns:a16="http://schemas.microsoft.com/office/drawing/2014/main" id="{34FC7120-BC63-42C4-96DB-AC8DD3390E7D}"/>
              </a:ext>
            </a:extLst>
          </p:cNvPr>
          <p:cNvSpPr txBox="1"/>
          <p:nvPr/>
        </p:nvSpPr>
        <p:spPr>
          <a:xfrm>
            <a:off x="146360" y="3377219"/>
            <a:ext cx="8302145"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a:t>
            </a:r>
            <a:r>
              <a:rPr lang="es-AR" sz="2800" dirty="0" err="1">
                <a:solidFill>
                  <a:schemeClr val="bg1"/>
                </a:solidFill>
              </a:rPr>
              <a:t>Variants</a:t>
            </a:r>
            <a:r>
              <a:rPr lang="es-AR" sz="2800" dirty="0">
                <a:solidFill>
                  <a:schemeClr val="bg1"/>
                </a:solidFill>
              </a:rPr>
              <a:t> </a:t>
            </a:r>
            <a:r>
              <a:rPr lang="es-AR" sz="2800" dirty="0" err="1">
                <a:solidFill>
                  <a:schemeClr val="bg1"/>
                </a:solidFill>
              </a:rPr>
              <a:t>of</a:t>
            </a:r>
            <a:r>
              <a:rPr lang="es-AR" sz="2800" dirty="0">
                <a:solidFill>
                  <a:schemeClr val="bg1"/>
                </a:solidFill>
              </a:rPr>
              <a:t> </a:t>
            </a:r>
            <a:r>
              <a:rPr lang="es-AR" sz="2800" dirty="0" err="1">
                <a:solidFill>
                  <a:schemeClr val="bg1"/>
                </a:solidFill>
              </a:rPr>
              <a:t>Recursion</a:t>
            </a:r>
            <a:r>
              <a:rPr lang="es-AR" sz="2800" dirty="0">
                <a:solidFill>
                  <a:schemeClr val="bg1"/>
                </a:solidFill>
              </a:rPr>
              <a:t> </a:t>
            </a:r>
            <a:r>
              <a:rPr lang="es-MX" sz="2800" b="1" dirty="0">
                <a:solidFill>
                  <a:schemeClr val="bg1"/>
                </a:solidFill>
                <a:latin typeface="+mj-lt"/>
              </a:rPr>
              <a:t>| </a:t>
            </a:r>
            <a:r>
              <a:rPr lang="es-AR" sz="2800" dirty="0" err="1">
                <a:solidFill>
                  <a:schemeClr val="bg1"/>
                </a:solidFill>
              </a:rPr>
              <a:t>indirect</a:t>
            </a:r>
            <a:r>
              <a:rPr lang="es-AR" sz="2800" dirty="0">
                <a:solidFill>
                  <a:schemeClr val="bg1"/>
                </a:solidFill>
              </a:rPr>
              <a:t> </a:t>
            </a:r>
            <a:r>
              <a:rPr lang="es-AR" sz="2800" dirty="0" err="1">
                <a:solidFill>
                  <a:schemeClr val="bg1"/>
                </a:solidFill>
              </a:rPr>
              <a:t>recursion</a:t>
            </a:r>
            <a:r>
              <a:rPr lang="es-MX" sz="2800" b="1" dirty="0">
                <a:solidFill>
                  <a:schemeClr val="bg1"/>
                </a:solidFill>
                <a:latin typeface="+mj-lt"/>
              </a:rPr>
              <a:t> </a:t>
            </a:r>
            <a:endParaRPr lang="es-AR" sz="2800" dirty="0">
              <a:solidFill>
                <a:schemeClr val="bg1"/>
              </a:solidFill>
              <a:latin typeface="Segoe UI Variable Display" pitchFamily="2" charset="0"/>
            </a:endParaRPr>
          </a:p>
        </p:txBody>
      </p:sp>
      <p:sp>
        <p:nvSpPr>
          <p:cNvPr id="11" name="CuadroTexto 10">
            <a:extLst>
              <a:ext uri="{FF2B5EF4-FFF2-40B4-BE49-F238E27FC236}">
                <a16:creationId xmlns:a16="http://schemas.microsoft.com/office/drawing/2014/main" id="{F82F0DB0-EE20-4645-8E1A-82362BE88670}"/>
              </a:ext>
            </a:extLst>
          </p:cNvPr>
          <p:cNvSpPr txBox="1"/>
          <p:nvPr/>
        </p:nvSpPr>
        <p:spPr>
          <a:xfrm>
            <a:off x="225288" y="4616631"/>
            <a:ext cx="6099048" cy="1077218"/>
          </a:xfrm>
          <a:prstGeom prst="rect">
            <a:avLst/>
          </a:prstGeom>
          <a:noFill/>
        </p:spPr>
        <p:txBody>
          <a:bodyPr wrap="square">
            <a:spAutoFit/>
          </a:bodyPr>
          <a:lstStyle/>
          <a:p>
            <a:r>
              <a:rPr lang="es-MX" sz="1600" b="0" i="0" dirty="0">
                <a:solidFill>
                  <a:schemeClr val="bg1"/>
                </a:solidFill>
                <a:effectLst/>
              </a:rPr>
              <a:t>Se dice que una función es indirectamente recursiva si llama a otra función, que a su vez la llama. El código de programa  es un ejemplo de recursión indirecta, donde la función </a:t>
            </a:r>
            <a:r>
              <a:rPr lang="es-MX" sz="1600" b="0" i="0" dirty="0" err="1">
                <a:solidFill>
                  <a:schemeClr val="bg1"/>
                </a:solidFill>
                <a:effectLst/>
              </a:rPr>
              <a:t>Fact</a:t>
            </a:r>
            <a:r>
              <a:rPr lang="es-MX" sz="1600" b="0" i="0" dirty="0">
                <a:solidFill>
                  <a:schemeClr val="bg1"/>
                </a:solidFill>
                <a:effectLst/>
              </a:rPr>
              <a:t>() llama a la función </a:t>
            </a:r>
            <a:r>
              <a:rPr lang="es-MX" sz="1600" b="0" i="0" dirty="0" err="1">
                <a:solidFill>
                  <a:schemeClr val="bg1"/>
                </a:solidFill>
                <a:effectLst/>
              </a:rPr>
              <a:t>Dummy</a:t>
            </a:r>
            <a:r>
              <a:rPr lang="es-MX" sz="1600" b="0" i="0" dirty="0">
                <a:solidFill>
                  <a:schemeClr val="bg1"/>
                </a:solidFill>
                <a:effectLst/>
              </a:rPr>
              <a:t>(), y la función </a:t>
            </a:r>
            <a:r>
              <a:rPr lang="es-MX" sz="1600" b="0" i="0" dirty="0" err="1">
                <a:solidFill>
                  <a:schemeClr val="bg1"/>
                </a:solidFill>
                <a:effectLst/>
              </a:rPr>
              <a:t>Dummy</a:t>
            </a:r>
            <a:r>
              <a:rPr lang="es-MX" sz="1600" b="0" i="0" dirty="0">
                <a:solidFill>
                  <a:schemeClr val="bg1"/>
                </a:solidFill>
                <a:effectLst/>
              </a:rPr>
              <a:t>() a su vez llama </a:t>
            </a:r>
            <a:r>
              <a:rPr lang="es-MX" sz="1600" b="0" i="0" dirty="0" err="1">
                <a:solidFill>
                  <a:schemeClr val="bg1"/>
                </a:solidFill>
                <a:effectLst/>
              </a:rPr>
              <a:t>Fact</a:t>
            </a:r>
            <a:r>
              <a:rPr lang="es-MX" sz="1600" b="0" i="0" dirty="0">
                <a:solidFill>
                  <a:schemeClr val="bg1"/>
                </a:solidFill>
                <a:effectLst/>
              </a:rPr>
              <a:t>().</a:t>
            </a:r>
            <a:endParaRPr lang="es-AR" sz="1600" dirty="0">
              <a:solidFill>
                <a:schemeClr val="bg1"/>
              </a:solidFill>
            </a:endParaRPr>
          </a:p>
        </p:txBody>
      </p:sp>
      <p:sp>
        <p:nvSpPr>
          <p:cNvPr id="13" name="CuadroTexto 12">
            <a:extLst>
              <a:ext uri="{FF2B5EF4-FFF2-40B4-BE49-F238E27FC236}">
                <a16:creationId xmlns:a16="http://schemas.microsoft.com/office/drawing/2014/main" id="{83CB894D-3EC5-4129-9E00-5F1F24A7706E}"/>
              </a:ext>
            </a:extLst>
          </p:cNvPr>
          <p:cNvSpPr txBox="1"/>
          <p:nvPr/>
        </p:nvSpPr>
        <p:spPr>
          <a:xfrm>
            <a:off x="7335542" y="4275741"/>
            <a:ext cx="4430268" cy="2123658"/>
          </a:xfrm>
          <a:prstGeom prst="rect">
            <a:avLst/>
          </a:prstGeom>
          <a:noFill/>
        </p:spPr>
        <p:txBody>
          <a:bodyPr wrap="square">
            <a:spAutoFit/>
          </a:bodyPr>
          <a:lstStyle/>
          <a:p>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Fact</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n</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if</a:t>
            </a:r>
            <a:r>
              <a:rPr lang="es-AR" sz="1200" b="0" dirty="0">
                <a:solidFill>
                  <a:srgbClr val="D4D4D4"/>
                </a:solidFill>
                <a:effectLst/>
                <a:latin typeface="Consolas" panose="020B0609020204030204" pitchFamily="49" charset="0"/>
              </a:rPr>
              <a:t>(n &lt;= </a:t>
            </a:r>
            <a:r>
              <a:rPr lang="es-AR" sz="1200" b="0" dirty="0">
                <a:solidFill>
                  <a:srgbClr val="B5CEA8"/>
                </a:solidFill>
                <a:effectLst/>
                <a:latin typeface="Consolas" panose="020B0609020204030204" pitchFamily="49" charset="0"/>
              </a:rPr>
              <a:t>1</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1</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else</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(n * </a:t>
            </a:r>
            <a:r>
              <a:rPr lang="es-AR" sz="1200" b="0" dirty="0" err="1">
                <a:solidFill>
                  <a:srgbClr val="DCDCAA"/>
                </a:solidFill>
                <a:effectLst/>
                <a:latin typeface="Consolas" panose="020B0609020204030204" pitchFamily="49" charset="0"/>
              </a:rPr>
              <a:t>Dummy</a:t>
            </a:r>
            <a:r>
              <a:rPr lang="es-AR" sz="1200" b="0" dirty="0">
                <a:solidFill>
                  <a:srgbClr val="D4D4D4"/>
                </a:solidFill>
                <a:effectLst/>
                <a:latin typeface="Consolas" panose="020B0609020204030204" pitchFamily="49" charset="0"/>
              </a:rPr>
              <a:t>(n - </a:t>
            </a:r>
            <a:r>
              <a:rPr lang="es-AR" sz="1200" b="0" dirty="0">
                <a:solidFill>
                  <a:srgbClr val="B5CEA8"/>
                </a:solidFill>
                <a:effectLst/>
                <a:latin typeface="Consolas" panose="020B0609020204030204" pitchFamily="49" charset="0"/>
              </a:rPr>
              <a:t>1</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Dummy</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n</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Fact</a:t>
            </a:r>
            <a:r>
              <a:rPr lang="es-AR" sz="1200" b="0" dirty="0">
                <a:solidFill>
                  <a:srgbClr val="D4D4D4"/>
                </a:solidFill>
                <a:effectLst/>
                <a:latin typeface="Consolas" panose="020B0609020204030204" pitchFamily="49" charset="0"/>
              </a:rPr>
              <a:t>(n);</a:t>
            </a:r>
          </a:p>
          <a:p>
            <a:r>
              <a:rPr lang="es-AR"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80764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91292" y="2916788"/>
            <a:ext cx="4732834" cy="1015663"/>
          </a:xfrm>
          <a:prstGeom prst="rect">
            <a:avLst/>
          </a:prstGeom>
        </p:spPr>
        <p:txBody>
          <a:bodyPr wrap="none">
            <a:spAutoFit/>
          </a:bodyPr>
          <a:lstStyle/>
          <a:p>
            <a:r>
              <a:rPr lang="es-AR" sz="6000" b="1" dirty="0">
                <a:solidFill>
                  <a:schemeClr val="accent1">
                    <a:lumMod val="60000"/>
                    <a:lumOff val="40000"/>
                  </a:schemeClr>
                </a:solidFill>
                <a:latin typeface="+mj-lt"/>
                <a:ea typeface="Tahoma" panose="020B0604030504040204" pitchFamily="34" charset="0"/>
                <a:cs typeface="Tahoma" panose="020B0604030504040204" pitchFamily="34" charset="0"/>
              </a:rPr>
              <a:t>U5 – Recursión</a:t>
            </a:r>
            <a:endParaRPr lang="es-AR" sz="6000" dirty="0">
              <a:solidFill>
                <a:schemeClr val="accent1">
                  <a:lumMod val="60000"/>
                  <a:lumOff val="40000"/>
                </a:schemeClr>
              </a:solidFill>
              <a:latin typeface="+mj-lt"/>
              <a:ea typeface="Tahoma" panose="020B0604030504040204" pitchFamily="34" charset="0"/>
              <a:cs typeface="Tahoma" panose="020B0604030504040204" pitchFamily="34" charset="0"/>
            </a:endParaRPr>
          </a:p>
        </p:txBody>
      </p:sp>
      <p:pic>
        <p:nvPicPr>
          <p:cNvPr id="2" name="Picture 2" descr="Recursion">
            <a:extLst>
              <a:ext uri="{FF2B5EF4-FFF2-40B4-BE49-F238E27FC236}">
                <a16:creationId xmlns:a16="http://schemas.microsoft.com/office/drawing/2014/main" id="{538FAD7E-CBCD-B4BD-3D5F-85F0D20ED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14" y="661182"/>
            <a:ext cx="10799708" cy="5780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440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451CC1D-80DF-4507-BC68-CDD8505C5DF8}"/>
              </a:ext>
            </a:extLst>
          </p:cNvPr>
          <p:cNvSpPr txBox="1"/>
          <p:nvPr/>
        </p:nvSpPr>
        <p:spPr>
          <a:xfrm>
            <a:off x="261864" y="393854"/>
            <a:ext cx="7451335"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a:t>
            </a:r>
            <a:r>
              <a:rPr lang="es-AR" sz="2800" dirty="0" err="1">
                <a:solidFill>
                  <a:schemeClr val="bg1"/>
                </a:solidFill>
              </a:rPr>
              <a:t>Variants</a:t>
            </a:r>
            <a:r>
              <a:rPr lang="es-AR" sz="2800" dirty="0">
                <a:solidFill>
                  <a:schemeClr val="bg1"/>
                </a:solidFill>
              </a:rPr>
              <a:t> </a:t>
            </a:r>
            <a:r>
              <a:rPr lang="es-AR" sz="2800" dirty="0" err="1">
                <a:solidFill>
                  <a:schemeClr val="bg1"/>
                </a:solidFill>
              </a:rPr>
              <a:t>of</a:t>
            </a:r>
            <a:r>
              <a:rPr lang="es-AR" sz="2800" dirty="0">
                <a:solidFill>
                  <a:schemeClr val="bg1"/>
                </a:solidFill>
              </a:rPr>
              <a:t> </a:t>
            </a:r>
            <a:r>
              <a:rPr lang="es-AR" sz="2800" dirty="0" err="1">
                <a:solidFill>
                  <a:schemeClr val="bg1"/>
                </a:solidFill>
              </a:rPr>
              <a:t>Recursion</a:t>
            </a:r>
            <a:r>
              <a:rPr lang="es-AR" sz="2800" dirty="0">
                <a:solidFill>
                  <a:schemeClr val="bg1"/>
                </a:solidFill>
              </a:rPr>
              <a:t> </a:t>
            </a:r>
            <a:r>
              <a:rPr lang="es-MX" sz="2800" b="1" dirty="0">
                <a:solidFill>
                  <a:schemeClr val="bg1"/>
                </a:solidFill>
                <a:latin typeface="+mj-lt"/>
              </a:rPr>
              <a:t>| </a:t>
            </a:r>
            <a:r>
              <a:rPr lang="es-AR" sz="2800" dirty="0" err="1">
                <a:solidFill>
                  <a:schemeClr val="bg1"/>
                </a:solidFill>
              </a:rPr>
              <a:t>tail</a:t>
            </a:r>
            <a:r>
              <a:rPr lang="es-AR" sz="2800" dirty="0">
                <a:solidFill>
                  <a:schemeClr val="bg1"/>
                </a:solidFill>
              </a:rPr>
              <a:t> </a:t>
            </a:r>
            <a:r>
              <a:rPr lang="es-AR" sz="2800" dirty="0" err="1">
                <a:solidFill>
                  <a:schemeClr val="bg1"/>
                </a:solidFill>
              </a:rPr>
              <a:t>recursion</a:t>
            </a:r>
            <a:r>
              <a:rPr lang="es-MX" sz="2800" b="1" dirty="0">
                <a:solidFill>
                  <a:schemeClr val="bg1"/>
                </a:solidFill>
                <a:latin typeface="+mj-lt"/>
              </a:rPr>
              <a:t> </a:t>
            </a:r>
            <a:endParaRPr lang="es-AR" sz="2800" dirty="0">
              <a:solidFill>
                <a:schemeClr val="bg1"/>
              </a:solidFill>
              <a:latin typeface="Segoe UI Variable Display" pitchFamily="2" charset="0"/>
            </a:endParaRPr>
          </a:p>
        </p:txBody>
      </p:sp>
      <p:sp>
        <p:nvSpPr>
          <p:cNvPr id="6" name="CuadroTexto 5">
            <a:extLst>
              <a:ext uri="{FF2B5EF4-FFF2-40B4-BE49-F238E27FC236}">
                <a16:creationId xmlns:a16="http://schemas.microsoft.com/office/drawing/2014/main" id="{CCCB031F-6ED8-4C30-9E53-3696E875E893}"/>
              </a:ext>
            </a:extLst>
          </p:cNvPr>
          <p:cNvSpPr txBox="1"/>
          <p:nvPr/>
        </p:nvSpPr>
        <p:spPr>
          <a:xfrm>
            <a:off x="536184" y="1753621"/>
            <a:ext cx="4639320" cy="3539430"/>
          </a:xfrm>
          <a:prstGeom prst="rect">
            <a:avLst/>
          </a:prstGeom>
          <a:noFill/>
        </p:spPr>
        <p:txBody>
          <a:bodyPr wrap="square">
            <a:spAutoFit/>
          </a:bodyPr>
          <a:lstStyle/>
          <a:p>
            <a:r>
              <a:rPr lang="es-MX" sz="1600" b="0" i="0" dirty="0">
                <a:solidFill>
                  <a:schemeClr val="accent1">
                    <a:lumMod val="60000"/>
                    <a:lumOff val="40000"/>
                  </a:schemeClr>
                </a:solidFill>
                <a:effectLst/>
              </a:rPr>
              <a:t>Se dice que una función recursiva es recursiva de cola si no hay operaciones pendientes que realizar a la vuelta de una llamada recursiva.</a:t>
            </a:r>
            <a:r>
              <a:rPr lang="es-MX" sz="1600" b="0" i="0" dirty="0">
                <a:solidFill>
                  <a:schemeClr val="bg1"/>
                </a:solidFill>
                <a:effectLst/>
              </a:rPr>
              <a:t> </a:t>
            </a:r>
            <a:br>
              <a:rPr lang="es-MX" sz="1600" b="0" i="0" dirty="0">
                <a:solidFill>
                  <a:schemeClr val="bg1"/>
                </a:solidFill>
                <a:effectLst/>
              </a:rPr>
            </a:br>
            <a:br>
              <a:rPr lang="es-MX" sz="1600" b="0" i="0" dirty="0">
                <a:solidFill>
                  <a:schemeClr val="bg1"/>
                </a:solidFill>
                <a:effectLst/>
              </a:rPr>
            </a:br>
            <a:r>
              <a:rPr lang="es-MX" sz="1600" b="0" i="0" dirty="0">
                <a:solidFill>
                  <a:schemeClr val="bg1"/>
                </a:solidFill>
                <a:effectLst/>
              </a:rPr>
              <a:t>La recursión de cola también se utiliza para devolver el valor de la última llamada recursiva como el valor de la función. La recursividad de cola es ventajosa ya que la cantidad de información que debe almacenarse durante el cálculo es independiente del número de llamadas recursivas. La función Factorial() en el Código de Programa es un ejemplo de una función recursiva no </a:t>
            </a:r>
            <a:r>
              <a:rPr lang="es-MX" sz="1600" b="0" i="0" dirty="0" err="1">
                <a:solidFill>
                  <a:schemeClr val="bg1"/>
                </a:solidFill>
                <a:effectLst/>
              </a:rPr>
              <a:t>tail</a:t>
            </a:r>
            <a:r>
              <a:rPr lang="es-MX" sz="1600" b="0" i="0" dirty="0">
                <a:solidFill>
                  <a:schemeClr val="bg1"/>
                </a:solidFill>
                <a:effectLst/>
              </a:rPr>
              <a:t>. La función </a:t>
            </a:r>
            <a:r>
              <a:rPr lang="es-MX" sz="1600" b="0" i="0" dirty="0" err="1">
                <a:solidFill>
                  <a:schemeClr val="bg1"/>
                </a:solidFill>
                <a:effectLst/>
              </a:rPr>
              <a:t>Binary_Search</a:t>
            </a:r>
            <a:r>
              <a:rPr lang="es-MX" sz="1600" b="0" i="0" dirty="0">
                <a:solidFill>
                  <a:schemeClr val="bg1"/>
                </a:solidFill>
                <a:effectLst/>
              </a:rPr>
              <a:t>() en el código de programa es un ejemplo de una función recursiva de cola.</a:t>
            </a:r>
            <a:endParaRPr lang="es-AR" sz="1600" dirty="0">
              <a:solidFill>
                <a:schemeClr val="bg1"/>
              </a:solidFill>
            </a:endParaRPr>
          </a:p>
        </p:txBody>
      </p:sp>
      <p:sp>
        <p:nvSpPr>
          <p:cNvPr id="8" name="CuadroTexto 7">
            <a:extLst>
              <a:ext uri="{FF2B5EF4-FFF2-40B4-BE49-F238E27FC236}">
                <a16:creationId xmlns:a16="http://schemas.microsoft.com/office/drawing/2014/main" id="{CB714C57-E1F6-4033-9E4D-BA582674E756}"/>
              </a:ext>
            </a:extLst>
          </p:cNvPr>
          <p:cNvSpPr txBox="1"/>
          <p:nvPr/>
        </p:nvSpPr>
        <p:spPr>
          <a:xfrm>
            <a:off x="5556768" y="1753621"/>
            <a:ext cx="6099048" cy="3970318"/>
          </a:xfrm>
          <a:prstGeom prst="rect">
            <a:avLst/>
          </a:prstGeom>
          <a:noFill/>
        </p:spPr>
        <p:txBody>
          <a:bodyPr wrap="square">
            <a:spAutoFit/>
          </a:bodyPr>
          <a:lstStyle/>
          <a:p>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Binary_Search</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A</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low</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high</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key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mid;</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(low &lt;= high)</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mid = (low + high) / </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A</a:t>
            </a:r>
            <a:r>
              <a:rPr lang="en-US" sz="1400" b="0" dirty="0">
                <a:solidFill>
                  <a:srgbClr val="D4D4D4"/>
                </a:solidFill>
                <a:effectLst/>
                <a:latin typeface="Consolas" panose="020B0609020204030204" pitchFamily="49" charset="0"/>
              </a:rPr>
              <a:t>[mid] == key)</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mid;</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(key &lt; </a:t>
            </a:r>
            <a:r>
              <a:rPr lang="en-US" sz="1400" b="0" dirty="0">
                <a:solidFill>
                  <a:srgbClr val="9CDCFE"/>
                </a:solidFill>
                <a:effectLst/>
                <a:latin typeface="Consolas" panose="020B0609020204030204" pitchFamily="49" charset="0"/>
              </a:rPr>
              <a:t>A</a:t>
            </a:r>
            <a:r>
              <a:rPr lang="en-US" sz="1400" b="0" dirty="0">
                <a:solidFill>
                  <a:srgbClr val="D4D4D4"/>
                </a:solidFill>
                <a:effectLst/>
                <a:latin typeface="Consolas" panose="020B0609020204030204" pitchFamily="49" charset="0"/>
              </a:rPr>
              <a:t>[mid])</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Binary_Search</a:t>
            </a:r>
            <a:r>
              <a:rPr lang="en-US" sz="1400" b="0" dirty="0">
                <a:solidFill>
                  <a:srgbClr val="D4D4D4"/>
                </a:solidFill>
                <a:effectLst/>
                <a:latin typeface="Consolas" panose="020B0609020204030204" pitchFamily="49" charset="0"/>
              </a:rPr>
              <a:t>(A, low, mid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key);</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Binary_Search</a:t>
            </a:r>
            <a:r>
              <a:rPr lang="en-US" sz="1400" b="0" dirty="0">
                <a:solidFill>
                  <a:srgbClr val="D4D4D4"/>
                </a:solidFill>
                <a:effectLst/>
                <a:latin typeface="Consolas" panose="020B0609020204030204" pitchFamily="49" charset="0"/>
              </a:rPr>
              <a:t>(A, mid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high, key);</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8106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451CC1D-80DF-4507-BC68-CDD8505C5DF8}"/>
              </a:ext>
            </a:extLst>
          </p:cNvPr>
          <p:cNvSpPr txBox="1"/>
          <p:nvPr/>
        </p:nvSpPr>
        <p:spPr>
          <a:xfrm>
            <a:off x="261864" y="393854"/>
            <a:ext cx="7885364"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a:t>
            </a:r>
            <a:r>
              <a:rPr lang="es-AR" sz="2800" dirty="0" err="1">
                <a:solidFill>
                  <a:schemeClr val="bg1"/>
                </a:solidFill>
              </a:rPr>
              <a:t>Variants</a:t>
            </a:r>
            <a:r>
              <a:rPr lang="es-AR" sz="2800" dirty="0">
                <a:solidFill>
                  <a:schemeClr val="bg1"/>
                </a:solidFill>
              </a:rPr>
              <a:t> </a:t>
            </a:r>
            <a:r>
              <a:rPr lang="es-AR" sz="2800" dirty="0" err="1">
                <a:solidFill>
                  <a:schemeClr val="bg1"/>
                </a:solidFill>
              </a:rPr>
              <a:t>of</a:t>
            </a:r>
            <a:r>
              <a:rPr lang="es-AR" sz="2800" dirty="0">
                <a:solidFill>
                  <a:schemeClr val="bg1"/>
                </a:solidFill>
              </a:rPr>
              <a:t> </a:t>
            </a:r>
            <a:r>
              <a:rPr lang="es-AR" sz="2800" dirty="0" err="1">
                <a:solidFill>
                  <a:schemeClr val="bg1"/>
                </a:solidFill>
              </a:rPr>
              <a:t>Recursion</a:t>
            </a:r>
            <a:r>
              <a:rPr lang="es-AR" sz="2800" dirty="0">
                <a:solidFill>
                  <a:schemeClr val="bg1"/>
                </a:solidFill>
              </a:rPr>
              <a:t> </a:t>
            </a:r>
            <a:r>
              <a:rPr lang="es-MX" sz="2800" b="1" dirty="0">
                <a:solidFill>
                  <a:schemeClr val="bg1"/>
                </a:solidFill>
                <a:latin typeface="+mj-lt"/>
              </a:rPr>
              <a:t>| </a:t>
            </a:r>
            <a:r>
              <a:rPr lang="es-AR" sz="2800" dirty="0">
                <a:solidFill>
                  <a:schemeClr val="bg1"/>
                </a:solidFill>
              </a:rPr>
              <a:t>Linear </a:t>
            </a:r>
            <a:r>
              <a:rPr lang="es-AR" sz="2800" dirty="0" err="1">
                <a:solidFill>
                  <a:schemeClr val="bg1"/>
                </a:solidFill>
              </a:rPr>
              <a:t>Recursion</a:t>
            </a:r>
            <a:endParaRPr lang="es-AR" sz="2800" dirty="0">
              <a:solidFill>
                <a:schemeClr val="bg1"/>
              </a:solidFill>
            </a:endParaRPr>
          </a:p>
        </p:txBody>
      </p:sp>
      <p:sp>
        <p:nvSpPr>
          <p:cNvPr id="12" name="CuadroTexto 11">
            <a:extLst>
              <a:ext uri="{FF2B5EF4-FFF2-40B4-BE49-F238E27FC236}">
                <a16:creationId xmlns:a16="http://schemas.microsoft.com/office/drawing/2014/main" id="{2D4D6A35-24C4-4504-B6E9-B35C3F109526}"/>
              </a:ext>
            </a:extLst>
          </p:cNvPr>
          <p:cNvSpPr txBox="1"/>
          <p:nvPr/>
        </p:nvSpPr>
        <p:spPr>
          <a:xfrm>
            <a:off x="818737" y="1967859"/>
            <a:ext cx="6099048" cy="2062103"/>
          </a:xfrm>
          <a:prstGeom prst="rect">
            <a:avLst/>
          </a:prstGeom>
          <a:noFill/>
        </p:spPr>
        <p:txBody>
          <a:bodyPr wrap="square">
            <a:spAutoFit/>
          </a:bodyPr>
          <a:lstStyle/>
          <a:p>
            <a:r>
              <a:rPr lang="es-MX" sz="1600" b="0" i="0" dirty="0">
                <a:solidFill>
                  <a:schemeClr val="bg1"/>
                </a:solidFill>
                <a:effectLst/>
              </a:rPr>
              <a:t>Dependiendo de la forma en que </a:t>
            </a:r>
            <a:r>
              <a:rPr lang="es-MX" sz="1600" b="0" i="0" dirty="0">
                <a:solidFill>
                  <a:schemeClr val="accent1">
                    <a:lumMod val="60000"/>
                    <a:lumOff val="40000"/>
                  </a:schemeClr>
                </a:solidFill>
                <a:effectLst/>
              </a:rPr>
              <a:t>crece</a:t>
            </a:r>
            <a:r>
              <a:rPr lang="es-MX" sz="1600" b="0" i="0" dirty="0">
                <a:solidFill>
                  <a:schemeClr val="bg1"/>
                </a:solidFill>
                <a:effectLst/>
              </a:rPr>
              <a:t> la recursión, se clasifica como lineal o arbórea. Se dice que una función recursiva es linealmente recursiva cuando ninguna operación pendiente implica otra llamada recursiva, por ejemplo, la función </a:t>
            </a:r>
            <a:r>
              <a:rPr lang="es-MX" sz="1600" b="0" i="0" dirty="0" err="1">
                <a:solidFill>
                  <a:schemeClr val="bg1"/>
                </a:solidFill>
                <a:effectLst/>
              </a:rPr>
              <a:t>Fact</a:t>
            </a:r>
            <a:r>
              <a:rPr lang="es-MX" sz="1600" b="0" i="0" dirty="0">
                <a:solidFill>
                  <a:schemeClr val="bg1"/>
                </a:solidFill>
                <a:effectLst/>
              </a:rPr>
              <a:t>(). Esta es la forma más simple de recursión y ocurre cuando una acción tiene una estructura repetitiva simple que consiste en algunos pasos básicos seguidos por la acción nuevamente. La función Factorial() en el Código de Programa 4.2 es un ejemplo de recursión lineal.</a:t>
            </a:r>
            <a:endParaRPr lang="es-AR" sz="1600" dirty="0">
              <a:solidFill>
                <a:schemeClr val="bg1"/>
              </a:solidFill>
            </a:endParaRPr>
          </a:p>
        </p:txBody>
      </p:sp>
      <p:sp>
        <p:nvSpPr>
          <p:cNvPr id="3" name="CuadroTexto 2">
            <a:extLst>
              <a:ext uri="{FF2B5EF4-FFF2-40B4-BE49-F238E27FC236}">
                <a16:creationId xmlns:a16="http://schemas.microsoft.com/office/drawing/2014/main" id="{FC01C75F-B4E1-4624-FEEF-719DB7D3546D}"/>
              </a:ext>
            </a:extLst>
          </p:cNvPr>
          <p:cNvSpPr txBox="1"/>
          <p:nvPr/>
        </p:nvSpPr>
        <p:spPr>
          <a:xfrm>
            <a:off x="7566992" y="1967859"/>
            <a:ext cx="4412973" cy="1815882"/>
          </a:xfrm>
          <a:prstGeom prst="rect">
            <a:avLst/>
          </a:prstGeom>
          <a:noFill/>
        </p:spPr>
        <p:txBody>
          <a:bodyPr wrap="square">
            <a:spAutoFit/>
          </a:bodyPr>
          <a:lstStyle/>
          <a:p>
            <a:r>
              <a:rPr lang="en-US" sz="1400" dirty="0">
                <a:solidFill>
                  <a:srgbClr val="6A9955"/>
                </a:solidFill>
                <a:latin typeface="Consolas" panose="020B0609020204030204" pitchFamily="49" charset="0"/>
              </a:rPr>
              <a:t>//Program Code 4.2</a:t>
            </a:r>
          </a:p>
          <a:p>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Factorial</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(n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r>
              <a:rPr lang="en-US" sz="1400" b="0" dirty="0">
                <a:solidFill>
                  <a:srgbClr val="6A9955"/>
                </a:solidFill>
                <a:effectLst/>
                <a:latin typeface="Consolas" panose="020B0609020204030204" pitchFamily="49" charset="0"/>
              </a:rPr>
              <a:t> // end condition</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els</a:t>
            </a:r>
            <a:r>
              <a:rPr lang="en-US" sz="1400" b="0" dirty="0">
                <a:solidFill>
                  <a:srgbClr val="D4D4D4"/>
                </a:solidFill>
                <a:effectLst/>
                <a:latin typeface="Consolas" panose="020B0609020204030204" pitchFamily="49" charset="0"/>
              </a:rPr>
              <a:t> e</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Factorial</a:t>
            </a:r>
            <a:r>
              <a:rPr lang="en-US" sz="1400" b="0" dirty="0">
                <a:solidFill>
                  <a:srgbClr val="D4D4D4"/>
                </a:solidFill>
                <a:effectLst/>
                <a:latin typeface="Consolas" panose="020B0609020204030204" pitchFamily="49" charset="0"/>
              </a:rPr>
              <a:t>(n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n;</a:t>
            </a:r>
          </a:p>
          <a:p>
            <a:r>
              <a:rPr lang="en-US"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736370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9577656-9411-4FB6-ABBF-0E32AA781EF0}"/>
              </a:ext>
            </a:extLst>
          </p:cNvPr>
          <p:cNvSpPr txBox="1"/>
          <p:nvPr/>
        </p:nvSpPr>
        <p:spPr>
          <a:xfrm>
            <a:off x="261864" y="393854"/>
            <a:ext cx="7617919"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a:t>
            </a:r>
            <a:r>
              <a:rPr lang="es-AR" sz="2800" dirty="0" err="1">
                <a:solidFill>
                  <a:schemeClr val="bg1"/>
                </a:solidFill>
              </a:rPr>
              <a:t>Variants</a:t>
            </a:r>
            <a:r>
              <a:rPr lang="es-AR" sz="2800" dirty="0">
                <a:solidFill>
                  <a:schemeClr val="bg1"/>
                </a:solidFill>
              </a:rPr>
              <a:t> </a:t>
            </a:r>
            <a:r>
              <a:rPr lang="es-AR" sz="2800" dirty="0" err="1">
                <a:solidFill>
                  <a:schemeClr val="bg1"/>
                </a:solidFill>
              </a:rPr>
              <a:t>of</a:t>
            </a:r>
            <a:r>
              <a:rPr lang="es-AR" sz="2800" dirty="0">
                <a:solidFill>
                  <a:schemeClr val="bg1"/>
                </a:solidFill>
              </a:rPr>
              <a:t> </a:t>
            </a:r>
            <a:r>
              <a:rPr lang="es-AR" sz="2800" dirty="0" err="1">
                <a:solidFill>
                  <a:schemeClr val="bg1"/>
                </a:solidFill>
              </a:rPr>
              <a:t>Recursion</a:t>
            </a:r>
            <a:r>
              <a:rPr lang="es-AR" sz="2800" dirty="0">
                <a:solidFill>
                  <a:schemeClr val="bg1"/>
                </a:solidFill>
              </a:rPr>
              <a:t> </a:t>
            </a:r>
            <a:r>
              <a:rPr lang="es-MX" sz="2800" b="1" dirty="0">
                <a:solidFill>
                  <a:schemeClr val="bg1"/>
                </a:solidFill>
                <a:latin typeface="+mj-lt"/>
              </a:rPr>
              <a:t>| </a:t>
            </a:r>
            <a:r>
              <a:rPr lang="es-AR" sz="2800" dirty="0" err="1">
                <a:solidFill>
                  <a:schemeClr val="bg1"/>
                </a:solidFill>
              </a:rPr>
              <a:t>Tree</a:t>
            </a:r>
            <a:r>
              <a:rPr lang="es-AR" sz="2800" dirty="0">
                <a:solidFill>
                  <a:schemeClr val="bg1"/>
                </a:solidFill>
              </a:rPr>
              <a:t> </a:t>
            </a:r>
            <a:r>
              <a:rPr lang="es-AR" sz="2800" dirty="0" err="1">
                <a:solidFill>
                  <a:schemeClr val="bg1"/>
                </a:solidFill>
              </a:rPr>
              <a:t>Recursion</a:t>
            </a:r>
            <a:endParaRPr lang="es-AR" sz="2800" dirty="0">
              <a:solidFill>
                <a:schemeClr val="bg1"/>
              </a:solidFill>
            </a:endParaRPr>
          </a:p>
        </p:txBody>
      </p:sp>
      <p:sp>
        <p:nvSpPr>
          <p:cNvPr id="10" name="CuadroTexto 9">
            <a:extLst>
              <a:ext uri="{FF2B5EF4-FFF2-40B4-BE49-F238E27FC236}">
                <a16:creationId xmlns:a16="http://schemas.microsoft.com/office/drawing/2014/main" id="{14784ECC-8497-447F-BEDC-C796EBB8D6D8}"/>
              </a:ext>
            </a:extLst>
          </p:cNvPr>
          <p:cNvSpPr txBox="1"/>
          <p:nvPr/>
        </p:nvSpPr>
        <p:spPr>
          <a:xfrm>
            <a:off x="261864" y="1271677"/>
            <a:ext cx="6099048" cy="1569660"/>
          </a:xfrm>
          <a:prstGeom prst="rect">
            <a:avLst/>
          </a:prstGeom>
          <a:noFill/>
        </p:spPr>
        <p:txBody>
          <a:bodyPr wrap="square">
            <a:spAutoFit/>
          </a:bodyPr>
          <a:lstStyle/>
          <a:p>
            <a:r>
              <a:rPr lang="es-MX" sz="1600" b="0" i="0" dirty="0">
                <a:solidFill>
                  <a:schemeClr val="bg1"/>
                </a:solidFill>
                <a:effectLst/>
              </a:rPr>
              <a:t>En una función recursiva, si hay otra llamada recursiva en el conjunto de operaciones que se completarán después de que termine la recursión, esto se denomina recursión de árbol. Ejemplos de funciones recursivas de árbol son los algoritmos de ordenación rápida y de combinación, el algoritmo </a:t>
            </a:r>
            <a:r>
              <a:rPr lang="es-MX" sz="1600" b="0" i="0" dirty="0" err="1">
                <a:solidFill>
                  <a:schemeClr val="bg1"/>
                </a:solidFill>
                <a:effectLst/>
              </a:rPr>
              <a:t>FibSeries</a:t>
            </a:r>
            <a:r>
              <a:rPr lang="es-MX" sz="1600" b="0" i="0" dirty="0">
                <a:solidFill>
                  <a:schemeClr val="bg1"/>
                </a:solidFill>
                <a:effectLst/>
              </a:rPr>
              <a:t>, etc. La función de Fibonacci </a:t>
            </a:r>
            <a:r>
              <a:rPr lang="es-MX" sz="1600" b="0" i="0" dirty="0" err="1">
                <a:solidFill>
                  <a:schemeClr val="bg1"/>
                </a:solidFill>
                <a:effectLst/>
              </a:rPr>
              <a:t>FibSeries</a:t>
            </a:r>
            <a:r>
              <a:rPr lang="es-MX" sz="1600" b="0" i="0" dirty="0">
                <a:solidFill>
                  <a:schemeClr val="bg1"/>
                </a:solidFill>
                <a:effectLst/>
              </a:rPr>
              <a:t>() se define como</a:t>
            </a:r>
            <a:endParaRPr lang="es-AR" sz="1600" dirty="0">
              <a:solidFill>
                <a:schemeClr val="bg1"/>
              </a:solidFill>
            </a:endParaRPr>
          </a:p>
        </p:txBody>
      </p:sp>
      <p:sp>
        <p:nvSpPr>
          <p:cNvPr id="12" name="CuadroTexto 11">
            <a:extLst>
              <a:ext uri="{FF2B5EF4-FFF2-40B4-BE49-F238E27FC236}">
                <a16:creationId xmlns:a16="http://schemas.microsoft.com/office/drawing/2014/main" id="{0684A862-20C3-4325-AD20-F41DFBBF3062}"/>
              </a:ext>
            </a:extLst>
          </p:cNvPr>
          <p:cNvSpPr txBox="1"/>
          <p:nvPr/>
        </p:nvSpPr>
        <p:spPr>
          <a:xfrm>
            <a:off x="449448" y="3195940"/>
            <a:ext cx="6099048" cy="2369880"/>
          </a:xfrm>
          <a:prstGeom prst="rect">
            <a:avLst/>
          </a:prstGeom>
          <a:noFill/>
        </p:spPr>
        <p:txBody>
          <a:bodyPr wrap="square">
            <a:spAutoFit/>
          </a:bodyPr>
          <a:lstStyle/>
          <a:p>
            <a:r>
              <a:rPr lang="es-AR" sz="1600" dirty="0" err="1">
                <a:solidFill>
                  <a:schemeClr val="bg1"/>
                </a:solidFill>
              </a:rPr>
              <a:t>FibSeries</a:t>
            </a:r>
            <a:r>
              <a:rPr lang="es-AR" sz="1600" dirty="0">
                <a:solidFill>
                  <a:schemeClr val="bg1"/>
                </a:solidFill>
              </a:rPr>
              <a:t>(n) = 0,                                                   </a:t>
            </a:r>
            <a:r>
              <a:rPr lang="es-AR" sz="1600" dirty="0" err="1">
                <a:solidFill>
                  <a:schemeClr val="bg1"/>
                </a:solidFill>
              </a:rPr>
              <a:t>if</a:t>
            </a:r>
            <a:r>
              <a:rPr lang="es-AR" sz="1600" dirty="0">
                <a:solidFill>
                  <a:schemeClr val="bg1"/>
                </a:solidFill>
              </a:rPr>
              <a:t> n = 0 </a:t>
            </a:r>
          </a:p>
          <a:p>
            <a:r>
              <a:rPr lang="es-AR" sz="1600" dirty="0">
                <a:solidFill>
                  <a:schemeClr val="bg1"/>
                </a:solidFill>
              </a:rPr>
              <a:t>                       = 1,                                                  </a:t>
            </a:r>
            <a:r>
              <a:rPr lang="es-AR" sz="1600" dirty="0" err="1">
                <a:solidFill>
                  <a:schemeClr val="bg1"/>
                </a:solidFill>
              </a:rPr>
              <a:t>if</a:t>
            </a:r>
            <a:r>
              <a:rPr lang="es-AR" sz="1600" dirty="0">
                <a:solidFill>
                  <a:schemeClr val="bg1"/>
                </a:solidFill>
              </a:rPr>
              <a:t> n = 1</a:t>
            </a:r>
          </a:p>
          <a:p>
            <a:r>
              <a:rPr lang="es-AR" sz="1600" dirty="0">
                <a:solidFill>
                  <a:schemeClr val="bg1"/>
                </a:solidFill>
              </a:rPr>
              <a:t>                        = </a:t>
            </a:r>
            <a:r>
              <a:rPr lang="es-AR" sz="1600" dirty="0" err="1">
                <a:solidFill>
                  <a:schemeClr val="bg1"/>
                </a:solidFill>
              </a:rPr>
              <a:t>FibSeries</a:t>
            </a:r>
            <a:r>
              <a:rPr lang="es-AR" sz="1600" dirty="0">
                <a:solidFill>
                  <a:schemeClr val="bg1"/>
                </a:solidFill>
              </a:rPr>
              <a:t>(n - 1) + </a:t>
            </a:r>
            <a:r>
              <a:rPr lang="es-AR" sz="1600" dirty="0" err="1">
                <a:solidFill>
                  <a:schemeClr val="bg1"/>
                </a:solidFill>
              </a:rPr>
              <a:t>FibSeries</a:t>
            </a:r>
            <a:r>
              <a:rPr lang="es-AR" sz="1600" dirty="0">
                <a:solidFill>
                  <a:schemeClr val="bg1"/>
                </a:solidFill>
              </a:rPr>
              <a:t>(n - 2),    </a:t>
            </a:r>
            <a:r>
              <a:rPr lang="es-AR" sz="1600" dirty="0" err="1">
                <a:solidFill>
                  <a:schemeClr val="bg1"/>
                </a:solidFill>
              </a:rPr>
              <a:t>otherwise</a:t>
            </a:r>
            <a:r>
              <a:rPr lang="es-AR" sz="1600" dirty="0">
                <a:solidFill>
                  <a:schemeClr val="bg1"/>
                </a:solidFill>
              </a:rPr>
              <a:t> </a:t>
            </a:r>
            <a:r>
              <a:rPr lang="es-AR" sz="1600" dirty="0" err="1">
                <a:solidFill>
                  <a:schemeClr val="bg1"/>
                </a:solidFill>
              </a:rPr>
              <a:t>Let</a:t>
            </a:r>
            <a:r>
              <a:rPr lang="es-AR" sz="1600" dirty="0">
                <a:solidFill>
                  <a:schemeClr val="bg1"/>
                </a:solidFill>
              </a:rPr>
              <a:t> n = 5. </a:t>
            </a:r>
          </a:p>
          <a:p>
            <a:r>
              <a:rPr lang="es-AR" sz="1600" dirty="0" err="1">
                <a:solidFill>
                  <a:schemeClr val="bg1"/>
                </a:solidFill>
              </a:rPr>
              <a:t>FibSeries</a:t>
            </a:r>
            <a:r>
              <a:rPr lang="es-AR" sz="1600" dirty="0">
                <a:solidFill>
                  <a:schemeClr val="bg1"/>
                </a:solidFill>
              </a:rPr>
              <a:t>(0) = 0 </a:t>
            </a:r>
          </a:p>
          <a:p>
            <a:r>
              <a:rPr lang="es-AR" sz="1600" dirty="0" err="1">
                <a:solidFill>
                  <a:schemeClr val="bg1"/>
                </a:solidFill>
              </a:rPr>
              <a:t>FibSeries</a:t>
            </a:r>
            <a:r>
              <a:rPr lang="es-AR" sz="1600" dirty="0">
                <a:solidFill>
                  <a:schemeClr val="bg1"/>
                </a:solidFill>
              </a:rPr>
              <a:t>(1) = 1 </a:t>
            </a:r>
          </a:p>
          <a:p>
            <a:r>
              <a:rPr lang="es-AR" sz="1600" dirty="0" err="1">
                <a:solidFill>
                  <a:schemeClr val="bg1"/>
                </a:solidFill>
              </a:rPr>
              <a:t>FibSeries</a:t>
            </a:r>
            <a:r>
              <a:rPr lang="es-AR" sz="1600" dirty="0">
                <a:solidFill>
                  <a:schemeClr val="bg1"/>
                </a:solidFill>
              </a:rPr>
              <a:t>(2) = </a:t>
            </a:r>
            <a:r>
              <a:rPr lang="es-AR" sz="1600" dirty="0" err="1">
                <a:solidFill>
                  <a:schemeClr val="bg1"/>
                </a:solidFill>
              </a:rPr>
              <a:t>FibSeries</a:t>
            </a:r>
            <a:r>
              <a:rPr lang="es-AR" sz="1600" dirty="0">
                <a:solidFill>
                  <a:schemeClr val="bg1"/>
                </a:solidFill>
              </a:rPr>
              <a:t>(0) + </a:t>
            </a:r>
            <a:r>
              <a:rPr lang="es-AR" sz="1600" dirty="0" err="1">
                <a:solidFill>
                  <a:schemeClr val="bg1"/>
                </a:solidFill>
              </a:rPr>
              <a:t>FibSeries</a:t>
            </a:r>
            <a:r>
              <a:rPr lang="es-AR" sz="1600" dirty="0">
                <a:solidFill>
                  <a:schemeClr val="bg1"/>
                </a:solidFill>
              </a:rPr>
              <a:t>(1) = 1 </a:t>
            </a:r>
          </a:p>
          <a:p>
            <a:r>
              <a:rPr lang="es-AR" sz="1600" dirty="0" err="1">
                <a:solidFill>
                  <a:schemeClr val="bg1"/>
                </a:solidFill>
              </a:rPr>
              <a:t>FibSeries</a:t>
            </a:r>
            <a:r>
              <a:rPr lang="es-AR" sz="1600" dirty="0">
                <a:solidFill>
                  <a:schemeClr val="bg1"/>
                </a:solidFill>
              </a:rPr>
              <a:t>(3) = </a:t>
            </a:r>
            <a:r>
              <a:rPr lang="es-AR" sz="1600" dirty="0" err="1">
                <a:solidFill>
                  <a:schemeClr val="bg1"/>
                </a:solidFill>
              </a:rPr>
              <a:t>FibSeries</a:t>
            </a:r>
            <a:r>
              <a:rPr lang="es-AR" sz="1600" dirty="0">
                <a:solidFill>
                  <a:schemeClr val="bg1"/>
                </a:solidFill>
              </a:rPr>
              <a:t>(1) + </a:t>
            </a:r>
            <a:r>
              <a:rPr lang="es-AR" sz="1600" dirty="0" err="1">
                <a:solidFill>
                  <a:schemeClr val="bg1"/>
                </a:solidFill>
              </a:rPr>
              <a:t>FibSeries</a:t>
            </a:r>
            <a:r>
              <a:rPr lang="es-AR" sz="1600" dirty="0">
                <a:solidFill>
                  <a:schemeClr val="bg1"/>
                </a:solidFill>
              </a:rPr>
              <a:t>(2) = 2 </a:t>
            </a:r>
          </a:p>
          <a:p>
            <a:r>
              <a:rPr lang="es-AR" sz="1600" dirty="0" err="1">
                <a:solidFill>
                  <a:schemeClr val="bg1"/>
                </a:solidFill>
              </a:rPr>
              <a:t>FibSeries</a:t>
            </a:r>
            <a:r>
              <a:rPr lang="es-AR" sz="1600" dirty="0">
                <a:solidFill>
                  <a:schemeClr val="bg1"/>
                </a:solidFill>
              </a:rPr>
              <a:t>(4) = </a:t>
            </a:r>
            <a:r>
              <a:rPr lang="es-AR" sz="1600" dirty="0" err="1">
                <a:solidFill>
                  <a:schemeClr val="bg1"/>
                </a:solidFill>
              </a:rPr>
              <a:t>FibSeries</a:t>
            </a:r>
            <a:r>
              <a:rPr lang="es-AR" sz="1600" dirty="0">
                <a:solidFill>
                  <a:schemeClr val="bg1"/>
                </a:solidFill>
              </a:rPr>
              <a:t>(2) + </a:t>
            </a:r>
            <a:r>
              <a:rPr lang="es-AR" sz="1600" dirty="0" err="1">
                <a:solidFill>
                  <a:schemeClr val="bg1"/>
                </a:solidFill>
              </a:rPr>
              <a:t>FibSeries</a:t>
            </a:r>
            <a:r>
              <a:rPr lang="es-AR" sz="1600" dirty="0">
                <a:solidFill>
                  <a:schemeClr val="bg1"/>
                </a:solidFill>
              </a:rPr>
              <a:t>(3) = 3 </a:t>
            </a:r>
          </a:p>
          <a:p>
            <a:r>
              <a:rPr lang="es-AR" sz="1600" dirty="0" err="1">
                <a:solidFill>
                  <a:schemeClr val="bg1"/>
                </a:solidFill>
              </a:rPr>
              <a:t>FibSeries</a:t>
            </a:r>
            <a:r>
              <a:rPr lang="es-AR" sz="1600" dirty="0">
                <a:solidFill>
                  <a:schemeClr val="bg1"/>
                </a:solidFill>
              </a:rPr>
              <a:t>(5) = </a:t>
            </a:r>
            <a:r>
              <a:rPr lang="es-AR" sz="1600" dirty="0" err="1">
                <a:solidFill>
                  <a:schemeClr val="bg1"/>
                </a:solidFill>
              </a:rPr>
              <a:t>FibSeries</a:t>
            </a:r>
            <a:r>
              <a:rPr lang="es-AR" sz="1600" dirty="0">
                <a:solidFill>
                  <a:schemeClr val="bg1"/>
                </a:solidFill>
              </a:rPr>
              <a:t>(3) + </a:t>
            </a:r>
            <a:r>
              <a:rPr lang="es-AR" sz="1600" dirty="0" err="1">
                <a:solidFill>
                  <a:schemeClr val="bg1"/>
                </a:solidFill>
              </a:rPr>
              <a:t>FibSeries</a:t>
            </a:r>
            <a:r>
              <a:rPr lang="es-AR" sz="1600" dirty="0">
                <a:solidFill>
                  <a:schemeClr val="bg1"/>
                </a:solidFill>
              </a:rPr>
              <a:t>(4) = 5</a:t>
            </a:r>
          </a:p>
        </p:txBody>
      </p:sp>
      <p:pic>
        <p:nvPicPr>
          <p:cNvPr id="16" name="Imagen 15">
            <a:extLst>
              <a:ext uri="{FF2B5EF4-FFF2-40B4-BE49-F238E27FC236}">
                <a16:creationId xmlns:a16="http://schemas.microsoft.com/office/drawing/2014/main" id="{802E46C9-3FAE-4528-8C21-DDD4DFC7F5D2}"/>
              </a:ext>
            </a:extLst>
          </p:cNvPr>
          <p:cNvPicPr>
            <a:picLocks noChangeAspect="1"/>
          </p:cNvPicPr>
          <p:nvPr/>
        </p:nvPicPr>
        <p:blipFill>
          <a:blip r:embed="rId2">
            <a:duotone>
              <a:prstClr val="black"/>
              <a:schemeClr val="accent5">
                <a:tint val="45000"/>
                <a:satMod val="400000"/>
              </a:schemeClr>
            </a:duotone>
          </a:blip>
          <a:stretch>
            <a:fillRect/>
          </a:stretch>
        </p:blipFill>
        <p:spPr>
          <a:xfrm>
            <a:off x="6548496" y="3352744"/>
            <a:ext cx="4734915" cy="2056271"/>
          </a:xfrm>
          <a:prstGeom prst="rect">
            <a:avLst/>
          </a:prstGeom>
        </p:spPr>
      </p:pic>
    </p:spTree>
    <p:extLst>
      <p:ext uri="{BB962C8B-B14F-4D97-AF65-F5344CB8AC3E}">
        <p14:creationId xmlns:p14="http://schemas.microsoft.com/office/powerpoint/2010/main" val="3784671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9577656-9411-4FB6-ABBF-0E32AA781EF0}"/>
              </a:ext>
            </a:extLst>
          </p:cNvPr>
          <p:cNvSpPr txBox="1"/>
          <p:nvPr/>
        </p:nvSpPr>
        <p:spPr>
          <a:xfrm>
            <a:off x="261864" y="466867"/>
            <a:ext cx="5938164" cy="523220"/>
          </a:xfrm>
          <a:prstGeom prst="rect">
            <a:avLst/>
          </a:prstGeom>
          <a:noFill/>
        </p:spPr>
        <p:txBody>
          <a:bodyPr wrap="none" rtlCol="0">
            <a:spAutoFit/>
          </a:bodyPr>
          <a:lstStyle/>
          <a:p>
            <a:r>
              <a:rPr lang="es-AR" sz="24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a:t>
            </a:r>
            <a:r>
              <a:rPr lang="es-AR" sz="2800" dirty="0">
                <a:solidFill>
                  <a:schemeClr val="bg1"/>
                </a:solidFill>
              </a:rPr>
              <a:t> </a:t>
            </a:r>
            <a:r>
              <a:rPr lang="es-AR" sz="2800" dirty="0" err="1">
                <a:solidFill>
                  <a:schemeClr val="bg1"/>
                </a:solidFill>
              </a:rPr>
              <a:t>Execution</a:t>
            </a:r>
            <a:r>
              <a:rPr lang="es-AR" sz="2800" dirty="0">
                <a:solidFill>
                  <a:schemeClr val="bg1"/>
                </a:solidFill>
              </a:rPr>
              <a:t> </a:t>
            </a:r>
            <a:r>
              <a:rPr lang="es-AR" sz="2800" dirty="0" err="1">
                <a:solidFill>
                  <a:schemeClr val="bg1"/>
                </a:solidFill>
              </a:rPr>
              <a:t>of</a:t>
            </a:r>
            <a:r>
              <a:rPr lang="es-AR" sz="2800" dirty="0">
                <a:solidFill>
                  <a:schemeClr val="bg1"/>
                </a:solidFill>
              </a:rPr>
              <a:t> recursive </a:t>
            </a:r>
            <a:r>
              <a:rPr lang="es-AR" sz="2800" dirty="0" err="1">
                <a:solidFill>
                  <a:schemeClr val="bg1"/>
                </a:solidFill>
              </a:rPr>
              <a:t>calls</a:t>
            </a:r>
            <a:endParaRPr lang="es-AR" sz="2400" dirty="0">
              <a:solidFill>
                <a:schemeClr val="bg1"/>
              </a:solidFill>
            </a:endParaRPr>
          </a:p>
        </p:txBody>
      </p:sp>
      <p:sp>
        <p:nvSpPr>
          <p:cNvPr id="7" name="CuadroTexto 6">
            <a:extLst>
              <a:ext uri="{FF2B5EF4-FFF2-40B4-BE49-F238E27FC236}">
                <a16:creationId xmlns:a16="http://schemas.microsoft.com/office/drawing/2014/main" id="{741FAC5F-AD27-44D3-9289-26BF38384956}"/>
              </a:ext>
            </a:extLst>
          </p:cNvPr>
          <p:cNvSpPr txBox="1"/>
          <p:nvPr/>
        </p:nvSpPr>
        <p:spPr>
          <a:xfrm>
            <a:off x="261864" y="1201102"/>
            <a:ext cx="11492753" cy="2308324"/>
          </a:xfrm>
          <a:prstGeom prst="rect">
            <a:avLst/>
          </a:prstGeom>
          <a:noFill/>
        </p:spPr>
        <p:txBody>
          <a:bodyPr wrap="square">
            <a:spAutoFit/>
          </a:bodyPr>
          <a:lstStyle/>
          <a:p>
            <a:r>
              <a:rPr lang="es-MX" sz="1600" b="0" i="0" dirty="0">
                <a:solidFill>
                  <a:schemeClr val="bg1"/>
                </a:solidFill>
                <a:effectLst/>
              </a:rPr>
              <a:t>Veamos ahora cómo se ejecutan las llamadas recursivas. En cada llamada recursiva, todos los parámetros de referencia y variables locales se colocan en la pila junto con el valor de la función y la dirección de retorno. Los datos se colocan conceptualmente en un marco de pila, que se empuja a la pila del sistema. </a:t>
            </a:r>
            <a:br>
              <a:rPr lang="es-MX" sz="1600" b="0" i="0" dirty="0">
                <a:solidFill>
                  <a:schemeClr val="bg1"/>
                </a:solidFill>
                <a:effectLst/>
              </a:rPr>
            </a:br>
            <a:r>
              <a:rPr lang="es-MX" sz="1600" b="0" i="0" dirty="0">
                <a:solidFill>
                  <a:schemeClr val="bg1"/>
                </a:solidFill>
                <a:effectLst/>
              </a:rPr>
              <a:t>Un marco de pila contiene cuatro elementos diferentes:</a:t>
            </a:r>
          </a:p>
          <a:p>
            <a:endParaRPr lang="es-MX" sz="1600" b="0" i="0" dirty="0">
              <a:solidFill>
                <a:schemeClr val="bg1"/>
              </a:solidFill>
              <a:effectLst/>
            </a:endParaRPr>
          </a:p>
          <a:p>
            <a:r>
              <a:rPr lang="es-MX" sz="1600" b="0" i="0" dirty="0">
                <a:solidFill>
                  <a:schemeClr val="accent1">
                    <a:lumMod val="60000"/>
                    <a:lumOff val="40000"/>
                  </a:schemeClr>
                </a:solidFill>
                <a:effectLst/>
              </a:rPr>
              <a:t>1. Los parámetros de referencia que debe procesar la función llamada </a:t>
            </a:r>
          </a:p>
          <a:p>
            <a:r>
              <a:rPr lang="es-MX" sz="1600" b="0" i="0" dirty="0">
                <a:solidFill>
                  <a:schemeClr val="accent1">
                    <a:lumMod val="60000"/>
                    <a:lumOff val="40000"/>
                  </a:schemeClr>
                </a:solidFill>
                <a:effectLst/>
              </a:rPr>
              <a:t>2. Variables locales en la función de llamada </a:t>
            </a:r>
          </a:p>
          <a:p>
            <a:r>
              <a:rPr lang="es-MX" sz="1600" b="0" i="0" dirty="0">
                <a:solidFill>
                  <a:schemeClr val="accent1">
                    <a:lumMod val="60000"/>
                    <a:lumOff val="40000"/>
                  </a:schemeClr>
                </a:solidFill>
                <a:effectLst/>
              </a:rPr>
              <a:t>3. La dirección de devolución </a:t>
            </a:r>
          </a:p>
          <a:p>
            <a:r>
              <a:rPr lang="es-MX" sz="1600" b="0" i="0" dirty="0">
                <a:solidFill>
                  <a:schemeClr val="accent1">
                    <a:lumMod val="60000"/>
                    <a:lumOff val="40000"/>
                  </a:schemeClr>
                </a:solidFill>
                <a:effectLst/>
              </a:rPr>
              <a:t>4. La expresión que va a recibir el valor devuelto, si lo hubiera.</a:t>
            </a:r>
            <a:endParaRPr lang="es-AR" sz="1600" dirty="0">
              <a:solidFill>
                <a:schemeClr val="accent1">
                  <a:lumMod val="60000"/>
                  <a:lumOff val="40000"/>
                </a:schemeClr>
              </a:solidFill>
            </a:endParaRPr>
          </a:p>
        </p:txBody>
      </p:sp>
      <p:pic>
        <p:nvPicPr>
          <p:cNvPr id="3" name="Imagen 2">
            <a:extLst>
              <a:ext uri="{FF2B5EF4-FFF2-40B4-BE49-F238E27FC236}">
                <a16:creationId xmlns:a16="http://schemas.microsoft.com/office/drawing/2014/main" id="{E283252C-77D2-D2E1-38A9-8A3D415F6454}"/>
              </a:ext>
            </a:extLst>
          </p:cNvPr>
          <p:cNvPicPr>
            <a:picLocks noChangeAspect="1"/>
          </p:cNvPicPr>
          <p:nvPr/>
        </p:nvPicPr>
        <p:blipFill>
          <a:blip r:embed="rId2"/>
          <a:stretch>
            <a:fillRect/>
          </a:stretch>
        </p:blipFill>
        <p:spPr>
          <a:xfrm>
            <a:off x="6008240" y="2769134"/>
            <a:ext cx="2853331" cy="3098779"/>
          </a:xfrm>
          <a:prstGeom prst="rect">
            <a:avLst/>
          </a:prstGeom>
        </p:spPr>
      </p:pic>
      <p:pic>
        <p:nvPicPr>
          <p:cNvPr id="6" name="Imagen 5">
            <a:extLst>
              <a:ext uri="{FF2B5EF4-FFF2-40B4-BE49-F238E27FC236}">
                <a16:creationId xmlns:a16="http://schemas.microsoft.com/office/drawing/2014/main" id="{EEA3F61E-0FB1-EA9C-A3A6-D3A2346AFCDF}"/>
              </a:ext>
            </a:extLst>
          </p:cNvPr>
          <p:cNvPicPr>
            <a:picLocks noChangeAspect="1"/>
          </p:cNvPicPr>
          <p:nvPr/>
        </p:nvPicPr>
        <p:blipFill>
          <a:blip r:embed="rId3"/>
          <a:stretch>
            <a:fillRect/>
          </a:stretch>
        </p:blipFill>
        <p:spPr>
          <a:xfrm>
            <a:off x="9211341" y="2769134"/>
            <a:ext cx="2543276" cy="3417736"/>
          </a:xfrm>
          <a:prstGeom prst="rect">
            <a:avLst/>
          </a:prstGeom>
        </p:spPr>
      </p:pic>
      <p:sp>
        <p:nvSpPr>
          <p:cNvPr id="5" name="CuadroTexto 4">
            <a:extLst>
              <a:ext uri="{FF2B5EF4-FFF2-40B4-BE49-F238E27FC236}">
                <a16:creationId xmlns:a16="http://schemas.microsoft.com/office/drawing/2014/main" id="{B058FC23-D9A2-59DB-7E81-41C70F559941}"/>
              </a:ext>
            </a:extLst>
          </p:cNvPr>
          <p:cNvSpPr txBox="1"/>
          <p:nvPr/>
        </p:nvSpPr>
        <p:spPr>
          <a:xfrm>
            <a:off x="1245497" y="4052031"/>
            <a:ext cx="4412973" cy="1815882"/>
          </a:xfrm>
          <a:prstGeom prst="rect">
            <a:avLst/>
          </a:prstGeom>
          <a:noFill/>
        </p:spPr>
        <p:txBody>
          <a:bodyPr wrap="square">
            <a:spAutoFit/>
          </a:bodyPr>
          <a:lstStyle/>
          <a:p>
            <a:r>
              <a:rPr lang="en-US" sz="1400" dirty="0">
                <a:solidFill>
                  <a:srgbClr val="6A9955"/>
                </a:solidFill>
                <a:latin typeface="Consolas" panose="020B0609020204030204" pitchFamily="49" charset="0"/>
              </a:rPr>
              <a:t>//Program Code 4.2</a:t>
            </a:r>
          </a:p>
          <a:p>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Factorial</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(n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r>
              <a:rPr lang="en-US" sz="1400" b="0" dirty="0">
                <a:solidFill>
                  <a:srgbClr val="6A9955"/>
                </a:solidFill>
                <a:effectLst/>
                <a:latin typeface="Consolas" panose="020B0609020204030204" pitchFamily="49" charset="0"/>
              </a:rPr>
              <a:t> // end condition</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els</a:t>
            </a:r>
            <a:r>
              <a:rPr lang="en-US" sz="1400" b="0" dirty="0">
                <a:solidFill>
                  <a:srgbClr val="D4D4D4"/>
                </a:solidFill>
                <a:effectLst/>
                <a:latin typeface="Consolas" panose="020B0609020204030204" pitchFamily="49" charset="0"/>
              </a:rPr>
              <a:t> e</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n * </a:t>
            </a:r>
            <a:r>
              <a:rPr lang="en-US" sz="1400" b="0" dirty="0">
                <a:solidFill>
                  <a:srgbClr val="DCDCAA"/>
                </a:solidFill>
                <a:effectLst/>
                <a:latin typeface="Consolas" panose="020B0609020204030204" pitchFamily="49" charset="0"/>
              </a:rPr>
              <a:t>Factorial</a:t>
            </a:r>
            <a:r>
              <a:rPr lang="en-US" sz="1400" b="0" dirty="0">
                <a:solidFill>
                  <a:srgbClr val="D4D4D4"/>
                </a:solidFill>
                <a:effectLst/>
                <a:latin typeface="Consolas" panose="020B0609020204030204" pitchFamily="49" charset="0"/>
              </a:rPr>
              <a:t>(n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220242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451CC1D-80DF-4507-BC68-CDD8505C5DF8}"/>
              </a:ext>
            </a:extLst>
          </p:cNvPr>
          <p:cNvSpPr txBox="1"/>
          <p:nvPr/>
        </p:nvSpPr>
        <p:spPr>
          <a:xfrm>
            <a:off x="261864" y="393854"/>
            <a:ext cx="4902304"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a:t>
            </a:r>
            <a:r>
              <a:rPr lang="es-AR" sz="2800" dirty="0">
                <a:solidFill>
                  <a:schemeClr val="bg1"/>
                </a:solidFill>
              </a:rPr>
              <a:t>recursive </a:t>
            </a:r>
            <a:r>
              <a:rPr lang="es-AR" sz="2800" dirty="0" err="1">
                <a:solidFill>
                  <a:schemeClr val="bg1"/>
                </a:solidFill>
              </a:rPr>
              <a:t>Functions</a:t>
            </a:r>
            <a:endParaRPr lang="es-AR" sz="2800" dirty="0">
              <a:solidFill>
                <a:schemeClr val="bg1"/>
              </a:solidFill>
              <a:latin typeface="Segoe UI Variable Display" pitchFamily="2" charset="0"/>
            </a:endParaRPr>
          </a:p>
        </p:txBody>
      </p:sp>
      <p:sp>
        <p:nvSpPr>
          <p:cNvPr id="7" name="CuadroTexto 6">
            <a:extLst>
              <a:ext uri="{FF2B5EF4-FFF2-40B4-BE49-F238E27FC236}">
                <a16:creationId xmlns:a16="http://schemas.microsoft.com/office/drawing/2014/main" id="{F17DDE7B-A6C2-4D55-A276-FD4722B53275}"/>
              </a:ext>
            </a:extLst>
          </p:cNvPr>
          <p:cNvSpPr txBox="1"/>
          <p:nvPr/>
        </p:nvSpPr>
        <p:spPr>
          <a:xfrm>
            <a:off x="394448" y="1044004"/>
            <a:ext cx="10883152" cy="1569660"/>
          </a:xfrm>
          <a:prstGeom prst="rect">
            <a:avLst/>
          </a:prstGeom>
          <a:noFill/>
        </p:spPr>
        <p:txBody>
          <a:bodyPr wrap="square">
            <a:spAutoFit/>
          </a:bodyPr>
          <a:lstStyle/>
          <a:p>
            <a:r>
              <a:rPr lang="es-MX" sz="1600" b="0" i="0" dirty="0">
                <a:solidFill>
                  <a:schemeClr val="bg1"/>
                </a:solidFill>
                <a:effectLst/>
              </a:rPr>
              <a:t>La recursión suele ser vista por los estudiantes como una técnica mística que es útil solo para alguna clase muy especial de problemas, como los factoriales de computación o la serie de Fibonacci. Esto no es cierto. </a:t>
            </a:r>
            <a:br>
              <a:rPr lang="es-MX" sz="1600" b="0" i="0" dirty="0">
                <a:solidFill>
                  <a:schemeClr val="bg1"/>
                </a:solidFill>
                <a:effectLst/>
              </a:rPr>
            </a:br>
            <a:r>
              <a:rPr lang="es-MX" sz="1600" b="0" i="1" dirty="0">
                <a:solidFill>
                  <a:schemeClr val="accent1">
                    <a:lumMod val="60000"/>
                    <a:lumOff val="40000"/>
                  </a:schemeClr>
                </a:solidFill>
                <a:effectLst/>
              </a:rPr>
              <a:t>Prácticamente, cualquier función escrita usando un código iterativo se puede convertir en un código recursivo. </a:t>
            </a:r>
            <a:br>
              <a:rPr lang="es-MX" sz="1600" b="0" i="0" dirty="0">
                <a:solidFill>
                  <a:schemeClr val="bg1"/>
                </a:solidFill>
                <a:effectLst/>
              </a:rPr>
            </a:br>
            <a:r>
              <a:rPr lang="es-MX" sz="1600" b="0" i="0" dirty="0">
                <a:solidFill>
                  <a:schemeClr val="bg1"/>
                </a:solidFill>
                <a:effectLst/>
              </a:rPr>
              <a:t>Por supuesto, esto no garantiza que el programa resultante sea fácil de entender, pero a menudo, el programa da como resultado un código compacto y legible. Veamos cuándo la recursión es una solución adecuada. Un caso es cuando el problema en sí se define recursivamente. Ejemplos apropiados de esto podrían ser los coeficientes factoriales y binomiales.</a:t>
            </a:r>
            <a:endParaRPr lang="es-AR" sz="1600" dirty="0">
              <a:solidFill>
                <a:schemeClr val="bg1"/>
              </a:solidFill>
            </a:endParaRPr>
          </a:p>
        </p:txBody>
      </p:sp>
      <p:sp>
        <p:nvSpPr>
          <p:cNvPr id="10" name="CuadroTexto 9">
            <a:extLst>
              <a:ext uri="{FF2B5EF4-FFF2-40B4-BE49-F238E27FC236}">
                <a16:creationId xmlns:a16="http://schemas.microsoft.com/office/drawing/2014/main" id="{7597030C-AAF3-4292-93CE-E304FF122410}"/>
              </a:ext>
            </a:extLst>
          </p:cNvPr>
          <p:cNvSpPr txBox="1"/>
          <p:nvPr/>
        </p:nvSpPr>
        <p:spPr>
          <a:xfrm>
            <a:off x="5181600" y="2973269"/>
            <a:ext cx="6096000" cy="2800767"/>
          </a:xfrm>
          <a:prstGeom prst="rect">
            <a:avLst/>
          </a:prstGeom>
          <a:noFill/>
        </p:spPr>
        <p:txBody>
          <a:bodyPr wrap="square">
            <a:spAutoFit/>
          </a:bodyPr>
          <a:lstStyle/>
          <a:p>
            <a:r>
              <a:rPr lang="es-MX" sz="1600" b="0" i="0" dirty="0">
                <a:solidFill>
                  <a:schemeClr val="bg1"/>
                </a:solidFill>
                <a:effectLst/>
              </a:rPr>
              <a:t>Las funciones Recursivas son a menudo simples y elegantes, y su corrección se puede verificar fácilmente. Muchas funciones matemáticas se definen recursivamente, y su traducción a un lenguaje de programación es a menudo fácil. La recursión es natural en Ada, Algol, C, C++, Haskell, Java, Lisp, ML, Modula, Pascal y muchos otros lenguajes de programación. </a:t>
            </a:r>
            <a:br>
              <a:rPr lang="es-MX" sz="1600" b="0" i="0" dirty="0">
                <a:solidFill>
                  <a:schemeClr val="bg1"/>
                </a:solidFill>
                <a:effectLst/>
              </a:rPr>
            </a:br>
            <a:endParaRPr lang="es-MX" sz="1600" b="0" i="0" dirty="0">
              <a:solidFill>
                <a:schemeClr val="bg1"/>
              </a:solidFill>
              <a:effectLst/>
            </a:endParaRPr>
          </a:p>
          <a:p>
            <a:r>
              <a:rPr lang="es-MX" sz="1600" b="0" i="0" dirty="0">
                <a:solidFill>
                  <a:schemeClr val="bg1"/>
                </a:solidFill>
                <a:effectLst/>
              </a:rPr>
              <a:t>Cuando se usa descuidadamente, la recursión a veces puede resultar en una función ineficiente. Las funciones recursivas están estrechamente relacionadas con las definiciones inductivas de funciones en matemáticas.</a:t>
            </a:r>
            <a:endParaRPr lang="es-AR" sz="1600" dirty="0">
              <a:solidFill>
                <a:schemeClr val="bg1"/>
              </a:solidFill>
            </a:endParaRPr>
          </a:p>
        </p:txBody>
      </p:sp>
      <p:pic>
        <p:nvPicPr>
          <p:cNvPr id="3" name="Imagen 2">
            <a:extLst>
              <a:ext uri="{FF2B5EF4-FFF2-40B4-BE49-F238E27FC236}">
                <a16:creationId xmlns:a16="http://schemas.microsoft.com/office/drawing/2014/main" id="{F8E3DB9A-FB0A-5040-FAF2-9F6A0FD072FC}"/>
              </a:ext>
            </a:extLst>
          </p:cNvPr>
          <p:cNvPicPr>
            <a:picLocks noChangeAspect="1"/>
          </p:cNvPicPr>
          <p:nvPr/>
        </p:nvPicPr>
        <p:blipFill>
          <a:blip r:embed="rId2"/>
          <a:stretch>
            <a:fillRect/>
          </a:stretch>
        </p:blipFill>
        <p:spPr>
          <a:xfrm>
            <a:off x="754489" y="3299684"/>
            <a:ext cx="3917053" cy="1889306"/>
          </a:xfrm>
          <a:prstGeom prst="rect">
            <a:avLst/>
          </a:prstGeom>
        </p:spPr>
      </p:pic>
    </p:spTree>
    <p:extLst>
      <p:ext uri="{BB962C8B-B14F-4D97-AF65-F5344CB8AC3E}">
        <p14:creationId xmlns:p14="http://schemas.microsoft.com/office/powerpoint/2010/main" val="3497401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B8744D4-A19B-4ACF-82E8-038EF1202EDF}"/>
              </a:ext>
            </a:extLst>
          </p:cNvPr>
          <p:cNvSpPr txBox="1"/>
          <p:nvPr/>
        </p:nvSpPr>
        <p:spPr>
          <a:xfrm>
            <a:off x="261864" y="393854"/>
            <a:ext cx="5457713"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a:t>
            </a:r>
            <a:r>
              <a:rPr lang="es-AR" sz="2800" dirty="0" err="1">
                <a:solidFill>
                  <a:schemeClr val="bg1"/>
                </a:solidFill>
              </a:rPr>
              <a:t>Writing</a:t>
            </a:r>
            <a:r>
              <a:rPr lang="es-AR" sz="2800" dirty="0">
                <a:solidFill>
                  <a:schemeClr val="bg1"/>
                </a:solidFill>
              </a:rPr>
              <a:t> Recursive </a:t>
            </a:r>
            <a:r>
              <a:rPr lang="es-AR" sz="2800" dirty="0" err="1">
                <a:solidFill>
                  <a:schemeClr val="bg1"/>
                </a:solidFill>
              </a:rPr>
              <a:t>Code</a:t>
            </a:r>
            <a:endParaRPr lang="es-AR" sz="2800" dirty="0">
              <a:solidFill>
                <a:schemeClr val="bg1"/>
              </a:solidFill>
              <a:latin typeface="Segoe UI Variable Display" pitchFamily="2" charset="0"/>
            </a:endParaRPr>
          </a:p>
        </p:txBody>
      </p:sp>
      <p:sp>
        <p:nvSpPr>
          <p:cNvPr id="6" name="CuadroTexto 5">
            <a:extLst>
              <a:ext uri="{FF2B5EF4-FFF2-40B4-BE49-F238E27FC236}">
                <a16:creationId xmlns:a16="http://schemas.microsoft.com/office/drawing/2014/main" id="{06070F01-503B-4118-84DC-467086185542}"/>
              </a:ext>
            </a:extLst>
          </p:cNvPr>
          <p:cNvSpPr txBox="1"/>
          <p:nvPr/>
        </p:nvSpPr>
        <p:spPr>
          <a:xfrm>
            <a:off x="959224" y="1583889"/>
            <a:ext cx="10273552" cy="4431983"/>
          </a:xfrm>
          <a:prstGeom prst="rect">
            <a:avLst/>
          </a:prstGeom>
          <a:noFill/>
        </p:spPr>
        <p:txBody>
          <a:bodyPr wrap="square">
            <a:spAutoFit/>
          </a:bodyPr>
          <a:lstStyle/>
          <a:p>
            <a:r>
              <a:rPr lang="es-MX" sz="1600" b="0" i="0" dirty="0">
                <a:solidFill>
                  <a:schemeClr val="bg1"/>
                </a:solidFill>
                <a:effectLst/>
              </a:rPr>
              <a:t>El enfoque general para escribir una función recursiva se enumera en la siguiente secuencia: </a:t>
            </a:r>
            <a:br>
              <a:rPr lang="es-MX" sz="1600" b="0" i="0" dirty="0">
                <a:solidFill>
                  <a:schemeClr val="bg1"/>
                </a:solidFill>
                <a:effectLst/>
              </a:rPr>
            </a:br>
            <a:endParaRPr lang="es-MX" sz="1600" b="0" i="0" dirty="0">
              <a:solidFill>
                <a:schemeClr val="bg1"/>
              </a:solidFill>
              <a:effectLst/>
            </a:endParaRPr>
          </a:p>
          <a:p>
            <a:pPr marL="342900" indent="-342900">
              <a:buAutoNum type="arabicPeriod"/>
            </a:pPr>
            <a:r>
              <a:rPr lang="es-MX" sz="1600" b="0" i="0" dirty="0">
                <a:solidFill>
                  <a:schemeClr val="accent1">
                    <a:lumMod val="60000"/>
                    <a:lumOff val="40000"/>
                  </a:schemeClr>
                </a:solidFill>
                <a:effectLst/>
              </a:rPr>
              <a:t>Escriba el encabezado </a:t>
            </a:r>
            <a:r>
              <a:rPr lang="es-MX" sz="1600" b="0" i="0" dirty="0">
                <a:solidFill>
                  <a:schemeClr val="bg1"/>
                </a:solidFill>
                <a:effectLst/>
              </a:rPr>
              <a:t>de la función para que esté seguro de lo que hará la función y cómo se llamará. Identifique alguna unidad de medida para el tamaño del problema en el que trabajará la función o el procedimiento. Luego, finja que la tarea es escribir una función que funcione en problemas de todos los tamaños. </a:t>
            </a:r>
            <a:br>
              <a:rPr lang="es-MX" sz="1600" b="0" i="0" dirty="0">
                <a:solidFill>
                  <a:schemeClr val="bg1"/>
                </a:solidFill>
                <a:effectLst/>
              </a:rPr>
            </a:br>
            <a:endParaRPr lang="es-MX" sz="1600" b="0" i="0" dirty="0">
              <a:solidFill>
                <a:schemeClr val="bg1"/>
              </a:solidFill>
              <a:effectLst/>
            </a:endParaRPr>
          </a:p>
          <a:p>
            <a:pPr marL="342900" indent="-342900">
              <a:buAutoNum type="arabicPeriod"/>
            </a:pPr>
            <a:r>
              <a:rPr lang="es-MX" sz="1600" b="0" i="0" dirty="0">
                <a:solidFill>
                  <a:schemeClr val="bg1"/>
                </a:solidFill>
                <a:effectLst/>
              </a:rPr>
              <a:t> </a:t>
            </a:r>
            <a:r>
              <a:rPr lang="es-MX" sz="1600" b="0" i="0" dirty="0">
                <a:solidFill>
                  <a:schemeClr val="accent1">
                    <a:lumMod val="60000"/>
                    <a:lumOff val="40000"/>
                  </a:schemeClr>
                </a:solidFill>
                <a:effectLst/>
              </a:rPr>
              <a:t>Descomponer el problema en subprocesos</a:t>
            </a:r>
            <a:r>
              <a:rPr lang="es-MX" sz="1600" b="0" i="0" dirty="0">
                <a:solidFill>
                  <a:schemeClr val="bg1"/>
                </a:solidFill>
                <a:effectLst/>
              </a:rPr>
              <a:t>. Identificar claramente el caso no recursivo del problema. Hazlo lo más pequeño posible. La función casi siempre comenzará probando este caso no recursivo, también conocido como el caso base o la condición final. </a:t>
            </a:r>
            <a:br>
              <a:rPr lang="es-MX" sz="1600" b="0" i="0" dirty="0">
                <a:solidFill>
                  <a:schemeClr val="bg1"/>
                </a:solidFill>
                <a:effectLst/>
              </a:rPr>
            </a:br>
            <a:endParaRPr lang="es-MX" sz="1600" b="0" i="0" dirty="0">
              <a:solidFill>
                <a:schemeClr val="bg1"/>
              </a:solidFill>
              <a:effectLst/>
            </a:endParaRPr>
          </a:p>
          <a:p>
            <a:pPr marL="342900" indent="-342900">
              <a:buAutoNum type="arabicPeriod"/>
            </a:pPr>
            <a:r>
              <a:rPr lang="es-MX" sz="1600" b="0" i="0" dirty="0">
                <a:solidFill>
                  <a:schemeClr val="accent1">
                    <a:lumMod val="60000"/>
                    <a:lumOff val="40000"/>
                  </a:schemeClr>
                </a:solidFill>
                <a:effectLst/>
              </a:rPr>
              <a:t>Escribir llamadas recursivas </a:t>
            </a:r>
            <a:r>
              <a:rPr lang="es-MX" sz="1600" b="0" i="0" dirty="0">
                <a:solidFill>
                  <a:schemeClr val="bg1"/>
                </a:solidFill>
                <a:effectLst/>
              </a:rPr>
              <a:t>para resolver aquellos subprocesos cuya forma sea similar a la del problema original. </a:t>
            </a:r>
            <a:br>
              <a:rPr lang="es-MX" sz="1600" b="0" i="0" dirty="0">
                <a:solidFill>
                  <a:schemeClr val="bg1"/>
                </a:solidFill>
                <a:effectLst/>
              </a:rPr>
            </a:br>
            <a:endParaRPr lang="es-MX" sz="1600" b="0" i="0" dirty="0">
              <a:solidFill>
                <a:schemeClr val="bg1"/>
              </a:solidFill>
              <a:effectLst/>
            </a:endParaRPr>
          </a:p>
          <a:p>
            <a:pPr marL="342900" indent="-342900">
              <a:buAutoNum type="arabicPeriod"/>
            </a:pPr>
            <a:r>
              <a:rPr lang="es-MX" sz="1600" b="0" i="0" dirty="0">
                <a:solidFill>
                  <a:schemeClr val="accent1">
                    <a:lumMod val="60000"/>
                    <a:lumOff val="40000"/>
                  </a:schemeClr>
                </a:solidFill>
                <a:effectLst/>
              </a:rPr>
              <a:t>Escriba el código para combinar, mejorar o modificar los resultados </a:t>
            </a:r>
            <a:r>
              <a:rPr lang="es-MX" sz="1600" b="0" i="0" dirty="0">
                <a:solidFill>
                  <a:schemeClr val="bg1"/>
                </a:solidFill>
                <a:effectLst/>
              </a:rPr>
              <a:t>de la(s) llamada(s) recursiva(s), si es necesario, para construir el valor de retorno deseado o crear los efectos secundarios deseados. </a:t>
            </a:r>
            <a:br>
              <a:rPr lang="es-MX" sz="1600" b="0" i="0" dirty="0">
                <a:solidFill>
                  <a:schemeClr val="bg1"/>
                </a:solidFill>
                <a:effectLst/>
              </a:rPr>
            </a:br>
            <a:endParaRPr lang="es-MX" sz="1600" b="0" i="0" dirty="0">
              <a:solidFill>
                <a:schemeClr val="bg1"/>
              </a:solidFill>
              <a:effectLst/>
            </a:endParaRPr>
          </a:p>
          <a:p>
            <a:pPr marL="342900" indent="-342900">
              <a:buAutoNum type="arabicPeriod"/>
            </a:pPr>
            <a:r>
              <a:rPr lang="es-MX" sz="1600" b="0" i="0" dirty="0">
                <a:solidFill>
                  <a:schemeClr val="accent1">
                    <a:lumMod val="60000"/>
                    <a:lumOff val="40000"/>
                  </a:schemeClr>
                </a:solidFill>
                <a:effectLst/>
              </a:rPr>
              <a:t>Escriba la(s) condición(es) final(es) </a:t>
            </a:r>
            <a:r>
              <a:rPr lang="es-MX" sz="1600" b="0" i="0" dirty="0">
                <a:solidFill>
                  <a:schemeClr val="bg1"/>
                </a:solidFill>
                <a:effectLst/>
              </a:rPr>
              <a:t>para manejar cualquier situación que no sea manejada correctamente por la parte recursiva del programa.</a:t>
            </a:r>
            <a:endParaRPr lang="es-AR" sz="1600" dirty="0">
              <a:solidFill>
                <a:schemeClr val="bg1"/>
              </a:solidFill>
            </a:endParaRPr>
          </a:p>
        </p:txBody>
      </p:sp>
    </p:spTree>
    <p:extLst>
      <p:ext uri="{BB962C8B-B14F-4D97-AF65-F5344CB8AC3E}">
        <p14:creationId xmlns:p14="http://schemas.microsoft.com/office/powerpoint/2010/main" val="3532425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3EE12AE-154A-4F0A-84AB-A824E6F34D64}"/>
              </a:ext>
            </a:extLst>
          </p:cNvPr>
          <p:cNvSpPr txBox="1"/>
          <p:nvPr/>
        </p:nvSpPr>
        <p:spPr>
          <a:xfrm>
            <a:off x="261864" y="505538"/>
            <a:ext cx="4595553" cy="461665"/>
          </a:xfrm>
          <a:prstGeom prst="rect">
            <a:avLst/>
          </a:prstGeom>
          <a:noFill/>
        </p:spPr>
        <p:txBody>
          <a:bodyPr wrap="none" rtlCol="0">
            <a:spAutoFit/>
          </a:bodyPr>
          <a:lstStyle>
            <a:defPPr>
              <a:defRPr lang="es-AR"/>
            </a:defPPr>
            <a:lvl1pPr>
              <a:defRPr sz="2800">
                <a:solidFill>
                  <a:schemeClr val="bg1"/>
                </a:solidFill>
                <a:latin typeface="Segoe UI Variable Display" pitchFamily="2" charset="0"/>
              </a:defRPr>
            </a:lvl1pPr>
          </a:lstStyle>
          <a:p>
            <a:r>
              <a:rPr lang="es-AR" sz="2400" dirty="0"/>
              <a:t>Programa para la Torre de Hanoi</a:t>
            </a:r>
          </a:p>
        </p:txBody>
      </p:sp>
      <p:sp>
        <p:nvSpPr>
          <p:cNvPr id="6" name="CuadroTexto 5">
            <a:extLst>
              <a:ext uri="{FF2B5EF4-FFF2-40B4-BE49-F238E27FC236}">
                <a16:creationId xmlns:a16="http://schemas.microsoft.com/office/drawing/2014/main" id="{66772145-D966-47FA-B78A-706841CBFFAA}"/>
              </a:ext>
            </a:extLst>
          </p:cNvPr>
          <p:cNvSpPr txBox="1"/>
          <p:nvPr/>
        </p:nvSpPr>
        <p:spPr>
          <a:xfrm>
            <a:off x="261864" y="24522"/>
            <a:ext cx="7898894" cy="523220"/>
          </a:xfrm>
          <a:prstGeom prst="rect">
            <a:avLst/>
          </a:prstGeom>
          <a:noFill/>
        </p:spPr>
        <p:txBody>
          <a:bodyPr wrap="none" rtlCol="0">
            <a:spAutoFit/>
          </a:bodyPr>
          <a:lstStyle>
            <a:defPPr>
              <a:defRPr lang="es-AR"/>
            </a:defPPr>
            <a:lvl1pPr>
              <a:defRPr sz="2800">
                <a:solidFill>
                  <a:schemeClr val="bg1"/>
                </a:solidFill>
                <a:latin typeface="Segoe UI Variable Display" pitchFamily="2" charset="0"/>
              </a:defRPr>
            </a:lvl1pPr>
          </a:lstStyle>
          <a:p>
            <a:r>
              <a:rPr lang="es-AR" dirty="0"/>
              <a:t>Recursión </a:t>
            </a:r>
            <a:r>
              <a:rPr lang="es-MX" dirty="0"/>
              <a:t>|</a:t>
            </a:r>
            <a:r>
              <a:rPr lang="es-AR" dirty="0"/>
              <a:t> </a:t>
            </a:r>
            <a:r>
              <a:rPr lang="es-MX" dirty="0"/>
              <a:t>Torre de Hanoi: un ejemplo de recursión</a:t>
            </a:r>
            <a:endParaRPr lang="es-AR" dirty="0"/>
          </a:p>
        </p:txBody>
      </p:sp>
      <p:sp>
        <p:nvSpPr>
          <p:cNvPr id="8" name="CuadroTexto 7">
            <a:extLst>
              <a:ext uri="{FF2B5EF4-FFF2-40B4-BE49-F238E27FC236}">
                <a16:creationId xmlns:a16="http://schemas.microsoft.com/office/drawing/2014/main" id="{0C64D58F-FA58-4D27-8485-05C5B6D7F2F8}"/>
              </a:ext>
            </a:extLst>
          </p:cNvPr>
          <p:cNvSpPr txBox="1"/>
          <p:nvPr/>
        </p:nvSpPr>
        <p:spPr>
          <a:xfrm>
            <a:off x="261864" y="1070962"/>
            <a:ext cx="11799204" cy="1754326"/>
          </a:xfrm>
          <a:prstGeom prst="rect">
            <a:avLst/>
          </a:prstGeom>
          <a:noFill/>
        </p:spPr>
        <p:txBody>
          <a:bodyPr wrap="square">
            <a:spAutoFit/>
          </a:bodyPr>
          <a:lstStyle/>
          <a:p>
            <a:pPr algn="l" fontAlgn="base"/>
            <a:r>
              <a:rPr lang="es-MX" b="0" i="0" dirty="0">
                <a:solidFill>
                  <a:schemeClr val="bg1"/>
                </a:solidFill>
                <a:effectLst/>
              </a:rPr>
              <a:t>La Torre de Hanoi es un rompecabezas matemático donde tenemos tres varillas y n discos. El objetivo del rompecabezas es mover toda la pila a otra varilla, obedeciendo las siguientes reglas simples:</a:t>
            </a:r>
          </a:p>
          <a:p>
            <a:pPr algn="l" fontAlgn="base">
              <a:buFont typeface="+mj-lt"/>
              <a:buAutoNum type="arabicPeriod"/>
            </a:pPr>
            <a:r>
              <a:rPr lang="es-MX" b="0" i="0" dirty="0">
                <a:solidFill>
                  <a:schemeClr val="bg1"/>
                </a:solidFill>
                <a:effectLst/>
              </a:rPr>
              <a:t>Solo se puede mover un disco a la vez.</a:t>
            </a:r>
          </a:p>
          <a:p>
            <a:pPr algn="l" fontAlgn="base">
              <a:buFont typeface="+mj-lt"/>
              <a:buAutoNum type="arabicPeriod"/>
            </a:pPr>
            <a:r>
              <a:rPr lang="es-MX" b="0" i="0" dirty="0">
                <a:solidFill>
                  <a:schemeClr val="bg1"/>
                </a:solidFill>
                <a:effectLst/>
              </a:rPr>
              <a:t>Cada movimiento consiste en tomar el disco superior de una de las pilas y colocarlo encima de otra pila, es decir, un disco solo se puede mover si es el disco superior de una pila.</a:t>
            </a:r>
          </a:p>
          <a:p>
            <a:pPr algn="l" fontAlgn="base">
              <a:buFont typeface="+mj-lt"/>
              <a:buAutoNum type="arabicPeriod"/>
            </a:pPr>
            <a:r>
              <a:rPr lang="es-MX" b="0" i="0" dirty="0">
                <a:solidFill>
                  <a:schemeClr val="bg1"/>
                </a:solidFill>
                <a:effectLst/>
              </a:rPr>
              <a:t>No se puede colocar ningún disco encima de un disco más pequeño.</a:t>
            </a:r>
          </a:p>
        </p:txBody>
      </p:sp>
      <p:sp>
        <p:nvSpPr>
          <p:cNvPr id="9" name="Rectangle 1">
            <a:extLst>
              <a:ext uri="{FF2B5EF4-FFF2-40B4-BE49-F238E27FC236}">
                <a16:creationId xmlns:a16="http://schemas.microsoft.com/office/drawing/2014/main" id="{E5693956-FE8B-46AD-9445-690638C8B475}"/>
              </a:ext>
            </a:extLst>
          </p:cNvPr>
          <p:cNvSpPr>
            <a:spLocks noChangeArrowheads="1"/>
          </p:cNvSpPr>
          <p:nvPr/>
        </p:nvSpPr>
        <p:spPr bwMode="auto">
          <a:xfrm>
            <a:off x="692995" y="3348508"/>
            <a:ext cx="5468471" cy="3136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err="1">
                <a:ln>
                  <a:noFill/>
                </a:ln>
                <a:solidFill>
                  <a:schemeClr val="bg1"/>
                </a:solidFill>
                <a:effectLst/>
              </a:rPr>
              <a:t>Take</a:t>
            </a:r>
            <a:r>
              <a:rPr kumimoji="0" lang="es-AR" altLang="es-AR" b="0" i="0" u="none" strike="noStrike" cap="none" normalizeH="0" baseline="0" dirty="0">
                <a:ln>
                  <a:noFill/>
                </a:ln>
                <a:solidFill>
                  <a:schemeClr val="bg1"/>
                </a:solidFill>
                <a:effectLst/>
              </a:rPr>
              <a:t> </a:t>
            </a:r>
            <a:r>
              <a:rPr kumimoji="0" lang="es-AR" altLang="es-AR" b="0" i="0" u="none" strike="noStrike" cap="none" normalizeH="0" baseline="0" dirty="0" err="1">
                <a:ln>
                  <a:noFill/>
                </a:ln>
                <a:solidFill>
                  <a:schemeClr val="bg1"/>
                </a:solidFill>
                <a:effectLst/>
              </a:rPr>
              <a:t>an</a:t>
            </a:r>
            <a:r>
              <a:rPr kumimoji="0" lang="es-AR" altLang="es-AR" b="0" i="0" u="none" strike="noStrike" cap="none" normalizeH="0" baseline="0" dirty="0">
                <a:ln>
                  <a:noFill/>
                </a:ln>
                <a:solidFill>
                  <a:schemeClr val="bg1"/>
                </a:solidFill>
                <a:effectLst/>
              </a:rPr>
              <a:t> </a:t>
            </a:r>
            <a:r>
              <a:rPr kumimoji="0" lang="es-AR" altLang="es-AR" b="0" i="0" u="none" strike="noStrike" cap="none" normalizeH="0" baseline="0" dirty="0" err="1">
                <a:ln>
                  <a:noFill/>
                </a:ln>
                <a:solidFill>
                  <a:schemeClr val="bg1"/>
                </a:solidFill>
                <a:effectLst/>
              </a:rPr>
              <a:t>example</a:t>
            </a:r>
            <a:r>
              <a:rPr kumimoji="0" lang="es-AR" altLang="es-AR" b="0" i="0" u="none" strike="noStrike" cap="none" normalizeH="0" baseline="0" dirty="0">
                <a:ln>
                  <a:noFill/>
                </a:ln>
                <a:solidFill>
                  <a:schemeClr val="bg1"/>
                </a:solidFill>
                <a:effectLst/>
              </a:rPr>
              <a:t> </a:t>
            </a:r>
            <a:r>
              <a:rPr kumimoji="0" lang="es-AR" altLang="es-AR" b="0" i="0" u="none" strike="noStrike" cap="none" normalizeH="0" baseline="0" dirty="0" err="1">
                <a:ln>
                  <a:noFill/>
                </a:ln>
                <a:solidFill>
                  <a:schemeClr val="bg1"/>
                </a:solidFill>
                <a:effectLst/>
              </a:rPr>
              <a:t>for</a:t>
            </a:r>
            <a:r>
              <a:rPr kumimoji="0" lang="es-AR" altLang="es-AR" b="0" i="0" u="none" strike="noStrike" cap="none" normalizeH="0" baseline="0" dirty="0">
                <a:ln>
                  <a:noFill/>
                </a:ln>
                <a:solidFill>
                  <a:schemeClr val="bg1"/>
                </a:solidFill>
                <a:effectLst/>
              </a:rPr>
              <a:t> 2 disks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err="1">
                <a:ln>
                  <a:noFill/>
                </a:ln>
                <a:solidFill>
                  <a:schemeClr val="bg1"/>
                </a:solidFill>
                <a:effectLst/>
              </a:rPr>
              <a:t>Let</a:t>
            </a:r>
            <a:r>
              <a:rPr kumimoji="0" lang="es-AR" altLang="es-AR" b="0" i="0" u="none" strike="noStrike" cap="none" normalizeH="0" baseline="0" dirty="0">
                <a:ln>
                  <a:noFill/>
                </a:ln>
                <a:solidFill>
                  <a:schemeClr val="bg1"/>
                </a:solidFill>
                <a:effectLst/>
              </a:rPr>
              <a:t> </a:t>
            </a:r>
            <a:r>
              <a:rPr kumimoji="0" lang="es-AR" altLang="es-AR" b="0" i="0" u="none" strike="noStrike" cap="none" normalizeH="0" baseline="0" dirty="0" err="1">
                <a:ln>
                  <a:noFill/>
                </a:ln>
                <a:solidFill>
                  <a:schemeClr val="bg1"/>
                </a:solidFill>
                <a:effectLst/>
              </a:rPr>
              <a:t>rod</a:t>
            </a:r>
            <a:r>
              <a:rPr kumimoji="0" lang="es-AR" altLang="es-AR" b="0" i="0" u="none" strike="noStrike" cap="none" normalizeH="0" baseline="0" dirty="0">
                <a:ln>
                  <a:noFill/>
                </a:ln>
                <a:solidFill>
                  <a:schemeClr val="bg1"/>
                </a:solidFill>
                <a:effectLst/>
              </a:rPr>
              <a:t> 1 = 'A', </a:t>
            </a:r>
            <a:r>
              <a:rPr kumimoji="0" lang="es-AR" altLang="es-AR" b="0" i="0" u="none" strike="noStrike" cap="none" normalizeH="0" baseline="0" dirty="0" err="1">
                <a:ln>
                  <a:noFill/>
                </a:ln>
                <a:solidFill>
                  <a:schemeClr val="bg1"/>
                </a:solidFill>
                <a:effectLst/>
              </a:rPr>
              <a:t>rod</a:t>
            </a:r>
            <a:r>
              <a:rPr kumimoji="0" lang="es-AR" altLang="es-AR" b="0" i="0" u="none" strike="noStrike" cap="none" normalizeH="0" baseline="0" dirty="0">
                <a:ln>
                  <a:noFill/>
                </a:ln>
                <a:solidFill>
                  <a:schemeClr val="bg1"/>
                </a:solidFill>
                <a:effectLst/>
              </a:rPr>
              <a:t> 2 = 'B', </a:t>
            </a:r>
            <a:r>
              <a:rPr kumimoji="0" lang="es-AR" altLang="es-AR" b="0" i="0" u="none" strike="noStrike" cap="none" normalizeH="0" baseline="0" dirty="0" err="1">
                <a:ln>
                  <a:noFill/>
                </a:ln>
                <a:solidFill>
                  <a:schemeClr val="bg1"/>
                </a:solidFill>
                <a:effectLst/>
              </a:rPr>
              <a:t>rod</a:t>
            </a:r>
            <a:r>
              <a:rPr kumimoji="0" lang="es-AR" altLang="es-AR" b="0" i="0" u="none" strike="noStrike" cap="none" normalizeH="0" baseline="0" dirty="0">
                <a:ln>
                  <a:noFill/>
                </a:ln>
                <a:solidFill>
                  <a:schemeClr val="bg1"/>
                </a:solidFill>
                <a:effectLst/>
              </a:rPr>
              <a:t> 3 =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chemeClr val="bg1"/>
                </a:solidFill>
                <a:effectLst/>
              </a:rPr>
              <a:t>Step 1 : Shift </a:t>
            </a:r>
            <a:r>
              <a:rPr kumimoji="0" lang="es-AR" altLang="es-AR" b="0" i="0" u="none" strike="noStrike" cap="none" normalizeH="0" baseline="0" dirty="0" err="1">
                <a:ln>
                  <a:noFill/>
                </a:ln>
                <a:solidFill>
                  <a:schemeClr val="bg1"/>
                </a:solidFill>
                <a:effectLst/>
              </a:rPr>
              <a:t>first</a:t>
            </a:r>
            <a:r>
              <a:rPr kumimoji="0" lang="es-AR" altLang="es-AR" b="0" i="0" u="none" strike="noStrike" cap="none" normalizeH="0" baseline="0" dirty="0">
                <a:ln>
                  <a:noFill/>
                </a:ln>
                <a:solidFill>
                  <a:schemeClr val="bg1"/>
                </a:solidFill>
                <a:effectLst/>
              </a:rPr>
              <a:t> disk </a:t>
            </a:r>
            <a:r>
              <a:rPr kumimoji="0" lang="es-AR" altLang="es-AR" b="0" i="0" u="none" strike="noStrike" cap="none" normalizeH="0" baseline="0" dirty="0" err="1">
                <a:ln>
                  <a:noFill/>
                </a:ln>
                <a:solidFill>
                  <a:schemeClr val="bg1"/>
                </a:solidFill>
                <a:effectLst/>
              </a:rPr>
              <a:t>from</a:t>
            </a:r>
            <a:r>
              <a:rPr kumimoji="0" lang="es-AR" altLang="es-AR" b="0" i="0" u="none" strike="noStrike" cap="none" normalizeH="0" baseline="0" dirty="0">
                <a:ln>
                  <a:noFill/>
                </a:ln>
                <a:solidFill>
                  <a:schemeClr val="bg1"/>
                </a:solidFill>
                <a:effectLst/>
              </a:rPr>
              <a:t> 'A' </a:t>
            </a:r>
            <a:r>
              <a:rPr kumimoji="0" lang="es-AR" altLang="es-AR" b="0" i="0" u="none" strike="noStrike" cap="none" normalizeH="0" baseline="0" dirty="0" err="1">
                <a:ln>
                  <a:noFill/>
                </a:ln>
                <a:solidFill>
                  <a:schemeClr val="bg1"/>
                </a:solidFill>
                <a:effectLst/>
              </a:rPr>
              <a:t>to</a:t>
            </a:r>
            <a:r>
              <a:rPr kumimoji="0" lang="es-AR" altLang="es-AR" b="0" i="0" u="none" strike="noStrike" cap="none" normalizeH="0" baseline="0" dirty="0">
                <a:ln>
                  <a:noFill/>
                </a:ln>
                <a:solidFill>
                  <a:schemeClr val="bg1"/>
                </a:solidFill>
                <a:effectLst/>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chemeClr val="bg1"/>
                </a:solidFill>
                <a:effectLst/>
              </a:rPr>
              <a:t>Step 2 : Shift </a:t>
            </a:r>
            <a:r>
              <a:rPr kumimoji="0" lang="es-AR" altLang="es-AR" b="0" i="0" u="none" strike="noStrike" cap="none" normalizeH="0" baseline="0" dirty="0" err="1">
                <a:ln>
                  <a:noFill/>
                </a:ln>
                <a:solidFill>
                  <a:schemeClr val="bg1"/>
                </a:solidFill>
                <a:effectLst/>
              </a:rPr>
              <a:t>second</a:t>
            </a:r>
            <a:r>
              <a:rPr kumimoji="0" lang="es-AR" altLang="es-AR" b="0" i="0" u="none" strike="noStrike" cap="none" normalizeH="0" baseline="0" dirty="0">
                <a:ln>
                  <a:noFill/>
                </a:ln>
                <a:solidFill>
                  <a:schemeClr val="bg1"/>
                </a:solidFill>
                <a:effectLst/>
              </a:rPr>
              <a:t> disk </a:t>
            </a:r>
            <a:r>
              <a:rPr kumimoji="0" lang="es-AR" altLang="es-AR" b="0" i="0" u="none" strike="noStrike" cap="none" normalizeH="0" baseline="0" dirty="0" err="1">
                <a:ln>
                  <a:noFill/>
                </a:ln>
                <a:solidFill>
                  <a:schemeClr val="bg1"/>
                </a:solidFill>
                <a:effectLst/>
              </a:rPr>
              <a:t>from</a:t>
            </a:r>
            <a:r>
              <a:rPr kumimoji="0" lang="es-AR" altLang="es-AR" b="0" i="0" u="none" strike="noStrike" cap="none" normalizeH="0" baseline="0" dirty="0">
                <a:ln>
                  <a:noFill/>
                </a:ln>
                <a:solidFill>
                  <a:schemeClr val="bg1"/>
                </a:solidFill>
                <a:effectLst/>
              </a:rPr>
              <a:t> 'A' </a:t>
            </a:r>
            <a:r>
              <a:rPr kumimoji="0" lang="es-AR" altLang="es-AR" b="0" i="0" u="none" strike="noStrike" cap="none" normalizeH="0" baseline="0" dirty="0" err="1">
                <a:ln>
                  <a:noFill/>
                </a:ln>
                <a:solidFill>
                  <a:schemeClr val="bg1"/>
                </a:solidFill>
                <a:effectLst/>
              </a:rPr>
              <a:t>to</a:t>
            </a:r>
            <a:r>
              <a:rPr kumimoji="0" lang="es-AR" altLang="es-AR" b="0" i="0" u="none" strike="noStrike" cap="none" normalizeH="0" baseline="0" dirty="0">
                <a:ln>
                  <a:noFill/>
                </a:ln>
                <a:solidFill>
                  <a:schemeClr val="bg1"/>
                </a:solidFill>
                <a:effectLst/>
              </a:rPr>
              <a:t>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chemeClr val="bg1"/>
                </a:solidFill>
                <a:effectLst/>
              </a:rPr>
              <a:t>Step 3 : Shift </a:t>
            </a:r>
            <a:r>
              <a:rPr kumimoji="0" lang="es-AR" altLang="es-AR" b="0" i="0" u="none" strike="noStrike" cap="none" normalizeH="0" baseline="0" dirty="0" err="1">
                <a:ln>
                  <a:noFill/>
                </a:ln>
                <a:solidFill>
                  <a:schemeClr val="bg1"/>
                </a:solidFill>
                <a:effectLst/>
              </a:rPr>
              <a:t>first</a:t>
            </a:r>
            <a:r>
              <a:rPr kumimoji="0" lang="es-AR" altLang="es-AR" b="0" i="0" u="none" strike="noStrike" cap="none" normalizeH="0" baseline="0" dirty="0">
                <a:ln>
                  <a:noFill/>
                </a:ln>
                <a:solidFill>
                  <a:schemeClr val="bg1"/>
                </a:solidFill>
                <a:effectLst/>
              </a:rPr>
              <a:t> disk </a:t>
            </a:r>
            <a:r>
              <a:rPr kumimoji="0" lang="es-AR" altLang="es-AR" b="0" i="0" u="none" strike="noStrike" cap="none" normalizeH="0" baseline="0" dirty="0" err="1">
                <a:ln>
                  <a:noFill/>
                </a:ln>
                <a:solidFill>
                  <a:schemeClr val="bg1"/>
                </a:solidFill>
                <a:effectLst/>
              </a:rPr>
              <a:t>from</a:t>
            </a:r>
            <a:r>
              <a:rPr kumimoji="0" lang="es-AR" altLang="es-AR" b="0" i="0" u="none" strike="noStrike" cap="none" normalizeH="0" baseline="0" dirty="0">
                <a:ln>
                  <a:noFill/>
                </a:ln>
                <a:solidFill>
                  <a:schemeClr val="bg1"/>
                </a:solidFill>
                <a:effectLst/>
              </a:rPr>
              <a:t> 'B' </a:t>
            </a:r>
            <a:r>
              <a:rPr kumimoji="0" lang="es-AR" altLang="es-AR" b="0" i="0" u="none" strike="noStrike" cap="none" normalizeH="0" baseline="0" dirty="0" err="1">
                <a:ln>
                  <a:noFill/>
                </a:ln>
                <a:solidFill>
                  <a:schemeClr val="bg1"/>
                </a:solidFill>
                <a:effectLst/>
              </a:rPr>
              <a:t>to</a:t>
            </a:r>
            <a:r>
              <a:rPr kumimoji="0" lang="es-AR" altLang="es-AR" b="0" i="0" u="none" strike="noStrike" cap="none" normalizeH="0" baseline="0" dirty="0">
                <a:ln>
                  <a:noFill/>
                </a:ln>
                <a:solidFill>
                  <a:schemeClr val="bg1"/>
                </a:solidFill>
                <a:effectLst/>
              </a:rPr>
              <a:t> 'C’. </a:t>
            </a:r>
            <a:br>
              <a:rPr kumimoji="0" lang="es-AR" altLang="es-AR" b="0" i="0" u="none" strike="noStrike" cap="none" normalizeH="0" baseline="0" dirty="0">
                <a:ln>
                  <a:noFill/>
                </a:ln>
                <a:solidFill>
                  <a:schemeClr val="bg1"/>
                </a:solidFill>
                <a:effectLst/>
              </a:rPr>
            </a:br>
            <a:endParaRPr kumimoji="0" lang="es-AR" altLang="es-AR"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err="1">
                <a:ln>
                  <a:noFill/>
                </a:ln>
                <a:solidFill>
                  <a:schemeClr val="bg1"/>
                </a:solidFill>
                <a:effectLst/>
              </a:rPr>
              <a:t>The</a:t>
            </a:r>
            <a:r>
              <a:rPr kumimoji="0" lang="es-AR" altLang="es-AR" b="0" i="0" u="none" strike="noStrike" cap="none" normalizeH="0" baseline="0" dirty="0">
                <a:ln>
                  <a:noFill/>
                </a:ln>
                <a:solidFill>
                  <a:schemeClr val="bg1"/>
                </a:solidFill>
                <a:effectLst/>
              </a:rPr>
              <a:t> </a:t>
            </a:r>
            <a:r>
              <a:rPr kumimoji="0" lang="es-AR" altLang="es-AR" b="0" i="0" u="none" strike="noStrike" cap="none" normalizeH="0" baseline="0" dirty="0" err="1">
                <a:ln>
                  <a:noFill/>
                </a:ln>
                <a:solidFill>
                  <a:schemeClr val="bg1"/>
                </a:solidFill>
                <a:effectLst/>
              </a:rPr>
              <a:t>pattern</a:t>
            </a:r>
            <a:r>
              <a:rPr kumimoji="0" lang="es-AR" altLang="es-AR" b="0" i="0" u="none" strike="noStrike" cap="none" normalizeH="0" baseline="0" dirty="0">
                <a:ln>
                  <a:noFill/>
                </a:ln>
                <a:solidFill>
                  <a:schemeClr val="bg1"/>
                </a:solidFill>
                <a:effectLst/>
              </a:rPr>
              <a:t> </a:t>
            </a:r>
            <a:r>
              <a:rPr kumimoji="0" lang="es-AR" altLang="es-AR" b="0" i="0" u="none" strike="noStrike" cap="none" normalizeH="0" baseline="0" dirty="0" err="1">
                <a:ln>
                  <a:noFill/>
                </a:ln>
                <a:solidFill>
                  <a:schemeClr val="bg1"/>
                </a:solidFill>
                <a:effectLst/>
              </a:rPr>
              <a:t>here</a:t>
            </a:r>
            <a:r>
              <a:rPr kumimoji="0" lang="es-AR" altLang="es-AR" b="0" i="0" u="none" strike="noStrike" cap="none" normalizeH="0" baseline="0" dirty="0">
                <a:ln>
                  <a:noFill/>
                </a:ln>
                <a:solidFill>
                  <a:schemeClr val="bg1"/>
                </a:solidFill>
                <a:effectLst/>
              </a:rPr>
              <a:t> </a:t>
            </a:r>
            <a:r>
              <a:rPr kumimoji="0" lang="es-AR" altLang="es-AR" b="0" i="0" u="none" strike="noStrike" cap="none" normalizeH="0" baseline="0" dirty="0" err="1">
                <a:ln>
                  <a:noFill/>
                </a:ln>
                <a:solidFill>
                  <a:schemeClr val="bg1"/>
                </a:solidFill>
                <a:effectLst/>
              </a:rPr>
              <a:t>is</a:t>
            </a:r>
            <a:r>
              <a:rPr kumimoji="0" lang="es-AR" altLang="es-AR" b="0" i="0" u="none" strike="noStrike" cap="none" normalizeH="0" baseline="0" dirty="0">
                <a:ln>
                  <a:noFill/>
                </a:ln>
                <a:solidFill>
                  <a:schemeClr val="bg1"/>
                </a:solidFill>
                <a:effectLs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chemeClr val="bg1"/>
                </a:solidFill>
                <a:effectLst/>
              </a:rPr>
              <a:t>Shift 'n-1' disks </a:t>
            </a:r>
            <a:r>
              <a:rPr kumimoji="0" lang="es-AR" altLang="es-AR" b="0" i="0" u="none" strike="noStrike" cap="none" normalizeH="0" baseline="0" dirty="0" err="1">
                <a:ln>
                  <a:noFill/>
                </a:ln>
                <a:solidFill>
                  <a:schemeClr val="bg1"/>
                </a:solidFill>
                <a:effectLst/>
              </a:rPr>
              <a:t>from</a:t>
            </a:r>
            <a:r>
              <a:rPr kumimoji="0" lang="es-AR" altLang="es-AR" b="0" i="0" u="none" strike="noStrike" cap="none" normalizeH="0" baseline="0" dirty="0">
                <a:ln>
                  <a:noFill/>
                </a:ln>
                <a:solidFill>
                  <a:schemeClr val="bg1"/>
                </a:solidFill>
                <a:effectLst/>
              </a:rPr>
              <a:t> 'A' </a:t>
            </a:r>
            <a:r>
              <a:rPr kumimoji="0" lang="es-AR" altLang="es-AR" b="0" i="0" u="none" strike="noStrike" cap="none" normalizeH="0" baseline="0" dirty="0" err="1">
                <a:ln>
                  <a:noFill/>
                </a:ln>
                <a:solidFill>
                  <a:schemeClr val="bg1"/>
                </a:solidFill>
                <a:effectLst/>
              </a:rPr>
              <a:t>to</a:t>
            </a:r>
            <a:r>
              <a:rPr kumimoji="0" lang="es-AR" altLang="es-AR" b="0" i="0" u="none" strike="noStrike" cap="none" normalizeH="0" baseline="0" dirty="0">
                <a:ln>
                  <a:noFill/>
                </a:ln>
                <a:solidFill>
                  <a:schemeClr val="bg1"/>
                </a:solidFill>
                <a:effectLst/>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chemeClr val="bg1"/>
                </a:solidFill>
                <a:effectLst/>
              </a:rPr>
              <a:t>Shift </a:t>
            </a:r>
            <a:r>
              <a:rPr kumimoji="0" lang="es-AR" altLang="es-AR" b="0" i="0" u="none" strike="noStrike" cap="none" normalizeH="0" baseline="0" dirty="0" err="1">
                <a:ln>
                  <a:noFill/>
                </a:ln>
                <a:solidFill>
                  <a:schemeClr val="bg1"/>
                </a:solidFill>
                <a:effectLst/>
              </a:rPr>
              <a:t>last</a:t>
            </a:r>
            <a:r>
              <a:rPr kumimoji="0" lang="es-AR" altLang="es-AR" b="0" i="0" u="none" strike="noStrike" cap="none" normalizeH="0" baseline="0" dirty="0">
                <a:ln>
                  <a:noFill/>
                </a:ln>
                <a:solidFill>
                  <a:schemeClr val="bg1"/>
                </a:solidFill>
                <a:effectLst/>
              </a:rPr>
              <a:t> disk </a:t>
            </a:r>
            <a:r>
              <a:rPr kumimoji="0" lang="es-AR" altLang="es-AR" b="0" i="0" u="none" strike="noStrike" cap="none" normalizeH="0" baseline="0" dirty="0" err="1">
                <a:ln>
                  <a:noFill/>
                </a:ln>
                <a:solidFill>
                  <a:schemeClr val="bg1"/>
                </a:solidFill>
                <a:effectLst/>
              </a:rPr>
              <a:t>from</a:t>
            </a:r>
            <a:r>
              <a:rPr kumimoji="0" lang="es-AR" altLang="es-AR" b="0" i="0" u="none" strike="noStrike" cap="none" normalizeH="0" baseline="0" dirty="0">
                <a:ln>
                  <a:noFill/>
                </a:ln>
                <a:solidFill>
                  <a:schemeClr val="bg1"/>
                </a:solidFill>
                <a:effectLst/>
              </a:rPr>
              <a:t> 'A' </a:t>
            </a:r>
            <a:r>
              <a:rPr kumimoji="0" lang="es-AR" altLang="es-AR" b="0" i="0" u="none" strike="noStrike" cap="none" normalizeH="0" baseline="0" dirty="0" err="1">
                <a:ln>
                  <a:noFill/>
                </a:ln>
                <a:solidFill>
                  <a:schemeClr val="bg1"/>
                </a:solidFill>
                <a:effectLst/>
              </a:rPr>
              <a:t>to</a:t>
            </a:r>
            <a:r>
              <a:rPr kumimoji="0" lang="es-AR" altLang="es-AR" b="0" i="0" u="none" strike="noStrike" cap="none" normalizeH="0" baseline="0" dirty="0">
                <a:ln>
                  <a:noFill/>
                </a:ln>
                <a:solidFill>
                  <a:schemeClr val="bg1"/>
                </a:solidFill>
                <a:effectLst/>
              </a:rPr>
              <a:t>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chemeClr val="bg1"/>
                </a:solidFill>
                <a:effectLst/>
              </a:rPr>
              <a:t>Shift 'n-1' disks </a:t>
            </a:r>
            <a:r>
              <a:rPr kumimoji="0" lang="es-AR" altLang="es-AR" b="0" i="0" u="none" strike="noStrike" cap="none" normalizeH="0" baseline="0" dirty="0" err="1">
                <a:ln>
                  <a:noFill/>
                </a:ln>
                <a:solidFill>
                  <a:schemeClr val="bg1"/>
                </a:solidFill>
                <a:effectLst/>
              </a:rPr>
              <a:t>from</a:t>
            </a:r>
            <a:r>
              <a:rPr kumimoji="0" lang="es-AR" altLang="es-AR" b="0" i="0" u="none" strike="noStrike" cap="none" normalizeH="0" baseline="0" dirty="0">
                <a:ln>
                  <a:noFill/>
                </a:ln>
                <a:solidFill>
                  <a:schemeClr val="bg1"/>
                </a:solidFill>
                <a:effectLst/>
              </a:rPr>
              <a:t> 'B' </a:t>
            </a:r>
            <a:r>
              <a:rPr kumimoji="0" lang="es-AR" altLang="es-AR" b="0" i="0" u="none" strike="noStrike" cap="none" normalizeH="0" baseline="0" dirty="0" err="1">
                <a:ln>
                  <a:noFill/>
                </a:ln>
                <a:solidFill>
                  <a:schemeClr val="bg1"/>
                </a:solidFill>
                <a:effectLst/>
              </a:rPr>
              <a:t>to</a:t>
            </a:r>
            <a:r>
              <a:rPr kumimoji="0" lang="es-AR" altLang="es-AR" b="0" i="0" u="none" strike="noStrike" cap="none" normalizeH="0" baseline="0" dirty="0">
                <a:ln>
                  <a:noFill/>
                </a:ln>
                <a:solidFill>
                  <a:schemeClr val="bg1"/>
                </a:solidFill>
                <a:effectLst/>
              </a:rPr>
              <a:t>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err="1">
                <a:ln>
                  <a:noFill/>
                </a:ln>
                <a:solidFill>
                  <a:schemeClr val="bg1"/>
                </a:solidFill>
                <a:effectLst/>
              </a:rPr>
              <a:t>Image</a:t>
            </a:r>
            <a:r>
              <a:rPr kumimoji="0" lang="es-AR" altLang="es-AR" b="0" i="0" u="none" strike="noStrike" cap="none" normalizeH="0" baseline="0" dirty="0">
                <a:ln>
                  <a:noFill/>
                </a:ln>
                <a:solidFill>
                  <a:schemeClr val="bg1"/>
                </a:solidFill>
                <a:effectLst/>
              </a:rPr>
              <a:t> </a:t>
            </a:r>
            <a:r>
              <a:rPr kumimoji="0" lang="es-AR" altLang="es-AR" b="0" i="0" u="none" strike="noStrike" cap="none" normalizeH="0" baseline="0" dirty="0" err="1">
                <a:ln>
                  <a:noFill/>
                </a:ln>
                <a:solidFill>
                  <a:schemeClr val="bg1"/>
                </a:solidFill>
                <a:effectLst/>
              </a:rPr>
              <a:t>illustration</a:t>
            </a:r>
            <a:r>
              <a:rPr kumimoji="0" lang="es-AR" altLang="es-AR" b="0" i="0" u="none" strike="noStrike" cap="none" normalizeH="0" baseline="0" dirty="0">
                <a:ln>
                  <a:noFill/>
                </a:ln>
                <a:solidFill>
                  <a:schemeClr val="bg1"/>
                </a:solidFill>
                <a:effectLst/>
              </a:rPr>
              <a:t> </a:t>
            </a:r>
            <a:r>
              <a:rPr kumimoji="0" lang="es-AR" altLang="es-AR" b="0" i="0" u="none" strike="noStrike" cap="none" normalizeH="0" baseline="0" dirty="0" err="1">
                <a:ln>
                  <a:noFill/>
                </a:ln>
                <a:solidFill>
                  <a:schemeClr val="bg1"/>
                </a:solidFill>
                <a:effectLst/>
              </a:rPr>
              <a:t>for</a:t>
            </a:r>
            <a:r>
              <a:rPr kumimoji="0" lang="es-AR" altLang="es-AR" b="0" i="0" u="none" strike="noStrike" cap="none" normalizeH="0" baseline="0" dirty="0">
                <a:ln>
                  <a:noFill/>
                </a:ln>
                <a:solidFill>
                  <a:schemeClr val="bg1"/>
                </a:solidFill>
                <a:effectLst/>
              </a:rPr>
              <a:t> 3 disks : </a:t>
            </a:r>
          </a:p>
        </p:txBody>
      </p:sp>
      <p:pic>
        <p:nvPicPr>
          <p:cNvPr id="11" name="Imagen 10">
            <a:extLst>
              <a:ext uri="{FF2B5EF4-FFF2-40B4-BE49-F238E27FC236}">
                <a16:creationId xmlns:a16="http://schemas.microsoft.com/office/drawing/2014/main" id="{812A367E-87CD-4F38-BCE8-D4C37B776321}"/>
              </a:ext>
            </a:extLst>
          </p:cNvPr>
          <p:cNvPicPr>
            <a:picLocks noChangeAspect="1"/>
          </p:cNvPicPr>
          <p:nvPr/>
        </p:nvPicPr>
        <p:blipFill>
          <a:blip r:embed="rId2"/>
          <a:stretch>
            <a:fillRect/>
          </a:stretch>
        </p:blipFill>
        <p:spPr>
          <a:xfrm>
            <a:off x="5432609" y="2937158"/>
            <a:ext cx="6476383" cy="3635864"/>
          </a:xfrm>
          <a:prstGeom prst="rect">
            <a:avLst/>
          </a:prstGeom>
        </p:spPr>
      </p:pic>
    </p:spTree>
    <p:extLst>
      <p:ext uri="{BB962C8B-B14F-4D97-AF65-F5344CB8AC3E}">
        <p14:creationId xmlns:p14="http://schemas.microsoft.com/office/powerpoint/2010/main" val="582692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3EE12AE-154A-4F0A-84AB-A824E6F34D64}"/>
              </a:ext>
            </a:extLst>
          </p:cNvPr>
          <p:cNvSpPr txBox="1"/>
          <p:nvPr/>
        </p:nvSpPr>
        <p:spPr>
          <a:xfrm>
            <a:off x="261864" y="474881"/>
            <a:ext cx="6096000" cy="400110"/>
          </a:xfrm>
          <a:prstGeom prst="rect">
            <a:avLst/>
          </a:prstGeom>
          <a:noFill/>
        </p:spPr>
        <p:txBody>
          <a:bodyPr wrap="none" rtlCol="0">
            <a:spAutoFit/>
          </a:bodyPr>
          <a:lstStyle>
            <a:defPPr>
              <a:defRPr lang="es-AR"/>
            </a:defPPr>
            <a:lvl1pPr>
              <a:defRPr sz="2400">
                <a:solidFill>
                  <a:schemeClr val="bg1"/>
                </a:solidFill>
                <a:latin typeface="Segoe UI Variable Display" pitchFamily="2" charset="0"/>
              </a:defRPr>
            </a:lvl1pPr>
          </a:lstStyle>
          <a:p>
            <a:r>
              <a:rPr lang="es-AR" dirty="0"/>
              <a:t>Programa para la Torre de Hanoi</a:t>
            </a:r>
          </a:p>
        </p:txBody>
      </p:sp>
      <p:sp>
        <p:nvSpPr>
          <p:cNvPr id="6" name="CuadroTexto 5">
            <a:extLst>
              <a:ext uri="{FF2B5EF4-FFF2-40B4-BE49-F238E27FC236}">
                <a16:creationId xmlns:a16="http://schemas.microsoft.com/office/drawing/2014/main" id="{66772145-D966-47FA-B78A-706841CBFFAA}"/>
              </a:ext>
            </a:extLst>
          </p:cNvPr>
          <p:cNvSpPr txBox="1"/>
          <p:nvPr/>
        </p:nvSpPr>
        <p:spPr>
          <a:xfrm>
            <a:off x="261864" y="24522"/>
            <a:ext cx="4253665" cy="523220"/>
          </a:xfrm>
          <a:prstGeom prst="rect">
            <a:avLst/>
          </a:prstGeom>
          <a:noFill/>
        </p:spPr>
        <p:txBody>
          <a:bodyPr wrap="none" rtlCol="0">
            <a:spAutoFit/>
          </a:bodyPr>
          <a:lstStyle>
            <a:defPPr>
              <a:defRPr lang="es-AR"/>
            </a:defPPr>
            <a:lvl1pPr>
              <a:defRPr sz="2800">
                <a:solidFill>
                  <a:schemeClr val="bg1"/>
                </a:solidFill>
                <a:latin typeface="Segoe UI Variable Display" pitchFamily="2" charset="0"/>
              </a:defRPr>
            </a:lvl1pPr>
          </a:lstStyle>
          <a:p>
            <a:r>
              <a:rPr lang="es-AR" dirty="0"/>
              <a:t>Recursión </a:t>
            </a:r>
            <a:r>
              <a:rPr lang="es-MX" dirty="0"/>
              <a:t>|</a:t>
            </a:r>
            <a:r>
              <a:rPr lang="es-AR" dirty="0"/>
              <a:t> </a:t>
            </a:r>
            <a:r>
              <a:rPr lang="es-MX" dirty="0"/>
              <a:t>Torre de Hanoi</a:t>
            </a:r>
            <a:endParaRPr lang="es-AR" dirty="0"/>
          </a:p>
        </p:txBody>
      </p:sp>
      <p:sp>
        <p:nvSpPr>
          <p:cNvPr id="2" name="Rectangle 1">
            <a:extLst>
              <a:ext uri="{FF2B5EF4-FFF2-40B4-BE49-F238E27FC236}">
                <a16:creationId xmlns:a16="http://schemas.microsoft.com/office/drawing/2014/main" id="{F41C5DED-41EF-46AB-B5EE-3AE40BA63BF0}"/>
              </a:ext>
            </a:extLst>
          </p:cNvPr>
          <p:cNvSpPr>
            <a:spLocks noChangeArrowheads="1"/>
          </p:cNvSpPr>
          <p:nvPr/>
        </p:nvSpPr>
        <p:spPr bwMode="auto">
          <a:xfrm>
            <a:off x="261864" y="1491303"/>
            <a:ext cx="2847451" cy="3875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Input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Output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Disk 1 moved </a:t>
            </a:r>
            <a:r>
              <a:rPr kumimoji="0" lang="es-AR" altLang="es-AR" sz="1600" b="0" i="0" u="none" strike="noStrike" cap="none" normalizeH="0" baseline="0" dirty="0" err="1">
                <a:ln>
                  <a:noFill/>
                </a:ln>
                <a:solidFill>
                  <a:schemeClr val="bg1"/>
                </a:solidFill>
                <a:effectLst/>
              </a:rPr>
              <a:t>from</a:t>
            </a:r>
            <a:r>
              <a:rPr kumimoji="0" lang="es-AR" altLang="es-AR" sz="1600" b="0" i="0" u="none" strike="noStrike" cap="none" normalizeH="0" baseline="0" dirty="0">
                <a:ln>
                  <a:noFill/>
                </a:ln>
                <a:solidFill>
                  <a:schemeClr val="bg1"/>
                </a:solidFill>
                <a:effectLst/>
              </a:rPr>
              <a:t> A </a:t>
            </a:r>
            <a:r>
              <a:rPr kumimoji="0" lang="es-AR" altLang="es-AR" sz="1600" b="0" i="0" u="none" strike="noStrike" cap="none" normalizeH="0" baseline="0" dirty="0" err="1">
                <a:ln>
                  <a:noFill/>
                </a:ln>
                <a:solidFill>
                  <a:schemeClr val="bg1"/>
                </a:solidFill>
                <a:effectLst/>
              </a:rPr>
              <a:t>to</a:t>
            </a:r>
            <a:r>
              <a:rPr kumimoji="0" lang="es-AR" altLang="es-AR" sz="1600" b="0" i="0" u="none" strike="noStrike" cap="none" normalizeH="0" baseline="0" dirty="0">
                <a:ln>
                  <a:noFill/>
                </a:ln>
                <a:solidFill>
                  <a:schemeClr val="bg1"/>
                </a:solidFill>
                <a:effectLst/>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Disk 2 moved </a:t>
            </a:r>
            <a:r>
              <a:rPr kumimoji="0" lang="es-AR" altLang="es-AR" sz="1600" b="0" i="0" u="none" strike="noStrike" cap="none" normalizeH="0" baseline="0" dirty="0" err="1">
                <a:ln>
                  <a:noFill/>
                </a:ln>
                <a:solidFill>
                  <a:schemeClr val="bg1"/>
                </a:solidFill>
                <a:effectLst/>
              </a:rPr>
              <a:t>from</a:t>
            </a:r>
            <a:r>
              <a:rPr kumimoji="0" lang="es-AR" altLang="es-AR" sz="1600" b="0" i="0" u="none" strike="noStrike" cap="none" normalizeH="0" baseline="0" dirty="0">
                <a:ln>
                  <a:noFill/>
                </a:ln>
                <a:solidFill>
                  <a:schemeClr val="bg1"/>
                </a:solidFill>
                <a:effectLst/>
              </a:rPr>
              <a:t> A </a:t>
            </a:r>
            <a:r>
              <a:rPr kumimoji="0" lang="es-AR" altLang="es-AR" sz="1600" b="0" i="0" u="none" strike="noStrike" cap="none" normalizeH="0" baseline="0" dirty="0" err="1">
                <a:ln>
                  <a:noFill/>
                </a:ln>
                <a:solidFill>
                  <a:schemeClr val="bg1"/>
                </a:solidFill>
                <a:effectLst/>
              </a:rPr>
              <a:t>to</a:t>
            </a:r>
            <a:r>
              <a:rPr kumimoji="0" lang="es-AR" altLang="es-AR" sz="1600" b="0" i="0" u="none" strike="noStrike" cap="none" normalizeH="0" baseline="0" dirty="0">
                <a:ln>
                  <a:noFill/>
                </a:ln>
                <a:solidFill>
                  <a:schemeClr val="bg1"/>
                </a:solidFill>
                <a:effectLst/>
              </a:rPr>
              <a:t>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Disk 1 moved </a:t>
            </a:r>
            <a:r>
              <a:rPr kumimoji="0" lang="es-AR" altLang="es-AR" sz="1600" b="0" i="0" u="none" strike="noStrike" cap="none" normalizeH="0" baseline="0" dirty="0" err="1">
                <a:ln>
                  <a:noFill/>
                </a:ln>
                <a:solidFill>
                  <a:schemeClr val="bg1"/>
                </a:solidFill>
                <a:effectLst/>
              </a:rPr>
              <a:t>from</a:t>
            </a:r>
            <a:r>
              <a:rPr kumimoji="0" lang="es-AR" altLang="es-AR" sz="1600" b="0" i="0" u="none" strike="noStrike" cap="none" normalizeH="0" baseline="0" dirty="0">
                <a:ln>
                  <a:noFill/>
                </a:ln>
                <a:solidFill>
                  <a:schemeClr val="bg1"/>
                </a:solidFill>
                <a:effectLst/>
              </a:rPr>
              <a:t> B </a:t>
            </a:r>
            <a:r>
              <a:rPr kumimoji="0" lang="es-AR" altLang="es-AR" sz="1600" b="0" i="0" u="none" strike="noStrike" cap="none" normalizeH="0" baseline="0" dirty="0" err="1">
                <a:ln>
                  <a:noFill/>
                </a:ln>
                <a:solidFill>
                  <a:schemeClr val="bg1"/>
                </a:solidFill>
                <a:effectLst/>
              </a:rPr>
              <a:t>to</a:t>
            </a:r>
            <a:r>
              <a:rPr kumimoji="0" lang="es-AR" altLang="es-AR" sz="1600" b="0" i="0" u="none" strike="noStrike" cap="none" normalizeH="0" baseline="0" dirty="0">
                <a:ln>
                  <a:noFill/>
                </a:ln>
                <a:solidFill>
                  <a:schemeClr val="bg1"/>
                </a:solidFill>
                <a:effectLst/>
              </a:rPr>
              <a:t> C </a:t>
            </a:r>
          </a:p>
          <a:p>
            <a:pPr marL="0" marR="0" lvl="0" indent="0" algn="l" defTabSz="914400" rtl="0" eaLnBrk="0" fontAlgn="base" latinLnBrk="0" hangingPunct="0">
              <a:lnSpc>
                <a:spcPct val="100000"/>
              </a:lnSpc>
              <a:spcBef>
                <a:spcPct val="0"/>
              </a:spcBef>
              <a:spcAft>
                <a:spcPct val="0"/>
              </a:spcAft>
              <a:buClrTx/>
              <a:buSzTx/>
              <a:buFontTx/>
              <a:buNone/>
              <a:tabLst/>
            </a:pPr>
            <a:endParaRPr lang="es-AR" altLang="es-AR"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Input :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Output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Disk 1 moved </a:t>
            </a:r>
            <a:r>
              <a:rPr kumimoji="0" lang="es-AR" altLang="es-AR" sz="1600" b="0" i="0" u="none" strike="noStrike" cap="none" normalizeH="0" baseline="0" dirty="0" err="1">
                <a:ln>
                  <a:noFill/>
                </a:ln>
                <a:solidFill>
                  <a:schemeClr val="bg1"/>
                </a:solidFill>
                <a:effectLst/>
              </a:rPr>
              <a:t>from</a:t>
            </a:r>
            <a:r>
              <a:rPr kumimoji="0" lang="es-AR" altLang="es-AR" sz="1600" b="0" i="0" u="none" strike="noStrike" cap="none" normalizeH="0" baseline="0" dirty="0">
                <a:ln>
                  <a:noFill/>
                </a:ln>
                <a:solidFill>
                  <a:schemeClr val="bg1"/>
                </a:solidFill>
                <a:effectLst/>
              </a:rPr>
              <a:t> A </a:t>
            </a:r>
            <a:r>
              <a:rPr kumimoji="0" lang="es-AR" altLang="es-AR" sz="1600" b="0" i="0" u="none" strike="noStrike" cap="none" normalizeH="0" baseline="0" dirty="0" err="1">
                <a:ln>
                  <a:noFill/>
                </a:ln>
                <a:solidFill>
                  <a:schemeClr val="bg1"/>
                </a:solidFill>
                <a:effectLst/>
              </a:rPr>
              <a:t>to</a:t>
            </a:r>
            <a:r>
              <a:rPr kumimoji="0" lang="es-AR" altLang="es-AR" sz="1600" b="0" i="0" u="none" strike="noStrike" cap="none" normalizeH="0" baseline="0" dirty="0">
                <a:ln>
                  <a:noFill/>
                </a:ln>
                <a:solidFill>
                  <a:schemeClr val="bg1"/>
                </a:solidFill>
                <a:effectLst/>
              </a:rPr>
              <a:t>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Disk 2 moved </a:t>
            </a:r>
            <a:r>
              <a:rPr kumimoji="0" lang="es-AR" altLang="es-AR" sz="1600" b="0" i="0" u="none" strike="noStrike" cap="none" normalizeH="0" baseline="0" dirty="0" err="1">
                <a:ln>
                  <a:noFill/>
                </a:ln>
                <a:solidFill>
                  <a:schemeClr val="bg1"/>
                </a:solidFill>
                <a:effectLst/>
              </a:rPr>
              <a:t>from</a:t>
            </a:r>
            <a:r>
              <a:rPr kumimoji="0" lang="es-AR" altLang="es-AR" sz="1600" b="0" i="0" u="none" strike="noStrike" cap="none" normalizeH="0" baseline="0" dirty="0">
                <a:ln>
                  <a:noFill/>
                </a:ln>
                <a:solidFill>
                  <a:schemeClr val="bg1"/>
                </a:solidFill>
                <a:effectLst/>
              </a:rPr>
              <a:t> A </a:t>
            </a:r>
            <a:r>
              <a:rPr kumimoji="0" lang="es-AR" altLang="es-AR" sz="1600" b="0" i="0" u="none" strike="noStrike" cap="none" normalizeH="0" baseline="0" dirty="0" err="1">
                <a:ln>
                  <a:noFill/>
                </a:ln>
                <a:solidFill>
                  <a:schemeClr val="bg1"/>
                </a:solidFill>
                <a:effectLst/>
              </a:rPr>
              <a:t>to</a:t>
            </a:r>
            <a:r>
              <a:rPr kumimoji="0" lang="es-AR" altLang="es-AR" sz="1600" b="0" i="0" u="none" strike="noStrike" cap="none" normalizeH="0" baseline="0" dirty="0">
                <a:ln>
                  <a:noFill/>
                </a:ln>
                <a:solidFill>
                  <a:schemeClr val="bg1"/>
                </a:solidFill>
                <a:effectLst/>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Disk 1 moved </a:t>
            </a:r>
            <a:r>
              <a:rPr kumimoji="0" lang="es-AR" altLang="es-AR" sz="1600" b="0" i="0" u="none" strike="noStrike" cap="none" normalizeH="0" baseline="0" dirty="0" err="1">
                <a:ln>
                  <a:noFill/>
                </a:ln>
                <a:solidFill>
                  <a:schemeClr val="bg1"/>
                </a:solidFill>
                <a:effectLst/>
              </a:rPr>
              <a:t>from</a:t>
            </a:r>
            <a:r>
              <a:rPr kumimoji="0" lang="es-AR" altLang="es-AR" sz="1600" b="0" i="0" u="none" strike="noStrike" cap="none" normalizeH="0" baseline="0" dirty="0">
                <a:ln>
                  <a:noFill/>
                </a:ln>
                <a:solidFill>
                  <a:schemeClr val="bg1"/>
                </a:solidFill>
                <a:effectLst/>
              </a:rPr>
              <a:t> C </a:t>
            </a:r>
            <a:r>
              <a:rPr kumimoji="0" lang="es-AR" altLang="es-AR" sz="1600" b="0" i="0" u="none" strike="noStrike" cap="none" normalizeH="0" baseline="0" dirty="0" err="1">
                <a:ln>
                  <a:noFill/>
                </a:ln>
                <a:solidFill>
                  <a:schemeClr val="bg1"/>
                </a:solidFill>
                <a:effectLst/>
              </a:rPr>
              <a:t>to</a:t>
            </a:r>
            <a:r>
              <a:rPr kumimoji="0" lang="es-AR" altLang="es-AR" sz="1600" b="0" i="0" u="none" strike="noStrike" cap="none" normalizeH="0" baseline="0" dirty="0">
                <a:ln>
                  <a:noFill/>
                </a:ln>
                <a:solidFill>
                  <a:schemeClr val="bg1"/>
                </a:solidFill>
                <a:effectLst/>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Disk 3 moved </a:t>
            </a:r>
            <a:r>
              <a:rPr kumimoji="0" lang="es-AR" altLang="es-AR" sz="1600" b="0" i="0" u="none" strike="noStrike" cap="none" normalizeH="0" baseline="0" dirty="0" err="1">
                <a:ln>
                  <a:noFill/>
                </a:ln>
                <a:solidFill>
                  <a:schemeClr val="bg1"/>
                </a:solidFill>
                <a:effectLst/>
              </a:rPr>
              <a:t>from</a:t>
            </a:r>
            <a:r>
              <a:rPr kumimoji="0" lang="es-AR" altLang="es-AR" sz="1600" b="0" i="0" u="none" strike="noStrike" cap="none" normalizeH="0" baseline="0" dirty="0">
                <a:ln>
                  <a:noFill/>
                </a:ln>
                <a:solidFill>
                  <a:schemeClr val="bg1"/>
                </a:solidFill>
                <a:effectLst/>
              </a:rPr>
              <a:t> A </a:t>
            </a:r>
            <a:r>
              <a:rPr kumimoji="0" lang="es-AR" altLang="es-AR" sz="1600" b="0" i="0" u="none" strike="noStrike" cap="none" normalizeH="0" baseline="0" dirty="0" err="1">
                <a:ln>
                  <a:noFill/>
                </a:ln>
                <a:solidFill>
                  <a:schemeClr val="bg1"/>
                </a:solidFill>
                <a:effectLst/>
              </a:rPr>
              <a:t>to</a:t>
            </a:r>
            <a:r>
              <a:rPr kumimoji="0" lang="es-AR" altLang="es-AR" sz="1600" b="0" i="0" u="none" strike="noStrike" cap="none" normalizeH="0" baseline="0" dirty="0">
                <a:ln>
                  <a:noFill/>
                </a:ln>
                <a:solidFill>
                  <a:schemeClr val="bg1"/>
                </a:solidFill>
                <a:effectLst/>
              </a:rPr>
              <a:t>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Disk 1 moved </a:t>
            </a:r>
            <a:r>
              <a:rPr kumimoji="0" lang="es-AR" altLang="es-AR" sz="1600" b="0" i="0" u="none" strike="noStrike" cap="none" normalizeH="0" baseline="0" dirty="0" err="1">
                <a:ln>
                  <a:noFill/>
                </a:ln>
                <a:solidFill>
                  <a:schemeClr val="bg1"/>
                </a:solidFill>
                <a:effectLst/>
              </a:rPr>
              <a:t>from</a:t>
            </a:r>
            <a:r>
              <a:rPr kumimoji="0" lang="es-AR" altLang="es-AR" sz="1600" b="0" i="0" u="none" strike="noStrike" cap="none" normalizeH="0" baseline="0" dirty="0">
                <a:ln>
                  <a:noFill/>
                </a:ln>
                <a:solidFill>
                  <a:schemeClr val="bg1"/>
                </a:solidFill>
                <a:effectLst/>
              </a:rPr>
              <a:t> B </a:t>
            </a:r>
            <a:r>
              <a:rPr kumimoji="0" lang="es-AR" altLang="es-AR" sz="1600" b="0" i="0" u="none" strike="noStrike" cap="none" normalizeH="0" baseline="0" dirty="0" err="1">
                <a:ln>
                  <a:noFill/>
                </a:ln>
                <a:solidFill>
                  <a:schemeClr val="bg1"/>
                </a:solidFill>
                <a:effectLst/>
              </a:rPr>
              <a:t>to</a:t>
            </a:r>
            <a:r>
              <a:rPr kumimoji="0" lang="es-AR" altLang="es-AR" sz="1600" b="0" i="0" u="none" strike="noStrike" cap="none" normalizeH="0" baseline="0" dirty="0">
                <a:ln>
                  <a:noFill/>
                </a:ln>
                <a:solidFill>
                  <a:schemeClr val="bg1"/>
                </a:solidFill>
                <a:effectLst/>
              </a:rPr>
              <a:t>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Disk 2 moved </a:t>
            </a:r>
            <a:r>
              <a:rPr kumimoji="0" lang="es-AR" altLang="es-AR" sz="1600" b="0" i="0" u="none" strike="noStrike" cap="none" normalizeH="0" baseline="0" dirty="0" err="1">
                <a:ln>
                  <a:noFill/>
                </a:ln>
                <a:solidFill>
                  <a:schemeClr val="bg1"/>
                </a:solidFill>
                <a:effectLst/>
              </a:rPr>
              <a:t>from</a:t>
            </a:r>
            <a:r>
              <a:rPr kumimoji="0" lang="es-AR" altLang="es-AR" sz="1600" b="0" i="0" u="none" strike="noStrike" cap="none" normalizeH="0" baseline="0" dirty="0">
                <a:ln>
                  <a:noFill/>
                </a:ln>
                <a:solidFill>
                  <a:schemeClr val="bg1"/>
                </a:solidFill>
                <a:effectLst/>
              </a:rPr>
              <a:t> B </a:t>
            </a:r>
            <a:r>
              <a:rPr kumimoji="0" lang="es-AR" altLang="es-AR" sz="1600" b="0" i="0" u="none" strike="noStrike" cap="none" normalizeH="0" baseline="0" dirty="0" err="1">
                <a:ln>
                  <a:noFill/>
                </a:ln>
                <a:solidFill>
                  <a:schemeClr val="bg1"/>
                </a:solidFill>
                <a:effectLst/>
              </a:rPr>
              <a:t>to</a:t>
            </a:r>
            <a:r>
              <a:rPr kumimoji="0" lang="es-AR" altLang="es-AR" sz="1600" b="0" i="0" u="none" strike="noStrike" cap="none" normalizeH="0" baseline="0" dirty="0">
                <a:ln>
                  <a:noFill/>
                </a:ln>
                <a:solidFill>
                  <a:schemeClr val="bg1"/>
                </a:solidFill>
                <a:effectLst/>
              </a:rPr>
              <a:t>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Disk 1 moved </a:t>
            </a:r>
            <a:r>
              <a:rPr kumimoji="0" lang="es-AR" altLang="es-AR" sz="1600" b="0" i="0" u="none" strike="noStrike" cap="none" normalizeH="0" baseline="0" dirty="0" err="1">
                <a:ln>
                  <a:noFill/>
                </a:ln>
                <a:solidFill>
                  <a:schemeClr val="bg1"/>
                </a:solidFill>
                <a:effectLst/>
              </a:rPr>
              <a:t>from</a:t>
            </a:r>
            <a:r>
              <a:rPr kumimoji="0" lang="es-AR" altLang="es-AR" sz="1600" b="0" i="0" u="none" strike="noStrike" cap="none" normalizeH="0" baseline="0" dirty="0">
                <a:ln>
                  <a:noFill/>
                </a:ln>
                <a:solidFill>
                  <a:schemeClr val="bg1"/>
                </a:solidFill>
                <a:effectLst/>
              </a:rPr>
              <a:t> A </a:t>
            </a:r>
            <a:r>
              <a:rPr kumimoji="0" lang="es-AR" altLang="es-AR" sz="1600" b="0" i="0" u="none" strike="noStrike" cap="none" normalizeH="0" baseline="0" dirty="0" err="1">
                <a:ln>
                  <a:noFill/>
                </a:ln>
                <a:solidFill>
                  <a:schemeClr val="bg1"/>
                </a:solidFill>
                <a:effectLst/>
              </a:rPr>
              <a:t>to</a:t>
            </a:r>
            <a:r>
              <a:rPr kumimoji="0" lang="es-AR" altLang="es-AR" sz="1600" b="0" i="0" u="none" strike="noStrike" cap="none" normalizeH="0" baseline="0" dirty="0">
                <a:ln>
                  <a:noFill/>
                </a:ln>
                <a:solidFill>
                  <a:schemeClr val="bg1"/>
                </a:solidFill>
                <a:effectLst/>
              </a:rPr>
              <a:t> C </a:t>
            </a:r>
          </a:p>
        </p:txBody>
      </p:sp>
      <p:sp>
        <p:nvSpPr>
          <p:cNvPr id="10" name="CuadroTexto 9">
            <a:extLst>
              <a:ext uri="{FF2B5EF4-FFF2-40B4-BE49-F238E27FC236}">
                <a16:creationId xmlns:a16="http://schemas.microsoft.com/office/drawing/2014/main" id="{8C094894-F0A4-4F46-AF7B-B6F0ACEF5749}"/>
              </a:ext>
            </a:extLst>
          </p:cNvPr>
          <p:cNvSpPr txBox="1"/>
          <p:nvPr/>
        </p:nvSpPr>
        <p:spPr>
          <a:xfrm>
            <a:off x="3495732" y="1268564"/>
            <a:ext cx="7871695" cy="4893647"/>
          </a:xfrm>
          <a:prstGeom prst="rect">
            <a:avLst/>
          </a:prstGeom>
          <a:noFill/>
        </p:spPr>
        <p:txBody>
          <a:bodyPr wrap="square">
            <a:spAutoFit/>
          </a:bodyPr>
          <a:lstStyle/>
          <a:p>
            <a:r>
              <a:rPr lang="es-AR" sz="1200" b="0" dirty="0">
                <a:solidFill>
                  <a:srgbClr val="6A9955"/>
                </a:solidFill>
                <a:effectLst/>
                <a:latin typeface="Consolas" panose="020B0609020204030204" pitchFamily="49" charset="0"/>
              </a:rPr>
              <a:t>// C++ recursive </a:t>
            </a:r>
            <a:r>
              <a:rPr lang="es-AR" sz="1200" b="0" dirty="0" err="1">
                <a:solidFill>
                  <a:srgbClr val="6A9955"/>
                </a:solidFill>
                <a:effectLst/>
                <a:latin typeface="Consolas" panose="020B0609020204030204" pitchFamily="49" charset="0"/>
              </a:rPr>
              <a:t>function</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to</a:t>
            </a:r>
            <a:endParaRPr lang="es-AR" sz="1200" b="0" dirty="0">
              <a:solidFill>
                <a:srgbClr val="D4D4D4"/>
              </a:solidFill>
              <a:effectLst/>
              <a:latin typeface="Consolas" panose="020B0609020204030204" pitchFamily="49" charset="0"/>
            </a:endParaRPr>
          </a:p>
          <a:p>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solve</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tower</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of</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hanoi</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puzzle</a:t>
            </a:r>
            <a:endParaRPr lang="es-AR" sz="1200" b="0" dirty="0">
              <a:solidFill>
                <a:srgbClr val="D4D4D4"/>
              </a:solidFill>
              <a:effectLst/>
              <a:latin typeface="Consolas" panose="020B0609020204030204" pitchFamily="49" charset="0"/>
            </a:endParaRPr>
          </a:p>
          <a:p>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&lt;iostream&gt;</a:t>
            </a:r>
            <a:endParaRPr lang="es-AR" sz="1200" b="0" dirty="0">
              <a:solidFill>
                <a:srgbClr val="D4D4D4"/>
              </a:solidFill>
              <a:effectLst/>
              <a:latin typeface="Consolas" panose="020B0609020204030204" pitchFamily="49" charset="0"/>
            </a:endParaRPr>
          </a:p>
          <a:p>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namespace</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p>
          <a:p>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towerOfHanoi</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n</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char</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from_rod</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char</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to_rod</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char</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aux_rod</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if</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n</a:t>
            </a:r>
            <a:r>
              <a:rPr lang="es-AR" sz="1200" b="0" dirty="0">
                <a:solidFill>
                  <a:srgbClr val="D4D4D4"/>
                </a:solidFill>
                <a:effectLst/>
                <a:latin typeface="Consolas" panose="020B0609020204030204" pitchFamily="49" charset="0"/>
              </a:rPr>
              <a:t> == </a:t>
            </a:r>
            <a:r>
              <a:rPr lang="es-AR" sz="1200" b="0" dirty="0">
                <a:solidFill>
                  <a:srgbClr val="B5CEA8"/>
                </a:solidFill>
                <a:effectLst/>
                <a:latin typeface="Consolas" panose="020B0609020204030204" pitchFamily="49" charset="0"/>
              </a:rPr>
              <a:t>1</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Move</a:t>
            </a:r>
            <a:r>
              <a:rPr lang="es-AR" sz="1200" b="0" dirty="0">
                <a:solidFill>
                  <a:srgbClr val="CE9178"/>
                </a:solidFill>
                <a:effectLst/>
                <a:latin typeface="Consolas" panose="020B0609020204030204" pitchFamily="49" charset="0"/>
              </a:rPr>
              <a:t> disk 1 </a:t>
            </a:r>
            <a:r>
              <a:rPr lang="es-AR" sz="1200" b="0" dirty="0" err="1">
                <a:solidFill>
                  <a:srgbClr val="CE9178"/>
                </a:solidFill>
                <a:effectLst/>
                <a:latin typeface="Consolas" panose="020B0609020204030204" pitchFamily="49" charset="0"/>
              </a:rPr>
              <a:t>from</a:t>
            </a:r>
            <a:r>
              <a:rPr lang="es-AR" sz="1200" b="0" dirty="0">
                <a:solidFill>
                  <a:srgbClr val="CE9178"/>
                </a:solidFill>
                <a:effectLst/>
                <a:latin typeface="Consolas" panose="020B0609020204030204" pitchFamily="49" charset="0"/>
              </a:rPr>
              <a:t> </a:t>
            </a:r>
            <a:r>
              <a:rPr lang="es-AR" sz="1200" b="0" dirty="0" err="1">
                <a:solidFill>
                  <a:srgbClr val="CE9178"/>
                </a:solidFill>
                <a:effectLst/>
                <a:latin typeface="Consolas" panose="020B0609020204030204" pitchFamily="49" charset="0"/>
              </a:rPr>
              <a:t>rod</a:t>
            </a:r>
            <a:r>
              <a:rPr lang="es-AR" sz="1200" b="0" dirty="0">
                <a:solidFill>
                  <a:srgbClr val="CE9178"/>
                </a:solidFill>
                <a:effectLst/>
                <a:latin typeface="Consolas" panose="020B0609020204030204" pitchFamily="49" charset="0"/>
              </a:rPr>
              <a:t> "</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from_rod</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  </a:t>
            </a:r>
            <a:r>
              <a:rPr lang="es-AR" sz="1200" b="0" dirty="0">
                <a:solidFill>
                  <a:srgbClr val="CE9178"/>
                </a:solidFill>
                <a:effectLst/>
                <a:latin typeface="Consolas" panose="020B0609020204030204" pitchFamily="49" charset="0"/>
              </a:rPr>
              <a:t>" </a:t>
            </a:r>
            <a:r>
              <a:rPr lang="es-AR" sz="1200" b="0" dirty="0" err="1">
                <a:solidFill>
                  <a:srgbClr val="CE9178"/>
                </a:solidFill>
                <a:effectLst/>
                <a:latin typeface="Consolas" panose="020B0609020204030204" pitchFamily="49" charset="0"/>
              </a:rPr>
              <a:t>to</a:t>
            </a:r>
            <a:r>
              <a:rPr lang="es-AR" sz="1200" b="0" dirty="0">
                <a:solidFill>
                  <a:srgbClr val="CE9178"/>
                </a:solidFill>
                <a:effectLst/>
                <a:latin typeface="Consolas" panose="020B0609020204030204" pitchFamily="49" charset="0"/>
              </a:rPr>
              <a:t> </a:t>
            </a:r>
            <a:r>
              <a:rPr lang="es-AR" sz="1200" b="0" dirty="0" err="1">
                <a:solidFill>
                  <a:srgbClr val="CE9178"/>
                </a:solidFill>
                <a:effectLst/>
                <a:latin typeface="Consolas" panose="020B0609020204030204" pitchFamily="49" charset="0"/>
              </a:rPr>
              <a:t>rod</a:t>
            </a:r>
            <a:r>
              <a:rPr lang="es-AR" sz="1200" b="0" dirty="0">
                <a:solidFill>
                  <a:srgbClr val="CE9178"/>
                </a:solidFill>
                <a:effectLst/>
                <a:latin typeface="Consolas" panose="020B0609020204030204" pitchFamily="49" charset="0"/>
              </a:rPr>
              <a:t> "</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to_rod</a:t>
            </a:r>
            <a:r>
              <a:rPr lang="es-AR" sz="1200" b="0" dirty="0">
                <a:solidFill>
                  <a:srgbClr val="DCDCAA"/>
                </a:solidFill>
                <a:effectLst/>
                <a:latin typeface="Consolas" panose="020B0609020204030204" pitchFamily="49" charset="0"/>
              </a:rPr>
              <a:t>&lt;&lt;</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towerOfHanoi</a:t>
            </a:r>
            <a:r>
              <a:rPr lang="es-AR" sz="1200" b="0" dirty="0">
                <a:solidFill>
                  <a:srgbClr val="D4D4D4"/>
                </a:solidFill>
                <a:effectLst/>
                <a:latin typeface="Consolas" panose="020B0609020204030204" pitchFamily="49" charset="0"/>
              </a:rPr>
              <a:t>(</a:t>
            </a:r>
            <a:r>
              <a:rPr lang="es-AR" sz="1200" b="0" dirty="0">
                <a:solidFill>
                  <a:srgbClr val="9CDCFE"/>
                </a:solidFill>
                <a:effectLst/>
                <a:latin typeface="Consolas" panose="020B0609020204030204" pitchFamily="49" charset="0"/>
              </a:rPr>
              <a:t>n</a:t>
            </a:r>
            <a:r>
              <a:rPr lang="es-AR" sz="1200" b="0" dirty="0">
                <a:solidFill>
                  <a:srgbClr val="D4D4D4"/>
                </a:solidFill>
                <a:effectLst/>
                <a:latin typeface="Consolas" panose="020B0609020204030204" pitchFamily="49" charset="0"/>
              </a:rPr>
              <a:t> - </a:t>
            </a:r>
            <a:r>
              <a:rPr lang="es-AR" sz="1200" b="0" dirty="0">
                <a:solidFill>
                  <a:srgbClr val="B5CEA8"/>
                </a:solidFill>
                <a:effectLst/>
                <a:latin typeface="Consolas" panose="020B0609020204030204" pitchFamily="49" charset="0"/>
              </a:rPr>
              <a:t>1</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from_rod</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aux_rod</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to_rod</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Move</a:t>
            </a:r>
            <a:r>
              <a:rPr lang="es-AR" sz="1200" b="0" dirty="0">
                <a:solidFill>
                  <a:srgbClr val="CE9178"/>
                </a:solidFill>
                <a:effectLst/>
                <a:latin typeface="Consolas" panose="020B0609020204030204" pitchFamily="49" charset="0"/>
              </a:rPr>
              <a:t> disk "</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n</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 </a:t>
            </a:r>
            <a:r>
              <a:rPr lang="es-AR" sz="1200" b="0" dirty="0" err="1">
                <a:solidFill>
                  <a:srgbClr val="CE9178"/>
                </a:solidFill>
                <a:effectLst/>
                <a:latin typeface="Consolas" panose="020B0609020204030204" pitchFamily="49" charset="0"/>
              </a:rPr>
              <a:t>from</a:t>
            </a:r>
            <a:r>
              <a:rPr lang="es-AR" sz="1200" b="0" dirty="0">
                <a:solidFill>
                  <a:srgbClr val="CE9178"/>
                </a:solidFill>
                <a:effectLst/>
                <a:latin typeface="Consolas" panose="020B0609020204030204" pitchFamily="49" charset="0"/>
              </a:rPr>
              <a:t> </a:t>
            </a:r>
            <a:r>
              <a:rPr lang="es-AR" sz="1200" b="0" dirty="0" err="1">
                <a:solidFill>
                  <a:srgbClr val="CE9178"/>
                </a:solidFill>
                <a:effectLst/>
                <a:latin typeface="Consolas" panose="020B0609020204030204" pitchFamily="49" charset="0"/>
              </a:rPr>
              <a:t>rod</a:t>
            </a:r>
            <a:r>
              <a:rPr lang="es-AR" sz="1200" b="0" dirty="0">
                <a:solidFill>
                  <a:srgbClr val="CE9178"/>
                </a:solidFill>
                <a:effectLst/>
                <a:latin typeface="Consolas" panose="020B0609020204030204" pitchFamily="49" charset="0"/>
              </a:rPr>
              <a:t> "</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from_rod</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 </a:t>
            </a:r>
            <a:r>
              <a:rPr lang="es-AR" sz="1200" b="0" dirty="0">
                <a:solidFill>
                  <a:srgbClr val="CE9178"/>
                </a:solidFill>
                <a:effectLst/>
                <a:latin typeface="Consolas" panose="020B0609020204030204" pitchFamily="49" charset="0"/>
              </a:rPr>
              <a:t>" </a:t>
            </a:r>
            <a:r>
              <a:rPr lang="es-AR" sz="1200" b="0" dirty="0" err="1">
                <a:solidFill>
                  <a:srgbClr val="CE9178"/>
                </a:solidFill>
                <a:effectLst/>
                <a:latin typeface="Consolas" panose="020B0609020204030204" pitchFamily="49" charset="0"/>
              </a:rPr>
              <a:t>to</a:t>
            </a:r>
            <a:r>
              <a:rPr lang="es-AR" sz="1200" b="0" dirty="0">
                <a:solidFill>
                  <a:srgbClr val="CE9178"/>
                </a:solidFill>
                <a:effectLst/>
                <a:latin typeface="Consolas" panose="020B0609020204030204" pitchFamily="49" charset="0"/>
              </a:rPr>
              <a:t> </a:t>
            </a:r>
            <a:r>
              <a:rPr lang="es-AR" sz="1200" b="0" dirty="0" err="1">
                <a:solidFill>
                  <a:srgbClr val="CE9178"/>
                </a:solidFill>
                <a:effectLst/>
                <a:latin typeface="Consolas" panose="020B0609020204030204" pitchFamily="49" charset="0"/>
              </a:rPr>
              <a:t>rod</a:t>
            </a:r>
            <a:r>
              <a:rPr lang="es-AR" sz="1200" b="0" dirty="0">
                <a:solidFill>
                  <a:srgbClr val="CE9178"/>
                </a:solidFill>
                <a:effectLst/>
                <a:latin typeface="Consolas" panose="020B0609020204030204" pitchFamily="49" charset="0"/>
              </a:rPr>
              <a:t> "</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to_rod</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towerOfHanoi</a:t>
            </a:r>
            <a:r>
              <a:rPr lang="es-AR" sz="1200" b="0" dirty="0">
                <a:solidFill>
                  <a:srgbClr val="D4D4D4"/>
                </a:solidFill>
                <a:effectLst/>
                <a:latin typeface="Consolas" panose="020B0609020204030204" pitchFamily="49" charset="0"/>
              </a:rPr>
              <a:t>(</a:t>
            </a:r>
            <a:r>
              <a:rPr lang="es-AR" sz="1200" b="0" dirty="0">
                <a:solidFill>
                  <a:srgbClr val="9CDCFE"/>
                </a:solidFill>
                <a:effectLst/>
                <a:latin typeface="Consolas" panose="020B0609020204030204" pitchFamily="49" charset="0"/>
              </a:rPr>
              <a:t>n</a:t>
            </a:r>
            <a:r>
              <a:rPr lang="es-AR" sz="1200" b="0" dirty="0">
                <a:solidFill>
                  <a:srgbClr val="D4D4D4"/>
                </a:solidFill>
                <a:effectLst/>
                <a:latin typeface="Consolas" panose="020B0609020204030204" pitchFamily="49" charset="0"/>
              </a:rPr>
              <a:t> - </a:t>
            </a:r>
            <a:r>
              <a:rPr lang="es-AR" sz="1200" b="0" dirty="0">
                <a:solidFill>
                  <a:srgbClr val="B5CEA8"/>
                </a:solidFill>
                <a:effectLst/>
                <a:latin typeface="Consolas" panose="020B0609020204030204" pitchFamily="49" charset="0"/>
              </a:rPr>
              <a:t>1</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aux_rod</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to_rod</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from_rod</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p>
          <a:p>
            <a:r>
              <a:rPr lang="es-AR" sz="1200" b="0" dirty="0">
                <a:solidFill>
                  <a:srgbClr val="6A9955"/>
                </a:solidFill>
                <a:effectLst/>
                <a:latin typeface="Consolas" panose="020B0609020204030204" pitchFamily="49" charset="0"/>
              </a:rPr>
              <a:t>// Driver </a:t>
            </a:r>
            <a:r>
              <a:rPr lang="es-AR" sz="1200" b="0" dirty="0" err="1">
                <a:solidFill>
                  <a:srgbClr val="6A9955"/>
                </a:solidFill>
                <a:effectLst/>
                <a:latin typeface="Consolas" panose="020B0609020204030204" pitchFamily="49" charset="0"/>
              </a:rPr>
              <a:t>code</a:t>
            </a:r>
            <a:endParaRPr lang="es-AR" sz="1200" b="0" dirty="0">
              <a:solidFill>
                <a:srgbClr val="D4D4D4"/>
              </a:solidFill>
              <a:effectLst/>
              <a:latin typeface="Consolas" panose="020B0609020204030204" pitchFamily="49" charset="0"/>
            </a:endParaRPr>
          </a:p>
          <a:p>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main</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n</a:t>
            </a:r>
            <a:r>
              <a:rPr lang="es-AR" sz="1200" b="0" dirty="0">
                <a:solidFill>
                  <a:srgbClr val="D4D4D4"/>
                </a:solidFill>
                <a:effectLst/>
                <a:latin typeface="Consolas" panose="020B0609020204030204" pitchFamily="49" charset="0"/>
              </a:rPr>
              <a:t> = </a:t>
            </a:r>
            <a:r>
              <a:rPr lang="es-AR" sz="1200" b="0" dirty="0">
                <a:solidFill>
                  <a:srgbClr val="B5CEA8"/>
                </a:solidFill>
                <a:effectLst/>
                <a:latin typeface="Consolas" panose="020B0609020204030204" pitchFamily="49" charset="0"/>
              </a:rPr>
              <a:t>4</a:t>
            </a:r>
            <a:r>
              <a:rPr lang="es-AR" sz="1200" b="0" dirty="0">
                <a:solidFill>
                  <a:srgbClr val="D4D4D4"/>
                </a:solidFill>
                <a:effectLst/>
                <a:latin typeface="Consolas" panose="020B0609020204030204" pitchFamily="49" charset="0"/>
              </a:rPr>
              <a:t>;</a:t>
            </a:r>
            <a:r>
              <a:rPr lang="es-AR" sz="1200" b="0" dirty="0">
                <a:solidFill>
                  <a:srgbClr val="6A9955"/>
                </a:solidFill>
                <a:effectLst/>
                <a:latin typeface="Consolas" panose="020B0609020204030204" pitchFamily="49" charset="0"/>
              </a:rPr>
              <a:t> // </a:t>
            </a:r>
            <a:r>
              <a:rPr lang="es-AR" sz="1200" b="0" dirty="0" err="1">
                <a:solidFill>
                  <a:srgbClr val="6A9955"/>
                </a:solidFill>
                <a:effectLst/>
                <a:latin typeface="Consolas" panose="020B0609020204030204" pitchFamily="49" charset="0"/>
              </a:rPr>
              <a:t>Number</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of</a:t>
            </a:r>
            <a:r>
              <a:rPr lang="es-AR" sz="1200" b="0" dirty="0">
                <a:solidFill>
                  <a:srgbClr val="6A9955"/>
                </a:solidFill>
                <a:effectLst/>
                <a:latin typeface="Consolas" panose="020B0609020204030204" pitchFamily="49" charset="0"/>
              </a:rPr>
              <a:t> disks</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towerOfHanoi</a:t>
            </a:r>
            <a:r>
              <a:rPr lang="es-AR" sz="1200" b="0" dirty="0">
                <a:solidFill>
                  <a:srgbClr val="D4D4D4"/>
                </a:solidFill>
                <a:effectLst/>
                <a:latin typeface="Consolas" panose="020B0609020204030204" pitchFamily="49" charset="0"/>
              </a:rPr>
              <a:t>(</a:t>
            </a:r>
            <a:r>
              <a:rPr lang="es-AR" sz="1200" b="0" dirty="0">
                <a:solidFill>
                  <a:srgbClr val="9CDCFE"/>
                </a:solidFill>
                <a:effectLst/>
                <a:latin typeface="Consolas" panose="020B0609020204030204" pitchFamily="49" charset="0"/>
              </a:rPr>
              <a:t>n</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'A'</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'C'</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'B'</a:t>
            </a:r>
            <a:r>
              <a:rPr lang="es-AR" sz="1200" b="0" dirty="0">
                <a:solidFill>
                  <a:srgbClr val="D4D4D4"/>
                </a:solidFill>
                <a:effectLst/>
                <a:latin typeface="Consolas" panose="020B0609020204030204" pitchFamily="49" charset="0"/>
              </a:rPr>
              <a:t>);</a:t>
            </a:r>
            <a:r>
              <a:rPr lang="es-AR" sz="1200" b="0" dirty="0">
                <a:solidFill>
                  <a:srgbClr val="6A9955"/>
                </a:solidFill>
                <a:effectLst/>
                <a:latin typeface="Consolas" panose="020B0609020204030204" pitchFamily="49" charset="0"/>
              </a:rPr>
              <a:t> // A, B and C are </a:t>
            </a:r>
            <a:r>
              <a:rPr lang="es-AR" sz="1200" b="0" dirty="0" err="1">
                <a:solidFill>
                  <a:srgbClr val="6A9955"/>
                </a:solidFill>
                <a:effectLst/>
                <a:latin typeface="Consolas" panose="020B0609020204030204" pitchFamily="49" charset="0"/>
              </a:rPr>
              <a:t>names</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of</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rods</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0</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p>
        </p:txBody>
      </p:sp>
      <p:sp>
        <p:nvSpPr>
          <p:cNvPr id="12" name="CuadroTexto 11">
            <a:extLst>
              <a:ext uri="{FF2B5EF4-FFF2-40B4-BE49-F238E27FC236}">
                <a16:creationId xmlns:a16="http://schemas.microsoft.com/office/drawing/2014/main" id="{F33165B5-D3CC-4BF9-B99A-10C455F4FBEF}"/>
              </a:ext>
            </a:extLst>
          </p:cNvPr>
          <p:cNvSpPr txBox="1"/>
          <p:nvPr/>
        </p:nvSpPr>
        <p:spPr>
          <a:xfrm>
            <a:off x="10017411" y="175558"/>
            <a:ext cx="3409485" cy="2631490"/>
          </a:xfrm>
          <a:prstGeom prst="rect">
            <a:avLst/>
          </a:prstGeom>
          <a:noFill/>
        </p:spPr>
        <p:txBody>
          <a:bodyPr wrap="square">
            <a:spAutoFit/>
          </a:bodyPr>
          <a:lstStyle/>
          <a:p>
            <a:r>
              <a:rPr lang="es-AR" sz="1100" dirty="0" err="1">
                <a:solidFill>
                  <a:schemeClr val="bg2">
                    <a:lumMod val="50000"/>
                  </a:schemeClr>
                </a:solidFill>
              </a:rPr>
              <a:t>Move</a:t>
            </a:r>
            <a:r>
              <a:rPr lang="es-AR" sz="1100" dirty="0">
                <a:solidFill>
                  <a:schemeClr val="bg2">
                    <a:lumMod val="50000"/>
                  </a:schemeClr>
                </a:solidFill>
              </a:rPr>
              <a:t> disk 1 </a:t>
            </a:r>
            <a:r>
              <a:rPr lang="es-AR" sz="1100" dirty="0" err="1">
                <a:solidFill>
                  <a:schemeClr val="bg2">
                    <a:lumMod val="50000"/>
                  </a:schemeClr>
                </a:solidFill>
              </a:rPr>
              <a:t>from</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A </a:t>
            </a:r>
            <a:r>
              <a:rPr lang="es-AR" sz="1100" dirty="0" err="1">
                <a:solidFill>
                  <a:schemeClr val="bg2">
                    <a:lumMod val="50000"/>
                  </a:schemeClr>
                </a:solidFill>
              </a:rPr>
              <a:t>to</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B</a:t>
            </a:r>
          </a:p>
          <a:p>
            <a:r>
              <a:rPr lang="es-AR" sz="1100" dirty="0" err="1">
                <a:solidFill>
                  <a:schemeClr val="bg2">
                    <a:lumMod val="50000"/>
                  </a:schemeClr>
                </a:solidFill>
              </a:rPr>
              <a:t>Move</a:t>
            </a:r>
            <a:r>
              <a:rPr lang="es-AR" sz="1100" dirty="0">
                <a:solidFill>
                  <a:schemeClr val="bg2">
                    <a:lumMod val="50000"/>
                  </a:schemeClr>
                </a:solidFill>
              </a:rPr>
              <a:t> disk 2 </a:t>
            </a:r>
            <a:r>
              <a:rPr lang="es-AR" sz="1100" dirty="0" err="1">
                <a:solidFill>
                  <a:schemeClr val="bg2">
                    <a:lumMod val="50000"/>
                  </a:schemeClr>
                </a:solidFill>
              </a:rPr>
              <a:t>from</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A </a:t>
            </a:r>
            <a:r>
              <a:rPr lang="es-AR" sz="1100" dirty="0" err="1">
                <a:solidFill>
                  <a:schemeClr val="bg2">
                    <a:lumMod val="50000"/>
                  </a:schemeClr>
                </a:solidFill>
              </a:rPr>
              <a:t>to</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C</a:t>
            </a:r>
          </a:p>
          <a:p>
            <a:r>
              <a:rPr lang="es-AR" sz="1100" dirty="0" err="1">
                <a:solidFill>
                  <a:schemeClr val="bg2">
                    <a:lumMod val="50000"/>
                  </a:schemeClr>
                </a:solidFill>
              </a:rPr>
              <a:t>Move</a:t>
            </a:r>
            <a:r>
              <a:rPr lang="es-AR" sz="1100" dirty="0">
                <a:solidFill>
                  <a:schemeClr val="bg2">
                    <a:lumMod val="50000"/>
                  </a:schemeClr>
                </a:solidFill>
              </a:rPr>
              <a:t> disk 1 </a:t>
            </a:r>
            <a:r>
              <a:rPr lang="es-AR" sz="1100" dirty="0" err="1">
                <a:solidFill>
                  <a:schemeClr val="bg2">
                    <a:lumMod val="50000"/>
                  </a:schemeClr>
                </a:solidFill>
              </a:rPr>
              <a:t>from</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B </a:t>
            </a:r>
            <a:r>
              <a:rPr lang="es-AR" sz="1100" dirty="0" err="1">
                <a:solidFill>
                  <a:schemeClr val="bg2">
                    <a:lumMod val="50000"/>
                  </a:schemeClr>
                </a:solidFill>
              </a:rPr>
              <a:t>to</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C</a:t>
            </a:r>
          </a:p>
          <a:p>
            <a:r>
              <a:rPr lang="es-AR" sz="1100" dirty="0" err="1">
                <a:solidFill>
                  <a:schemeClr val="bg2">
                    <a:lumMod val="50000"/>
                  </a:schemeClr>
                </a:solidFill>
              </a:rPr>
              <a:t>Move</a:t>
            </a:r>
            <a:r>
              <a:rPr lang="es-AR" sz="1100" dirty="0">
                <a:solidFill>
                  <a:schemeClr val="bg2">
                    <a:lumMod val="50000"/>
                  </a:schemeClr>
                </a:solidFill>
              </a:rPr>
              <a:t> disk 3 </a:t>
            </a:r>
            <a:r>
              <a:rPr lang="es-AR" sz="1100" dirty="0" err="1">
                <a:solidFill>
                  <a:schemeClr val="bg2">
                    <a:lumMod val="50000"/>
                  </a:schemeClr>
                </a:solidFill>
              </a:rPr>
              <a:t>from</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A </a:t>
            </a:r>
            <a:r>
              <a:rPr lang="es-AR" sz="1100" dirty="0" err="1">
                <a:solidFill>
                  <a:schemeClr val="bg2">
                    <a:lumMod val="50000"/>
                  </a:schemeClr>
                </a:solidFill>
              </a:rPr>
              <a:t>to</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B</a:t>
            </a:r>
          </a:p>
          <a:p>
            <a:r>
              <a:rPr lang="es-AR" sz="1100" dirty="0" err="1">
                <a:solidFill>
                  <a:schemeClr val="bg2">
                    <a:lumMod val="50000"/>
                  </a:schemeClr>
                </a:solidFill>
              </a:rPr>
              <a:t>Move</a:t>
            </a:r>
            <a:r>
              <a:rPr lang="es-AR" sz="1100" dirty="0">
                <a:solidFill>
                  <a:schemeClr val="bg2">
                    <a:lumMod val="50000"/>
                  </a:schemeClr>
                </a:solidFill>
              </a:rPr>
              <a:t> disk 1 </a:t>
            </a:r>
            <a:r>
              <a:rPr lang="es-AR" sz="1100" dirty="0" err="1">
                <a:solidFill>
                  <a:schemeClr val="bg2">
                    <a:lumMod val="50000"/>
                  </a:schemeClr>
                </a:solidFill>
              </a:rPr>
              <a:t>from</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C </a:t>
            </a:r>
            <a:r>
              <a:rPr lang="es-AR" sz="1100" dirty="0" err="1">
                <a:solidFill>
                  <a:schemeClr val="bg2">
                    <a:lumMod val="50000"/>
                  </a:schemeClr>
                </a:solidFill>
              </a:rPr>
              <a:t>to</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A</a:t>
            </a:r>
          </a:p>
          <a:p>
            <a:r>
              <a:rPr lang="es-AR" sz="1100" dirty="0" err="1">
                <a:solidFill>
                  <a:schemeClr val="bg2">
                    <a:lumMod val="50000"/>
                  </a:schemeClr>
                </a:solidFill>
              </a:rPr>
              <a:t>Move</a:t>
            </a:r>
            <a:r>
              <a:rPr lang="es-AR" sz="1100" dirty="0">
                <a:solidFill>
                  <a:schemeClr val="bg2">
                    <a:lumMod val="50000"/>
                  </a:schemeClr>
                </a:solidFill>
              </a:rPr>
              <a:t> disk 2 </a:t>
            </a:r>
            <a:r>
              <a:rPr lang="es-AR" sz="1100" dirty="0" err="1">
                <a:solidFill>
                  <a:schemeClr val="bg2">
                    <a:lumMod val="50000"/>
                  </a:schemeClr>
                </a:solidFill>
              </a:rPr>
              <a:t>from</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C </a:t>
            </a:r>
            <a:r>
              <a:rPr lang="es-AR" sz="1100" dirty="0" err="1">
                <a:solidFill>
                  <a:schemeClr val="bg2">
                    <a:lumMod val="50000"/>
                  </a:schemeClr>
                </a:solidFill>
              </a:rPr>
              <a:t>to</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B</a:t>
            </a:r>
          </a:p>
          <a:p>
            <a:r>
              <a:rPr lang="es-AR" sz="1100" dirty="0" err="1">
                <a:solidFill>
                  <a:schemeClr val="bg2">
                    <a:lumMod val="50000"/>
                  </a:schemeClr>
                </a:solidFill>
              </a:rPr>
              <a:t>Move</a:t>
            </a:r>
            <a:r>
              <a:rPr lang="es-AR" sz="1100" dirty="0">
                <a:solidFill>
                  <a:schemeClr val="bg2">
                    <a:lumMod val="50000"/>
                  </a:schemeClr>
                </a:solidFill>
              </a:rPr>
              <a:t> disk 1 </a:t>
            </a:r>
            <a:r>
              <a:rPr lang="es-AR" sz="1100" dirty="0" err="1">
                <a:solidFill>
                  <a:schemeClr val="bg2">
                    <a:lumMod val="50000"/>
                  </a:schemeClr>
                </a:solidFill>
              </a:rPr>
              <a:t>from</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A </a:t>
            </a:r>
            <a:r>
              <a:rPr lang="es-AR" sz="1100" dirty="0" err="1">
                <a:solidFill>
                  <a:schemeClr val="bg2">
                    <a:lumMod val="50000"/>
                  </a:schemeClr>
                </a:solidFill>
              </a:rPr>
              <a:t>to</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B</a:t>
            </a:r>
          </a:p>
          <a:p>
            <a:r>
              <a:rPr lang="es-AR" sz="1100" dirty="0" err="1">
                <a:solidFill>
                  <a:schemeClr val="bg2">
                    <a:lumMod val="50000"/>
                  </a:schemeClr>
                </a:solidFill>
              </a:rPr>
              <a:t>Move</a:t>
            </a:r>
            <a:r>
              <a:rPr lang="es-AR" sz="1100" dirty="0">
                <a:solidFill>
                  <a:schemeClr val="bg2">
                    <a:lumMod val="50000"/>
                  </a:schemeClr>
                </a:solidFill>
              </a:rPr>
              <a:t> disk 4 </a:t>
            </a:r>
            <a:r>
              <a:rPr lang="es-AR" sz="1100" dirty="0" err="1">
                <a:solidFill>
                  <a:schemeClr val="bg2">
                    <a:lumMod val="50000"/>
                  </a:schemeClr>
                </a:solidFill>
              </a:rPr>
              <a:t>from</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A </a:t>
            </a:r>
            <a:r>
              <a:rPr lang="es-AR" sz="1100" dirty="0" err="1">
                <a:solidFill>
                  <a:schemeClr val="bg2">
                    <a:lumMod val="50000"/>
                  </a:schemeClr>
                </a:solidFill>
              </a:rPr>
              <a:t>to</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C</a:t>
            </a:r>
          </a:p>
          <a:p>
            <a:r>
              <a:rPr lang="es-AR" sz="1100" dirty="0" err="1">
                <a:solidFill>
                  <a:schemeClr val="bg2">
                    <a:lumMod val="50000"/>
                  </a:schemeClr>
                </a:solidFill>
              </a:rPr>
              <a:t>Move</a:t>
            </a:r>
            <a:r>
              <a:rPr lang="es-AR" sz="1100" dirty="0">
                <a:solidFill>
                  <a:schemeClr val="bg2">
                    <a:lumMod val="50000"/>
                  </a:schemeClr>
                </a:solidFill>
              </a:rPr>
              <a:t> disk 1 </a:t>
            </a:r>
            <a:r>
              <a:rPr lang="es-AR" sz="1100" dirty="0" err="1">
                <a:solidFill>
                  <a:schemeClr val="bg2">
                    <a:lumMod val="50000"/>
                  </a:schemeClr>
                </a:solidFill>
              </a:rPr>
              <a:t>from</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B </a:t>
            </a:r>
            <a:r>
              <a:rPr lang="es-AR" sz="1100" dirty="0" err="1">
                <a:solidFill>
                  <a:schemeClr val="bg2">
                    <a:lumMod val="50000"/>
                  </a:schemeClr>
                </a:solidFill>
              </a:rPr>
              <a:t>to</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C</a:t>
            </a:r>
          </a:p>
          <a:p>
            <a:r>
              <a:rPr lang="es-AR" sz="1100" dirty="0" err="1">
                <a:solidFill>
                  <a:schemeClr val="bg2">
                    <a:lumMod val="50000"/>
                  </a:schemeClr>
                </a:solidFill>
              </a:rPr>
              <a:t>Move</a:t>
            </a:r>
            <a:r>
              <a:rPr lang="es-AR" sz="1100" dirty="0">
                <a:solidFill>
                  <a:schemeClr val="bg2">
                    <a:lumMod val="50000"/>
                  </a:schemeClr>
                </a:solidFill>
              </a:rPr>
              <a:t> disk 2 </a:t>
            </a:r>
            <a:r>
              <a:rPr lang="es-AR" sz="1100" dirty="0" err="1">
                <a:solidFill>
                  <a:schemeClr val="bg2">
                    <a:lumMod val="50000"/>
                  </a:schemeClr>
                </a:solidFill>
              </a:rPr>
              <a:t>from</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B </a:t>
            </a:r>
            <a:r>
              <a:rPr lang="es-AR" sz="1100" dirty="0" err="1">
                <a:solidFill>
                  <a:schemeClr val="bg2">
                    <a:lumMod val="50000"/>
                  </a:schemeClr>
                </a:solidFill>
              </a:rPr>
              <a:t>to</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A</a:t>
            </a:r>
          </a:p>
          <a:p>
            <a:r>
              <a:rPr lang="es-AR" sz="1100" dirty="0" err="1">
                <a:solidFill>
                  <a:schemeClr val="bg2">
                    <a:lumMod val="50000"/>
                  </a:schemeClr>
                </a:solidFill>
              </a:rPr>
              <a:t>Move</a:t>
            </a:r>
            <a:r>
              <a:rPr lang="es-AR" sz="1100" dirty="0">
                <a:solidFill>
                  <a:schemeClr val="bg2">
                    <a:lumMod val="50000"/>
                  </a:schemeClr>
                </a:solidFill>
              </a:rPr>
              <a:t> disk 1 </a:t>
            </a:r>
            <a:r>
              <a:rPr lang="es-AR" sz="1100" dirty="0" err="1">
                <a:solidFill>
                  <a:schemeClr val="bg2">
                    <a:lumMod val="50000"/>
                  </a:schemeClr>
                </a:solidFill>
              </a:rPr>
              <a:t>from</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C </a:t>
            </a:r>
            <a:r>
              <a:rPr lang="es-AR" sz="1100" dirty="0" err="1">
                <a:solidFill>
                  <a:schemeClr val="bg2">
                    <a:lumMod val="50000"/>
                  </a:schemeClr>
                </a:solidFill>
              </a:rPr>
              <a:t>to</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A</a:t>
            </a:r>
          </a:p>
          <a:p>
            <a:r>
              <a:rPr lang="es-AR" sz="1100" dirty="0" err="1">
                <a:solidFill>
                  <a:schemeClr val="bg2">
                    <a:lumMod val="50000"/>
                  </a:schemeClr>
                </a:solidFill>
              </a:rPr>
              <a:t>Move</a:t>
            </a:r>
            <a:r>
              <a:rPr lang="es-AR" sz="1100" dirty="0">
                <a:solidFill>
                  <a:schemeClr val="bg2">
                    <a:lumMod val="50000"/>
                  </a:schemeClr>
                </a:solidFill>
              </a:rPr>
              <a:t> disk 3 </a:t>
            </a:r>
            <a:r>
              <a:rPr lang="es-AR" sz="1100" dirty="0" err="1">
                <a:solidFill>
                  <a:schemeClr val="bg2">
                    <a:lumMod val="50000"/>
                  </a:schemeClr>
                </a:solidFill>
              </a:rPr>
              <a:t>from</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B </a:t>
            </a:r>
            <a:r>
              <a:rPr lang="es-AR" sz="1100" dirty="0" err="1">
                <a:solidFill>
                  <a:schemeClr val="bg2">
                    <a:lumMod val="50000"/>
                  </a:schemeClr>
                </a:solidFill>
              </a:rPr>
              <a:t>to</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C</a:t>
            </a:r>
          </a:p>
          <a:p>
            <a:r>
              <a:rPr lang="es-AR" sz="1100" dirty="0" err="1">
                <a:solidFill>
                  <a:schemeClr val="bg2">
                    <a:lumMod val="50000"/>
                  </a:schemeClr>
                </a:solidFill>
              </a:rPr>
              <a:t>Move</a:t>
            </a:r>
            <a:r>
              <a:rPr lang="es-AR" sz="1100" dirty="0">
                <a:solidFill>
                  <a:schemeClr val="bg2">
                    <a:lumMod val="50000"/>
                  </a:schemeClr>
                </a:solidFill>
              </a:rPr>
              <a:t> disk 1 </a:t>
            </a:r>
            <a:r>
              <a:rPr lang="es-AR" sz="1100" dirty="0" err="1">
                <a:solidFill>
                  <a:schemeClr val="bg2">
                    <a:lumMod val="50000"/>
                  </a:schemeClr>
                </a:solidFill>
              </a:rPr>
              <a:t>from</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A </a:t>
            </a:r>
            <a:r>
              <a:rPr lang="es-AR" sz="1100" dirty="0" err="1">
                <a:solidFill>
                  <a:schemeClr val="bg2">
                    <a:lumMod val="50000"/>
                  </a:schemeClr>
                </a:solidFill>
              </a:rPr>
              <a:t>to</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B</a:t>
            </a:r>
          </a:p>
          <a:p>
            <a:r>
              <a:rPr lang="es-AR" sz="1100" dirty="0" err="1">
                <a:solidFill>
                  <a:schemeClr val="bg2">
                    <a:lumMod val="50000"/>
                  </a:schemeClr>
                </a:solidFill>
              </a:rPr>
              <a:t>Move</a:t>
            </a:r>
            <a:r>
              <a:rPr lang="es-AR" sz="1100" dirty="0">
                <a:solidFill>
                  <a:schemeClr val="bg2">
                    <a:lumMod val="50000"/>
                  </a:schemeClr>
                </a:solidFill>
              </a:rPr>
              <a:t> disk 2 </a:t>
            </a:r>
            <a:r>
              <a:rPr lang="es-AR" sz="1100" dirty="0" err="1">
                <a:solidFill>
                  <a:schemeClr val="bg2">
                    <a:lumMod val="50000"/>
                  </a:schemeClr>
                </a:solidFill>
              </a:rPr>
              <a:t>from</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A </a:t>
            </a:r>
            <a:r>
              <a:rPr lang="es-AR" sz="1100" dirty="0" err="1">
                <a:solidFill>
                  <a:schemeClr val="bg2">
                    <a:lumMod val="50000"/>
                  </a:schemeClr>
                </a:solidFill>
              </a:rPr>
              <a:t>to</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C</a:t>
            </a:r>
          </a:p>
          <a:p>
            <a:r>
              <a:rPr lang="es-AR" sz="1100" dirty="0" err="1">
                <a:solidFill>
                  <a:schemeClr val="bg2">
                    <a:lumMod val="50000"/>
                  </a:schemeClr>
                </a:solidFill>
              </a:rPr>
              <a:t>Move</a:t>
            </a:r>
            <a:r>
              <a:rPr lang="es-AR" sz="1100" dirty="0">
                <a:solidFill>
                  <a:schemeClr val="bg2">
                    <a:lumMod val="50000"/>
                  </a:schemeClr>
                </a:solidFill>
              </a:rPr>
              <a:t> disk 1 </a:t>
            </a:r>
            <a:r>
              <a:rPr lang="es-AR" sz="1100" dirty="0" err="1">
                <a:solidFill>
                  <a:schemeClr val="bg2">
                    <a:lumMod val="50000"/>
                  </a:schemeClr>
                </a:solidFill>
              </a:rPr>
              <a:t>from</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B </a:t>
            </a:r>
            <a:r>
              <a:rPr lang="es-AR" sz="1100" dirty="0" err="1">
                <a:solidFill>
                  <a:schemeClr val="bg2">
                    <a:lumMod val="50000"/>
                  </a:schemeClr>
                </a:solidFill>
              </a:rPr>
              <a:t>to</a:t>
            </a:r>
            <a:r>
              <a:rPr lang="es-AR" sz="1100" dirty="0">
                <a:solidFill>
                  <a:schemeClr val="bg2">
                    <a:lumMod val="50000"/>
                  </a:schemeClr>
                </a:solidFill>
              </a:rPr>
              <a:t> </a:t>
            </a:r>
            <a:r>
              <a:rPr lang="es-AR" sz="1100" dirty="0" err="1">
                <a:solidFill>
                  <a:schemeClr val="bg2">
                    <a:lumMod val="50000"/>
                  </a:schemeClr>
                </a:solidFill>
              </a:rPr>
              <a:t>rod</a:t>
            </a:r>
            <a:r>
              <a:rPr lang="es-AR" sz="1100" dirty="0">
                <a:solidFill>
                  <a:schemeClr val="bg2">
                    <a:lumMod val="50000"/>
                  </a:schemeClr>
                </a:solidFill>
              </a:rPr>
              <a:t> C</a:t>
            </a:r>
          </a:p>
        </p:txBody>
      </p:sp>
      <p:pic>
        <p:nvPicPr>
          <p:cNvPr id="3" name="Imagen 2">
            <a:hlinkClick r:id="rId2"/>
            <a:extLst>
              <a:ext uri="{FF2B5EF4-FFF2-40B4-BE49-F238E27FC236}">
                <a16:creationId xmlns:a16="http://schemas.microsoft.com/office/drawing/2014/main" id="{2FF4BB68-C61A-E790-C62B-FEEA0401A916}"/>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0746802" y="5717025"/>
            <a:ext cx="1241250" cy="965417"/>
          </a:xfrm>
          <a:prstGeom prst="rect">
            <a:avLst/>
          </a:prstGeom>
        </p:spPr>
      </p:pic>
    </p:spTree>
    <p:extLst>
      <p:ext uri="{BB962C8B-B14F-4D97-AF65-F5344CB8AC3E}">
        <p14:creationId xmlns:p14="http://schemas.microsoft.com/office/powerpoint/2010/main" val="1741771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953CDE-033B-4021-B417-E27A5152D70B}"/>
              </a:ext>
            </a:extLst>
          </p:cNvPr>
          <p:cNvSpPr txBox="1"/>
          <p:nvPr/>
        </p:nvSpPr>
        <p:spPr>
          <a:xfrm>
            <a:off x="261864" y="210973"/>
            <a:ext cx="6958508"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a:t>
            </a:r>
            <a:r>
              <a:rPr lang="es-AR" sz="2800" dirty="0" err="1">
                <a:solidFill>
                  <a:schemeClr val="bg1"/>
                </a:solidFill>
              </a:rPr>
              <a:t>Writing</a:t>
            </a:r>
            <a:r>
              <a:rPr lang="es-AR" sz="2800" dirty="0">
                <a:solidFill>
                  <a:schemeClr val="bg1"/>
                </a:solidFill>
              </a:rPr>
              <a:t> Recursive </a:t>
            </a:r>
            <a:r>
              <a:rPr lang="es-AR" sz="2800" dirty="0" err="1">
                <a:solidFill>
                  <a:schemeClr val="bg1"/>
                </a:solidFill>
              </a:rPr>
              <a:t>Code</a:t>
            </a:r>
            <a:r>
              <a:rPr lang="es-AR" sz="2800" dirty="0">
                <a:solidFill>
                  <a:schemeClr val="bg1"/>
                </a:solidFill>
              </a:rPr>
              <a:t> - </a:t>
            </a:r>
            <a:r>
              <a:rPr lang="es-AR" sz="2800" dirty="0" err="1">
                <a:solidFill>
                  <a:schemeClr val="bg1"/>
                </a:solidFill>
              </a:rPr>
              <a:t>Example</a:t>
            </a:r>
            <a:endParaRPr lang="es-AR" sz="2800" dirty="0">
              <a:solidFill>
                <a:schemeClr val="bg1"/>
              </a:solidFill>
              <a:latin typeface="Segoe UI Variable Display" pitchFamily="2" charset="0"/>
            </a:endParaRPr>
          </a:p>
        </p:txBody>
      </p:sp>
      <p:sp>
        <p:nvSpPr>
          <p:cNvPr id="5" name="CuadroTexto 4">
            <a:extLst>
              <a:ext uri="{FF2B5EF4-FFF2-40B4-BE49-F238E27FC236}">
                <a16:creationId xmlns:a16="http://schemas.microsoft.com/office/drawing/2014/main" id="{64681504-CAE8-419F-9AD7-CE5ABBA40945}"/>
              </a:ext>
            </a:extLst>
          </p:cNvPr>
          <p:cNvSpPr txBox="1"/>
          <p:nvPr/>
        </p:nvSpPr>
        <p:spPr>
          <a:xfrm>
            <a:off x="261864" y="776394"/>
            <a:ext cx="9933433" cy="584775"/>
          </a:xfrm>
          <a:prstGeom prst="rect">
            <a:avLst/>
          </a:prstGeom>
          <a:noFill/>
        </p:spPr>
        <p:txBody>
          <a:bodyPr wrap="square">
            <a:spAutoFit/>
          </a:bodyPr>
          <a:lstStyle/>
          <a:p>
            <a:r>
              <a:rPr lang="es-MX" sz="1600" b="0" i="0" dirty="0">
                <a:solidFill>
                  <a:schemeClr val="bg1"/>
                </a:solidFill>
                <a:effectLst/>
              </a:rPr>
              <a:t>En el algoritmo 4.4, en la función de llamador, se realiza una llamada a </a:t>
            </a:r>
            <a:r>
              <a:rPr lang="es-MX" sz="1600" b="0" i="0" dirty="0" err="1">
                <a:solidFill>
                  <a:schemeClr val="bg1"/>
                </a:solidFill>
                <a:effectLst/>
              </a:rPr>
              <a:t>HTower</a:t>
            </a:r>
            <a:r>
              <a:rPr lang="es-MX" sz="1600" b="0" i="0" dirty="0">
                <a:solidFill>
                  <a:schemeClr val="bg1"/>
                </a:solidFill>
                <a:effectLst/>
              </a:rPr>
              <a:t> con disco = 5, fuente = A, </a:t>
            </a:r>
            <a:r>
              <a:rPr lang="es-MX" sz="1600" b="0" i="0" dirty="0" err="1">
                <a:solidFill>
                  <a:schemeClr val="bg1"/>
                </a:solidFill>
                <a:effectLst/>
              </a:rPr>
              <a:t>dest</a:t>
            </a:r>
            <a:r>
              <a:rPr lang="es-MX" sz="1600" b="0" i="0" dirty="0">
                <a:solidFill>
                  <a:schemeClr val="bg1"/>
                </a:solidFill>
                <a:effectLst/>
              </a:rPr>
              <a:t> = B y repuesto = C.</a:t>
            </a:r>
            <a:endParaRPr lang="es-AR" sz="1600" dirty="0">
              <a:solidFill>
                <a:schemeClr val="bg1"/>
              </a:solidFill>
            </a:endParaRPr>
          </a:p>
        </p:txBody>
      </p:sp>
      <p:pic>
        <p:nvPicPr>
          <p:cNvPr id="8" name="Imagen 7">
            <a:extLst>
              <a:ext uri="{FF2B5EF4-FFF2-40B4-BE49-F238E27FC236}">
                <a16:creationId xmlns:a16="http://schemas.microsoft.com/office/drawing/2014/main" id="{09A7BC7F-FEF9-47BE-B588-99139B00DC1C}"/>
              </a:ext>
            </a:extLst>
          </p:cNvPr>
          <p:cNvPicPr>
            <a:picLocks noChangeAspect="1"/>
          </p:cNvPicPr>
          <p:nvPr/>
        </p:nvPicPr>
        <p:blipFill>
          <a:blip r:embed="rId2">
            <a:duotone>
              <a:prstClr val="black"/>
              <a:schemeClr val="accent5">
                <a:tint val="45000"/>
                <a:satMod val="400000"/>
              </a:schemeClr>
            </a:duotone>
          </a:blip>
          <a:stretch>
            <a:fillRect/>
          </a:stretch>
        </p:blipFill>
        <p:spPr>
          <a:xfrm>
            <a:off x="98611" y="1582393"/>
            <a:ext cx="6580099" cy="2223006"/>
          </a:xfrm>
          <a:prstGeom prst="rect">
            <a:avLst/>
          </a:prstGeom>
        </p:spPr>
      </p:pic>
      <p:sp>
        <p:nvSpPr>
          <p:cNvPr id="10" name="CuadroTexto 9">
            <a:extLst>
              <a:ext uri="{FF2B5EF4-FFF2-40B4-BE49-F238E27FC236}">
                <a16:creationId xmlns:a16="http://schemas.microsoft.com/office/drawing/2014/main" id="{8CE21D2D-B9B6-4149-A420-729145DF3CA4}"/>
              </a:ext>
            </a:extLst>
          </p:cNvPr>
          <p:cNvSpPr txBox="1"/>
          <p:nvPr/>
        </p:nvSpPr>
        <p:spPr>
          <a:xfrm>
            <a:off x="6992476" y="1564463"/>
            <a:ext cx="4289090" cy="2308324"/>
          </a:xfrm>
          <a:prstGeom prst="rect">
            <a:avLst/>
          </a:prstGeom>
          <a:noFill/>
        </p:spPr>
        <p:txBody>
          <a:bodyPr wrap="square">
            <a:spAutoFit/>
          </a:bodyPr>
          <a:lstStyle/>
          <a:p>
            <a:r>
              <a:rPr lang="es-MX" sz="1600" b="0" i="0" dirty="0">
                <a:solidFill>
                  <a:schemeClr val="bg1"/>
                </a:solidFill>
                <a:effectLst/>
              </a:rPr>
              <a:t>Tenga en cuenta que el pseudocódigo agrega un caso base cuando disco = 0, es decir, el disco más pequeño. En este caso, no necesitamos preocuparnos por discos más pequeños, por lo que podemos simplemente mover el disco directamente. En los otros casos, seguimos la función recursiva de tres pasos ya descrita para el disco 5. La representación arbórea de las llamadas recursivas se muestra en la Fig. 4.6.</a:t>
            </a:r>
            <a:endParaRPr lang="es-AR" sz="1600" dirty="0">
              <a:solidFill>
                <a:schemeClr val="bg1"/>
              </a:solidFill>
            </a:endParaRPr>
          </a:p>
        </p:txBody>
      </p:sp>
      <p:pic>
        <p:nvPicPr>
          <p:cNvPr id="12" name="Imagen 11">
            <a:extLst>
              <a:ext uri="{FF2B5EF4-FFF2-40B4-BE49-F238E27FC236}">
                <a16:creationId xmlns:a16="http://schemas.microsoft.com/office/drawing/2014/main" id="{DD3FCEB6-CA8E-4054-BFAB-A73D3B50DB62}"/>
              </a:ext>
            </a:extLst>
          </p:cNvPr>
          <p:cNvPicPr>
            <a:picLocks noChangeAspect="1"/>
          </p:cNvPicPr>
          <p:nvPr/>
        </p:nvPicPr>
        <p:blipFill>
          <a:blip r:embed="rId3">
            <a:duotone>
              <a:prstClr val="black"/>
              <a:schemeClr val="accent5">
                <a:tint val="45000"/>
                <a:satMod val="400000"/>
              </a:schemeClr>
            </a:duotone>
          </a:blip>
          <a:stretch>
            <a:fillRect/>
          </a:stretch>
        </p:blipFill>
        <p:spPr>
          <a:xfrm>
            <a:off x="5558735" y="4104001"/>
            <a:ext cx="6471905" cy="2223006"/>
          </a:xfrm>
          <a:prstGeom prst="rect">
            <a:avLst/>
          </a:prstGeom>
        </p:spPr>
      </p:pic>
      <p:sp>
        <p:nvSpPr>
          <p:cNvPr id="14" name="CuadroTexto 13">
            <a:extLst>
              <a:ext uri="{FF2B5EF4-FFF2-40B4-BE49-F238E27FC236}">
                <a16:creationId xmlns:a16="http://schemas.microsoft.com/office/drawing/2014/main" id="{AFD55A34-5895-4F4A-918D-BF91E2A1DA64}"/>
              </a:ext>
            </a:extLst>
          </p:cNvPr>
          <p:cNvSpPr txBox="1"/>
          <p:nvPr/>
        </p:nvSpPr>
        <p:spPr>
          <a:xfrm>
            <a:off x="98611" y="4199842"/>
            <a:ext cx="5204909" cy="1815882"/>
          </a:xfrm>
          <a:prstGeom prst="rect">
            <a:avLst/>
          </a:prstGeom>
          <a:noFill/>
        </p:spPr>
        <p:txBody>
          <a:bodyPr wrap="square">
            <a:spAutoFit/>
          </a:bodyPr>
          <a:lstStyle/>
          <a:p>
            <a:r>
              <a:rPr lang="es-MX" sz="1600" b="0" i="0" dirty="0">
                <a:solidFill>
                  <a:schemeClr val="bg1"/>
                </a:solidFill>
                <a:effectLst/>
              </a:rPr>
              <a:t>La raíz representa la primera llamada a la función. La llamada a la función se representa como un nodo en el árbol. Los nodos secundarios del nodo n representan las llamadas a funciones realizadas por n. Por ejemplo, </a:t>
            </a:r>
            <a:r>
              <a:rPr lang="es-MX" sz="1600" b="0" i="0" dirty="0" err="1">
                <a:solidFill>
                  <a:schemeClr val="bg1"/>
                </a:solidFill>
                <a:effectLst/>
              </a:rPr>
              <a:t>HTower</a:t>
            </a:r>
            <a:r>
              <a:rPr lang="es-MX" sz="1600" b="0" i="0" dirty="0">
                <a:solidFill>
                  <a:schemeClr val="bg1"/>
                </a:solidFill>
                <a:effectLst/>
              </a:rPr>
              <a:t>(2, A, C, B) y </a:t>
            </a:r>
            <a:r>
              <a:rPr lang="es-MX" sz="1600" b="0" i="0" dirty="0" err="1">
                <a:solidFill>
                  <a:schemeClr val="bg1"/>
                </a:solidFill>
                <a:effectLst/>
              </a:rPr>
              <a:t>HTower</a:t>
            </a:r>
            <a:r>
              <a:rPr lang="es-MX" sz="1600" b="0" i="0" dirty="0">
                <a:solidFill>
                  <a:schemeClr val="bg1"/>
                </a:solidFill>
                <a:effectLst/>
              </a:rPr>
              <a:t>(2, C, B, A) son los nodos hijos de </a:t>
            </a:r>
            <a:r>
              <a:rPr lang="es-MX" sz="1600" b="0" i="0" dirty="0" err="1">
                <a:solidFill>
                  <a:schemeClr val="bg1"/>
                </a:solidFill>
                <a:effectLst/>
              </a:rPr>
              <a:t>HTower</a:t>
            </a:r>
            <a:r>
              <a:rPr lang="es-MX" sz="1600" b="0" i="0" dirty="0">
                <a:solidFill>
                  <a:schemeClr val="bg1"/>
                </a:solidFill>
                <a:effectLst/>
              </a:rPr>
              <a:t>(3, A, B, C) ya que estas son las dos llamadas a funciones que </a:t>
            </a:r>
            <a:r>
              <a:rPr lang="es-MX" sz="1600" b="0" i="0" dirty="0" err="1">
                <a:solidFill>
                  <a:schemeClr val="bg1"/>
                </a:solidFill>
                <a:effectLst/>
              </a:rPr>
              <a:t>HTower</a:t>
            </a:r>
            <a:r>
              <a:rPr lang="es-MX" sz="1600" b="0" i="0" dirty="0">
                <a:solidFill>
                  <a:schemeClr val="bg1"/>
                </a:solidFill>
                <a:effectLst/>
              </a:rPr>
              <a:t>(3, A, B, C) realiza. Los nodos hoja representan los casos base.</a:t>
            </a:r>
            <a:endParaRPr lang="es-AR" sz="1600" dirty="0">
              <a:solidFill>
                <a:schemeClr val="bg1"/>
              </a:solidFill>
            </a:endParaRPr>
          </a:p>
        </p:txBody>
      </p:sp>
    </p:spTree>
    <p:extLst>
      <p:ext uri="{BB962C8B-B14F-4D97-AF65-F5344CB8AC3E}">
        <p14:creationId xmlns:p14="http://schemas.microsoft.com/office/powerpoint/2010/main" val="3321762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953CDE-033B-4021-B417-E27A5152D70B}"/>
              </a:ext>
            </a:extLst>
          </p:cNvPr>
          <p:cNvSpPr txBox="1"/>
          <p:nvPr/>
        </p:nvSpPr>
        <p:spPr>
          <a:xfrm>
            <a:off x="261864" y="393854"/>
            <a:ext cx="6596678"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a:t>
            </a:r>
            <a:r>
              <a:rPr lang="es-AR" sz="2800" b="0" i="0" dirty="0">
                <a:solidFill>
                  <a:schemeClr val="bg1"/>
                </a:solidFill>
                <a:effectLst/>
                <a:latin typeface="Times New Roman" panose="02020603050405020304" pitchFamily="18" charset="0"/>
              </a:rPr>
              <a:t>Comprobación de la corrección</a:t>
            </a:r>
            <a:endParaRPr lang="es-AR" sz="2800" dirty="0">
              <a:solidFill>
                <a:schemeClr val="bg1"/>
              </a:solidFill>
              <a:latin typeface="Segoe UI Variable Display" pitchFamily="2" charset="0"/>
            </a:endParaRPr>
          </a:p>
        </p:txBody>
      </p:sp>
      <p:sp>
        <p:nvSpPr>
          <p:cNvPr id="5" name="CuadroTexto 4">
            <a:extLst>
              <a:ext uri="{FF2B5EF4-FFF2-40B4-BE49-F238E27FC236}">
                <a16:creationId xmlns:a16="http://schemas.microsoft.com/office/drawing/2014/main" id="{78D2B98A-85E6-4FC4-82C2-4DD1FD753D74}"/>
              </a:ext>
            </a:extLst>
          </p:cNvPr>
          <p:cNvSpPr txBox="1"/>
          <p:nvPr/>
        </p:nvSpPr>
        <p:spPr>
          <a:xfrm>
            <a:off x="435593" y="1165521"/>
            <a:ext cx="10888899" cy="830997"/>
          </a:xfrm>
          <a:prstGeom prst="rect">
            <a:avLst/>
          </a:prstGeom>
          <a:noFill/>
        </p:spPr>
        <p:txBody>
          <a:bodyPr wrap="square">
            <a:spAutoFit/>
          </a:bodyPr>
          <a:lstStyle/>
          <a:p>
            <a:r>
              <a:rPr lang="es-MX" sz="1600" b="0" i="0" dirty="0">
                <a:solidFill>
                  <a:schemeClr val="bg1"/>
                </a:solidFill>
                <a:effectLst/>
              </a:rPr>
              <a:t>Uno de los aspectos más difíciles de programar recursivamente es el proceso de aceptar que la llamada recursiva hará lo correcto. La siguiente lista de comprobación proporciona las cinco condiciones que deben cumplirse para que la recursión funcione. Si cada una de estas se mantiene para una función recursiva, se puede concluir que la recursión funcionará correctamente.</a:t>
            </a:r>
            <a:endParaRPr lang="es-AR" sz="1600" dirty="0">
              <a:solidFill>
                <a:schemeClr val="bg1"/>
              </a:solidFill>
            </a:endParaRPr>
          </a:p>
        </p:txBody>
      </p:sp>
      <p:sp>
        <p:nvSpPr>
          <p:cNvPr id="6" name="CuadroTexto 5">
            <a:extLst>
              <a:ext uri="{FF2B5EF4-FFF2-40B4-BE49-F238E27FC236}">
                <a16:creationId xmlns:a16="http://schemas.microsoft.com/office/drawing/2014/main" id="{595AFF07-0A40-48F8-AE49-5FE551271560}"/>
              </a:ext>
            </a:extLst>
          </p:cNvPr>
          <p:cNvSpPr txBox="1"/>
          <p:nvPr/>
        </p:nvSpPr>
        <p:spPr>
          <a:xfrm>
            <a:off x="1389529" y="2296831"/>
            <a:ext cx="9412941" cy="2123658"/>
          </a:xfrm>
          <a:prstGeom prst="rect">
            <a:avLst/>
          </a:prstGeom>
          <a:noFill/>
        </p:spPr>
        <p:txBody>
          <a:bodyPr wrap="square">
            <a:spAutoFit/>
          </a:bodyPr>
          <a:lstStyle/>
          <a:p>
            <a:pPr marL="342900" indent="-342900">
              <a:buAutoNum type="arabicPeriod"/>
            </a:pPr>
            <a:r>
              <a:rPr lang="es-MX" sz="1600" b="0" i="0" dirty="0">
                <a:solidFill>
                  <a:schemeClr val="accent1">
                    <a:lumMod val="60000"/>
                    <a:lumOff val="40000"/>
                  </a:schemeClr>
                </a:solidFill>
                <a:effectLst/>
              </a:rPr>
              <a:t>Una función recursiva debe tener al menos una condición final y un caso recursivo. </a:t>
            </a:r>
          </a:p>
          <a:p>
            <a:pPr marL="342900" indent="-342900">
              <a:buAutoNum type="arabicPeriod"/>
            </a:pPr>
            <a:r>
              <a:rPr lang="es-MX" sz="1600" b="0" i="0" dirty="0">
                <a:solidFill>
                  <a:schemeClr val="accent1">
                    <a:lumMod val="60000"/>
                    <a:lumOff val="40000"/>
                  </a:schemeClr>
                </a:solidFill>
                <a:effectLst/>
              </a:rPr>
              <a:t>La prueba para la condición final debe ejecutarse antes de la llamada recursiva.</a:t>
            </a:r>
          </a:p>
          <a:p>
            <a:pPr marL="342900" indent="-342900">
              <a:buAutoNum type="arabicPeriod"/>
            </a:pPr>
            <a:r>
              <a:rPr lang="es-MX" sz="1600" b="0" i="0" dirty="0">
                <a:solidFill>
                  <a:schemeClr val="accent1">
                    <a:lumMod val="60000"/>
                    <a:lumOff val="40000"/>
                  </a:schemeClr>
                </a:solidFill>
                <a:effectLst/>
              </a:rPr>
              <a:t> El problema debe desglosarse de tal manera que la llamada recursiva esté más cerca del caso base que la llamada de nivel superior. Esta condición en realidad no es del todo fuerte o suficiente. Avanzar hacia la condición final por sí solo no es suficiente; también debe ser cierto que el caso base se alcanza en un número finito de llamadas recursivas. </a:t>
            </a:r>
          </a:p>
          <a:p>
            <a:pPr marL="342900" indent="-342900">
              <a:buAutoNum type="arabicPeriod"/>
            </a:pPr>
            <a:r>
              <a:rPr lang="es-MX" sz="1600" b="0" i="0" dirty="0">
                <a:solidFill>
                  <a:schemeClr val="accent1">
                    <a:lumMod val="60000"/>
                    <a:lumOff val="40000"/>
                  </a:schemeClr>
                </a:solidFill>
                <a:effectLst/>
              </a:rPr>
              <a:t>La llamada recursiva no debe omitir el caso base. </a:t>
            </a:r>
          </a:p>
          <a:p>
            <a:pPr marL="342900" indent="-342900">
              <a:buAutoNum type="arabicPeriod"/>
            </a:pPr>
            <a:r>
              <a:rPr lang="es-MX" sz="1600" b="0" i="0" dirty="0">
                <a:solidFill>
                  <a:schemeClr val="accent1">
                    <a:lumMod val="60000"/>
                    <a:lumOff val="40000"/>
                  </a:schemeClr>
                </a:solidFill>
                <a:effectLst/>
              </a:rPr>
              <a:t>Verifique que el código no recursivo de la función esté funcionando correctamente.</a:t>
            </a:r>
            <a:endParaRPr lang="es-AR" sz="1600" dirty="0">
              <a:solidFill>
                <a:schemeClr val="accent1">
                  <a:lumMod val="60000"/>
                  <a:lumOff val="40000"/>
                </a:schemeClr>
              </a:solidFill>
            </a:endParaRPr>
          </a:p>
        </p:txBody>
      </p:sp>
      <p:sp>
        <p:nvSpPr>
          <p:cNvPr id="2" name="CuadroTexto 1">
            <a:extLst>
              <a:ext uri="{FF2B5EF4-FFF2-40B4-BE49-F238E27FC236}">
                <a16:creationId xmlns:a16="http://schemas.microsoft.com/office/drawing/2014/main" id="{3BF398DE-D635-7D3D-48E6-D35F00B296FA}"/>
              </a:ext>
            </a:extLst>
          </p:cNvPr>
          <p:cNvSpPr txBox="1"/>
          <p:nvPr/>
        </p:nvSpPr>
        <p:spPr>
          <a:xfrm>
            <a:off x="3560203" y="4792873"/>
            <a:ext cx="8624047" cy="1569660"/>
          </a:xfrm>
          <a:prstGeom prst="rect">
            <a:avLst/>
          </a:prstGeom>
          <a:noFill/>
        </p:spPr>
        <p:txBody>
          <a:bodyPr wrap="square">
            <a:spAutoFit/>
          </a:bodyPr>
          <a:lstStyle/>
          <a:p>
            <a:r>
              <a:rPr lang="es-MX" sz="1600" b="0" i="0" dirty="0">
                <a:solidFill>
                  <a:schemeClr val="bg1"/>
                </a:solidFill>
                <a:effectLst/>
              </a:rPr>
              <a:t>Los siguientes puntos deben tenerse en cuenta al hacer programación recursiva: </a:t>
            </a:r>
            <a:br>
              <a:rPr lang="es-MX" sz="1600" b="0" i="0" dirty="0">
                <a:solidFill>
                  <a:schemeClr val="bg1"/>
                </a:solidFill>
                <a:effectLst/>
              </a:rPr>
            </a:br>
            <a:endParaRPr lang="es-MX" sz="1600" b="0" i="0" dirty="0">
              <a:solidFill>
                <a:schemeClr val="bg1"/>
              </a:solidFill>
              <a:effectLst/>
            </a:endParaRPr>
          </a:p>
          <a:p>
            <a:pPr marL="342900" indent="-342900">
              <a:buAutoNum type="arabicPeriod"/>
            </a:pPr>
            <a:r>
              <a:rPr lang="es-MX" sz="1600" b="0" i="0" dirty="0">
                <a:solidFill>
                  <a:schemeClr val="bg1"/>
                </a:solidFill>
                <a:effectLst/>
              </a:rPr>
              <a:t>Las funciones recursivas se llaman a sí mismas dentro de su propia definición.</a:t>
            </a:r>
          </a:p>
          <a:p>
            <a:pPr marL="342900" indent="-342900">
              <a:buAutoNum type="arabicPeriod"/>
            </a:pPr>
            <a:r>
              <a:rPr lang="es-MX" sz="1600" b="0" i="0" dirty="0">
                <a:solidFill>
                  <a:schemeClr val="bg1"/>
                </a:solidFill>
                <a:effectLst/>
              </a:rPr>
              <a:t>Las funciones recursivas deben tener una condición de terminación no recursiva; de lo contrario, se producirá un bucle infinito. </a:t>
            </a:r>
          </a:p>
          <a:p>
            <a:pPr marL="342900" indent="-342900">
              <a:buAutoNum type="arabicPeriod"/>
            </a:pPr>
            <a:r>
              <a:rPr lang="es-MX" sz="1600" b="0" i="0" dirty="0">
                <a:solidFill>
                  <a:schemeClr val="bg1"/>
                </a:solidFill>
                <a:effectLst/>
              </a:rPr>
              <a:t>La recursión, aunque fácil de codificar, a menudo, pero no siempre, priva de memoria</a:t>
            </a:r>
            <a:endParaRPr lang="es-AR" sz="1600" dirty="0">
              <a:solidFill>
                <a:schemeClr val="bg1"/>
              </a:solidFill>
            </a:endParaRPr>
          </a:p>
        </p:txBody>
      </p:sp>
    </p:spTree>
    <p:extLst>
      <p:ext uri="{BB962C8B-B14F-4D97-AF65-F5344CB8AC3E}">
        <p14:creationId xmlns:p14="http://schemas.microsoft.com/office/powerpoint/2010/main" val="213789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a:extLst>
              <a:ext uri="{FF2B5EF4-FFF2-40B4-BE49-F238E27FC236}">
                <a16:creationId xmlns:a16="http://schemas.microsoft.com/office/drawing/2014/main" id="{3F4F0D55-E10B-65AF-BC41-6F28644E11E5}"/>
              </a:ext>
            </a:extLst>
          </p:cNvPr>
          <p:cNvSpPr txBox="1"/>
          <p:nvPr/>
        </p:nvSpPr>
        <p:spPr>
          <a:xfrm>
            <a:off x="1439418" y="2926656"/>
            <a:ext cx="6093618" cy="4078039"/>
          </a:xfrm>
          <a:prstGeom prst="rect">
            <a:avLst/>
          </a:prstGeom>
          <a:noFill/>
          <a:ln>
            <a:noFill/>
          </a:ln>
        </p:spPr>
        <p:txBody>
          <a:bodyPr wrap="square">
            <a:spAutoFit/>
          </a:bodyPr>
          <a:lstStyle/>
          <a:p>
            <a:r>
              <a:rPr lang="es-AR" sz="25900" b="1">
                <a:solidFill>
                  <a:schemeClr val="tx1">
                    <a:lumMod val="85000"/>
                    <a:lumOff val="15000"/>
                  </a:schemeClr>
                </a:solidFill>
                <a:latin typeface="USAAF_Stencil" panose="02000000000000000000" pitchFamily="2" charset="0"/>
                <a:ea typeface="Tahoma" panose="020B0604030504040204" pitchFamily="34" charset="0"/>
                <a:cs typeface="Tahoma" panose="020B0604030504040204" pitchFamily="34" charset="0"/>
              </a:rPr>
              <a:t>U5</a:t>
            </a:r>
            <a:endParaRPr lang="es-AR" sz="25900" dirty="0">
              <a:solidFill>
                <a:schemeClr val="tx1">
                  <a:lumMod val="85000"/>
                  <a:lumOff val="15000"/>
                </a:schemeClr>
              </a:solidFill>
              <a:latin typeface="USAAF_Stencil" panose="02000000000000000000" pitchFamily="2" charset="0"/>
            </a:endParaRPr>
          </a:p>
        </p:txBody>
      </p:sp>
      <p:sp>
        <p:nvSpPr>
          <p:cNvPr id="4" name="Marcador de pie de página 3"/>
          <p:cNvSpPr>
            <a:spLocks noGrp="1"/>
          </p:cNvSpPr>
          <p:nvPr>
            <p:ph type="ftr" sz="quarter" idx="4294967295"/>
          </p:nvPr>
        </p:nvSpPr>
        <p:spPr>
          <a:xfrm>
            <a:off x="4038600" y="6525166"/>
            <a:ext cx="4114800" cy="365125"/>
          </a:xfrm>
        </p:spPr>
        <p:txBody>
          <a:bodyPr/>
          <a:lstStyle/>
          <a:p>
            <a:pPr marL="12700">
              <a:lnSpc>
                <a:spcPct val="100000"/>
              </a:lnSpc>
              <a:spcBef>
                <a:spcPts val="105"/>
              </a:spcBef>
            </a:pPr>
            <a:r>
              <a:rPr lang="es-AR" dirty="0"/>
              <a:t>ISFT N151 - </a:t>
            </a:r>
            <a:r>
              <a:rPr lang="es-AR" dirty="0" err="1"/>
              <a:t>AyED</a:t>
            </a:r>
            <a:r>
              <a:rPr lang="es-AR" dirty="0"/>
              <a:t> II</a:t>
            </a:r>
          </a:p>
        </p:txBody>
      </p:sp>
      <p:sp>
        <p:nvSpPr>
          <p:cNvPr id="5" name="Marcador de fecha 4"/>
          <p:cNvSpPr>
            <a:spLocks noGrp="1"/>
          </p:cNvSpPr>
          <p:nvPr>
            <p:ph type="dt" sz="half" idx="4294967295"/>
          </p:nvPr>
        </p:nvSpPr>
        <p:spPr/>
        <p:txBody>
          <a:bodyPr/>
          <a:lstStyle/>
          <a:p>
            <a:pPr marL="12700">
              <a:lnSpc>
                <a:spcPct val="100000"/>
              </a:lnSpc>
              <a:spcBef>
                <a:spcPts val="110"/>
              </a:spcBef>
            </a:pPr>
            <a:fld id="{2EB4B4FA-D002-48DE-9562-0084E5787F2C}" type="datetime10">
              <a:rPr lang="es-AR" smtClean="0"/>
              <a:t>18:08</a:t>
            </a:fld>
            <a:endParaRPr lang="es-AR" dirty="0"/>
          </a:p>
        </p:txBody>
      </p:sp>
      <p:sp>
        <p:nvSpPr>
          <p:cNvPr id="6" name="Marcador de número de diapositiva 5"/>
          <p:cNvSpPr>
            <a:spLocks noGrp="1"/>
          </p:cNvSpPr>
          <p:nvPr>
            <p:ph type="sldNum" sz="quarter" idx="4294967295"/>
          </p:nvPr>
        </p:nvSpPr>
        <p:spPr/>
        <p:txBody>
          <a:bodyPr/>
          <a:lstStyle/>
          <a:p>
            <a:pPr marL="38100">
              <a:lnSpc>
                <a:spcPct val="100000"/>
              </a:lnSpc>
              <a:spcBef>
                <a:spcPts val="105"/>
              </a:spcBef>
            </a:pPr>
            <a:fld id="{81D60167-4931-47E6-BA6A-407CBD079E47}" type="slidenum">
              <a:rPr lang="es-AR" smtClean="0"/>
              <a:t>3</a:t>
            </a:fld>
            <a:endParaRPr lang="es-AR" dirty="0"/>
          </a:p>
        </p:txBody>
      </p:sp>
      <p:sp>
        <p:nvSpPr>
          <p:cNvPr id="8" name="Rectángulo 7"/>
          <p:cNvSpPr/>
          <p:nvPr/>
        </p:nvSpPr>
        <p:spPr>
          <a:xfrm>
            <a:off x="532980" y="3162106"/>
            <a:ext cx="3445358" cy="646331"/>
          </a:xfrm>
          <a:prstGeom prst="rect">
            <a:avLst/>
          </a:prstGeom>
        </p:spPr>
        <p:txBody>
          <a:bodyPr wrap="square">
            <a:spAutoFit/>
          </a:bodyPr>
          <a:lstStyle/>
          <a:p>
            <a:pPr algn="r"/>
            <a:r>
              <a:rPr lang="es-AR" sz="3600" dirty="0">
                <a:solidFill>
                  <a:srgbClr val="FFFFFF"/>
                </a:solidFill>
              </a:rPr>
              <a:t>U5 - Recursividad</a:t>
            </a:r>
            <a:endParaRPr lang="es-AR" sz="3600" dirty="0">
              <a:solidFill>
                <a:schemeClr val="bg1"/>
              </a:solidFill>
            </a:endParaRPr>
          </a:p>
        </p:txBody>
      </p:sp>
      <p:sp>
        <p:nvSpPr>
          <p:cNvPr id="10" name="Flecha derecha 9"/>
          <p:cNvSpPr/>
          <p:nvPr/>
        </p:nvSpPr>
        <p:spPr>
          <a:xfrm>
            <a:off x="4114800" y="3048000"/>
            <a:ext cx="1066800" cy="914400"/>
          </a:xfrm>
          <a:prstGeom prst="rightArrow">
            <a:avLst/>
          </a:prstGeom>
          <a:solidFill>
            <a:schemeClr val="accent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 name="Conector recto 2">
            <a:extLst>
              <a:ext uri="{FF2B5EF4-FFF2-40B4-BE49-F238E27FC236}">
                <a16:creationId xmlns:a16="http://schemas.microsoft.com/office/drawing/2014/main" id="{F3B9B5B4-8DFE-482B-B5A2-6F98E03180B7}"/>
              </a:ext>
            </a:extLst>
          </p:cNvPr>
          <p:cNvCxnSpPr/>
          <p:nvPr/>
        </p:nvCxnSpPr>
        <p:spPr>
          <a:xfrm>
            <a:off x="5698362" y="712465"/>
            <a:ext cx="601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44DC2934-E2E6-4048-A3F9-03378F0801F7}"/>
              </a:ext>
            </a:extLst>
          </p:cNvPr>
          <p:cNvCxnSpPr/>
          <p:nvPr/>
        </p:nvCxnSpPr>
        <p:spPr>
          <a:xfrm>
            <a:off x="5661047" y="295840"/>
            <a:ext cx="601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5B027642-3458-49D1-882F-EFE12C353D96}"/>
              </a:ext>
            </a:extLst>
          </p:cNvPr>
          <p:cNvCxnSpPr/>
          <p:nvPr/>
        </p:nvCxnSpPr>
        <p:spPr>
          <a:xfrm>
            <a:off x="5882610" y="6482436"/>
            <a:ext cx="60198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EC0780FC-828E-4218-87D8-315C637851ED}"/>
              </a:ext>
            </a:extLst>
          </p:cNvPr>
          <p:cNvSpPr txBox="1"/>
          <p:nvPr/>
        </p:nvSpPr>
        <p:spPr>
          <a:xfrm rot="16200000">
            <a:off x="5491252" y="936780"/>
            <a:ext cx="695575" cy="369332"/>
          </a:xfrm>
          <a:prstGeom prst="rect">
            <a:avLst/>
          </a:prstGeom>
          <a:noFill/>
        </p:spPr>
        <p:txBody>
          <a:bodyPr wrap="none" rtlCol="0">
            <a:spAutoFit/>
          </a:bodyPr>
          <a:lstStyle/>
          <a:p>
            <a:r>
              <a:rPr lang="es-AR" dirty="0">
                <a:solidFill>
                  <a:schemeClr val="accent1">
                    <a:lumMod val="60000"/>
                    <a:lumOff val="40000"/>
                  </a:schemeClr>
                </a:solidFill>
              </a:rPr>
              <a:t>CORE</a:t>
            </a:r>
          </a:p>
        </p:txBody>
      </p:sp>
      <p:sp>
        <p:nvSpPr>
          <p:cNvPr id="14" name="CuadroTexto 13">
            <a:extLst>
              <a:ext uri="{FF2B5EF4-FFF2-40B4-BE49-F238E27FC236}">
                <a16:creationId xmlns:a16="http://schemas.microsoft.com/office/drawing/2014/main" id="{10928AEA-FBF1-435E-A9D6-50499E756512}"/>
              </a:ext>
            </a:extLst>
          </p:cNvPr>
          <p:cNvSpPr txBox="1"/>
          <p:nvPr/>
        </p:nvSpPr>
        <p:spPr>
          <a:xfrm rot="16200000">
            <a:off x="5480068" y="2790074"/>
            <a:ext cx="731290" cy="369332"/>
          </a:xfrm>
          <a:prstGeom prst="rect">
            <a:avLst/>
          </a:prstGeom>
          <a:noFill/>
        </p:spPr>
        <p:txBody>
          <a:bodyPr wrap="none" rtlCol="0">
            <a:spAutoFit/>
          </a:bodyPr>
          <a:lstStyle>
            <a:defPPr>
              <a:defRPr lang="es-AR"/>
            </a:defPPr>
            <a:lvl1pPr>
              <a:defRPr>
                <a:solidFill>
                  <a:schemeClr val="accent1">
                    <a:lumMod val="60000"/>
                    <a:lumOff val="40000"/>
                  </a:schemeClr>
                </a:solidFill>
              </a:defRPr>
            </a:lvl1pPr>
          </a:lstStyle>
          <a:p>
            <a:r>
              <a:rPr lang="en-US" cap="all" dirty="0" err="1"/>
              <a:t>tipos</a:t>
            </a:r>
            <a:endParaRPr lang="es-AR" cap="all" dirty="0"/>
          </a:p>
        </p:txBody>
      </p:sp>
      <p:pic>
        <p:nvPicPr>
          <p:cNvPr id="13" name="Imagen 12"/>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1000" contrast="-2000"/>
                    </a14:imgEffect>
                  </a14:imgLayer>
                </a14:imgProps>
              </a:ext>
            </a:extLst>
          </a:blip>
          <a:stretch>
            <a:fillRect/>
          </a:stretch>
        </p:blipFill>
        <p:spPr>
          <a:xfrm>
            <a:off x="228600" y="4868333"/>
            <a:ext cx="1219200" cy="1779082"/>
          </a:xfrm>
          <a:prstGeom prst="rect">
            <a:avLst/>
          </a:prstGeom>
        </p:spPr>
      </p:pic>
      <p:cxnSp>
        <p:nvCxnSpPr>
          <p:cNvPr id="15" name="Conector recto 14">
            <a:extLst>
              <a:ext uri="{FF2B5EF4-FFF2-40B4-BE49-F238E27FC236}">
                <a16:creationId xmlns:a16="http://schemas.microsoft.com/office/drawing/2014/main" id="{F3B9B5B4-8DFE-482B-B5A2-6F98E03180B7}"/>
              </a:ext>
            </a:extLst>
          </p:cNvPr>
          <p:cNvCxnSpPr/>
          <p:nvPr/>
        </p:nvCxnSpPr>
        <p:spPr>
          <a:xfrm>
            <a:off x="5600700" y="1476806"/>
            <a:ext cx="601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F3B9B5B4-8DFE-482B-B5A2-6F98E03180B7}"/>
              </a:ext>
            </a:extLst>
          </p:cNvPr>
          <p:cNvCxnSpPr/>
          <p:nvPr/>
        </p:nvCxnSpPr>
        <p:spPr>
          <a:xfrm>
            <a:off x="5698534" y="2178950"/>
            <a:ext cx="601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F3B9B5B4-8DFE-482B-B5A2-6F98E03180B7}"/>
              </a:ext>
            </a:extLst>
          </p:cNvPr>
          <p:cNvCxnSpPr/>
          <p:nvPr/>
        </p:nvCxnSpPr>
        <p:spPr>
          <a:xfrm>
            <a:off x="5853034" y="3684581"/>
            <a:ext cx="601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F3B9B5B4-8DFE-482B-B5A2-6F98E03180B7}"/>
              </a:ext>
            </a:extLst>
          </p:cNvPr>
          <p:cNvCxnSpPr/>
          <p:nvPr/>
        </p:nvCxnSpPr>
        <p:spPr>
          <a:xfrm>
            <a:off x="6244936" y="4373790"/>
            <a:ext cx="5680462" cy="50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F3B9B5B4-8DFE-482B-B5A2-6F98E03180B7}"/>
              </a:ext>
            </a:extLst>
          </p:cNvPr>
          <p:cNvCxnSpPr/>
          <p:nvPr/>
        </p:nvCxnSpPr>
        <p:spPr>
          <a:xfrm>
            <a:off x="5948676" y="5104263"/>
            <a:ext cx="5756366" cy="21105"/>
          </a:xfrm>
          <a:prstGeom prst="line">
            <a:avLst/>
          </a:prstGeom>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10928AEA-FBF1-435E-A9D6-50499E756512}"/>
              </a:ext>
            </a:extLst>
          </p:cNvPr>
          <p:cNvSpPr txBox="1"/>
          <p:nvPr/>
        </p:nvSpPr>
        <p:spPr>
          <a:xfrm rot="16200000">
            <a:off x="5278326" y="4281845"/>
            <a:ext cx="1149417" cy="369332"/>
          </a:xfrm>
          <a:prstGeom prst="rect">
            <a:avLst/>
          </a:prstGeom>
          <a:noFill/>
        </p:spPr>
        <p:txBody>
          <a:bodyPr wrap="none" rtlCol="0">
            <a:spAutoFit/>
          </a:bodyPr>
          <a:lstStyle>
            <a:defPPr>
              <a:defRPr lang="es-AR"/>
            </a:defPPr>
            <a:lvl1pPr>
              <a:defRPr>
                <a:solidFill>
                  <a:schemeClr val="accent1">
                    <a:lumMod val="60000"/>
                    <a:lumOff val="40000"/>
                  </a:schemeClr>
                </a:solidFill>
              </a:defRPr>
            </a:lvl1pPr>
          </a:lstStyle>
          <a:p>
            <a:r>
              <a:rPr lang="en-US" cap="all" dirty="0" err="1"/>
              <a:t>ejemplos</a:t>
            </a:r>
            <a:endParaRPr lang="es-AR" cap="all" dirty="0"/>
          </a:p>
        </p:txBody>
      </p:sp>
      <p:sp>
        <p:nvSpPr>
          <p:cNvPr id="23" name="CuadroTexto 22">
            <a:extLst>
              <a:ext uri="{FF2B5EF4-FFF2-40B4-BE49-F238E27FC236}">
                <a16:creationId xmlns:a16="http://schemas.microsoft.com/office/drawing/2014/main" id="{7E8A55C8-2004-F049-128A-8BB78A0C1497}"/>
              </a:ext>
            </a:extLst>
          </p:cNvPr>
          <p:cNvSpPr txBox="1"/>
          <p:nvPr/>
        </p:nvSpPr>
        <p:spPr>
          <a:xfrm>
            <a:off x="6928533" y="80095"/>
            <a:ext cx="6098344" cy="6709529"/>
          </a:xfrm>
          <a:prstGeom prst="rect">
            <a:avLst/>
          </a:prstGeom>
          <a:noFill/>
        </p:spPr>
        <p:txBody>
          <a:bodyPr wrap="square">
            <a:spAutoFit/>
          </a:bodyPr>
          <a:lstStyle/>
          <a:p>
            <a:endParaRPr lang="es-AR" sz="1600" dirty="0">
              <a:solidFill>
                <a:schemeClr val="bg1"/>
              </a:solidFill>
            </a:endParaRPr>
          </a:p>
          <a:p>
            <a:r>
              <a:rPr lang="es-AR" sz="1600" dirty="0">
                <a:solidFill>
                  <a:schemeClr val="bg1"/>
                </a:solidFill>
              </a:rPr>
              <a:t>Recursión | Introducción</a:t>
            </a:r>
            <a:br>
              <a:rPr lang="es-AR" sz="1600" dirty="0">
                <a:solidFill>
                  <a:schemeClr val="bg1"/>
                </a:solidFill>
              </a:rPr>
            </a:br>
            <a:endParaRPr lang="es-AR" sz="1600" dirty="0">
              <a:solidFill>
                <a:schemeClr val="bg1"/>
              </a:solidFill>
            </a:endParaRPr>
          </a:p>
          <a:p>
            <a:r>
              <a:rPr lang="es-AR" sz="1600" dirty="0">
                <a:solidFill>
                  <a:schemeClr val="bg1"/>
                </a:solidFill>
              </a:rPr>
              <a:t>Recursión | Ejemplo Factorial</a:t>
            </a:r>
          </a:p>
          <a:p>
            <a:r>
              <a:rPr lang="es-AR" sz="1600" dirty="0">
                <a:solidFill>
                  <a:schemeClr val="bg1"/>
                </a:solidFill>
              </a:rPr>
              <a:t>Recursión | </a:t>
            </a:r>
            <a:r>
              <a:rPr lang="es-AR" sz="1600" dirty="0" err="1">
                <a:solidFill>
                  <a:schemeClr val="bg1"/>
                </a:solidFill>
              </a:rPr>
              <a:t>recurence</a:t>
            </a:r>
            <a:br>
              <a:rPr lang="es-AR" sz="1600" dirty="0">
                <a:solidFill>
                  <a:schemeClr val="bg1"/>
                </a:solidFill>
              </a:rPr>
            </a:br>
            <a:endParaRPr lang="es-AR" sz="1600" dirty="0">
              <a:solidFill>
                <a:schemeClr val="bg1"/>
              </a:solidFill>
            </a:endParaRPr>
          </a:p>
          <a:p>
            <a:r>
              <a:rPr lang="es-AR" sz="1600" dirty="0">
                <a:solidFill>
                  <a:schemeClr val="bg1"/>
                </a:solidFill>
              </a:rPr>
              <a:t>Recursión | uso de la pila en la recursión</a:t>
            </a:r>
          </a:p>
          <a:p>
            <a:r>
              <a:rPr lang="es-AR" sz="1600" dirty="0">
                <a:solidFill>
                  <a:schemeClr val="bg1"/>
                </a:solidFill>
              </a:rPr>
              <a:t>Recursión | Ordenar una pila mediante recursión – </a:t>
            </a:r>
            <a:r>
              <a:rPr lang="es-AR" sz="1600" dirty="0" err="1">
                <a:solidFill>
                  <a:schemeClr val="bg1"/>
                </a:solidFill>
              </a:rPr>
              <a:t>Example</a:t>
            </a:r>
            <a:br>
              <a:rPr lang="es-AR" sz="1600" dirty="0">
                <a:solidFill>
                  <a:schemeClr val="bg1"/>
                </a:solidFill>
              </a:rPr>
            </a:br>
            <a:endParaRPr lang="es-AR" sz="1600" dirty="0">
              <a:solidFill>
                <a:schemeClr val="bg1"/>
              </a:solidFill>
            </a:endParaRPr>
          </a:p>
          <a:p>
            <a:r>
              <a:rPr lang="es-AR" sz="1600" dirty="0">
                <a:solidFill>
                  <a:schemeClr val="bg1"/>
                </a:solidFill>
              </a:rPr>
              <a:t>Recursión | </a:t>
            </a:r>
            <a:r>
              <a:rPr lang="es-AR" sz="1600" dirty="0" err="1">
                <a:solidFill>
                  <a:schemeClr val="bg1"/>
                </a:solidFill>
              </a:rPr>
              <a:t>Variants</a:t>
            </a:r>
            <a:r>
              <a:rPr lang="es-AR" sz="1600" dirty="0">
                <a:solidFill>
                  <a:schemeClr val="bg1"/>
                </a:solidFill>
              </a:rPr>
              <a:t> </a:t>
            </a:r>
            <a:r>
              <a:rPr lang="es-AR" sz="1600" dirty="0" err="1">
                <a:solidFill>
                  <a:schemeClr val="bg1"/>
                </a:solidFill>
              </a:rPr>
              <a:t>of</a:t>
            </a:r>
            <a:r>
              <a:rPr lang="es-AR" sz="1600" dirty="0">
                <a:solidFill>
                  <a:schemeClr val="bg1"/>
                </a:solidFill>
              </a:rPr>
              <a:t> </a:t>
            </a:r>
            <a:r>
              <a:rPr lang="es-AR" sz="1600" dirty="0" err="1">
                <a:solidFill>
                  <a:schemeClr val="bg1"/>
                </a:solidFill>
              </a:rPr>
              <a:t>Recursion</a:t>
            </a:r>
            <a:endParaRPr lang="es-AR" sz="1600" dirty="0">
              <a:solidFill>
                <a:schemeClr val="bg1"/>
              </a:solidFill>
            </a:endParaRPr>
          </a:p>
          <a:p>
            <a:r>
              <a:rPr lang="es-AR" sz="1600" dirty="0">
                <a:solidFill>
                  <a:schemeClr val="bg1"/>
                </a:solidFill>
              </a:rPr>
              <a:t>   Recursión | </a:t>
            </a:r>
            <a:r>
              <a:rPr lang="es-AR" sz="1600" dirty="0" err="1">
                <a:solidFill>
                  <a:schemeClr val="bg1"/>
                </a:solidFill>
              </a:rPr>
              <a:t>Variants</a:t>
            </a:r>
            <a:r>
              <a:rPr lang="es-AR" sz="1600" dirty="0">
                <a:solidFill>
                  <a:schemeClr val="bg1"/>
                </a:solidFill>
              </a:rPr>
              <a:t> </a:t>
            </a:r>
            <a:r>
              <a:rPr lang="es-AR" sz="1600" dirty="0" err="1">
                <a:solidFill>
                  <a:schemeClr val="bg1"/>
                </a:solidFill>
              </a:rPr>
              <a:t>of</a:t>
            </a:r>
            <a:r>
              <a:rPr lang="es-AR" sz="1600" dirty="0">
                <a:solidFill>
                  <a:schemeClr val="bg1"/>
                </a:solidFill>
              </a:rPr>
              <a:t> </a:t>
            </a:r>
            <a:r>
              <a:rPr lang="es-AR" sz="1600" dirty="0" err="1">
                <a:solidFill>
                  <a:schemeClr val="bg1"/>
                </a:solidFill>
              </a:rPr>
              <a:t>Recursion</a:t>
            </a:r>
            <a:r>
              <a:rPr lang="es-AR" sz="1600" dirty="0">
                <a:solidFill>
                  <a:schemeClr val="bg1"/>
                </a:solidFill>
              </a:rPr>
              <a:t> | Direct </a:t>
            </a:r>
            <a:r>
              <a:rPr lang="es-AR" sz="1600" dirty="0" err="1">
                <a:solidFill>
                  <a:schemeClr val="bg1"/>
                </a:solidFill>
              </a:rPr>
              <a:t>recursion</a:t>
            </a:r>
            <a:endParaRPr lang="es-AR" sz="1600" dirty="0">
              <a:solidFill>
                <a:schemeClr val="bg1"/>
              </a:solidFill>
            </a:endParaRPr>
          </a:p>
          <a:p>
            <a:r>
              <a:rPr lang="es-AR" sz="1600" dirty="0">
                <a:solidFill>
                  <a:schemeClr val="bg1"/>
                </a:solidFill>
              </a:rPr>
              <a:t>   Recursión | </a:t>
            </a:r>
            <a:r>
              <a:rPr lang="es-AR" sz="1600" dirty="0" err="1">
                <a:solidFill>
                  <a:schemeClr val="bg1"/>
                </a:solidFill>
              </a:rPr>
              <a:t>Variants</a:t>
            </a:r>
            <a:r>
              <a:rPr lang="es-AR" sz="1600" dirty="0">
                <a:solidFill>
                  <a:schemeClr val="bg1"/>
                </a:solidFill>
              </a:rPr>
              <a:t> </a:t>
            </a:r>
            <a:r>
              <a:rPr lang="es-AR" sz="1600" dirty="0" err="1">
                <a:solidFill>
                  <a:schemeClr val="bg1"/>
                </a:solidFill>
              </a:rPr>
              <a:t>of</a:t>
            </a:r>
            <a:r>
              <a:rPr lang="es-AR" sz="1600" dirty="0">
                <a:solidFill>
                  <a:schemeClr val="bg1"/>
                </a:solidFill>
              </a:rPr>
              <a:t> </a:t>
            </a:r>
            <a:r>
              <a:rPr lang="es-AR" sz="1600" dirty="0" err="1">
                <a:solidFill>
                  <a:schemeClr val="bg1"/>
                </a:solidFill>
              </a:rPr>
              <a:t>Recursion</a:t>
            </a:r>
            <a:r>
              <a:rPr lang="es-AR" sz="1600" dirty="0">
                <a:solidFill>
                  <a:schemeClr val="bg1"/>
                </a:solidFill>
              </a:rPr>
              <a:t> | </a:t>
            </a:r>
            <a:r>
              <a:rPr lang="es-AR" sz="1600" dirty="0" err="1">
                <a:solidFill>
                  <a:schemeClr val="bg1"/>
                </a:solidFill>
              </a:rPr>
              <a:t>tail</a:t>
            </a:r>
            <a:r>
              <a:rPr lang="es-AR" sz="1600" dirty="0">
                <a:solidFill>
                  <a:schemeClr val="bg1"/>
                </a:solidFill>
              </a:rPr>
              <a:t> </a:t>
            </a:r>
            <a:r>
              <a:rPr lang="es-AR" sz="1600" dirty="0" err="1">
                <a:solidFill>
                  <a:schemeClr val="bg1"/>
                </a:solidFill>
              </a:rPr>
              <a:t>recursion</a:t>
            </a:r>
            <a:r>
              <a:rPr lang="es-AR" sz="1600" dirty="0">
                <a:solidFill>
                  <a:schemeClr val="bg1"/>
                </a:solidFill>
              </a:rPr>
              <a:t> </a:t>
            </a:r>
          </a:p>
          <a:p>
            <a:r>
              <a:rPr lang="es-AR" sz="1600" dirty="0">
                <a:solidFill>
                  <a:schemeClr val="bg1"/>
                </a:solidFill>
              </a:rPr>
              <a:t>   Recursión | </a:t>
            </a:r>
            <a:r>
              <a:rPr lang="es-AR" sz="1600" dirty="0" err="1">
                <a:solidFill>
                  <a:schemeClr val="bg1"/>
                </a:solidFill>
              </a:rPr>
              <a:t>Variants</a:t>
            </a:r>
            <a:r>
              <a:rPr lang="es-AR" sz="1600" dirty="0">
                <a:solidFill>
                  <a:schemeClr val="bg1"/>
                </a:solidFill>
              </a:rPr>
              <a:t> </a:t>
            </a:r>
            <a:r>
              <a:rPr lang="es-AR" sz="1600" dirty="0" err="1">
                <a:solidFill>
                  <a:schemeClr val="bg1"/>
                </a:solidFill>
              </a:rPr>
              <a:t>of</a:t>
            </a:r>
            <a:r>
              <a:rPr lang="es-AR" sz="1600" dirty="0">
                <a:solidFill>
                  <a:schemeClr val="bg1"/>
                </a:solidFill>
              </a:rPr>
              <a:t> </a:t>
            </a:r>
            <a:r>
              <a:rPr lang="es-AR" sz="1600" dirty="0" err="1">
                <a:solidFill>
                  <a:schemeClr val="bg1"/>
                </a:solidFill>
              </a:rPr>
              <a:t>Recursion</a:t>
            </a:r>
            <a:r>
              <a:rPr lang="es-AR" sz="1600" dirty="0">
                <a:solidFill>
                  <a:schemeClr val="bg1"/>
                </a:solidFill>
              </a:rPr>
              <a:t> | Linear </a:t>
            </a:r>
            <a:r>
              <a:rPr lang="es-AR" sz="1600" dirty="0" err="1">
                <a:solidFill>
                  <a:schemeClr val="bg1"/>
                </a:solidFill>
              </a:rPr>
              <a:t>Recursion</a:t>
            </a:r>
            <a:endParaRPr lang="es-AR" sz="1600" dirty="0">
              <a:solidFill>
                <a:schemeClr val="bg1"/>
              </a:solidFill>
            </a:endParaRPr>
          </a:p>
          <a:p>
            <a:r>
              <a:rPr lang="es-AR" sz="1600" dirty="0">
                <a:solidFill>
                  <a:schemeClr val="bg1"/>
                </a:solidFill>
              </a:rPr>
              <a:t>   Recursión | </a:t>
            </a:r>
            <a:r>
              <a:rPr lang="es-AR" sz="1600" dirty="0" err="1">
                <a:solidFill>
                  <a:schemeClr val="bg1"/>
                </a:solidFill>
              </a:rPr>
              <a:t>Variants</a:t>
            </a:r>
            <a:r>
              <a:rPr lang="es-AR" sz="1600" dirty="0">
                <a:solidFill>
                  <a:schemeClr val="bg1"/>
                </a:solidFill>
              </a:rPr>
              <a:t> </a:t>
            </a:r>
            <a:r>
              <a:rPr lang="es-AR" sz="1600" dirty="0" err="1">
                <a:solidFill>
                  <a:schemeClr val="bg1"/>
                </a:solidFill>
              </a:rPr>
              <a:t>of</a:t>
            </a:r>
            <a:r>
              <a:rPr lang="es-AR" sz="1600" dirty="0">
                <a:solidFill>
                  <a:schemeClr val="bg1"/>
                </a:solidFill>
              </a:rPr>
              <a:t> </a:t>
            </a:r>
            <a:r>
              <a:rPr lang="es-AR" sz="1600" dirty="0" err="1">
                <a:solidFill>
                  <a:schemeClr val="bg1"/>
                </a:solidFill>
              </a:rPr>
              <a:t>Recursion</a:t>
            </a:r>
            <a:r>
              <a:rPr lang="es-AR" sz="1600" dirty="0">
                <a:solidFill>
                  <a:schemeClr val="bg1"/>
                </a:solidFill>
              </a:rPr>
              <a:t> | </a:t>
            </a:r>
            <a:r>
              <a:rPr lang="es-AR" sz="1600" dirty="0" err="1">
                <a:solidFill>
                  <a:schemeClr val="bg1"/>
                </a:solidFill>
              </a:rPr>
              <a:t>Tree</a:t>
            </a:r>
            <a:r>
              <a:rPr lang="es-AR" sz="1600" dirty="0">
                <a:solidFill>
                  <a:schemeClr val="bg1"/>
                </a:solidFill>
              </a:rPr>
              <a:t> </a:t>
            </a:r>
            <a:r>
              <a:rPr lang="es-AR" sz="1600" dirty="0" err="1">
                <a:solidFill>
                  <a:schemeClr val="bg1"/>
                </a:solidFill>
              </a:rPr>
              <a:t>Recursion</a:t>
            </a:r>
            <a:br>
              <a:rPr lang="es-AR" sz="1600" dirty="0">
                <a:solidFill>
                  <a:schemeClr val="bg1"/>
                </a:solidFill>
              </a:rPr>
            </a:br>
            <a:endParaRPr lang="es-AR" sz="1600" dirty="0">
              <a:solidFill>
                <a:schemeClr val="bg1"/>
              </a:solidFill>
            </a:endParaRPr>
          </a:p>
          <a:p>
            <a:r>
              <a:rPr lang="es-AR" sz="1600" dirty="0">
                <a:solidFill>
                  <a:schemeClr val="bg1"/>
                </a:solidFill>
              </a:rPr>
              <a:t>Recursión |  </a:t>
            </a:r>
            <a:r>
              <a:rPr lang="es-AR" sz="1600" dirty="0" err="1">
                <a:solidFill>
                  <a:schemeClr val="bg1"/>
                </a:solidFill>
              </a:rPr>
              <a:t>Execution</a:t>
            </a:r>
            <a:r>
              <a:rPr lang="es-AR" sz="1600" dirty="0">
                <a:solidFill>
                  <a:schemeClr val="bg1"/>
                </a:solidFill>
              </a:rPr>
              <a:t> </a:t>
            </a:r>
            <a:r>
              <a:rPr lang="es-AR" sz="1600" dirty="0" err="1">
                <a:solidFill>
                  <a:schemeClr val="bg1"/>
                </a:solidFill>
              </a:rPr>
              <a:t>of</a:t>
            </a:r>
            <a:r>
              <a:rPr lang="es-AR" sz="1600" dirty="0">
                <a:solidFill>
                  <a:schemeClr val="bg1"/>
                </a:solidFill>
              </a:rPr>
              <a:t> recursive </a:t>
            </a:r>
            <a:r>
              <a:rPr lang="es-AR" sz="1600" dirty="0" err="1">
                <a:solidFill>
                  <a:schemeClr val="bg1"/>
                </a:solidFill>
              </a:rPr>
              <a:t>calls</a:t>
            </a:r>
            <a:endParaRPr lang="es-AR" sz="1600" dirty="0">
              <a:solidFill>
                <a:schemeClr val="bg1"/>
              </a:solidFill>
            </a:endParaRPr>
          </a:p>
          <a:p>
            <a:r>
              <a:rPr lang="es-AR" sz="1600" dirty="0">
                <a:solidFill>
                  <a:schemeClr val="bg1"/>
                </a:solidFill>
              </a:rPr>
              <a:t>Recursión | </a:t>
            </a:r>
            <a:r>
              <a:rPr lang="es-AR" sz="1600" dirty="0" err="1">
                <a:solidFill>
                  <a:schemeClr val="bg1"/>
                </a:solidFill>
              </a:rPr>
              <a:t>Writing</a:t>
            </a:r>
            <a:r>
              <a:rPr lang="es-AR" sz="1600" dirty="0">
                <a:solidFill>
                  <a:schemeClr val="bg1"/>
                </a:solidFill>
              </a:rPr>
              <a:t> Recursive </a:t>
            </a:r>
            <a:r>
              <a:rPr lang="es-AR" sz="1600" dirty="0" err="1">
                <a:solidFill>
                  <a:schemeClr val="bg1"/>
                </a:solidFill>
              </a:rPr>
              <a:t>Code</a:t>
            </a:r>
            <a:br>
              <a:rPr lang="es-AR" sz="1600" dirty="0">
                <a:solidFill>
                  <a:schemeClr val="bg1"/>
                </a:solidFill>
              </a:rPr>
            </a:br>
            <a:endParaRPr lang="es-AR" sz="1600" dirty="0">
              <a:solidFill>
                <a:schemeClr val="bg1"/>
              </a:solidFill>
            </a:endParaRPr>
          </a:p>
          <a:p>
            <a:r>
              <a:rPr lang="es-AR" sz="1600" dirty="0">
                <a:solidFill>
                  <a:schemeClr val="bg1"/>
                </a:solidFill>
              </a:rPr>
              <a:t>Recursión | Torre de Hanoi</a:t>
            </a:r>
          </a:p>
          <a:p>
            <a:r>
              <a:rPr lang="es-AR" sz="1600" dirty="0">
                <a:solidFill>
                  <a:schemeClr val="bg1"/>
                </a:solidFill>
              </a:rPr>
              <a:t>Recursión | </a:t>
            </a:r>
            <a:r>
              <a:rPr lang="es-AR" sz="1600" dirty="0" err="1">
                <a:solidFill>
                  <a:schemeClr val="bg1"/>
                </a:solidFill>
              </a:rPr>
              <a:t>Writing</a:t>
            </a:r>
            <a:r>
              <a:rPr lang="es-AR" sz="1600" dirty="0">
                <a:solidFill>
                  <a:schemeClr val="bg1"/>
                </a:solidFill>
              </a:rPr>
              <a:t> Recursive </a:t>
            </a:r>
            <a:r>
              <a:rPr lang="es-AR" sz="1600" dirty="0" err="1">
                <a:solidFill>
                  <a:schemeClr val="bg1"/>
                </a:solidFill>
              </a:rPr>
              <a:t>Code</a:t>
            </a:r>
            <a:r>
              <a:rPr lang="es-AR" sz="1600" dirty="0">
                <a:solidFill>
                  <a:schemeClr val="bg1"/>
                </a:solidFill>
              </a:rPr>
              <a:t> – </a:t>
            </a:r>
            <a:r>
              <a:rPr lang="es-AR" sz="1600" dirty="0" err="1">
                <a:solidFill>
                  <a:schemeClr val="bg1"/>
                </a:solidFill>
              </a:rPr>
              <a:t>Exmaple</a:t>
            </a:r>
            <a:br>
              <a:rPr lang="es-AR" sz="1600" dirty="0">
                <a:solidFill>
                  <a:schemeClr val="bg1"/>
                </a:solidFill>
              </a:rPr>
            </a:br>
            <a:endParaRPr lang="es-AR" sz="1600" dirty="0">
              <a:solidFill>
                <a:schemeClr val="bg1"/>
              </a:solidFill>
            </a:endParaRPr>
          </a:p>
          <a:p>
            <a:r>
              <a:rPr lang="es-AR" sz="1600" dirty="0">
                <a:solidFill>
                  <a:schemeClr val="bg1"/>
                </a:solidFill>
              </a:rPr>
              <a:t>Recursión | Comprobación de la corrección</a:t>
            </a:r>
          </a:p>
          <a:p>
            <a:r>
              <a:rPr lang="es-AR" sz="1600" dirty="0">
                <a:solidFill>
                  <a:schemeClr val="bg1"/>
                </a:solidFill>
              </a:rPr>
              <a:t>Recursión | Iteración versus Recursión</a:t>
            </a:r>
          </a:p>
          <a:p>
            <a:r>
              <a:rPr lang="es-AR" sz="1600" dirty="0">
                <a:solidFill>
                  <a:schemeClr val="bg1"/>
                </a:solidFill>
              </a:rPr>
              <a:t>Recursión | Simulación de recursión mediante </a:t>
            </a:r>
            <a:r>
              <a:rPr lang="es-AR" sz="1600" dirty="0" err="1">
                <a:solidFill>
                  <a:schemeClr val="bg1"/>
                </a:solidFill>
              </a:rPr>
              <a:t>stack</a:t>
            </a:r>
            <a:r>
              <a:rPr lang="es-AR" sz="1600" dirty="0">
                <a:solidFill>
                  <a:schemeClr val="bg1"/>
                </a:solidFill>
              </a:rPr>
              <a:t> </a:t>
            </a:r>
          </a:p>
          <a:p>
            <a:r>
              <a:rPr lang="es-AR" sz="1600" dirty="0">
                <a:solidFill>
                  <a:schemeClr val="bg1"/>
                </a:solidFill>
              </a:rPr>
              <a:t>Recursión | Aplicaciones - Resumen </a:t>
            </a:r>
          </a:p>
          <a:p>
            <a:r>
              <a:rPr lang="es-AR" sz="1600" dirty="0">
                <a:solidFill>
                  <a:schemeClr val="bg1"/>
                </a:solidFill>
              </a:rPr>
              <a:t>Recursión | Resumen </a:t>
            </a:r>
          </a:p>
        </p:txBody>
      </p:sp>
      <p:sp>
        <p:nvSpPr>
          <p:cNvPr id="24" name="CuadroTexto 23">
            <a:extLst>
              <a:ext uri="{FF2B5EF4-FFF2-40B4-BE49-F238E27FC236}">
                <a16:creationId xmlns:a16="http://schemas.microsoft.com/office/drawing/2014/main" id="{6FD3F71E-911E-D0E3-6E60-9431D2EE9091}"/>
              </a:ext>
            </a:extLst>
          </p:cNvPr>
          <p:cNvSpPr txBox="1"/>
          <p:nvPr/>
        </p:nvSpPr>
        <p:spPr>
          <a:xfrm rot="16200000">
            <a:off x="5194135" y="5611896"/>
            <a:ext cx="1324402" cy="369332"/>
          </a:xfrm>
          <a:prstGeom prst="rect">
            <a:avLst/>
          </a:prstGeom>
          <a:noFill/>
        </p:spPr>
        <p:txBody>
          <a:bodyPr wrap="none" rtlCol="0">
            <a:spAutoFit/>
          </a:bodyPr>
          <a:lstStyle>
            <a:defPPr>
              <a:defRPr lang="es-AR"/>
            </a:defPPr>
            <a:lvl1pPr>
              <a:defRPr>
                <a:solidFill>
                  <a:schemeClr val="accent1">
                    <a:lumMod val="60000"/>
                    <a:lumOff val="40000"/>
                  </a:schemeClr>
                </a:solidFill>
              </a:defRPr>
            </a:lvl1pPr>
          </a:lstStyle>
          <a:p>
            <a:r>
              <a:rPr lang="en-US" cap="all" dirty="0" err="1"/>
              <a:t>conceptos</a:t>
            </a:r>
            <a:endParaRPr lang="es-AR" cap="all" dirty="0"/>
          </a:p>
        </p:txBody>
      </p:sp>
      <p:pic>
        <p:nvPicPr>
          <p:cNvPr id="2" name="Imagen 1">
            <a:extLst>
              <a:ext uri="{FF2B5EF4-FFF2-40B4-BE49-F238E27FC236}">
                <a16:creationId xmlns:a16="http://schemas.microsoft.com/office/drawing/2014/main" id="{207D4EA2-99D8-5C41-A7DE-42F476A0023E}"/>
              </a:ext>
            </a:extLst>
          </p:cNvPr>
          <p:cNvPicPr>
            <a:picLocks noChangeAspect="1"/>
          </p:cNvPicPr>
          <p:nvPr/>
        </p:nvPicPr>
        <p:blipFill>
          <a:blip r:embed="rId4"/>
          <a:stretch>
            <a:fillRect/>
          </a:stretch>
        </p:blipFill>
        <p:spPr>
          <a:xfrm>
            <a:off x="2092878" y="824116"/>
            <a:ext cx="2047711" cy="1657168"/>
          </a:xfrm>
          <a:prstGeom prst="rect">
            <a:avLst/>
          </a:prstGeom>
        </p:spPr>
      </p:pic>
    </p:spTree>
    <p:extLst>
      <p:ext uri="{BB962C8B-B14F-4D97-AF65-F5344CB8AC3E}">
        <p14:creationId xmlns:p14="http://schemas.microsoft.com/office/powerpoint/2010/main" val="1000203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953CDE-033B-4021-B417-E27A5152D70B}"/>
              </a:ext>
            </a:extLst>
          </p:cNvPr>
          <p:cNvSpPr txBox="1"/>
          <p:nvPr/>
        </p:nvSpPr>
        <p:spPr>
          <a:xfrm>
            <a:off x="248611" y="181819"/>
            <a:ext cx="6236003"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Iteración versus Recursión</a:t>
            </a:r>
          </a:p>
        </p:txBody>
      </p:sp>
      <p:sp>
        <p:nvSpPr>
          <p:cNvPr id="5" name="CuadroTexto 4">
            <a:extLst>
              <a:ext uri="{FF2B5EF4-FFF2-40B4-BE49-F238E27FC236}">
                <a16:creationId xmlns:a16="http://schemas.microsoft.com/office/drawing/2014/main" id="{BAC09A87-45BF-419F-BA3E-98013ED302FB}"/>
              </a:ext>
            </a:extLst>
          </p:cNvPr>
          <p:cNvSpPr txBox="1"/>
          <p:nvPr/>
        </p:nvSpPr>
        <p:spPr>
          <a:xfrm>
            <a:off x="357808" y="705039"/>
            <a:ext cx="10999304" cy="1323439"/>
          </a:xfrm>
          <a:prstGeom prst="rect">
            <a:avLst/>
          </a:prstGeom>
          <a:noFill/>
        </p:spPr>
        <p:txBody>
          <a:bodyPr wrap="square">
            <a:spAutoFit/>
          </a:bodyPr>
          <a:lstStyle/>
          <a:p>
            <a:r>
              <a:rPr lang="es-MX" sz="1600" b="0" i="0" dirty="0">
                <a:solidFill>
                  <a:schemeClr val="accent1">
                    <a:lumMod val="60000"/>
                    <a:lumOff val="40000"/>
                  </a:schemeClr>
                </a:solidFill>
                <a:effectLst/>
              </a:rPr>
              <a:t>La recursión es un enfoque de arriba hacia abajo de la resolución de problemas. Divide el problema en pedazos o selecciona un paso clave, posponiendo el resto. Por otro lado, la iteración es más un enfoque de abajo hacia arriba. </a:t>
            </a:r>
            <a:r>
              <a:rPr lang="es-MX" sz="1600" b="0" i="0" dirty="0">
                <a:solidFill>
                  <a:schemeClr val="bg1"/>
                </a:solidFill>
                <a:effectLst/>
              </a:rPr>
              <a:t>Comienza con lo que se conoce y a partir de esto construye la solución paso a paso. Es difícil decir que la versión no recursiva es mejor que la recursiva o viceversa. Sin embargo, algunos lenguajes no admiten la escritura de código recursivo, como FORTRAN o COBOL. La versión no recursiva es más eficiente ya que la sobrecarga del paso de parámetros en la mayoría de los compiladores es mucho mas costoso.</a:t>
            </a:r>
            <a:endParaRPr lang="es-AR" sz="1600" dirty="0">
              <a:solidFill>
                <a:schemeClr val="bg1"/>
              </a:solidFill>
            </a:endParaRPr>
          </a:p>
        </p:txBody>
      </p:sp>
      <p:sp>
        <p:nvSpPr>
          <p:cNvPr id="6" name="CuadroTexto 5">
            <a:extLst>
              <a:ext uri="{FF2B5EF4-FFF2-40B4-BE49-F238E27FC236}">
                <a16:creationId xmlns:a16="http://schemas.microsoft.com/office/drawing/2014/main" id="{B379D62A-0349-41B9-8CAA-52A6897883D2}"/>
              </a:ext>
            </a:extLst>
          </p:cNvPr>
          <p:cNvSpPr txBox="1"/>
          <p:nvPr/>
        </p:nvSpPr>
        <p:spPr>
          <a:xfrm>
            <a:off x="414080" y="2194786"/>
            <a:ext cx="6282142" cy="4524315"/>
          </a:xfrm>
          <a:prstGeom prst="rect">
            <a:avLst/>
          </a:prstGeom>
          <a:noFill/>
        </p:spPr>
        <p:txBody>
          <a:bodyPr wrap="square">
            <a:spAutoFit/>
          </a:bodyPr>
          <a:lstStyle/>
          <a:p>
            <a:r>
              <a:rPr lang="es-MX" sz="1600" b="1" i="0" dirty="0">
                <a:solidFill>
                  <a:schemeClr val="accent1">
                    <a:lumMod val="60000"/>
                    <a:lumOff val="40000"/>
                  </a:schemeClr>
                </a:solidFill>
                <a:effectLst/>
              </a:rPr>
              <a:t>Deméritos de algoritmos recursivos </a:t>
            </a:r>
            <a:r>
              <a:rPr lang="es-MX" sz="1600" b="0" i="0" dirty="0">
                <a:solidFill>
                  <a:schemeClr val="bg1"/>
                </a:solidFill>
                <a:effectLst/>
              </a:rPr>
              <a:t>Aunque con muchos méritos, los algoritmos recursivos tienen sus limitaciones. Son los siguientes: </a:t>
            </a:r>
            <a:br>
              <a:rPr lang="es-MX" sz="1600" b="0" i="0" dirty="0">
                <a:solidFill>
                  <a:schemeClr val="bg1"/>
                </a:solidFill>
                <a:effectLst/>
              </a:rPr>
            </a:br>
            <a:r>
              <a:rPr lang="es-MX" sz="1600" b="0" i="0" dirty="0">
                <a:solidFill>
                  <a:schemeClr val="bg1"/>
                </a:solidFill>
                <a:effectLst/>
              </a:rPr>
              <a:t>1. Muchos lenguajes de programación no soportan recursión; por lo tanto, la función matemática recursiva debe implementarse utilizando métodos iterativos. </a:t>
            </a:r>
          </a:p>
          <a:p>
            <a:r>
              <a:rPr lang="es-MX" sz="1600" b="0" i="0" dirty="0">
                <a:solidFill>
                  <a:schemeClr val="bg1"/>
                </a:solidFill>
                <a:effectLst/>
              </a:rPr>
              <a:t>2. Aunque las funciones matemáticas se pueden implementar fácilmente utilizando la recursión, siempre es a costa de tiempo de ejecución adicional y espacio de memoria. Por ejemplo, tomemos el caso de un árbol de recursión para generar seis números en una serie de Fibonacci. Se sabe que una serie de Fibonacci es de la forma 0, 1, 1, 2, 3, 5, 8, 13, ..., n, donde cada número del tercero es la suma de los dos números anteriores. Se puede notar que F(n - 2) se calcula dos veces, F(n - 3) se calcula tres veces y F(n - 4) se calcula cuatro veces. </a:t>
            </a:r>
          </a:p>
          <a:p>
            <a:r>
              <a:rPr lang="es-MX" sz="1600" b="0" i="0" dirty="0">
                <a:solidFill>
                  <a:schemeClr val="bg1"/>
                </a:solidFill>
                <a:effectLst/>
              </a:rPr>
              <a:t>3. Se puede llamar a una función recursiva desde dentro o fuera de sí misma, y para garantizar un funcionamiento adecuado, debe guardar las direcciones de retorno en algún orden para que el retorno a la ubicación adecuada produzca el resultado deseado cuando se realice el retorno a una instrucción de llamada.</a:t>
            </a:r>
            <a:endParaRPr lang="es-AR" sz="1600" dirty="0">
              <a:solidFill>
                <a:schemeClr val="bg1"/>
              </a:solidFill>
            </a:endParaRPr>
          </a:p>
        </p:txBody>
      </p:sp>
      <p:sp>
        <p:nvSpPr>
          <p:cNvPr id="8" name="CuadroTexto 7">
            <a:extLst>
              <a:ext uri="{FF2B5EF4-FFF2-40B4-BE49-F238E27FC236}">
                <a16:creationId xmlns:a16="http://schemas.microsoft.com/office/drawing/2014/main" id="{3F2D37E0-A17D-472E-8679-E3A087CAB331}"/>
              </a:ext>
            </a:extLst>
          </p:cNvPr>
          <p:cNvSpPr txBox="1"/>
          <p:nvPr/>
        </p:nvSpPr>
        <p:spPr>
          <a:xfrm>
            <a:off x="7232423" y="2194786"/>
            <a:ext cx="4545497" cy="2308324"/>
          </a:xfrm>
          <a:prstGeom prst="rect">
            <a:avLst/>
          </a:prstGeom>
          <a:noFill/>
        </p:spPr>
        <p:txBody>
          <a:bodyPr wrap="square">
            <a:spAutoFit/>
          </a:bodyPr>
          <a:lstStyle/>
          <a:p>
            <a:r>
              <a:rPr lang="es-MX" sz="1600" b="1" i="0" dirty="0">
                <a:solidFill>
                  <a:schemeClr val="accent1">
                    <a:lumMod val="60000"/>
                    <a:lumOff val="40000"/>
                  </a:schemeClr>
                </a:solidFill>
                <a:effectLst/>
              </a:rPr>
              <a:t>Deméritos de los métodos iterativos </a:t>
            </a:r>
            <a:r>
              <a:rPr lang="es-MX" sz="1600" b="0" i="0" dirty="0">
                <a:solidFill>
                  <a:schemeClr val="bg1"/>
                </a:solidFill>
                <a:effectLst/>
              </a:rPr>
              <a:t>Aunque el método iterativo tiene varios méritos, también tiene sus propias limitaciones. Son los siguientes: </a:t>
            </a:r>
            <a:br>
              <a:rPr lang="es-MX" sz="1600" b="0" i="0" dirty="0">
                <a:solidFill>
                  <a:schemeClr val="bg1"/>
                </a:solidFill>
                <a:effectLst/>
              </a:rPr>
            </a:br>
            <a:r>
              <a:rPr lang="es-MX" sz="1600" b="0" i="0" dirty="0">
                <a:solidFill>
                  <a:schemeClr val="bg1"/>
                </a:solidFill>
                <a:effectLst/>
              </a:rPr>
              <a:t>1. El código iterativo no es legible y, por lo tanto, no es fácil de entender. </a:t>
            </a:r>
            <a:br>
              <a:rPr lang="es-MX" sz="1600" b="0" i="0" dirty="0">
                <a:solidFill>
                  <a:schemeClr val="bg1"/>
                </a:solidFill>
                <a:effectLst/>
              </a:rPr>
            </a:br>
            <a:r>
              <a:rPr lang="es-MX" sz="1600" b="0" i="0" dirty="0">
                <a:solidFill>
                  <a:schemeClr val="bg1"/>
                </a:solidFill>
                <a:effectLst/>
              </a:rPr>
              <a:t>2. En las técnicas iterativas, el bucle de las declaraciones es necesario y necesita una lógica compleja. </a:t>
            </a:r>
            <a:br>
              <a:rPr lang="es-MX" sz="1600" b="0" i="0" dirty="0">
                <a:solidFill>
                  <a:schemeClr val="bg1"/>
                </a:solidFill>
                <a:effectLst/>
              </a:rPr>
            </a:br>
            <a:r>
              <a:rPr lang="es-MX" sz="1600" b="0" i="0" dirty="0">
                <a:solidFill>
                  <a:schemeClr val="bg1"/>
                </a:solidFill>
                <a:effectLst/>
              </a:rPr>
              <a:t>3. Las iteraciones pueden dar lugar a un código largo</a:t>
            </a:r>
            <a:endParaRPr lang="es-AR" sz="1600" dirty="0">
              <a:solidFill>
                <a:schemeClr val="bg1"/>
              </a:solidFill>
            </a:endParaRPr>
          </a:p>
        </p:txBody>
      </p:sp>
    </p:spTree>
    <p:extLst>
      <p:ext uri="{BB962C8B-B14F-4D97-AF65-F5344CB8AC3E}">
        <p14:creationId xmlns:p14="http://schemas.microsoft.com/office/powerpoint/2010/main" val="3826615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4B5B4871-1EF8-4A5D-BEC2-FD44D1DB398A}"/>
              </a:ext>
            </a:extLst>
          </p:cNvPr>
          <p:cNvSpPr txBox="1"/>
          <p:nvPr/>
        </p:nvSpPr>
        <p:spPr>
          <a:xfrm>
            <a:off x="248611" y="181819"/>
            <a:ext cx="10649069"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 </a:t>
            </a:r>
            <a:r>
              <a:rPr lang="es-MX" sz="2400" b="0" i="0" dirty="0">
                <a:solidFill>
                  <a:schemeClr val="bg1"/>
                </a:solidFill>
                <a:effectLst/>
                <a:latin typeface="Times New Roman" panose="02020603050405020304" pitchFamily="18" charset="0"/>
              </a:rPr>
              <a:t>Simulación de recursión mediante </a:t>
            </a:r>
            <a:r>
              <a:rPr lang="es-MX" sz="2400" b="0" i="0" dirty="0" err="1">
                <a:solidFill>
                  <a:schemeClr val="bg1"/>
                </a:solidFill>
                <a:effectLst/>
                <a:latin typeface="Times New Roman" panose="02020603050405020304" pitchFamily="18" charset="0"/>
              </a:rPr>
              <a:t>stack</a:t>
            </a:r>
            <a:r>
              <a:rPr lang="es-MX" sz="2400" b="0" i="0" dirty="0">
                <a:solidFill>
                  <a:schemeClr val="bg1"/>
                </a:solidFill>
                <a:effectLst/>
                <a:latin typeface="Times New Roman" panose="02020603050405020304" pitchFamily="18" charset="0"/>
              </a:rPr>
              <a:t> (Eliminación de la recursión)</a:t>
            </a:r>
            <a:endParaRPr lang="es-AR" sz="2400" dirty="0">
              <a:solidFill>
                <a:schemeClr val="bg1"/>
              </a:solidFill>
            </a:endParaRPr>
          </a:p>
        </p:txBody>
      </p:sp>
      <p:sp>
        <p:nvSpPr>
          <p:cNvPr id="8" name="CuadroTexto 7">
            <a:extLst>
              <a:ext uri="{FF2B5EF4-FFF2-40B4-BE49-F238E27FC236}">
                <a16:creationId xmlns:a16="http://schemas.microsoft.com/office/drawing/2014/main" id="{B153C981-1471-471C-8B8B-8FF182F547F3}"/>
              </a:ext>
            </a:extLst>
          </p:cNvPr>
          <p:cNvSpPr txBox="1"/>
          <p:nvPr/>
        </p:nvSpPr>
        <p:spPr>
          <a:xfrm>
            <a:off x="389349" y="1105287"/>
            <a:ext cx="11413301" cy="4647426"/>
          </a:xfrm>
          <a:prstGeom prst="rect">
            <a:avLst/>
          </a:prstGeom>
          <a:noFill/>
        </p:spPr>
        <p:txBody>
          <a:bodyPr wrap="square">
            <a:spAutoFit/>
          </a:bodyPr>
          <a:lstStyle/>
          <a:p>
            <a:r>
              <a:rPr lang="es-MX" sz="1600" b="0" i="0" dirty="0">
                <a:solidFill>
                  <a:schemeClr val="bg1"/>
                </a:solidFill>
                <a:effectLst/>
              </a:rPr>
              <a:t>Dondequiera que un objeto/proceso/relación de datos se defina recursivamente, a menudo es fácil describir los algoritmos de forma recursiva. Si un lenguaje de programación no admite la recursividad o uno necesita un código no recursivo, entonces un código recursivo se puede traducir a uno no recursivo. Una vez que se escribe una función recursiva y se verifica su corrección, se puede eliminar la recursividad para mayor eficiencia. Esto se puede hacer usando las siguientes reglas: </a:t>
            </a:r>
            <a:br>
              <a:rPr lang="es-MX" sz="1600" b="0" i="0" dirty="0">
                <a:solidFill>
                  <a:schemeClr val="bg1"/>
                </a:solidFill>
                <a:effectLst/>
              </a:rPr>
            </a:br>
            <a:endParaRPr lang="es-MX" sz="1600" b="0" i="0" dirty="0">
              <a:solidFill>
                <a:schemeClr val="bg1"/>
              </a:solidFill>
              <a:effectLst/>
            </a:endParaRPr>
          </a:p>
          <a:p>
            <a:pPr marL="342900" indent="-342900">
              <a:buAutoNum type="arabicPeriod"/>
            </a:pPr>
            <a:r>
              <a:rPr lang="es-MX" sz="1600" b="0" i="0" dirty="0">
                <a:solidFill>
                  <a:schemeClr val="bg1"/>
                </a:solidFill>
                <a:effectLst/>
              </a:rPr>
              <a:t>Al comienzo de la función recursiva, se inserta un código para crear una pila vacía. Esta pila se debe utilizar para contener los valores de los parámetros, las variables locales, el valor de la función y la dirección de retorno para cada llamada recursiva. </a:t>
            </a:r>
          </a:p>
          <a:p>
            <a:pPr marL="342900" indent="-342900">
              <a:buAutoNum type="arabicPeriod"/>
            </a:pPr>
            <a:r>
              <a:rPr lang="es-MX" sz="1600" b="0" i="0" dirty="0">
                <a:solidFill>
                  <a:schemeClr val="bg1"/>
                </a:solidFill>
                <a:effectLst/>
              </a:rPr>
              <a:t> La etiqueta de salto se adjunta a la primera instrucción ejecutable, digamos label_1. Ahora, reemplace cada llamada recursiva por un conjunto de instrucciones que realicen lo siguiente: </a:t>
            </a:r>
          </a:p>
          <a:p>
            <a:pPr marL="800100" lvl="1" indent="-342900">
              <a:buAutoNum type="arabicPeriod"/>
            </a:pPr>
            <a:r>
              <a:rPr lang="es-MX" sz="1600" b="0" i="0" dirty="0">
                <a:solidFill>
                  <a:schemeClr val="bg1"/>
                </a:solidFill>
                <a:effectLst/>
              </a:rPr>
              <a:t>Empuje los valores de todos los parámetros y variables locales en la pila. </a:t>
            </a:r>
          </a:p>
          <a:p>
            <a:pPr marL="800100" lvl="1" indent="-342900">
              <a:buAutoNum type="arabicPeriod"/>
            </a:pPr>
            <a:r>
              <a:rPr lang="es-MX" sz="1600" b="0" i="0" dirty="0">
                <a:solidFill>
                  <a:schemeClr val="bg1"/>
                </a:solidFill>
                <a:effectLst/>
              </a:rPr>
              <a:t>Crear la nueva etiqueta, </a:t>
            </a:r>
            <a:r>
              <a:rPr lang="es-MX" sz="1600" b="0" i="0" dirty="0" err="1">
                <a:solidFill>
                  <a:schemeClr val="bg1"/>
                </a:solidFill>
                <a:effectLst/>
              </a:rPr>
              <a:t>label_i</a:t>
            </a:r>
            <a:r>
              <a:rPr lang="es-MX" sz="1600" b="0" i="0" dirty="0">
                <a:solidFill>
                  <a:schemeClr val="bg1"/>
                </a:solidFill>
                <a:effectLst/>
              </a:rPr>
              <a:t> y almacenar i en la pila. El valor i de esta etiqueta se utilizará para calcular la dirección de retorno. Esta etiqueta se coloca en el programa como se describe en el paso 2(e). </a:t>
            </a:r>
          </a:p>
          <a:p>
            <a:pPr marL="800100" lvl="1" indent="-342900">
              <a:buAutoNum type="arabicPeriod"/>
            </a:pPr>
            <a:r>
              <a:rPr lang="es-MX" sz="1600" b="0" i="0" dirty="0">
                <a:solidFill>
                  <a:schemeClr val="bg1"/>
                </a:solidFill>
                <a:effectLst/>
              </a:rPr>
              <a:t>Evaluar los argumentos de esta convocatoria, que pueden ser parte de la expresión. Asigne estos valores a los parámetros formales apropiados. </a:t>
            </a:r>
          </a:p>
          <a:p>
            <a:pPr marL="800100" lvl="1" indent="-342900">
              <a:buAutoNum type="arabicPeriod"/>
            </a:pPr>
            <a:r>
              <a:rPr lang="es-MX" sz="1600" b="0" i="0" dirty="0">
                <a:solidFill>
                  <a:schemeClr val="bg1"/>
                </a:solidFill>
                <a:effectLst/>
              </a:rPr>
              <a:t>Inserte una rama incondicional al principio de la función. e) Adjunte la etiqueta creada en el paso 2 b) a la declaración inmediatamente después de la rama incondicional. </a:t>
            </a:r>
          </a:p>
          <a:p>
            <a:pPr marL="800100" lvl="1" indent="-342900">
              <a:buAutoNum type="arabicPeriod"/>
            </a:pPr>
            <a:r>
              <a:rPr lang="es-MX" sz="1600" b="0" i="0" dirty="0">
                <a:solidFill>
                  <a:schemeClr val="bg1"/>
                </a:solidFill>
                <a:effectLst/>
              </a:rPr>
              <a:t>Adjunte la etiqueta a una instrucción que recupere el valor de la función de la parte superior de la pila. Luego, haga uso de este valor de cualquier manera que el programa recursivo describa.</a:t>
            </a:r>
            <a:endParaRPr lang="es-AR" sz="1600" dirty="0">
              <a:solidFill>
                <a:schemeClr val="bg1"/>
              </a:solidFill>
            </a:endParaRPr>
          </a:p>
        </p:txBody>
      </p:sp>
    </p:spTree>
    <p:extLst>
      <p:ext uri="{BB962C8B-B14F-4D97-AF65-F5344CB8AC3E}">
        <p14:creationId xmlns:p14="http://schemas.microsoft.com/office/powerpoint/2010/main" val="2347493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4B5B4871-1EF8-4A5D-BEC2-FD44D1DB398A}"/>
              </a:ext>
            </a:extLst>
          </p:cNvPr>
          <p:cNvSpPr txBox="1"/>
          <p:nvPr/>
        </p:nvSpPr>
        <p:spPr>
          <a:xfrm>
            <a:off x="248611" y="181819"/>
            <a:ext cx="10649069"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 </a:t>
            </a:r>
            <a:r>
              <a:rPr lang="es-MX" sz="2400" b="0" i="0" dirty="0">
                <a:solidFill>
                  <a:schemeClr val="bg1"/>
                </a:solidFill>
                <a:effectLst/>
                <a:latin typeface="Times New Roman" panose="02020603050405020304" pitchFamily="18" charset="0"/>
              </a:rPr>
              <a:t>Simulación de recursión mediante </a:t>
            </a:r>
            <a:r>
              <a:rPr lang="es-MX" sz="2400" b="0" i="0" dirty="0" err="1">
                <a:solidFill>
                  <a:schemeClr val="bg1"/>
                </a:solidFill>
                <a:effectLst/>
                <a:latin typeface="Times New Roman" panose="02020603050405020304" pitchFamily="18" charset="0"/>
              </a:rPr>
              <a:t>stack</a:t>
            </a:r>
            <a:r>
              <a:rPr lang="es-MX" sz="2400" b="0" i="0" dirty="0">
                <a:solidFill>
                  <a:schemeClr val="bg1"/>
                </a:solidFill>
                <a:effectLst/>
                <a:latin typeface="Times New Roman" panose="02020603050405020304" pitchFamily="18" charset="0"/>
              </a:rPr>
              <a:t> (Eliminación de la recursión)</a:t>
            </a:r>
            <a:endParaRPr lang="es-AR" sz="2400" dirty="0">
              <a:solidFill>
                <a:schemeClr val="bg1"/>
              </a:solidFill>
            </a:endParaRPr>
          </a:p>
        </p:txBody>
      </p:sp>
      <p:sp>
        <p:nvSpPr>
          <p:cNvPr id="5" name="CuadroTexto 4">
            <a:extLst>
              <a:ext uri="{FF2B5EF4-FFF2-40B4-BE49-F238E27FC236}">
                <a16:creationId xmlns:a16="http://schemas.microsoft.com/office/drawing/2014/main" id="{27A831FC-8FA7-49A9-9F2C-6927E94B6769}"/>
              </a:ext>
            </a:extLst>
          </p:cNvPr>
          <p:cNvSpPr txBox="1"/>
          <p:nvPr/>
        </p:nvSpPr>
        <p:spPr>
          <a:xfrm>
            <a:off x="456689" y="1224445"/>
            <a:ext cx="10910007" cy="5262979"/>
          </a:xfrm>
          <a:prstGeom prst="rect">
            <a:avLst/>
          </a:prstGeom>
          <a:noFill/>
        </p:spPr>
        <p:txBody>
          <a:bodyPr wrap="square">
            <a:spAutoFit/>
          </a:bodyPr>
          <a:lstStyle/>
          <a:p>
            <a:r>
              <a:rPr lang="es-MX" sz="1600" b="0" i="0" dirty="0">
                <a:solidFill>
                  <a:schemeClr val="bg1"/>
                </a:solidFill>
                <a:effectLst/>
              </a:rPr>
              <a:t>3. Una vez que se hayan eliminado todas las llamadas recursivas, reemplace todas las instrucciones </a:t>
            </a:r>
            <a:r>
              <a:rPr lang="es-MX" sz="1600" b="0" i="0" dirty="0" err="1">
                <a:solidFill>
                  <a:schemeClr val="bg1"/>
                </a:solidFill>
                <a:effectLst/>
              </a:rPr>
              <a:t>return</a:t>
            </a:r>
            <a:r>
              <a:rPr lang="es-MX" sz="1600" b="0" i="0" dirty="0">
                <a:solidFill>
                  <a:schemeClr val="bg1"/>
                </a:solidFill>
                <a:effectLst/>
              </a:rPr>
              <a:t> siguiendo los siguientes pasos: </a:t>
            </a:r>
            <a:br>
              <a:rPr lang="es-MX" sz="1600" b="0" i="0" dirty="0">
                <a:solidFill>
                  <a:schemeClr val="bg1"/>
                </a:solidFill>
                <a:effectLst/>
              </a:rPr>
            </a:br>
            <a:endParaRPr lang="es-MX" sz="1600" b="0" i="0" dirty="0">
              <a:solidFill>
                <a:schemeClr val="bg1"/>
              </a:solidFill>
              <a:effectLst/>
            </a:endParaRPr>
          </a:p>
          <a:p>
            <a:pPr marL="342900" indent="-342900">
              <a:buAutoNum type="alphaLcParenR"/>
            </a:pPr>
            <a:r>
              <a:rPr lang="es-MX" sz="1600" b="0" i="0" dirty="0">
                <a:solidFill>
                  <a:schemeClr val="bg1"/>
                </a:solidFill>
                <a:effectLst/>
              </a:rPr>
              <a:t>Si la pila está vacía, ejecute un retorno normal. </a:t>
            </a:r>
          </a:p>
          <a:p>
            <a:pPr marL="342900" indent="-342900">
              <a:buAutoNum type="alphaLcParenR"/>
            </a:pPr>
            <a:r>
              <a:rPr lang="es-MX" sz="1600" b="0" i="0" dirty="0">
                <a:solidFill>
                  <a:schemeClr val="bg1"/>
                </a:solidFill>
                <a:effectLst/>
              </a:rPr>
              <a:t>b) De lo contrario, tome el valor actual de todos los parámetros de salida (explícita o implícitamente entendidos como de tipo salida o entrada) y asigne estos valores a las variables correspondientes que se encuentran en la parte superior de la pila. </a:t>
            </a:r>
          </a:p>
          <a:p>
            <a:pPr marL="342900" indent="-342900">
              <a:buAutoNum type="alphaLcParenR"/>
            </a:pPr>
            <a:r>
              <a:rPr lang="es-MX" sz="1600" b="0" i="0" dirty="0">
                <a:solidFill>
                  <a:schemeClr val="bg1"/>
                </a:solidFill>
                <a:effectLst/>
              </a:rPr>
              <a:t>c) Ahora, inserte un código que elimine el índice de la dirección de retorno de la pila si se ha colocado alguno allí. Asigne esta dirección a alguna variable no utilizada.</a:t>
            </a:r>
          </a:p>
          <a:p>
            <a:pPr marL="342900" indent="-342900">
              <a:buAutoNum type="alphaLcParenR"/>
            </a:pPr>
            <a:r>
              <a:rPr lang="es-MX" sz="1600" b="0" i="0" dirty="0">
                <a:solidFill>
                  <a:schemeClr val="bg1"/>
                </a:solidFill>
                <a:effectLst/>
              </a:rPr>
              <a:t>d) Eliminar los valores de todas las variables y parámetros locales de la pila y asignarlos a sus variables correspondientes. </a:t>
            </a:r>
          </a:p>
          <a:p>
            <a:pPr marL="342900" indent="-342900">
              <a:buAutoNum type="alphaLcParenR"/>
            </a:pPr>
            <a:r>
              <a:rPr lang="es-MX" sz="1600" dirty="0">
                <a:solidFill>
                  <a:schemeClr val="bg1"/>
                </a:solidFill>
              </a:rPr>
              <a:t>       </a:t>
            </a:r>
            <a:r>
              <a:rPr lang="es-MX" sz="1600" b="0" i="0" dirty="0">
                <a:solidFill>
                  <a:schemeClr val="bg1"/>
                </a:solidFill>
                <a:effectLst/>
              </a:rPr>
              <a:t>e) Si se trata de una función, inserte instrucciones para evaluar la expresión inmediatamente después de </a:t>
            </a:r>
            <a:r>
              <a:rPr lang="es-MX" sz="1600" b="0" i="0" dirty="0" err="1">
                <a:solidFill>
                  <a:schemeClr val="bg1"/>
                </a:solidFill>
                <a:effectLst/>
              </a:rPr>
              <a:t>return</a:t>
            </a:r>
            <a:r>
              <a:rPr lang="es-MX" sz="1600" b="0" i="0" dirty="0">
                <a:solidFill>
                  <a:schemeClr val="bg1"/>
                </a:solidFill>
                <a:effectLst/>
              </a:rPr>
              <a:t>() y almacene el resultado en la parte superior de la pila. </a:t>
            </a:r>
          </a:p>
          <a:p>
            <a:pPr marL="342900" indent="-342900">
              <a:buAutoNum type="alphaLcParenR"/>
            </a:pPr>
            <a:r>
              <a:rPr lang="es-MX" sz="1600" b="0" i="0" dirty="0">
                <a:solidFill>
                  <a:schemeClr val="bg1"/>
                </a:solidFill>
                <a:effectLst/>
              </a:rPr>
              <a:t>Utilizar el índice de la etiqueta de la dirección de retorno para ejecutar una bifurcación en esa etiqueta. Si todas estas reglas se siguen cuidadosamente, se puede convertir la recursión en un código iterativo. </a:t>
            </a:r>
            <a:br>
              <a:rPr lang="es-MX" sz="1600" b="0" i="0" dirty="0">
                <a:solidFill>
                  <a:schemeClr val="bg1"/>
                </a:solidFill>
                <a:effectLst/>
              </a:rPr>
            </a:br>
            <a:br>
              <a:rPr lang="es-MX" sz="1600" b="0" i="0" dirty="0">
                <a:solidFill>
                  <a:schemeClr val="bg1"/>
                </a:solidFill>
                <a:effectLst/>
              </a:rPr>
            </a:br>
            <a:r>
              <a:rPr lang="es-MX" sz="1600" b="0" i="0" dirty="0">
                <a:solidFill>
                  <a:schemeClr val="bg1"/>
                </a:solidFill>
                <a:effectLst/>
              </a:rPr>
              <a:t>C++ admite la recursión y se controla mediante una pila en tiempo de ejecución. Para cada llamada a la función, todos los parámetros reales se colocan en la pila. Esto también se denomina registro de activación. Este registro de activación contiene memoria para el valor devuelto: un puntero a la base del fotograma de pila anterior de la pila. Incluye la dirección de retorno, es decir, la dirección de la instrucción que se ejecutará después de que se complete la llamada a la función. También incluye memoria para todos los parámetros y para todas las variables locales de la función. El funcionamiento de la recursión es como se describió anteriormente</a:t>
            </a:r>
          </a:p>
          <a:p>
            <a:endParaRPr lang="es-AR" sz="1600" dirty="0">
              <a:solidFill>
                <a:schemeClr val="bg1"/>
              </a:solidFill>
            </a:endParaRPr>
          </a:p>
        </p:txBody>
      </p:sp>
    </p:spTree>
    <p:extLst>
      <p:ext uri="{BB962C8B-B14F-4D97-AF65-F5344CB8AC3E}">
        <p14:creationId xmlns:p14="http://schemas.microsoft.com/office/powerpoint/2010/main" val="3470211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3ADF227-6378-42CF-A41E-A8627D130B43}"/>
              </a:ext>
            </a:extLst>
          </p:cNvPr>
          <p:cNvSpPr txBox="1"/>
          <p:nvPr/>
        </p:nvSpPr>
        <p:spPr>
          <a:xfrm>
            <a:off x="384313" y="1415462"/>
            <a:ext cx="4412974" cy="3046988"/>
          </a:xfrm>
          <a:prstGeom prst="rect">
            <a:avLst/>
          </a:prstGeom>
          <a:noFill/>
        </p:spPr>
        <p:txBody>
          <a:bodyPr wrap="square">
            <a:spAutoFit/>
          </a:bodyPr>
          <a:lstStyle/>
          <a:p>
            <a:r>
              <a:rPr lang="es-MX" sz="1600" b="0" i="0" dirty="0">
                <a:solidFill>
                  <a:schemeClr val="bg1"/>
                </a:solidFill>
                <a:effectLst/>
              </a:rPr>
              <a:t>Aplicaciones de recursión Las siguientes son las principales áreas donde se puede aplicar el proceso de recursión: </a:t>
            </a:r>
            <a:br>
              <a:rPr lang="es-MX" sz="1600" b="0" i="0" dirty="0">
                <a:solidFill>
                  <a:schemeClr val="bg1"/>
                </a:solidFill>
                <a:effectLst/>
              </a:rPr>
            </a:br>
            <a:endParaRPr lang="es-MX" sz="1600" b="0" i="0" dirty="0">
              <a:solidFill>
                <a:schemeClr val="bg1"/>
              </a:solidFill>
              <a:effectLst/>
            </a:endParaRPr>
          </a:p>
          <a:p>
            <a:pPr marL="342900" indent="-342900">
              <a:buAutoNum type="arabicPeriod"/>
            </a:pPr>
            <a:r>
              <a:rPr lang="es-MX" sz="1600" b="0" i="0" dirty="0">
                <a:solidFill>
                  <a:schemeClr val="accent1">
                    <a:lumMod val="60000"/>
                    <a:lumOff val="40000"/>
                  </a:schemeClr>
                </a:solidFill>
                <a:effectLst/>
              </a:rPr>
              <a:t>Inteligencia artificial </a:t>
            </a:r>
          </a:p>
          <a:p>
            <a:pPr marL="342900" indent="-342900">
              <a:buAutoNum type="arabicPeriod"/>
            </a:pPr>
            <a:r>
              <a:rPr lang="es-MX" sz="1600" b="0" i="0" dirty="0">
                <a:solidFill>
                  <a:schemeClr val="accent1">
                    <a:lumMod val="60000"/>
                    <a:lumOff val="40000"/>
                  </a:schemeClr>
                </a:solidFill>
                <a:effectLst/>
              </a:rPr>
              <a:t>Técnicas de búsqueda </a:t>
            </a:r>
          </a:p>
          <a:p>
            <a:pPr marL="342900" indent="-342900">
              <a:buAutoNum type="arabicPeriod"/>
            </a:pPr>
            <a:r>
              <a:rPr lang="es-MX" sz="1600" b="0" i="0" dirty="0">
                <a:solidFill>
                  <a:schemeClr val="accent1">
                    <a:lumMod val="60000"/>
                    <a:lumOff val="40000"/>
                  </a:schemeClr>
                </a:solidFill>
                <a:effectLst/>
              </a:rPr>
              <a:t>Juego </a:t>
            </a:r>
          </a:p>
          <a:p>
            <a:pPr marL="342900" indent="-342900">
              <a:buAutoNum type="arabicPeriod"/>
            </a:pPr>
            <a:r>
              <a:rPr lang="es-MX" sz="1600" b="0" i="0" dirty="0">
                <a:solidFill>
                  <a:schemeClr val="accent1">
                    <a:lumMod val="60000"/>
                    <a:lumOff val="40000"/>
                  </a:schemeClr>
                </a:solidFill>
                <a:effectLst/>
              </a:rPr>
              <a:t>Lingüística computacional y procesamiento del lenguaje natural </a:t>
            </a:r>
          </a:p>
          <a:p>
            <a:pPr marL="342900" indent="-342900">
              <a:buAutoNum type="arabicPeriod"/>
            </a:pPr>
            <a:r>
              <a:rPr lang="es-MX" sz="1600" b="0" i="0" dirty="0">
                <a:solidFill>
                  <a:schemeClr val="accent1">
                    <a:lumMod val="60000"/>
                    <a:lumOff val="40000"/>
                  </a:schemeClr>
                </a:solidFill>
                <a:effectLst/>
              </a:rPr>
              <a:t>Sistemas expertos </a:t>
            </a:r>
          </a:p>
          <a:p>
            <a:pPr marL="342900" indent="-342900">
              <a:buAutoNum type="arabicPeriod"/>
            </a:pPr>
            <a:r>
              <a:rPr lang="es-MX" sz="1600" b="0" i="0" dirty="0">
                <a:solidFill>
                  <a:schemeClr val="accent1">
                    <a:lumMod val="60000"/>
                    <a:lumOff val="40000"/>
                  </a:schemeClr>
                </a:solidFill>
                <a:effectLst/>
              </a:rPr>
              <a:t>Reconocimiento de patrones y visión artificial </a:t>
            </a:r>
          </a:p>
          <a:p>
            <a:pPr marL="342900" indent="-342900">
              <a:buAutoNum type="arabicPeriod"/>
            </a:pPr>
            <a:r>
              <a:rPr lang="es-MX" sz="1600" b="0" i="0" dirty="0">
                <a:solidFill>
                  <a:schemeClr val="accent1">
                    <a:lumMod val="60000"/>
                    <a:lumOff val="40000"/>
                  </a:schemeClr>
                </a:solidFill>
                <a:effectLst/>
              </a:rPr>
              <a:t>Robótica</a:t>
            </a:r>
            <a:endParaRPr lang="es-AR" sz="1600" dirty="0">
              <a:solidFill>
                <a:schemeClr val="accent1">
                  <a:lumMod val="60000"/>
                  <a:lumOff val="40000"/>
                </a:schemeClr>
              </a:solidFill>
            </a:endParaRPr>
          </a:p>
        </p:txBody>
      </p:sp>
      <p:sp>
        <p:nvSpPr>
          <p:cNvPr id="6" name="CuadroTexto 5">
            <a:extLst>
              <a:ext uri="{FF2B5EF4-FFF2-40B4-BE49-F238E27FC236}">
                <a16:creationId xmlns:a16="http://schemas.microsoft.com/office/drawing/2014/main" id="{BFCA2403-B48E-4FDD-B13F-8569F13BD6BA}"/>
              </a:ext>
            </a:extLst>
          </p:cNvPr>
          <p:cNvSpPr txBox="1"/>
          <p:nvPr/>
        </p:nvSpPr>
        <p:spPr>
          <a:xfrm>
            <a:off x="248611" y="181819"/>
            <a:ext cx="5497723"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 Aplicaciones - Resumen </a:t>
            </a:r>
            <a:endParaRPr lang="es-AR" sz="2400" dirty="0">
              <a:solidFill>
                <a:schemeClr val="bg1"/>
              </a:solidFill>
            </a:endParaRPr>
          </a:p>
        </p:txBody>
      </p:sp>
      <p:sp>
        <p:nvSpPr>
          <p:cNvPr id="8" name="CuadroTexto 7">
            <a:extLst>
              <a:ext uri="{FF2B5EF4-FFF2-40B4-BE49-F238E27FC236}">
                <a16:creationId xmlns:a16="http://schemas.microsoft.com/office/drawing/2014/main" id="{150F5861-C35C-465E-9609-AFC42D0FAC59}"/>
              </a:ext>
            </a:extLst>
          </p:cNvPr>
          <p:cNvSpPr txBox="1"/>
          <p:nvPr/>
        </p:nvSpPr>
        <p:spPr>
          <a:xfrm>
            <a:off x="5411983" y="1077837"/>
            <a:ext cx="6395703" cy="5262979"/>
          </a:xfrm>
          <a:prstGeom prst="rect">
            <a:avLst/>
          </a:prstGeom>
          <a:noFill/>
        </p:spPr>
        <p:txBody>
          <a:bodyPr wrap="square">
            <a:spAutoFit/>
          </a:bodyPr>
          <a:lstStyle/>
          <a:p>
            <a:r>
              <a:rPr lang="es-MX" sz="1600" b="0" i="0" dirty="0">
                <a:solidFill>
                  <a:schemeClr val="bg1"/>
                </a:solidFill>
                <a:effectLst/>
              </a:rPr>
              <a:t>Conclusiones: </a:t>
            </a:r>
          </a:p>
          <a:p>
            <a:endParaRPr lang="es-MX" sz="1600" b="0" i="0" dirty="0">
              <a:solidFill>
                <a:schemeClr val="bg1"/>
              </a:solidFill>
              <a:effectLst/>
            </a:endParaRPr>
          </a:p>
          <a:p>
            <a:r>
              <a:rPr lang="es-MX" sz="1600" b="0" i="0" dirty="0">
                <a:solidFill>
                  <a:schemeClr val="bg1"/>
                </a:solidFill>
                <a:effectLst/>
              </a:rPr>
              <a:t>•Una función puede llamarse a sí misma u otras funciones, y las funciones llamadas a su vez pueden volver a llamar a la función de llamada. Tales funciones se llaman funciones recursivas. </a:t>
            </a:r>
            <a:br>
              <a:rPr lang="es-MX" sz="1600" b="0" i="0" dirty="0">
                <a:solidFill>
                  <a:schemeClr val="bg1"/>
                </a:solidFill>
                <a:effectLst/>
              </a:rPr>
            </a:br>
            <a:r>
              <a:rPr lang="es-MX" sz="1600" b="0" i="0" dirty="0">
                <a:solidFill>
                  <a:schemeClr val="bg1"/>
                </a:solidFill>
                <a:effectLst/>
              </a:rPr>
              <a:t>• Cualquier código iterativo correcto se puede convertir en su código recursivo equivalente y viceversa. </a:t>
            </a:r>
          </a:p>
          <a:p>
            <a:r>
              <a:rPr lang="es-MX" sz="1600" b="0" i="0" dirty="0">
                <a:solidFill>
                  <a:schemeClr val="bg1"/>
                </a:solidFill>
                <a:effectLst/>
              </a:rPr>
              <a:t>• Los conceptos básicos y las ideas involucradas con la recursión son simples: una función que debe resolverse se trata como un gran problema y se resuelve a sí misma al usarse a sí misma para resolver un problema un poco más pequeño.  La relación de recurrencia se convierte fácilmente en código recursivo. </a:t>
            </a:r>
          </a:p>
          <a:p>
            <a:r>
              <a:rPr lang="es-MX" sz="1600" b="0" i="0" dirty="0">
                <a:solidFill>
                  <a:schemeClr val="bg1"/>
                </a:solidFill>
                <a:effectLst/>
              </a:rPr>
              <a:t>• El funcionamiento de la recursión es bastante sencillo.  Sin embargo, para comprender mejor el funcionamiento de la recursión y poder usarla bien, se requiere práctica. La mejor manera de obtener esto es escribir muchas funciones recursivas. </a:t>
            </a:r>
          </a:p>
          <a:p>
            <a:r>
              <a:rPr lang="es-MX" sz="1600" b="0" i="0" dirty="0">
                <a:solidFill>
                  <a:schemeClr val="bg1"/>
                </a:solidFill>
                <a:effectLst/>
              </a:rPr>
              <a:t>• La recursión se puede utilizar para dividir y conquistar algoritmos de búsqueda y ordenación para aumentar la eficacia de estas operaciones.</a:t>
            </a:r>
            <a:br>
              <a:rPr lang="es-MX" sz="1600" b="0" i="0" dirty="0">
                <a:solidFill>
                  <a:schemeClr val="bg1"/>
                </a:solidFill>
                <a:effectLst/>
              </a:rPr>
            </a:br>
            <a:r>
              <a:rPr lang="es-MX" sz="1600" b="0" i="0" dirty="0">
                <a:solidFill>
                  <a:schemeClr val="bg1"/>
                </a:solidFill>
                <a:effectLst/>
              </a:rPr>
              <a:t> • Para la mayoría de los problemas, como la Torre de Hanoi, la recursión presenta una solución increíblemente elegante que es fácil de codificar y fácil de entender.</a:t>
            </a:r>
            <a:endParaRPr lang="es-AR" sz="1600" dirty="0">
              <a:solidFill>
                <a:schemeClr val="bg1"/>
              </a:solidFill>
            </a:endParaRPr>
          </a:p>
        </p:txBody>
      </p:sp>
    </p:spTree>
    <p:extLst>
      <p:ext uri="{BB962C8B-B14F-4D97-AF65-F5344CB8AC3E}">
        <p14:creationId xmlns:p14="http://schemas.microsoft.com/office/powerpoint/2010/main" val="2210151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BFCA2403-B48E-4FDD-B13F-8569F13BD6BA}"/>
              </a:ext>
            </a:extLst>
          </p:cNvPr>
          <p:cNvSpPr txBox="1"/>
          <p:nvPr/>
        </p:nvSpPr>
        <p:spPr>
          <a:xfrm>
            <a:off x="248611" y="181819"/>
            <a:ext cx="3454664"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 Resumen </a:t>
            </a:r>
            <a:endParaRPr lang="es-AR" sz="2400" dirty="0">
              <a:solidFill>
                <a:schemeClr val="bg1"/>
              </a:solidFill>
            </a:endParaRPr>
          </a:p>
        </p:txBody>
      </p:sp>
      <p:sp>
        <p:nvSpPr>
          <p:cNvPr id="7" name="CuadroTexto 6">
            <a:extLst>
              <a:ext uri="{FF2B5EF4-FFF2-40B4-BE49-F238E27FC236}">
                <a16:creationId xmlns:a16="http://schemas.microsoft.com/office/drawing/2014/main" id="{D5777F1B-EBBC-40A6-A716-F8BEC61C863C}"/>
              </a:ext>
            </a:extLst>
          </p:cNvPr>
          <p:cNvSpPr txBox="1"/>
          <p:nvPr/>
        </p:nvSpPr>
        <p:spPr>
          <a:xfrm>
            <a:off x="102837" y="853190"/>
            <a:ext cx="6096000" cy="5693866"/>
          </a:xfrm>
          <a:prstGeom prst="rect">
            <a:avLst/>
          </a:prstGeom>
          <a:noFill/>
        </p:spPr>
        <p:txBody>
          <a:bodyPr wrap="square">
            <a:spAutoFit/>
          </a:bodyPr>
          <a:lstStyle/>
          <a:p>
            <a:r>
              <a:rPr lang="es-MX" sz="1400" b="1" i="0" dirty="0">
                <a:solidFill>
                  <a:schemeClr val="accent1">
                    <a:lumMod val="60000"/>
                    <a:lumOff val="40000"/>
                  </a:schemeClr>
                </a:solidFill>
                <a:effectLst/>
              </a:rPr>
              <a:t>Recursividad binaria </a:t>
            </a:r>
            <a:r>
              <a:rPr lang="es-MX" sz="1400" b="0" i="0" dirty="0">
                <a:solidFill>
                  <a:schemeClr val="bg1"/>
                </a:solidFill>
                <a:effectLst/>
              </a:rPr>
              <a:t>Una función recursiva unaria simple se llama a sí misma una vez, mientras que la función recursiva binaria se llama a sí misma dos veces. Un factorial es una función unaria, mientras que Fibonacci es una recursión binaria.</a:t>
            </a:r>
            <a:br>
              <a:rPr lang="es-MX" sz="1400" b="0" i="0" dirty="0">
                <a:solidFill>
                  <a:schemeClr val="bg1"/>
                </a:solidFill>
                <a:effectLst/>
              </a:rPr>
            </a:br>
            <a:br>
              <a:rPr lang="es-MX" sz="1400" b="0" i="0" dirty="0">
                <a:solidFill>
                  <a:schemeClr val="bg1"/>
                </a:solidFill>
                <a:effectLst/>
              </a:rPr>
            </a:br>
            <a:r>
              <a:rPr lang="es-MX" sz="1400" b="0" i="0" dirty="0">
                <a:solidFill>
                  <a:schemeClr val="accent1">
                    <a:lumMod val="60000"/>
                    <a:lumOff val="40000"/>
                  </a:schemeClr>
                </a:solidFill>
                <a:effectLst/>
              </a:rPr>
              <a:t> </a:t>
            </a:r>
            <a:r>
              <a:rPr lang="es-MX" sz="1400" b="1" i="0" dirty="0">
                <a:solidFill>
                  <a:schemeClr val="accent1">
                    <a:lumMod val="60000"/>
                    <a:lumOff val="40000"/>
                  </a:schemeClr>
                </a:solidFill>
                <a:effectLst/>
              </a:rPr>
              <a:t>Profundidad de recursión </a:t>
            </a:r>
            <a:r>
              <a:rPr lang="es-MX" sz="1400" b="0" i="0" dirty="0">
                <a:solidFill>
                  <a:schemeClr val="bg1"/>
                </a:solidFill>
                <a:effectLst/>
              </a:rPr>
              <a:t>El número de veces que una función se llama a sí misma se conoce como la profundidad recursiva de esa función. </a:t>
            </a:r>
            <a:br>
              <a:rPr lang="es-MX" sz="1400" b="0" i="0" dirty="0">
                <a:solidFill>
                  <a:schemeClr val="bg1"/>
                </a:solidFill>
                <a:effectLst/>
              </a:rPr>
            </a:br>
            <a:br>
              <a:rPr lang="es-MX" sz="1400" b="0" i="0" dirty="0">
                <a:solidFill>
                  <a:schemeClr val="bg1"/>
                </a:solidFill>
                <a:effectLst/>
              </a:rPr>
            </a:br>
            <a:r>
              <a:rPr lang="es-MX" sz="1400" b="1" i="0" dirty="0">
                <a:solidFill>
                  <a:schemeClr val="accent1">
                    <a:lumMod val="60000"/>
                    <a:lumOff val="40000"/>
                  </a:schemeClr>
                </a:solidFill>
                <a:effectLst/>
              </a:rPr>
              <a:t>Recursión directa e indirecta </a:t>
            </a:r>
            <a:r>
              <a:rPr lang="es-MX" sz="1400" b="0" i="0" dirty="0">
                <a:solidFill>
                  <a:schemeClr val="bg1"/>
                </a:solidFill>
                <a:effectLst/>
              </a:rPr>
              <a:t>Cuando una función recursiva se llama a sí misma directamente, se llama recursión directa y cuando la función llama a otra función, que a su vez llama a la primera función, se llama recursión indirecta. </a:t>
            </a:r>
            <a:br>
              <a:rPr lang="es-MX" sz="1400" b="0" i="0" dirty="0">
                <a:solidFill>
                  <a:schemeClr val="bg1"/>
                </a:solidFill>
                <a:effectLst/>
              </a:rPr>
            </a:br>
            <a:br>
              <a:rPr lang="es-MX" sz="1400" b="0" i="0" dirty="0">
                <a:solidFill>
                  <a:schemeClr val="bg1"/>
                </a:solidFill>
                <a:effectLst/>
              </a:rPr>
            </a:br>
            <a:r>
              <a:rPr lang="es-MX" sz="1400" b="1" i="0" dirty="0">
                <a:solidFill>
                  <a:schemeClr val="accent1">
                    <a:lumMod val="60000"/>
                    <a:lumOff val="40000"/>
                  </a:schemeClr>
                </a:solidFill>
                <a:effectLst/>
              </a:rPr>
              <a:t>Condición final</a:t>
            </a:r>
            <a:r>
              <a:rPr lang="es-MX" sz="1400" b="1" i="0" dirty="0">
                <a:solidFill>
                  <a:schemeClr val="bg1"/>
                </a:solidFill>
                <a:effectLst/>
              </a:rPr>
              <a:t> </a:t>
            </a:r>
            <a:r>
              <a:rPr lang="es-MX" sz="1400" b="0" i="0" dirty="0">
                <a:solidFill>
                  <a:schemeClr val="bg1"/>
                </a:solidFill>
                <a:effectLst/>
              </a:rPr>
              <a:t>Las funciones recursivas generalmente tienen y de hecho deberían tener una condición que terminaría las llamadas recursivas. Esta condición de terminación se denomina condición de finalización. En la función factorial, cuando n = 1 la función devuelve 1. Si esta condición no estuviera presente, la función seguiría llamándose a sí misma con los valores 3, 2, 1, 0, -1, -2, y así sucesivamente hasta la </a:t>
            </a:r>
            <a:r>
              <a:rPr lang="es-MX" sz="1400" b="0" i="0" dirty="0" err="1">
                <a:solidFill>
                  <a:schemeClr val="bg1"/>
                </a:solidFill>
                <a:effectLst/>
              </a:rPr>
              <a:t>infi</a:t>
            </a:r>
            <a:r>
              <a:rPr lang="es-MX" sz="1400" b="0" i="0" dirty="0">
                <a:solidFill>
                  <a:schemeClr val="bg1"/>
                </a:solidFill>
                <a:effectLst/>
              </a:rPr>
              <a:t> </a:t>
            </a:r>
            <a:r>
              <a:rPr lang="es-MX" sz="1400" b="0" i="0" dirty="0" err="1">
                <a:solidFill>
                  <a:schemeClr val="bg1"/>
                </a:solidFill>
                <a:effectLst/>
              </a:rPr>
              <a:t>nidad</a:t>
            </a:r>
            <a:r>
              <a:rPr lang="es-MX" sz="1400" b="0" i="0" dirty="0">
                <a:solidFill>
                  <a:schemeClr val="bg1"/>
                </a:solidFill>
                <a:effectLst/>
              </a:rPr>
              <a:t>. Tal recursión se conoce como recursión sin fin. </a:t>
            </a:r>
            <a:br>
              <a:rPr lang="es-MX" sz="1400" b="0" i="0" dirty="0">
                <a:solidFill>
                  <a:schemeClr val="bg1"/>
                </a:solidFill>
                <a:effectLst/>
              </a:rPr>
            </a:br>
            <a:br>
              <a:rPr lang="es-MX" sz="1400" b="0" i="0" dirty="0">
                <a:solidFill>
                  <a:schemeClr val="bg1"/>
                </a:solidFill>
                <a:effectLst/>
              </a:rPr>
            </a:br>
            <a:r>
              <a:rPr lang="es-MX" sz="1400" b="1" i="0" dirty="0">
                <a:solidFill>
                  <a:schemeClr val="accent1">
                    <a:lumMod val="60000"/>
                    <a:lumOff val="40000"/>
                  </a:schemeClr>
                </a:solidFill>
                <a:effectLst/>
              </a:rPr>
              <a:t>Recursión lineal y arbórea </a:t>
            </a:r>
            <a:r>
              <a:rPr lang="es-MX" sz="1400" b="0" i="0" dirty="0">
                <a:solidFill>
                  <a:schemeClr val="bg1"/>
                </a:solidFill>
                <a:effectLst/>
              </a:rPr>
              <a:t>Dependiendo de la forma en que crece la recursión, se clasifica como lineal o arbórea. Se dice que una función recursiva es linealmente recursiva cuando ninguna operación pendiente implica otra llamada recursiva. Si hay otra llamada recursiva en el conjunto de operaciones que se completarán después de que termine la recursión, entonces se denomina recursión de árbol. Factorial es un ejemplo de recursión lineal y Fibonacci es un ejemplo de recursión de árboles.</a:t>
            </a:r>
            <a:endParaRPr lang="es-AR" sz="1400" dirty="0">
              <a:solidFill>
                <a:schemeClr val="bg1"/>
              </a:solidFill>
            </a:endParaRPr>
          </a:p>
        </p:txBody>
      </p:sp>
      <p:sp>
        <p:nvSpPr>
          <p:cNvPr id="9" name="CuadroTexto 8">
            <a:extLst>
              <a:ext uri="{FF2B5EF4-FFF2-40B4-BE49-F238E27FC236}">
                <a16:creationId xmlns:a16="http://schemas.microsoft.com/office/drawing/2014/main" id="{6A581D30-33F3-4A4D-B9C9-FE56581A2CD8}"/>
              </a:ext>
            </a:extLst>
          </p:cNvPr>
          <p:cNvSpPr txBox="1"/>
          <p:nvPr/>
        </p:nvSpPr>
        <p:spPr>
          <a:xfrm>
            <a:off x="6445668" y="443429"/>
            <a:ext cx="5216247" cy="5909310"/>
          </a:xfrm>
          <a:prstGeom prst="rect">
            <a:avLst/>
          </a:prstGeom>
          <a:noFill/>
        </p:spPr>
        <p:txBody>
          <a:bodyPr wrap="square">
            <a:spAutoFit/>
          </a:bodyPr>
          <a:lstStyle/>
          <a:p>
            <a:r>
              <a:rPr lang="es-MX" sz="1400" b="1" i="0" dirty="0">
                <a:solidFill>
                  <a:schemeClr val="accent1">
                    <a:lumMod val="60000"/>
                    <a:lumOff val="40000"/>
                  </a:schemeClr>
                </a:solidFill>
                <a:effectLst/>
              </a:rPr>
              <a:t>Relación de recurrencia </a:t>
            </a:r>
            <a:r>
              <a:rPr lang="es-MX" sz="1400" b="0" i="0" dirty="0">
                <a:solidFill>
                  <a:schemeClr val="bg1"/>
                </a:solidFill>
                <a:effectLst/>
              </a:rPr>
              <a:t>Una recurrencia es una función matemática bien demostrada escrita en términos de sí misma; es una función matemática desafiada recursivamente como n! = n × (n - 1)!</a:t>
            </a:r>
            <a:br>
              <a:rPr lang="es-MX" sz="1400" b="0" i="0" dirty="0">
                <a:solidFill>
                  <a:schemeClr val="bg1"/>
                </a:solidFill>
                <a:effectLst/>
              </a:rPr>
            </a:br>
            <a:br>
              <a:rPr lang="es-MX" sz="1400" b="0" i="0" dirty="0">
                <a:solidFill>
                  <a:schemeClr val="bg1"/>
                </a:solidFill>
                <a:effectLst/>
              </a:rPr>
            </a:br>
            <a:r>
              <a:rPr lang="es-MX" sz="1400" b="1" i="0" dirty="0">
                <a:solidFill>
                  <a:schemeClr val="bg1"/>
                </a:solidFill>
                <a:effectLst/>
              </a:rPr>
              <a:t> </a:t>
            </a:r>
            <a:r>
              <a:rPr lang="es-MX" sz="1400" b="1" i="0" dirty="0">
                <a:solidFill>
                  <a:schemeClr val="accent1">
                    <a:lumMod val="60000"/>
                    <a:lumOff val="40000"/>
                  </a:schemeClr>
                </a:solidFill>
                <a:effectLst/>
              </a:rPr>
              <a:t>Funciones recursivas </a:t>
            </a:r>
            <a:r>
              <a:rPr lang="es-MX" sz="1400" b="0" i="0" dirty="0">
                <a:solidFill>
                  <a:schemeClr val="bg1"/>
                </a:solidFill>
                <a:effectLst/>
              </a:rPr>
              <a:t>Una función puede llamarse a sí misma o llamar a otras funciones y las funciones llamadas a su vez de nuevo pueden llamar a la función de llamada. Tales funciones se llaman funciones recursivas. </a:t>
            </a:r>
            <a:br>
              <a:rPr lang="es-MX" sz="1400" b="0" i="0" dirty="0">
                <a:solidFill>
                  <a:schemeClr val="bg1"/>
                </a:solidFill>
                <a:effectLst/>
              </a:rPr>
            </a:br>
            <a:br>
              <a:rPr lang="es-MX" sz="1400" b="0" i="0" dirty="0">
                <a:solidFill>
                  <a:schemeClr val="bg1"/>
                </a:solidFill>
                <a:effectLst/>
              </a:rPr>
            </a:br>
            <a:r>
              <a:rPr lang="es-MX" sz="1400" b="1" i="0" dirty="0" err="1">
                <a:solidFill>
                  <a:schemeClr val="accent1">
                    <a:lumMod val="60000"/>
                    <a:lumOff val="40000"/>
                  </a:schemeClr>
                </a:solidFill>
                <a:effectLst/>
              </a:rPr>
              <a:t>Stack</a:t>
            </a:r>
            <a:r>
              <a:rPr lang="es-MX" sz="1400" b="1" i="0" dirty="0">
                <a:solidFill>
                  <a:schemeClr val="accent1">
                    <a:lumMod val="60000"/>
                    <a:lumOff val="40000"/>
                  </a:schemeClr>
                </a:solidFill>
                <a:effectLst/>
              </a:rPr>
              <a:t> </a:t>
            </a:r>
            <a:r>
              <a:rPr lang="es-MX" sz="1400" b="1" i="0" dirty="0" err="1">
                <a:solidFill>
                  <a:schemeClr val="accent1">
                    <a:lumMod val="60000"/>
                    <a:lumOff val="40000"/>
                  </a:schemeClr>
                </a:solidFill>
                <a:effectLst/>
              </a:rPr>
              <a:t>overfl</a:t>
            </a:r>
            <a:r>
              <a:rPr lang="es-MX" sz="1400" b="1" i="0" dirty="0">
                <a:solidFill>
                  <a:schemeClr val="accent1">
                    <a:lumMod val="60000"/>
                    <a:lumOff val="40000"/>
                  </a:schemeClr>
                </a:solidFill>
                <a:effectLst/>
              </a:rPr>
              <a:t> </a:t>
            </a:r>
            <a:r>
              <a:rPr lang="es-MX" sz="1400" b="1" i="0" dirty="0" err="1">
                <a:solidFill>
                  <a:schemeClr val="accent1">
                    <a:lumMod val="60000"/>
                    <a:lumOff val="40000"/>
                  </a:schemeClr>
                </a:solidFill>
                <a:effectLst/>
              </a:rPr>
              <a:t>ow</a:t>
            </a:r>
            <a:r>
              <a:rPr lang="es-MX" sz="1400" b="1" i="0" dirty="0">
                <a:solidFill>
                  <a:schemeClr val="accent1">
                    <a:lumMod val="60000"/>
                    <a:lumOff val="40000"/>
                  </a:schemeClr>
                </a:solidFill>
                <a:effectLst/>
              </a:rPr>
              <a:t> en recursión </a:t>
            </a:r>
            <a:r>
              <a:rPr lang="es-MX" sz="1400" b="0" i="0" dirty="0">
                <a:solidFill>
                  <a:schemeClr val="bg1"/>
                </a:solidFill>
                <a:effectLst/>
              </a:rPr>
              <a:t>Cada vez que una función se llama a sí misma, almacena una o más variables en la pila. Dado que la pila contiene una cantidad limitada de memoria, las funciones con una alta profundidad recursiva pueden bloquearse debido a la falta de disponibilidad de memoria. Tal situación se conoce como </a:t>
            </a:r>
            <a:r>
              <a:rPr lang="es-MX" sz="1400" b="0" i="0" dirty="0" err="1">
                <a:solidFill>
                  <a:schemeClr val="bg1"/>
                </a:solidFill>
                <a:effectLst/>
              </a:rPr>
              <a:t>stack</a:t>
            </a:r>
            <a:r>
              <a:rPr lang="es-MX" sz="1400" b="0" i="0" dirty="0">
                <a:solidFill>
                  <a:schemeClr val="bg1"/>
                </a:solidFill>
                <a:effectLst/>
              </a:rPr>
              <a:t> </a:t>
            </a:r>
            <a:r>
              <a:rPr lang="es-MX" sz="1400" b="0" i="0" dirty="0" err="1">
                <a:solidFill>
                  <a:schemeClr val="bg1"/>
                </a:solidFill>
                <a:effectLst/>
              </a:rPr>
              <a:t>overfl</a:t>
            </a:r>
            <a:r>
              <a:rPr lang="es-MX" sz="1400" b="0" i="0" dirty="0">
                <a:solidFill>
                  <a:schemeClr val="bg1"/>
                </a:solidFill>
                <a:effectLst/>
              </a:rPr>
              <a:t> </a:t>
            </a:r>
            <a:r>
              <a:rPr lang="es-MX" sz="1400" b="0" i="0" dirty="0" err="1">
                <a:solidFill>
                  <a:schemeClr val="bg1"/>
                </a:solidFill>
                <a:effectLst/>
              </a:rPr>
              <a:t>ow</a:t>
            </a:r>
            <a:r>
              <a:rPr lang="es-MX" sz="1400" b="0" i="0" dirty="0">
                <a:solidFill>
                  <a:schemeClr val="bg1"/>
                </a:solidFill>
                <a:effectLst/>
              </a:rPr>
              <a:t>. </a:t>
            </a:r>
            <a:br>
              <a:rPr lang="es-MX" sz="1400" b="0" i="0" dirty="0">
                <a:solidFill>
                  <a:schemeClr val="bg1"/>
                </a:solidFill>
                <a:effectLst/>
              </a:rPr>
            </a:br>
            <a:r>
              <a:rPr lang="es-MX" sz="1400" b="1" i="0" dirty="0">
                <a:solidFill>
                  <a:schemeClr val="accent1">
                    <a:lumMod val="60000"/>
                    <a:lumOff val="40000"/>
                  </a:schemeClr>
                </a:solidFill>
                <a:effectLst/>
              </a:rPr>
              <a:t>Recursividad de cola </a:t>
            </a:r>
            <a:r>
              <a:rPr lang="es-MX" sz="1400" b="0" i="0" dirty="0">
                <a:solidFill>
                  <a:schemeClr val="bg1"/>
                </a:solidFill>
                <a:effectLst/>
              </a:rPr>
              <a:t>Se dice que una función recursiva es recursiva de cola si no hay operaciones pendientes que realizar a la vuelta de una llamada recursiva; de lo contrario, se denomina no recursión de cola. La función factorial es un ejemplo de recursión no cola, mientras que la búsqueda binaria es un ejemplo de recursión cola. </a:t>
            </a:r>
            <a:br>
              <a:rPr lang="es-MX" sz="1400" b="0" i="0" dirty="0">
                <a:solidFill>
                  <a:schemeClr val="bg1"/>
                </a:solidFill>
                <a:effectLst/>
              </a:rPr>
            </a:br>
            <a:br>
              <a:rPr lang="es-MX" sz="1400" b="0" i="0" dirty="0">
                <a:solidFill>
                  <a:schemeClr val="accent1">
                    <a:lumMod val="60000"/>
                    <a:lumOff val="40000"/>
                  </a:schemeClr>
                </a:solidFill>
                <a:effectLst/>
              </a:rPr>
            </a:br>
            <a:r>
              <a:rPr lang="es-MX" sz="1400" b="1" i="0" dirty="0">
                <a:solidFill>
                  <a:schemeClr val="accent1">
                    <a:lumMod val="60000"/>
                    <a:lumOff val="40000"/>
                  </a:schemeClr>
                </a:solidFill>
                <a:effectLst/>
              </a:rPr>
              <a:t>Bobinado y desenrollamiento de la recursividad </a:t>
            </a:r>
            <a:r>
              <a:rPr lang="es-MX" sz="1400" b="0" i="0" dirty="0">
                <a:solidFill>
                  <a:schemeClr val="bg1"/>
                </a:solidFill>
                <a:effectLst/>
              </a:rPr>
              <a:t>Todas las funciones recursivas pasan por dos fases distintas. La primera fase, el bobinado, ocurre cuando la función se llama a sí misma y empuja valores a la pila. La segunda fase, el desenrollamiento, se produce cuando la función está haciendo estallar valores de la pila, generalmente después de la condición final.</a:t>
            </a:r>
            <a:endParaRPr lang="es-AR" sz="1400" dirty="0">
              <a:solidFill>
                <a:schemeClr val="bg1"/>
              </a:solidFill>
            </a:endParaRPr>
          </a:p>
        </p:txBody>
      </p:sp>
    </p:spTree>
    <p:extLst>
      <p:ext uri="{BB962C8B-B14F-4D97-AF65-F5344CB8AC3E}">
        <p14:creationId xmlns:p14="http://schemas.microsoft.com/office/powerpoint/2010/main" val="134317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953CDE-033B-4021-B417-E27A5152D70B}"/>
              </a:ext>
            </a:extLst>
          </p:cNvPr>
          <p:cNvSpPr txBox="1"/>
          <p:nvPr/>
        </p:nvSpPr>
        <p:spPr>
          <a:xfrm>
            <a:off x="261864" y="393854"/>
            <a:ext cx="5457713"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a:t>
            </a:r>
            <a:r>
              <a:rPr lang="es-AR" sz="2800" dirty="0" err="1">
                <a:solidFill>
                  <a:schemeClr val="bg1"/>
                </a:solidFill>
              </a:rPr>
              <a:t>Writing</a:t>
            </a:r>
            <a:r>
              <a:rPr lang="es-AR" sz="2800" dirty="0">
                <a:solidFill>
                  <a:schemeClr val="bg1"/>
                </a:solidFill>
              </a:rPr>
              <a:t> Recursive </a:t>
            </a:r>
            <a:r>
              <a:rPr lang="es-AR" sz="2800" dirty="0" err="1">
                <a:solidFill>
                  <a:schemeClr val="bg1"/>
                </a:solidFill>
              </a:rPr>
              <a:t>Code</a:t>
            </a:r>
            <a:endParaRPr lang="es-AR" sz="2800" dirty="0">
              <a:solidFill>
                <a:schemeClr val="bg1"/>
              </a:solidFill>
              <a:latin typeface="Segoe UI Variable Display" pitchFamily="2" charset="0"/>
            </a:endParaRPr>
          </a:p>
        </p:txBody>
      </p:sp>
      <p:sp>
        <p:nvSpPr>
          <p:cNvPr id="2" name="CuadroTexto 1">
            <a:extLst>
              <a:ext uri="{FF2B5EF4-FFF2-40B4-BE49-F238E27FC236}">
                <a16:creationId xmlns:a16="http://schemas.microsoft.com/office/drawing/2014/main" id="{09FEE3A5-E8A2-49D0-989C-DB53C1AAFCD4}"/>
              </a:ext>
            </a:extLst>
          </p:cNvPr>
          <p:cNvSpPr txBox="1"/>
          <p:nvPr/>
        </p:nvSpPr>
        <p:spPr>
          <a:xfrm>
            <a:off x="4582727" y="2782669"/>
            <a:ext cx="3479029" cy="646331"/>
          </a:xfrm>
          <a:prstGeom prst="rect">
            <a:avLst/>
          </a:prstGeom>
          <a:noFill/>
        </p:spPr>
        <p:txBody>
          <a:bodyPr wrap="none" rtlCol="0">
            <a:spAutoFit/>
          </a:bodyPr>
          <a:lstStyle/>
          <a:p>
            <a:r>
              <a:rPr lang="es-AR" sz="3600" b="1" dirty="0">
                <a:solidFill>
                  <a:schemeClr val="bg1"/>
                </a:solidFill>
              </a:rPr>
              <a:t>Ejercitar los LABS</a:t>
            </a:r>
          </a:p>
        </p:txBody>
      </p:sp>
    </p:spTree>
    <p:extLst>
      <p:ext uri="{BB962C8B-B14F-4D97-AF65-F5344CB8AC3E}">
        <p14:creationId xmlns:p14="http://schemas.microsoft.com/office/powerpoint/2010/main" val="1849668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D348352-8AEA-4FC0-A9A3-2C117D5330EC}"/>
              </a:ext>
            </a:extLst>
          </p:cNvPr>
          <p:cNvSpPr txBox="1"/>
          <p:nvPr/>
        </p:nvSpPr>
        <p:spPr>
          <a:xfrm>
            <a:off x="6093542" y="3429000"/>
            <a:ext cx="6098458" cy="584775"/>
          </a:xfrm>
          <a:prstGeom prst="rect">
            <a:avLst/>
          </a:prstGeom>
          <a:noFill/>
        </p:spPr>
        <p:txBody>
          <a:bodyPr wrap="square">
            <a:spAutoFit/>
          </a:bodyPr>
          <a:lstStyle>
            <a:defPPr>
              <a:defRPr lang="es-AR"/>
            </a:defPPr>
            <a:lvl1pPr>
              <a:defRPr sz="3200" b="1">
                <a:solidFill>
                  <a:schemeClr val="bg1"/>
                </a:solidFill>
              </a:defRPr>
            </a:lvl1pPr>
          </a:lstStyle>
          <a:p>
            <a:r>
              <a:rPr lang="es-AR" b="0" dirty="0"/>
              <a:t>Muchas Gracias.</a:t>
            </a:r>
          </a:p>
        </p:txBody>
      </p:sp>
      <p:cxnSp>
        <p:nvCxnSpPr>
          <p:cNvPr id="6" name="Conector recto 5">
            <a:extLst>
              <a:ext uri="{FF2B5EF4-FFF2-40B4-BE49-F238E27FC236}">
                <a16:creationId xmlns:a16="http://schemas.microsoft.com/office/drawing/2014/main" id="{2905C2D6-6083-4776-8C0E-C51FB92F2A53}"/>
              </a:ext>
            </a:extLst>
          </p:cNvPr>
          <p:cNvCxnSpPr/>
          <p:nvPr/>
        </p:nvCxnSpPr>
        <p:spPr>
          <a:xfrm flipH="1">
            <a:off x="6931742" y="3967318"/>
            <a:ext cx="526025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65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70C2F71-4813-4CD6-A7AF-17BB48EE9258}"/>
              </a:ext>
            </a:extLst>
          </p:cNvPr>
          <p:cNvSpPr txBox="1"/>
          <p:nvPr/>
        </p:nvSpPr>
        <p:spPr>
          <a:xfrm>
            <a:off x="1113125" y="784660"/>
            <a:ext cx="9982681" cy="2185214"/>
          </a:xfrm>
          <a:prstGeom prst="rect">
            <a:avLst/>
          </a:prstGeom>
          <a:noFill/>
        </p:spPr>
        <p:txBody>
          <a:bodyPr wrap="square">
            <a:spAutoFit/>
          </a:bodyPr>
          <a:lstStyle/>
          <a:p>
            <a:pPr fontAlgn="base"/>
            <a:r>
              <a:rPr lang="es-AR" sz="4800" b="1" dirty="0">
                <a:solidFill>
                  <a:schemeClr val="bg1"/>
                </a:solidFill>
              </a:rPr>
              <a:t>Recursión</a:t>
            </a:r>
            <a:r>
              <a:rPr lang="es-MX" sz="4800" b="1" dirty="0">
                <a:solidFill>
                  <a:schemeClr val="bg1"/>
                </a:solidFill>
                <a:latin typeface="+mj-lt"/>
              </a:rPr>
              <a:t>| C++</a:t>
            </a:r>
            <a:br>
              <a:rPr lang="es-MX" sz="4400" b="1" i="0" dirty="0">
                <a:solidFill>
                  <a:schemeClr val="bg1"/>
                </a:solidFill>
                <a:effectLst/>
                <a:latin typeface="+mj-lt"/>
              </a:rPr>
            </a:br>
            <a:r>
              <a:rPr lang="es-MX" sz="4400" b="1" i="0" dirty="0">
                <a:solidFill>
                  <a:schemeClr val="bg1"/>
                </a:solidFill>
                <a:effectLst/>
                <a:latin typeface="+mj-lt"/>
              </a:rPr>
              <a:t>Introducción.</a:t>
            </a:r>
            <a:br>
              <a:rPr lang="es-MX" sz="4400" b="1" i="0" dirty="0">
                <a:solidFill>
                  <a:schemeClr val="bg1"/>
                </a:solidFill>
                <a:effectLst/>
                <a:latin typeface="+mj-lt"/>
              </a:rPr>
            </a:br>
            <a:endParaRPr lang="es-MX" sz="4400" b="1" i="0" dirty="0">
              <a:solidFill>
                <a:schemeClr val="bg1"/>
              </a:solidFill>
              <a:effectLst/>
              <a:latin typeface="+mj-lt"/>
            </a:endParaRPr>
          </a:p>
        </p:txBody>
      </p:sp>
      <p:cxnSp>
        <p:nvCxnSpPr>
          <p:cNvPr id="4" name="Conector recto 3">
            <a:extLst>
              <a:ext uri="{FF2B5EF4-FFF2-40B4-BE49-F238E27FC236}">
                <a16:creationId xmlns:a16="http://schemas.microsoft.com/office/drawing/2014/main" id="{4436C88B-5059-4CD7-B163-26FF885DA219}"/>
              </a:ext>
            </a:extLst>
          </p:cNvPr>
          <p:cNvCxnSpPr/>
          <p:nvPr/>
        </p:nvCxnSpPr>
        <p:spPr>
          <a:xfrm flipH="1">
            <a:off x="1424484" y="2393722"/>
            <a:ext cx="8263467"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414DEEF5-5193-48AF-BBAC-7D8543FB7D98}"/>
              </a:ext>
            </a:extLst>
          </p:cNvPr>
          <p:cNvSpPr txBox="1"/>
          <p:nvPr/>
        </p:nvSpPr>
        <p:spPr>
          <a:xfrm>
            <a:off x="3928533" y="2525514"/>
            <a:ext cx="8043334" cy="2554545"/>
          </a:xfrm>
          <a:prstGeom prst="rect">
            <a:avLst/>
          </a:prstGeom>
          <a:noFill/>
        </p:spPr>
        <p:txBody>
          <a:bodyPr wrap="square">
            <a:spAutoFit/>
          </a:bodyPr>
          <a:lstStyle/>
          <a:p>
            <a:r>
              <a:rPr lang="es-MX" sz="1600" b="0" i="0" dirty="0">
                <a:solidFill>
                  <a:schemeClr val="bg1"/>
                </a:solidFill>
                <a:effectLst/>
              </a:rPr>
              <a:t>La recursión o recursividad es la forma en la cual se especifica un proceso basado en su propia definición.​ La recursión tiene esta característica discernible en términos de </a:t>
            </a:r>
            <a:r>
              <a:rPr lang="es-MX" sz="1600" b="0" i="0" dirty="0" err="1">
                <a:solidFill>
                  <a:schemeClr val="bg1"/>
                </a:solidFill>
                <a:effectLst/>
              </a:rPr>
              <a:t>autorreferencialidad</a:t>
            </a:r>
            <a:r>
              <a:rPr lang="es-MX" sz="1600" b="0" i="0" dirty="0">
                <a:solidFill>
                  <a:schemeClr val="bg1"/>
                </a:solidFill>
                <a:effectLst/>
              </a:rPr>
              <a:t>, autopoiesis, </a:t>
            </a:r>
            <a:r>
              <a:rPr lang="es-MX" sz="1600" b="0" i="0" dirty="0" err="1">
                <a:solidFill>
                  <a:schemeClr val="bg1"/>
                </a:solidFill>
                <a:effectLst/>
              </a:rPr>
              <a:t>fractalidad</a:t>
            </a:r>
            <a:r>
              <a:rPr lang="es-MX" sz="1600" b="0" i="0" dirty="0">
                <a:solidFill>
                  <a:schemeClr val="bg1"/>
                </a:solidFill>
                <a:effectLst/>
              </a:rPr>
              <a:t> o, en otras palabras, construcción a partir de un mismo tipo. Con ánimo de una mayor precisión, y para evitar la aparente circularidad en esta definición, se formula el concepto de recursión de la siguiente manera:</a:t>
            </a:r>
          </a:p>
          <a:p>
            <a:endParaRPr lang="es-MX" sz="1600" b="0" i="0" dirty="0">
              <a:solidFill>
                <a:schemeClr val="bg1"/>
              </a:solidFill>
              <a:effectLst/>
            </a:endParaRPr>
          </a:p>
          <a:p>
            <a:r>
              <a:rPr lang="es-MX" sz="1600" b="0" i="0" dirty="0">
                <a:solidFill>
                  <a:schemeClr val="bg1"/>
                </a:solidFill>
                <a:effectLst/>
              </a:rPr>
              <a:t>Un problema que pueda definirse en función de su tamaño, sea este N, puede dividirse en instancias más pequeñas (&lt; N) del mismo problema y se conocerá la solución explícita a las instancias más simples, lo que se conoce como casos base, y se puede aplicar inducción sobre las llamadas más pequeñas y suponer que estas quedan resueltas al juntarlas.</a:t>
            </a:r>
            <a:endParaRPr lang="es-AR" sz="1600" dirty="0">
              <a:solidFill>
                <a:schemeClr val="bg1"/>
              </a:solidFill>
            </a:endParaRPr>
          </a:p>
        </p:txBody>
      </p:sp>
      <p:pic>
        <p:nvPicPr>
          <p:cNvPr id="9" name="Imagen 8">
            <a:extLst>
              <a:ext uri="{FF2B5EF4-FFF2-40B4-BE49-F238E27FC236}">
                <a16:creationId xmlns:a16="http://schemas.microsoft.com/office/drawing/2014/main" id="{31E5472C-E0C0-1AD0-E8CB-63D36B139F78}"/>
              </a:ext>
            </a:extLst>
          </p:cNvPr>
          <p:cNvPicPr>
            <a:picLocks noChangeAspect="1"/>
          </p:cNvPicPr>
          <p:nvPr/>
        </p:nvPicPr>
        <p:blipFill>
          <a:blip r:embed="rId2"/>
          <a:stretch>
            <a:fillRect/>
          </a:stretch>
        </p:blipFill>
        <p:spPr>
          <a:xfrm>
            <a:off x="462782" y="2428631"/>
            <a:ext cx="3743226" cy="2692046"/>
          </a:xfrm>
          <a:prstGeom prst="rect">
            <a:avLst/>
          </a:prstGeom>
        </p:spPr>
      </p:pic>
    </p:spTree>
    <p:extLst>
      <p:ext uri="{BB962C8B-B14F-4D97-AF65-F5344CB8AC3E}">
        <p14:creationId xmlns:p14="http://schemas.microsoft.com/office/powerpoint/2010/main" val="1675081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70C2F71-4813-4CD6-A7AF-17BB48EE9258}"/>
              </a:ext>
            </a:extLst>
          </p:cNvPr>
          <p:cNvSpPr txBox="1"/>
          <p:nvPr/>
        </p:nvSpPr>
        <p:spPr>
          <a:xfrm>
            <a:off x="1794013" y="2602272"/>
            <a:ext cx="9982681" cy="2862322"/>
          </a:xfrm>
          <a:prstGeom prst="rect">
            <a:avLst/>
          </a:prstGeom>
          <a:noFill/>
        </p:spPr>
        <p:txBody>
          <a:bodyPr wrap="square">
            <a:spAutoFit/>
          </a:bodyPr>
          <a:lstStyle/>
          <a:p>
            <a:pPr fontAlgn="base"/>
            <a:r>
              <a:rPr lang="es-AR" sz="4800" b="1" dirty="0">
                <a:solidFill>
                  <a:schemeClr val="bg1"/>
                </a:solidFill>
              </a:rPr>
              <a:t>Recursión</a:t>
            </a:r>
            <a:r>
              <a:rPr lang="es-MX" sz="4800" b="1" dirty="0">
                <a:solidFill>
                  <a:schemeClr val="bg1"/>
                </a:solidFill>
                <a:latin typeface="+mj-lt"/>
              </a:rPr>
              <a:t>|</a:t>
            </a:r>
            <a:r>
              <a:rPr lang="es-MX" sz="4800" b="1" dirty="0">
                <a:solidFill>
                  <a:schemeClr val="accent1">
                    <a:lumMod val="60000"/>
                    <a:lumOff val="40000"/>
                  </a:schemeClr>
                </a:solidFill>
                <a:latin typeface="+mj-lt"/>
              </a:rPr>
              <a:t> </a:t>
            </a:r>
            <a:r>
              <a:rPr lang="es-MX" sz="4800" b="1" dirty="0" err="1">
                <a:solidFill>
                  <a:schemeClr val="accent1">
                    <a:lumMod val="60000"/>
                    <a:lumOff val="40000"/>
                  </a:schemeClr>
                </a:solidFill>
                <a:latin typeface="+mj-lt"/>
              </a:rPr>
              <a:t>Recursion</a:t>
            </a:r>
            <a:br>
              <a:rPr lang="es-MX" sz="4800" b="1" dirty="0">
                <a:solidFill>
                  <a:schemeClr val="accent1">
                    <a:lumMod val="60000"/>
                    <a:lumOff val="40000"/>
                  </a:schemeClr>
                </a:solidFill>
                <a:latin typeface="+mj-lt"/>
              </a:rPr>
            </a:br>
            <a:br>
              <a:rPr lang="es-MX" sz="4400" b="1" i="0" dirty="0">
                <a:solidFill>
                  <a:schemeClr val="bg1"/>
                </a:solidFill>
                <a:effectLst/>
                <a:latin typeface="+mj-lt"/>
              </a:rPr>
            </a:br>
            <a:r>
              <a:rPr lang="es-MX" sz="4400" b="1" i="0" dirty="0">
                <a:solidFill>
                  <a:schemeClr val="bg1"/>
                </a:solidFill>
                <a:effectLst/>
                <a:latin typeface="+mj-lt"/>
              </a:rPr>
              <a:t>Introducción.</a:t>
            </a:r>
            <a:br>
              <a:rPr lang="es-MX" sz="4400" b="1" i="0" dirty="0">
                <a:solidFill>
                  <a:schemeClr val="bg1"/>
                </a:solidFill>
                <a:effectLst/>
                <a:latin typeface="+mj-lt"/>
              </a:rPr>
            </a:br>
            <a:endParaRPr lang="es-MX" sz="4400" b="1" i="0" dirty="0">
              <a:solidFill>
                <a:schemeClr val="bg1"/>
              </a:solidFill>
              <a:effectLst/>
              <a:latin typeface="+mj-lt"/>
            </a:endParaRPr>
          </a:p>
        </p:txBody>
      </p:sp>
      <p:sp>
        <p:nvSpPr>
          <p:cNvPr id="4" name="CuadroTexto 3">
            <a:extLst>
              <a:ext uri="{FF2B5EF4-FFF2-40B4-BE49-F238E27FC236}">
                <a16:creationId xmlns:a16="http://schemas.microsoft.com/office/drawing/2014/main" id="{95C66F82-C56E-404C-BE9D-13532FF2226E}"/>
              </a:ext>
            </a:extLst>
          </p:cNvPr>
          <p:cNvSpPr txBox="1"/>
          <p:nvPr/>
        </p:nvSpPr>
        <p:spPr>
          <a:xfrm>
            <a:off x="10322154" y="3448658"/>
            <a:ext cx="1869846" cy="584775"/>
          </a:xfrm>
          <a:prstGeom prst="rect">
            <a:avLst/>
          </a:prstGeom>
          <a:noFill/>
        </p:spPr>
        <p:txBody>
          <a:bodyPr wrap="square">
            <a:spAutoFit/>
          </a:bodyPr>
          <a:lstStyle/>
          <a:p>
            <a:r>
              <a:rPr lang="es-AR" sz="3200" dirty="0">
                <a:solidFill>
                  <a:schemeClr val="bg1"/>
                </a:solidFill>
              </a:rPr>
              <a:t>Recursión </a:t>
            </a:r>
          </a:p>
        </p:txBody>
      </p:sp>
      <p:cxnSp>
        <p:nvCxnSpPr>
          <p:cNvPr id="6" name="Conector recto 5">
            <a:extLst>
              <a:ext uri="{FF2B5EF4-FFF2-40B4-BE49-F238E27FC236}">
                <a16:creationId xmlns:a16="http://schemas.microsoft.com/office/drawing/2014/main" id="{9898AA83-C58B-418C-982E-E023F23A388A}"/>
              </a:ext>
            </a:extLst>
          </p:cNvPr>
          <p:cNvCxnSpPr/>
          <p:nvPr/>
        </p:nvCxnSpPr>
        <p:spPr>
          <a:xfrm flipH="1">
            <a:off x="4681698" y="3429000"/>
            <a:ext cx="7603067"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63A3905-5324-6C84-75D5-0BBE45CB657C}"/>
              </a:ext>
            </a:extLst>
          </p:cNvPr>
          <p:cNvSpPr txBox="1"/>
          <p:nvPr/>
        </p:nvSpPr>
        <p:spPr>
          <a:xfrm>
            <a:off x="1820518" y="4678068"/>
            <a:ext cx="8405190" cy="1384995"/>
          </a:xfrm>
          <a:prstGeom prst="rect">
            <a:avLst/>
          </a:prstGeom>
          <a:noFill/>
        </p:spPr>
        <p:txBody>
          <a:bodyPr wrap="square">
            <a:spAutoFit/>
          </a:bodyPr>
          <a:lstStyle/>
          <a:p>
            <a:r>
              <a:rPr lang="es-MX" sz="1400" dirty="0">
                <a:solidFill>
                  <a:schemeClr val="bg1">
                    <a:lumMod val="85000"/>
                  </a:schemeClr>
                </a:solidFill>
              </a:rPr>
              <a:t>Las funciones son la característica más básica y útil de cualquier lenguaje de programación. Un conjunto de instrucciones que realiza operaciones lógicas, que pueden ser muy complejas y</a:t>
            </a:r>
          </a:p>
          <a:p>
            <a:r>
              <a:rPr lang="es-MX" sz="1400" dirty="0">
                <a:solidFill>
                  <a:schemeClr val="bg1">
                    <a:lumMod val="85000"/>
                  </a:schemeClr>
                </a:solidFill>
              </a:rPr>
              <a:t>numerosos en número, se pueden agrupar como funciones (también llamados procedimientos).</a:t>
            </a:r>
          </a:p>
          <a:p>
            <a:r>
              <a:rPr lang="es-MX" sz="1400" dirty="0">
                <a:solidFill>
                  <a:schemeClr val="bg1">
                    <a:lumMod val="85000"/>
                  </a:schemeClr>
                </a:solidFill>
              </a:rPr>
              <a:t>Las funciones pueden llamarse a sí mismas o a otras funciones, y las funciones llamadas a su vez pueden llamar a la función de llamada. Este proceso se llama recursión y tales funciones se llaman</a:t>
            </a:r>
          </a:p>
          <a:p>
            <a:r>
              <a:rPr lang="es-MX" sz="1400" dirty="0">
                <a:solidFill>
                  <a:schemeClr val="bg1">
                    <a:lumMod val="85000"/>
                  </a:schemeClr>
                </a:solidFill>
              </a:rPr>
              <a:t>funciones recursivas. Una función recursiva hace que el programa sea compacto y legible.</a:t>
            </a:r>
            <a:endParaRPr lang="es-AR" sz="1400" dirty="0">
              <a:solidFill>
                <a:schemeClr val="bg1">
                  <a:lumMod val="85000"/>
                </a:schemeClr>
              </a:solidFill>
            </a:endParaRPr>
          </a:p>
        </p:txBody>
      </p:sp>
    </p:spTree>
    <p:extLst>
      <p:ext uri="{BB962C8B-B14F-4D97-AF65-F5344CB8AC3E}">
        <p14:creationId xmlns:p14="http://schemas.microsoft.com/office/powerpoint/2010/main" val="332890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157A401-7146-4E78-AD64-566249E1E2F0}"/>
              </a:ext>
            </a:extLst>
          </p:cNvPr>
          <p:cNvSpPr txBox="1"/>
          <p:nvPr/>
        </p:nvSpPr>
        <p:spPr>
          <a:xfrm>
            <a:off x="265044" y="198783"/>
            <a:ext cx="4206601"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Introducción</a:t>
            </a:r>
          </a:p>
        </p:txBody>
      </p:sp>
      <p:sp>
        <p:nvSpPr>
          <p:cNvPr id="6" name="CuadroTexto 5">
            <a:extLst>
              <a:ext uri="{FF2B5EF4-FFF2-40B4-BE49-F238E27FC236}">
                <a16:creationId xmlns:a16="http://schemas.microsoft.com/office/drawing/2014/main" id="{BEE63539-1BA2-476C-9CD0-C1DAE04262E6}"/>
              </a:ext>
            </a:extLst>
          </p:cNvPr>
          <p:cNvSpPr txBox="1"/>
          <p:nvPr/>
        </p:nvSpPr>
        <p:spPr>
          <a:xfrm>
            <a:off x="125610" y="790668"/>
            <a:ext cx="11582296" cy="2062103"/>
          </a:xfrm>
          <a:prstGeom prst="rect">
            <a:avLst/>
          </a:prstGeom>
          <a:noFill/>
        </p:spPr>
        <p:txBody>
          <a:bodyPr wrap="square">
            <a:spAutoFit/>
          </a:bodyPr>
          <a:lstStyle/>
          <a:p>
            <a:r>
              <a:rPr lang="es-MX" sz="1600" b="0" i="0" dirty="0">
                <a:solidFill>
                  <a:schemeClr val="bg1"/>
                </a:solidFill>
                <a:effectLst/>
              </a:rPr>
              <a:t>Las buenas prácticas de programación enfatizan la escritura de programas que son legibles, fáciles de entender y libres de errores. Las funciones son la característica más útil que logra esto. Se llama a una función utilizando un nombre de función y sus parámetros a través de instrucciones. Dada la especificación de entrada-salida de una función, la persona que llama simplemente le hace una llamada. </a:t>
            </a:r>
            <a:r>
              <a:rPr lang="es-MX" sz="1600" b="0" i="1" dirty="0">
                <a:solidFill>
                  <a:schemeClr val="bg1"/>
                </a:solidFill>
                <a:effectLst/>
              </a:rPr>
              <a:t>Esta vista de las funciones implica que se invoca, ejecuta y devuelve (con o sin resultados) al lugar donde se llamó en la función de llamada. </a:t>
            </a:r>
            <a:r>
              <a:rPr lang="es-MX" sz="1600" b="0" i="0" dirty="0">
                <a:solidFill>
                  <a:schemeClr val="accent1">
                    <a:lumMod val="60000"/>
                    <a:lumOff val="40000"/>
                  </a:schemeClr>
                </a:solidFill>
                <a:effectLst/>
              </a:rPr>
              <a:t>Cuando una función se llama a sí misma, ya sea directa o indirectamente, se dice que está haciendo una llamada recursiva</a:t>
            </a:r>
            <a:r>
              <a:rPr lang="es-MX" sz="1600" b="0" i="0" dirty="0">
                <a:solidFill>
                  <a:schemeClr val="bg1"/>
                </a:solidFill>
                <a:effectLst/>
              </a:rPr>
              <a:t>. </a:t>
            </a:r>
            <a:br>
              <a:rPr lang="es-MX" sz="1600" b="0" i="0" dirty="0">
                <a:solidFill>
                  <a:schemeClr val="bg1"/>
                </a:solidFill>
                <a:effectLst/>
              </a:rPr>
            </a:br>
            <a:r>
              <a:rPr lang="es-MX" sz="1600" b="0" i="0" dirty="0">
                <a:solidFill>
                  <a:schemeClr val="bg1"/>
                </a:solidFill>
                <a:effectLst/>
              </a:rPr>
              <a:t>Un programa se vuelve compacto y legible con funciones recursivas. La recursión es extremadamente poderosa, ya que permite al programador expresar procesos complejos fácilmente. Los programas recursivos se utilizan en una variedad de aplicaciones que van desde calcular el factorial de un número hasta jugar juegos complejos contra la inteligencia humana.</a:t>
            </a:r>
            <a:endParaRPr lang="es-AR" sz="1600" dirty="0">
              <a:solidFill>
                <a:schemeClr val="bg1"/>
              </a:solidFill>
            </a:endParaRPr>
          </a:p>
        </p:txBody>
      </p:sp>
      <p:sp>
        <p:nvSpPr>
          <p:cNvPr id="8" name="CuadroTexto 7">
            <a:extLst>
              <a:ext uri="{FF2B5EF4-FFF2-40B4-BE49-F238E27FC236}">
                <a16:creationId xmlns:a16="http://schemas.microsoft.com/office/drawing/2014/main" id="{24D4D36B-1816-428B-A082-9A89E0207D1B}"/>
              </a:ext>
            </a:extLst>
          </p:cNvPr>
          <p:cNvSpPr txBox="1"/>
          <p:nvPr/>
        </p:nvSpPr>
        <p:spPr>
          <a:xfrm>
            <a:off x="265044" y="3126498"/>
            <a:ext cx="7315098" cy="830997"/>
          </a:xfrm>
          <a:prstGeom prst="rect">
            <a:avLst/>
          </a:prstGeom>
          <a:noFill/>
        </p:spPr>
        <p:txBody>
          <a:bodyPr wrap="square">
            <a:spAutoFit/>
          </a:bodyPr>
          <a:lstStyle/>
          <a:p>
            <a:r>
              <a:rPr lang="es-MX" sz="1600" dirty="0">
                <a:solidFill>
                  <a:schemeClr val="bg1"/>
                </a:solidFill>
              </a:rPr>
              <a:t>Consideremos un ejemplo de calcular el factorial de un número. </a:t>
            </a:r>
            <a:br>
              <a:rPr lang="es-MX" sz="1600" dirty="0">
                <a:solidFill>
                  <a:schemeClr val="bg1"/>
                </a:solidFill>
              </a:rPr>
            </a:br>
            <a:r>
              <a:rPr lang="es-MX" sz="1600" dirty="0">
                <a:solidFill>
                  <a:schemeClr val="bg1"/>
                </a:solidFill>
              </a:rPr>
              <a:t>Factorial es un término matemático. El factorial de un número, digamos n, es igual al producto de todos los enteros de 1 a n. El factorial de n se denota como</a:t>
            </a:r>
            <a:endParaRPr lang="es-AR" sz="1600" dirty="0">
              <a:solidFill>
                <a:schemeClr val="bg1"/>
              </a:solidFill>
            </a:endParaRPr>
          </a:p>
        </p:txBody>
      </p:sp>
      <p:sp>
        <p:nvSpPr>
          <p:cNvPr id="12" name="CuadroTexto 11">
            <a:extLst>
              <a:ext uri="{FF2B5EF4-FFF2-40B4-BE49-F238E27FC236}">
                <a16:creationId xmlns:a16="http://schemas.microsoft.com/office/drawing/2014/main" id="{12B216B4-496E-48B6-9105-3AB7B997DCCA}"/>
              </a:ext>
            </a:extLst>
          </p:cNvPr>
          <p:cNvSpPr txBox="1"/>
          <p:nvPr/>
        </p:nvSpPr>
        <p:spPr>
          <a:xfrm>
            <a:off x="490089" y="4231222"/>
            <a:ext cx="6096000" cy="338554"/>
          </a:xfrm>
          <a:prstGeom prst="rect">
            <a:avLst/>
          </a:prstGeom>
          <a:noFill/>
        </p:spPr>
        <p:txBody>
          <a:bodyPr wrap="square">
            <a:spAutoFit/>
          </a:bodyPr>
          <a:lstStyle/>
          <a:p>
            <a:r>
              <a:rPr lang="pt-BR" sz="1600" dirty="0">
                <a:solidFill>
                  <a:schemeClr val="bg1"/>
                </a:solidFill>
              </a:rPr>
              <a:t>n! = 1 x 2 x 3 x ... x n </a:t>
            </a:r>
            <a:r>
              <a:rPr lang="pt-BR" sz="1600" dirty="0" err="1">
                <a:solidFill>
                  <a:schemeClr val="bg1"/>
                </a:solidFill>
              </a:rPr>
              <a:t>or</a:t>
            </a:r>
            <a:r>
              <a:rPr lang="pt-BR" sz="1600" dirty="0">
                <a:solidFill>
                  <a:schemeClr val="bg1"/>
                </a:solidFill>
              </a:rPr>
              <a:t> n! = n x n - 1 x ... x 1 </a:t>
            </a:r>
            <a:endParaRPr lang="es-AR" sz="1600" dirty="0">
              <a:solidFill>
                <a:schemeClr val="bg1"/>
              </a:solidFill>
            </a:endParaRPr>
          </a:p>
        </p:txBody>
      </p:sp>
      <p:sp>
        <p:nvSpPr>
          <p:cNvPr id="16" name="CuadroTexto 15">
            <a:extLst>
              <a:ext uri="{FF2B5EF4-FFF2-40B4-BE49-F238E27FC236}">
                <a16:creationId xmlns:a16="http://schemas.microsoft.com/office/drawing/2014/main" id="{3753AFB8-106E-43C9-8201-2B2697ECC147}"/>
              </a:ext>
            </a:extLst>
          </p:cNvPr>
          <p:cNvSpPr txBox="1"/>
          <p:nvPr/>
        </p:nvSpPr>
        <p:spPr>
          <a:xfrm>
            <a:off x="490089" y="4786784"/>
            <a:ext cx="6795145" cy="1323439"/>
          </a:xfrm>
          <a:prstGeom prst="rect">
            <a:avLst/>
          </a:prstGeom>
          <a:noFill/>
        </p:spPr>
        <p:txBody>
          <a:bodyPr wrap="square">
            <a:spAutoFit/>
          </a:bodyPr>
          <a:lstStyle/>
          <a:p>
            <a:r>
              <a:rPr lang="es-MX" sz="1600" dirty="0">
                <a:solidFill>
                  <a:schemeClr val="bg1"/>
                </a:solidFill>
              </a:rPr>
              <a:t>Por ejemplo, ¡10! = 1 x 2 x 3 x 4 x 5 x 6 x 7 x 8 x 9 x 10. </a:t>
            </a:r>
            <a:br>
              <a:rPr lang="es-MX" sz="1600" dirty="0">
                <a:solidFill>
                  <a:schemeClr val="bg1"/>
                </a:solidFill>
              </a:rPr>
            </a:br>
            <a:br>
              <a:rPr lang="es-MX" sz="1600" dirty="0">
                <a:solidFill>
                  <a:schemeClr val="bg1"/>
                </a:solidFill>
              </a:rPr>
            </a:br>
            <a:r>
              <a:rPr lang="es-MX" sz="1600" dirty="0">
                <a:solidFill>
                  <a:schemeClr val="bg1"/>
                </a:solidFill>
              </a:rPr>
              <a:t>El programa más simple para calcular el factorial de un número es mediante el uso de un bucle con una variable de producto. ¡El algoritmo establece el proceso iterativo de calcular el factorial de n como 10! = 10 x 9 x 8 x ... x 1</a:t>
            </a:r>
            <a:endParaRPr lang="es-AR" sz="1600" dirty="0">
              <a:solidFill>
                <a:schemeClr val="bg1"/>
              </a:solidFill>
            </a:endParaRPr>
          </a:p>
        </p:txBody>
      </p:sp>
      <p:pic>
        <p:nvPicPr>
          <p:cNvPr id="3" name="Imagen 2">
            <a:extLst>
              <a:ext uri="{FF2B5EF4-FFF2-40B4-BE49-F238E27FC236}">
                <a16:creationId xmlns:a16="http://schemas.microsoft.com/office/drawing/2014/main" id="{D0296E42-EF99-4A00-9826-B6F13E83F5E0}"/>
              </a:ext>
            </a:extLst>
          </p:cNvPr>
          <p:cNvPicPr>
            <a:picLocks noChangeAspect="1"/>
          </p:cNvPicPr>
          <p:nvPr/>
        </p:nvPicPr>
        <p:blipFill>
          <a:blip r:embed="rId2"/>
          <a:stretch>
            <a:fillRect/>
          </a:stretch>
        </p:blipFill>
        <p:spPr>
          <a:xfrm>
            <a:off x="7912588" y="3425420"/>
            <a:ext cx="3897274" cy="2519924"/>
          </a:xfrm>
          <a:prstGeom prst="rect">
            <a:avLst/>
          </a:prstGeom>
        </p:spPr>
      </p:pic>
    </p:spTree>
    <p:extLst>
      <p:ext uri="{BB962C8B-B14F-4D97-AF65-F5344CB8AC3E}">
        <p14:creationId xmlns:p14="http://schemas.microsoft.com/office/powerpoint/2010/main" val="398400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157A401-7146-4E78-AD64-566249E1E2F0}"/>
              </a:ext>
            </a:extLst>
          </p:cNvPr>
          <p:cNvSpPr txBox="1"/>
          <p:nvPr/>
        </p:nvSpPr>
        <p:spPr>
          <a:xfrm>
            <a:off x="225288" y="119271"/>
            <a:ext cx="4206601"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Introducción</a:t>
            </a:r>
          </a:p>
        </p:txBody>
      </p:sp>
      <p:pic>
        <p:nvPicPr>
          <p:cNvPr id="3" name="Imagen 2">
            <a:extLst>
              <a:ext uri="{FF2B5EF4-FFF2-40B4-BE49-F238E27FC236}">
                <a16:creationId xmlns:a16="http://schemas.microsoft.com/office/drawing/2014/main" id="{C7C81310-E244-4B80-A6B2-C827B036A4AC}"/>
              </a:ext>
            </a:extLst>
          </p:cNvPr>
          <p:cNvPicPr>
            <a:picLocks noChangeAspect="1"/>
          </p:cNvPicPr>
          <p:nvPr/>
        </p:nvPicPr>
        <p:blipFill>
          <a:blip r:embed="rId2"/>
          <a:stretch>
            <a:fillRect/>
          </a:stretch>
        </p:blipFill>
        <p:spPr>
          <a:xfrm>
            <a:off x="6295774" y="405413"/>
            <a:ext cx="5745695" cy="2558460"/>
          </a:xfrm>
          <a:prstGeom prst="rect">
            <a:avLst/>
          </a:prstGeom>
        </p:spPr>
      </p:pic>
      <p:pic>
        <p:nvPicPr>
          <p:cNvPr id="7" name="Imagen 6">
            <a:extLst>
              <a:ext uri="{FF2B5EF4-FFF2-40B4-BE49-F238E27FC236}">
                <a16:creationId xmlns:a16="http://schemas.microsoft.com/office/drawing/2014/main" id="{EDA0E88D-D016-45A3-A8B2-7A662E319773}"/>
              </a:ext>
            </a:extLst>
          </p:cNvPr>
          <p:cNvPicPr>
            <a:picLocks noChangeAspect="1"/>
          </p:cNvPicPr>
          <p:nvPr/>
        </p:nvPicPr>
        <p:blipFill>
          <a:blip r:embed="rId3"/>
          <a:stretch>
            <a:fillRect/>
          </a:stretch>
        </p:blipFill>
        <p:spPr>
          <a:xfrm>
            <a:off x="6269270" y="3242818"/>
            <a:ext cx="5798703" cy="2582064"/>
          </a:xfrm>
          <a:prstGeom prst="rect">
            <a:avLst/>
          </a:prstGeom>
        </p:spPr>
      </p:pic>
      <p:sp>
        <p:nvSpPr>
          <p:cNvPr id="13" name="CuadroTexto 12">
            <a:extLst>
              <a:ext uri="{FF2B5EF4-FFF2-40B4-BE49-F238E27FC236}">
                <a16:creationId xmlns:a16="http://schemas.microsoft.com/office/drawing/2014/main" id="{3712449A-418F-4246-AE4B-672FFA823020}"/>
              </a:ext>
            </a:extLst>
          </p:cNvPr>
          <p:cNvSpPr txBox="1"/>
          <p:nvPr/>
        </p:nvSpPr>
        <p:spPr>
          <a:xfrm>
            <a:off x="150280" y="731736"/>
            <a:ext cx="5945720" cy="2062103"/>
          </a:xfrm>
          <a:prstGeom prst="rect">
            <a:avLst/>
          </a:prstGeom>
          <a:noFill/>
        </p:spPr>
        <p:txBody>
          <a:bodyPr wrap="square">
            <a:spAutoFit/>
          </a:bodyPr>
          <a:lstStyle/>
          <a:p>
            <a:r>
              <a:rPr lang="es-MX" sz="1600" dirty="0">
                <a:solidFill>
                  <a:schemeClr val="bg1"/>
                </a:solidFill>
              </a:rPr>
              <a:t>Los algoritmos 4.1 y 4.2 son algoritmos iterativos para calcular el factorial de n. También es posible dar una definición recursiva para factorial. La función matemática definida en </a:t>
            </a:r>
            <a:r>
              <a:rPr lang="es-MX" sz="1600" dirty="0" err="1">
                <a:solidFill>
                  <a:schemeClr val="bg1"/>
                </a:solidFill>
              </a:rPr>
              <a:t>Eq</a:t>
            </a:r>
            <a:r>
              <a:rPr lang="es-MX" sz="1600" dirty="0">
                <a:solidFill>
                  <a:schemeClr val="bg1"/>
                </a:solidFill>
              </a:rPr>
              <a:t>. (4.1) para factorial de n también puede ser desafiada recursivamente como n! = n x (n - 1)!, donde 1! = 1  Esta definición recursiva de factorial tiene dos pasos, de la siguiente manera: </a:t>
            </a:r>
            <a:br>
              <a:rPr lang="es-MX" sz="1600" dirty="0">
                <a:solidFill>
                  <a:schemeClr val="bg1"/>
                </a:solidFill>
              </a:rPr>
            </a:br>
            <a:r>
              <a:rPr lang="es-MX" sz="1600" dirty="0">
                <a:solidFill>
                  <a:schemeClr val="bg1"/>
                </a:solidFill>
              </a:rPr>
              <a:t>1. Si n = 1, entonces factorial de n = 1 </a:t>
            </a:r>
            <a:br>
              <a:rPr lang="es-MX" sz="1600" dirty="0">
                <a:solidFill>
                  <a:schemeClr val="bg1"/>
                </a:solidFill>
              </a:rPr>
            </a:br>
            <a:r>
              <a:rPr lang="es-MX" sz="1600" dirty="0">
                <a:solidFill>
                  <a:schemeClr val="bg1"/>
                </a:solidFill>
              </a:rPr>
              <a:t>2. De lo contrario, factorial de n = n x factorial de (n - 1)</a:t>
            </a:r>
            <a:endParaRPr lang="es-AR" sz="1600" dirty="0">
              <a:solidFill>
                <a:schemeClr val="bg1"/>
              </a:solidFill>
            </a:endParaRPr>
          </a:p>
        </p:txBody>
      </p:sp>
      <p:sp>
        <p:nvSpPr>
          <p:cNvPr id="14" name="CuadroTexto 13">
            <a:extLst>
              <a:ext uri="{FF2B5EF4-FFF2-40B4-BE49-F238E27FC236}">
                <a16:creationId xmlns:a16="http://schemas.microsoft.com/office/drawing/2014/main" id="{BEFDE753-354C-4EB9-86E8-8878FB8FA187}"/>
              </a:ext>
            </a:extLst>
          </p:cNvPr>
          <p:cNvSpPr txBox="1"/>
          <p:nvPr/>
        </p:nvSpPr>
        <p:spPr>
          <a:xfrm>
            <a:off x="1880819" y="2883084"/>
            <a:ext cx="3684104" cy="1277273"/>
          </a:xfrm>
          <a:prstGeom prst="rect">
            <a:avLst/>
          </a:prstGeom>
          <a:noFill/>
        </p:spPr>
        <p:txBody>
          <a:bodyPr wrap="square">
            <a:spAutoFit/>
          </a:bodyPr>
          <a:lstStyle/>
          <a:p>
            <a:r>
              <a:rPr lang="en-US" sz="1100" b="0" dirty="0">
                <a:solidFill>
                  <a:srgbClr val="569CD6"/>
                </a:solidFill>
                <a:effectLst/>
              </a:rPr>
              <a:t>int</a:t>
            </a:r>
            <a:r>
              <a:rPr lang="en-US" sz="1100" b="0" dirty="0">
                <a:solidFill>
                  <a:srgbClr val="D4D4D4"/>
                </a:solidFill>
                <a:effectLst/>
              </a:rPr>
              <a:t> </a:t>
            </a:r>
            <a:r>
              <a:rPr lang="en-US" sz="1100" b="0" dirty="0">
                <a:solidFill>
                  <a:srgbClr val="DCDCAA"/>
                </a:solidFill>
                <a:effectLst/>
              </a:rPr>
              <a:t>Factorial</a:t>
            </a:r>
            <a:r>
              <a:rPr lang="en-US" sz="1100" b="0" dirty="0">
                <a:solidFill>
                  <a:srgbClr val="D4D4D4"/>
                </a:solidFill>
                <a:effectLst/>
              </a:rPr>
              <a:t>(</a:t>
            </a:r>
            <a:r>
              <a:rPr lang="en-US" sz="1100" b="0" dirty="0">
                <a:solidFill>
                  <a:srgbClr val="569CD6"/>
                </a:solidFill>
                <a:effectLst/>
              </a:rPr>
              <a:t>int</a:t>
            </a:r>
            <a:r>
              <a:rPr lang="en-US" sz="1100" b="0" dirty="0">
                <a:solidFill>
                  <a:srgbClr val="D4D4D4"/>
                </a:solidFill>
                <a:effectLst/>
              </a:rPr>
              <a:t> </a:t>
            </a:r>
            <a:r>
              <a:rPr lang="en-US" sz="1100" b="0" dirty="0">
                <a:solidFill>
                  <a:srgbClr val="9CDCFE"/>
                </a:solidFill>
                <a:effectLst/>
              </a:rPr>
              <a:t>n</a:t>
            </a:r>
            <a:r>
              <a:rPr lang="en-US" sz="1100" b="0" dirty="0">
                <a:solidFill>
                  <a:srgbClr val="D4D4D4"/>
                </a:solidFill>
                <a:effectLst/>
              </a:rPr>
              <a:t>)</a:t>
            </a:r>
          </a:p>
          <a:p>
            <a:r>
              <a:rPr lang="en-US" sz="1100" b="0" dirty="0">
                <a:solidFill>
                  <a:srgbClr val="D4D4D4"/>
                </a:solidFill>
                <a:effectLst/>
              </a:rPr>
              <a:t>{</a:t>
            </a:r>
          </a:p>
          <a:p>
            <a:r>
              <a:rPr lang="en-US" sz="1100" b="0" dirty="0">
                <a:solidFill>
                  <a:srgbClr val="D4D4D4"/>
                </a:solidFill>
                <a:effectLst/>
              </a:rPr>
              <a:t> </a:t>
            </a:r>
            <a:r>
              <a:rPr lang="en-US" sz="1100" b="0" dirty="0">
                <a:solidFill>
                  <a:srgbClr val="C586C0"/>
                </a:solidFill>
                <a:effectLst/>
              </a:rPr>
              <a:t>if</a:t>
            </a:r>
            <a:r>
              <a:rPr lang="en-US" sz="1100" b="0" dirty="0">
                <a:solidFill>
                  <a:srgbClr val="D4D4D4"/>
                </a:solidFill>
                <a:effectLst/>
              </a:rPr>
              <a:t>(</a:t>
            </a:r>
            <a:r>
              <a:rPr lang="en-US" sz="1100" b="0" dirty="0">
                <a:solidFill>
                  <a:srgbClr val="9CDCFE"/>
                </a:solidFill>
                <a:effectLst/>
              </a:rPr>
              <a:t>n</a:t>
            </a:r>
            <a:r>
              <a:rPr lang="en-US" sz="1100" b="0" dirty="0">
                <a:solidFill>
                  <a:srgbClr val="D4D4D4"/>
                </a:solidFill>
                <a:effectLst/>
              </a:rPr>
              <a:t> == </a:t>
            </a:r>
            <a:r>
              <a:rPr lang="en-US" sz="1100" b="0" dirty="0">
                <a:solidFill>
                  <a:srgbClr val="B5CEA8"/>
                </a:solidFill>
                <a:effectLst/>
              </a:rPr>
              <a:t>1</a:t>
            </a:r>
            <a:r>
              <a:rPr lang="en-US" sz="1100" b="0" dirty="0">
                <a:solidFill>
                  <a:srgbClr val="D4D4D4"/>
                </a:solidFill>
                <a:effectLst/>
              </a:rPr>
              <a:t>)</a:t>
            </a:r>
            <a:r>
              <a:rPr lang="en-US" sz="1100" b="0" dirty="0">
                <a:solidFill>
                  <a:srgbClr val="6A9955"/>
                </a:solidFill>
                <a:effectLst/>
              </a:rPr>
              <a:t> // end condition</a:t>
            </a:r>
            <a:endParaRPr lang="en-US" sz="1100" b="0" dirty="0">
              <a:solidFill>
                <a:srgbClr val="D4D4D4"/>
              </a:solidFill>
              <a:effectLst/>
            </a:endParaRPr>
          </a:p>
          <a:p>
            <a:r>
              <a:rPr lang="en-US" sz="1100" b="0" dirty="0">
                <a:solidFill>
                  <a:srgbClr val="D4D4D4"/>
                </a:solidFill>
                <a:effectLst/>
              </a:rPr>
              <a:t> </a:t>
            </a:r>
            <a:r>
              <a:rPr lang="en-US" sz="1100" b="0" dirty="0">
                <a:solidFill>
                  <a:srgbClr val="C586C0"/>
                </a:solidFill>
                <a:effectLst/>
              </a:rPr>
              <a:t>return</a:t>
            </a:r>
            <a:r>
              <a:rPr lang="en-US" sz="1100" b="0" dirty="0">
                <a:solidFill>
                  <a:srgbClr val="D4D4D4"/>
                </a:solidFill>
                <a:effectLst/>
              </a:rPr>
              <a:t> </a:t>
            </a:r>
            <a:r>
              <a:rPr lang="en-US" sz="1100" b="0" dirty="0">
                <a:solidFill>
                  <a:srgbClr val="B5CEA8"/>
                </a:solidFill>
                <a:effectLst/>
              </a:rPr>
              <a:t>1</a:t>
            </a:r>
            <a:r>
              <a:rPr lang="en-US" sz="1100" b="0" dirty="0">
                <a:solidFill>
                  <a:srgbClr val="D4D4D4"/>
                </a:solidFill>
                <a:effectLst/>
              </a:rPr>
              <a:t>;</a:t>
            </a:r>
          </a:p>
          <a:p>
            <a:r>
              <a:rPr lang="en-US" sz="1100" b="0" dirty="0">
                <a:solidFill>
                  <a:srgbClr val="D4D4D4"/>
                </a:solidFill>
                <a:effectLst/>
              </a:rPr>
              <a:t> </a:t>
            </a:r>
            <a:r>
              <a:rPr lang="en-US" sz="1100" b="0" dirty="0">
                <a:solidFill>
                  <a:srgbClr val="C586C0"/>
                </a:solidFill>
                <a:effectLst/>
              </a:rPr>
              <a:t>else</a:t>
            </a:r>
            <a:r>
              <a:rPr lang="en-US" sz="1100" b="0" dirty="0">
                <a:solidFill>
                  <a:srgbClr val="D4D4D4"/>
                </a:solidFill>
                <a:effectLst/>
              </a:rPr>
              <a:t> </a:t>
            </a:r>
          </a:p>
          <a:p>
            <a:r>
              <a:rPr lang="en-US" sz="1100" b="0" dirty="0">
                <a:solidFill>
                  <a:srgbClr val="D4D4D4"/>
                </a:solidFill>
                <a:effectLst/>
              </a:rPr>
              <a:t> </a:t>
            </a:r>
            <a:r>
              <a:rPr lang="en-US" sz="1100" b="0" dirty="0">
                <a:solidFill>
                  <a:srgbClr val="C586C0"/>
                </a:solidFill>
                <a:effectLst/>
              </a:rPr>
              <a:t>return</a:t>
            </a:r>
            <a:r>
              <a:rPr lang="en-US" sz="1100" b="0" dirty="0">
                <a:solidFill>
                  <a:srgbClr val="D4D4D4"/>
                </a:solidFill>
                <a:effectLst/>
              </a:rPr>
              <a:t> </a:t>
            </a:r>
            <a:r>
              <a:rPr lang="en-US" sz="1100" b="0" dirty="0">
                <a:solidFill>
                  <a:srgbClr val="DCDCAA"/>
                </a:solidFill>
                <a:effectLst/>
              </a:rPr>
              <a:t>Factorial</a:t>
            </a:r>
            <a:r>
              <a:rPr lang="en-US" sz="1100" b="0" dirty="0">
                <a:solidFill>
                  <a:srgbClr val="D4D4D4"/>
                </a:solidFill>
                <a:effectLst/>
              </a:rPr>
              <a:t>(</a:t>
            </a:r>
            <a:r>
              <a:rPr lang="en-US" sz="1100" b="0" dirty="0">
                <a:solidFill>
                  <a:srgbClr val="9CDCFE"/>
                </a:solidFill>
                <a:effectLst/>
              </a:rPr>
              <a:t>n</a:t>
            </a:r>
            <a:r>
              <a:rPr lang="en-US" sz="1100" b="0" dirty="0">
                <a:solidFill>
                  <a:srgbClr val="D4D4D4"/>
                </a:solidFill>
                <a:effectLst/>
              </a:rPr>
              <a:t> - </a:t>
            </a:r>
            <a:r>
              <a:rPr lang="en-US" sz="1100" b="0" dirty="0">
                <a:solidFill>
                  <a:srgbClr val="B5CEA8"/>
                </a:solidFill>
                <a:effectLst/>
              </a:rPr>
              <a:t>1</a:t>
            </a:r>
            <a:r>
              <a:rPr lang="en-US" sz="1100" b="0" dirty="0">
                <a:solidFill>
                  <a:srgbClr val="D4D4D4"/>
                </a:solidFill>
                <a:effectLst/>
              </a:rPr>
              <a:t>) * </a:t>
            </a:r>
            <a:r>
              <a:rPr lang="en-US" sz="1100" b="0" dirty="0">
                <a:solidFill>
                  <a:srgbClr val="9CDCFE"/>
                </a:solidFill>
                <a:effectLst/>
              </a:rPr>
              <a:t>n</a:t>
            </a:r>
            <a:r>
              <a:rPr lang="en-US" sz="1100" b="0" dirty="0">
                <a:solidFill>
                  <a:srgbClr val="D4D4D4"/>
                </a:solidFill>
                <a:effectLst/>
              </a:rPr>
              <a:t>;</a:t>
            </a:r>
          </a:p>
          <a:p>
            <a:r>
              <a:rPr lang="en-US" sz="1100" b="0" dirty="0">
                <a:solidFill>
                  <a:srgbClr val="D4D4D4"/>
                </a:solidFill>
                <a:effectLst/>
              </a:rPr>
              <a:t>}</a:t>
            </a:r>
          </a:p>
        </p:txBody>
      </p:sp>
      <p:sp>
        <p:nvSpPr>
          <p:cNvPr id="17" name="CuadroTexto 16">
            <a:extLst>
              <a:ext uri="{FF2B5EF4-FFF2-40B4-BE49-F238E27FC236}">
                <a16:creationId xmlns:a16="http://schemas.microsoft.com/office/drawing/2014/main" id="{CD8AE309-4B35-437B-B915-EE0A7FFA633D}"/>
              </a:ext>
            </a:extLst>
          </p:cNvPr>
          <p:cNvSpPr txBox="1"/>
          <p:nvPr/>
        </p:nvSpPr>
        <p:spPr>
          <a:xfrm>
            <a:off x="105361" y="4184184"/>
            <a:ext cx="6141909" cy="2554545"/>
          </a:xfrm>
          <a:prstGeom prst="rect">
            <a:avLst/>
          </a:prstGeom>
          <a:noFill/>
        </p:spPr>
        <p:txBody>
          <a:bodyPr wrap="square">
            <a:spAutoFit/>
          </a:bodyPr>
          <a:lstStyle/>
          <a:p>
            <a:r>
              <a:rPr lang="es-MX" sz="1600" dirty="0">
                <a:solidFill>
                  <a:schemeClr val="bg1"/>
                </a:solidFill>
              </a:rPr>
              <a:t>La función Factorial() es un ejemplo de una función recursiva. En la segunda instrucción </a:t>
            </a:r>
            <a:r>
              <a:rPr lang="es-MX" sz="1600" dirty="0" err="1">
                <a:solidFill>
                  <a:schemeClr val="bg1"/>
                </a:solidFill>
              </a:rPr>
              <a:t>return</a:t>
            </a:r>
            <a:r>
              <a:rPr lang="es-MX" sz="1600" dirty="0">
                <a:solidFill>
                  <a:schemeClr val="bg1"/>
                </a:solidFill>
              </a:rPr>
              <a:t>, la función llama </a:t>
            </a:r>
            <a:r>
              <a:rPr lang="es-MX" sz="1600" dirty="0" err="1">
                <a:solidFill>
                  <a:schemeClr val="bg1"/>
                </a:solidFill>
              </a:rPr>
              <a:t>asi</a:t>
            </a:r>
            <a:r>
              <a:rPr lang="es-MX" sz="1600" dirty="0">
                <a:solidFill>
                  <a:schemeClr val="bg1"/>
                </a:solidFill>
              </a:rPr>
              <a:t> misma. </a:t>
            </a:r>
            <a:r>
              <a:rPr lang="es-MX" sz="1600" dirty="0">
                <a:solidFill>
                  <a:schemeClr val="accent1">
                    <a:lumMod val="60000"/>
                    <a:lumOff val="40000"/>
                  </a:schemeClr>
                </a:solidFill>
              </a:rPr>
              <a:t>Lo importante a recordar al crear una función recursiva es dar una condición final. </a:t>
            </a:r>
            <a:r>
              <a:rPr lang="es-MX" sz="1600" dirty="0">
                <a:solidFill>
                  <a:schemeClr val="bg1"/>
                </a:solidFill>
              </a:rPr>
              <a:t>En el código de programa 4 .1, la recursión se detiene cuando n se convierte en 1. En cada llamada de la función, el valor de n sigue disminuyendo. Sin embargo, cuando el valor alcanza 1, la función termina. Por otro lado, esta función se ejecutará </a:t>
            </a:r>
            <a:r>
              <a:rPr lang="es-MX" sz="1600" dirty="0" err="1">
                <a:solidFill>
                  <a:schemeClr val="bg1"/>
                </a:solidFill>
              </a:rPr>
              <a:t>infinitamnete</a:t>
            </a:r>
            <a:r>
              <a:rPr lang="es-MX" sz="1600" dirty="0">
                <a:solidFill>
                  <a:schemeClr val="bg1"/>
                </a:solidFill>
              </a:rPr>
              <a:t>  si el valor inicial de n es menor que 1, lo que significa que la función no es perfecta. Por lo tanto, la condición n = 1 debe cambiarse a n ≤ 1. L  reescriben la función Factorial() como en el Código de Programa 4.2</a:t>
            </a:r>
            <a:endParaRPr lang="es-AR" sz="1600" dirty="0">
              <a:solidFill>
                <a:schemeClr val="bg1"/>
              </a:solidFill>
            </a:endParaRPr>
          </a:p>
        </p:txBody>
      </p:sp>
      <p:sp>
        <p:nvSpPr>
          <p:cNvPr id="9" name="CuadroTexto 8">
            <a:extLst>
              <a:ext uri="{FF2B5EF4-FFF2-40B4-BE49-F238E27FC236}">
                <a16:creationId xmlns:a16="http://schemas.microsoft.com/office/drawing/2014/main" id="{1D1814B9-2E8E-46D0-BA58-1007F5BAF156}"/>
              </a:ext>
            </a:extLst>
          </p:cNvPr>
          <p:cNvSpPr txBox="1"/>
          <p:nvPr/>
        </p:nvSpPr>
        <p:spPr>
          <a:xfrm>
            <a:off x="6365368" y="5973561"/>
            <a:ext cx="5702605" cy="738664"/>
          </a:xfrm>
          <a:prstGeom prst="rect">
            <a:avLst/>
          </a:prstGeom>
          <a:noFill/>
        </p:spPr>
        <p:txBody>
          <a:bodyPr wrap="square">
            <a:spAutoFit/>
          </a:bodyPr>
          <a:lstStyle/>
          <a:p>
            <a:r>
              <a:rPr lang="es-MX" sz="1400" dirty="0">
                <a:solidFill>
                  <a:schemeClr val="bg1"/>
                </a:solidFill>
              </a:rPr>
              <a:t>El Código de Programa 4.2 aprovecha el hecho de que el factorial de cualquier entero n puede definirse recursivamente como el producto de n y el factorial de n − 1. Por ejemplo, ¡5! = 5 x 4</a:t>
            </a:r>
            <a:endParaRPr lang="es-AR" sz="1400" dirty="0">
              <a:solidFill>
                <a:schemeClr val="bg1"/>
              </a:solidFill>
            </a:endParaRPr>
          </a:p>
        </p:txBody>
      </p:sp>
    </p:spTree>
    <p:extLst>
      <p:ext uri="{BB962C8B-B14F-4D97-AF65-F5344CB8AC3E}">
        <p14:creationId xmlns:p14="http://schemas.microsoft.com/office/powerpoint/2010/main" val="178723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157A401-7146-4E78-AD64-566249E1E2F0}"/>
              </a:ext>
            </a:extLst>
          </p:cNvPr>
          <p:cNvSpPr txBox="1"/>
          <p:nvPr/>
        </p:nvSpPr>
        <p:spPr>
          <a:xfrm>
            <a:off x="225288" y="119271"/>
            <a:ext cx="4206601"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Introducción</a:t>
            </a:r>
          </a:p>
        </p:txBody>
      </p:sp>
      <p:sp>
        <p:nvSpPr>
          <p:cNvPr id="5" name="CuadroTexto 4">
            <a:extLst>
              <a:ext uri="{FF2B5EF4-FFF2-40B4-BE49-F238E27FC236}">
                <a16:creationId xmlns:a16="http://schemas.microsoft.com/office/drawing/2014/main" id="{726FABE7-8044-1708-E7F9-341B7A52D90D}"/>
              </a:ext>
            </a:extLst>
          </p:cNvPr>
          <p:cNvSpPr txBox="1"/>
          <p:nvPr/>
        </p:nvSpPr>
        <p:spPr>
          <a:xfrm>
            <a:off x="225288" y="877275"/>
            <a:ext cx="5579767" cy="5693866"/>
          </a:xfrm>
          <a:prstGeom prst="rect">
            <a:avLst/>
          </a:prstGeom>
          <a:noFill/>
        </p:spPr>
        <p:txBody>
          <a:bodyPr wrap="square">
            <a:spAutoFit/>
          </a:bodyPr>
          <a:lstStyle/>
          <a:p>
            <a:r>
              <a:rPr lang="es-MX" sz="1600" dirty="0">
                <a:solidFill>
                  <a:schemeClr val="bg1"/>
                </a:solidFill>
              </a:rPr>
              <a:t>Algoritmo 5.1 es una Versión iterativa de un algoritmo para calcular el factorial de un número. 2. Sea n el número cuyo factorial se va a calcular y sea Factorial = 1</a:t>
            </a:r>
            <a:br>
              <a:rPr lang="es-MX" sz="1600" dirty="0">
                <a:solidFill>
                  <a:schemeClr val="bg1"/>
                </a:solidFill>
              </a:rPr>
            </a:br>
            <a:br>
              <a:rPr lang="en-US" sz="1600" dirty="0">
                <a:solidFill>
                  <a:schemeClr val="bg1"/>
                </a:solidFill>
              </a:rPr>
            </a:br>
            <a:r>
              <a:rPr lang="pt-BR" sz="1400" b="0" dirty="0" err="1">
                <a:solidFill>
                  <a:srgbClr val="569CD6"/>
                </a:solidFill>
                <a:effectLst/>
                <a:latin typeface="Consolas" panose="020B0609020204030204" pitchFamily="49" charset="0"/>
              </a:rPr>
              <a:t>int</a:t>
            </a:r>
            <a:r>
              <a:rPr lang="pt-BR" sz="1400" b="0" dirty="0">
                <a:solidFill>
                  <a:srgbClr val="D4D4D4"/>
                </a:solidFill>
                <a:effectLst/>
                <a:latin typeface="Consolas" panose="020B0609020204030204" pitchFamily="49" charset="0"/>
              </a:rPr>
              <a:t> </a:t>
            </a:r>
            <a:r>
              <a:rPr lang="pt-BR" sz="1400" b="0" dirty="0" err="1">
                <a:solidFill>
                  <a:srgbClr val="9CDCFE"/>
                </a:solidFill>
                <a:effectLst/>
                <a:latin typeface="Consolas" panose="020B0609020204030204" pitchFamily="49" charset="0"/>
              </a:rPr>
              <a:t>Factorial</a:t>
            </a:r>
            <a:r>
              <a:rPr lang="pt-BR" sz="1400" b="0" dirty="0">
                <a:solidFill>
                  <a:srgbClr val="D4D4D4"/>
                </a:solidFill>
                <a:effectLst/>
                <a:latin typeface="Consolas" panose="020B0609020204030204" pitchFamily="49" charset="0"/>
              </a:rPr>
              <a:t>;</a:t>
            </a:r>
          </a:p>
          <a:p>
            <a:r>
              <a:rPr lang="pt-BR" sz="1400" b="0" dirty="0" err="1">
                <a:solidFill>
                  <a:srgbClr val="9CDCFE"/>
                </a:solidFill>
                <a:effectLst/>
                <a:latin typeface="Consolas" panose="020B0609020204030204" pitchFamily="49" charset="0"/>
              </a:rPr>
              <a:t>While</a:t>
            </a:r>
            <a:r>
              <a:rPr lang="pt-BR" sz="1400" b="0" dirty="0">
                <a:solidFill>
                  <a:srgbClr val="D4D4D4"/>
                </a:solidFill>
                <a:effectLst/>
                <a:latin typeface="Consolas" panose="020B0609020204030204" pitchFamily="49" charset="0"/>
              </a:rPr>
              <a:t> (n &gt; </a:t>
            </a:r>
            <a:r>
              <a:rPr lang="pt-BR" sz="1400" b="0" dirty="0">
                <a:solidFill>
                  <a:srgbClr val="B5CEA8"/>
                </a:solidFill>
                <a:effectLst/>
                <a:latin typeface="Consolas" panose="020B0609020204030204" pitchFamily="49" charset="0"/>
              </a:rPr>
              <a:t>1</a:t>
            </a:r>
            <a:r>
              <a:rPr lang="pt-BR" sz="1400" b="0" dirty="0">
                <a:solidFill>
                  <a:srgbClr val="D4D4D4"/>
                </a:solidFill>
                <a:effectLst/>
                <a:latin typeface="Consolas" panose="020B0609020204030204" pitchFamily="49" charset="0"/>
              </a:rPr>
              <a:t>) {</a:t>
            </a:r>
          </a:p>
          <a:p>
            <a:r>
              <a:rPr lang="pt-BR" sz="1400" b="0" dirty="0" err="1">
                <a:solidFill>
                  <a:srgbClr val="D4D4D4"/>
                </a:solidFill>
                <a:effectLst/>
                <a:latin typeface="Consolas" panose="020B0609020204030204" pitchFamily="49" charset="0"/>
              </a:rPr>
              <a:t>Factorial</a:t>
            </a:r>
            <a:r>
              <a:rPr lang="pt-BR" sz="1400" b="0" dirty="0">
                <a:solidFill>
                  <a:srgbClr val="D4D4D4"/>
                </a:solidFill>
                <a:effectLst/>
                <a:latin typeface="Consolas" panose="020B0609020204030204" pitchFamily="49" charset="0"/>
              </a:rPr>
              <a:t> = </a:t>
            </a:r>
            <a:r>
              <a:rPr lang="pt-BR" sz="1400" b="0" dirty="0" err="1">
                <a:solidFill>
                  <a:srgbClr val="D4D4D4"/>
                </a:solidFill>
                <a:effectLst/>
                <a:latin typeface="Consolas" panose="020B0609020204030204" pitchFamily="49" charset="0"/>
              </a:rPr>
              <a:t>Factorial</a:t>
            </a:r>
            <a:r>
              <a:rPr lang="pt-BR" sz="1400" b="0" dirty="0">
                <a:solidFill>
                  <a:srgbClr val="D4D4D4"/>
                </a:solidFill>
                <a:effectLst/>
                <a:latin typeface="Consolas" panose="020B0609020204030204" pitchFamily="49" charset="0"/>
              </a:rPr>
              <a:t> * n ;</a:t>
            </a:r>
          </a:p>
          <a:p>
            <a:r>
              <a:rPr lang="pt-BR" sz="1400" b="0" dirty="0">
                <a:solidFill>
                  <a:srgbClr val="D4D4D4"/>
                </a:solidFill>
                <a:effectLst/>
                <a:latin typeface="Consolas" panose="020B0609020204030204" pitchFamily="49" charset="0"/>
              </a:rPr>
              <a:t>n = n - </a:t>
            </a:r>
            <a:r>
              <a:rPr lang="pt-BR" sz="1400" b="0" dirty="0">
                <a:solidFill>
                  <a:srgbClr val="B5CEA8"/>
                </a:solidFill>
                <a:effectLst/>
                <a:latin typeface="Consolas" panose="020B0609020204030204" pitchFamily="49" charset="0"/>
              </a:rPr>
              <a:t>1</a:t>
            </a:r>
            <a:r>
              <a:rPr lang="pt-BR" sz="1400" b="0" dirty="0">
                <a:solidFill>
                  <a:srgbClr val="D4D4D4"/>
                </a:solidFill>
                <a:effectLst/>
                <a:latin typeface="Consolas" panose="020B0609020204030204" pitchFamily="49" charset="0"/>
              </a:rPr>
              <a:t> ;</a:t>
            </a:r>
          </a:p>
          <a:p>
            <a:r>
              <a:rPr lang="pt-BR" sz="1400" b="0" dirty="0">
                <a:solidFill>
                  <a:srgbClr val="D4D4D4"/>
                </a:solidFill>
                <a:effectLst/>
                <a:latin typeface="Consolas" panose="020B0609020204030204" pitchFamily="49" charset="0"/>
              </a:rPr>
              <a:t>}</a:t>
            </a:r>
          </a:p>
          <a:p>
            <a:endParaRPr lang="en-US" sz="1600" dirty="0">
              <a:solidFill>
                <a:schemeClr val="bg1"/>
              </a:solidFill>
            </a:endParaRPr>
          </a:p>
          <a:p>
            <a:r>
              <a:rPr lang="es-MX" sz="1600" dirty="0">
                <a:solidFill>
                  <a:schemeClr val="bg1"/>
                </a:solidFill>
              </a:rPr>
              <a:t>El proceso iterativo de calcular el factorial de n en el Algoritmo 5.1 también se puede escribir como en el Algoritmo 5.2. Una versión iterativa del algoritmo para calcular el factorial de un número, Sea n el número cuyo factorial se va a calcular y sea Factorial = 1</a:t>
            </a:r>
            <a:br>
              <a:rPr lang="en-US" sz="1600" dirty="0">
                <a:solidFill>
                  <a:schemeClr val="bg1"/>
                </a:solidFill>
              </a:rPr>
            </a:br>
            <a:endParaRPr lang="en-US" sz="1600" dirty="0">
              <a:solidFill>
                <a:schemeClr val="bg1"/>
              </a:solidFill>
            </a:endParaRPr>
          </a:p>
          <a:p>
            <a:r>
              <a:rPr lang="en-US" sz="1400" b="0" dirty="0">
                <a:solidFill>
                  <a:srgbClr val="6A9955"/>
                </a:solidFill>
                <a:effectLst/>
                <a:latin typeface="Consolas" panose="020B0609020204030204" pitchFamily="49" charset="0"/>
              </a:rPr>
              <a:t>// I can also be initialized to 2</a:t>
            </a:r>
            <a:endParaRPr lang="en-US" sz="1400" b="0" dirty="0">
              <a:solidFill>
                <a:srgbClr val="D4D4D4"/>
              </a:solidFill>
              <a:effectLst/>
              <a:latin typeface="Consolas" panose="020B0609020204030204" pitchFamily="49" charset="0"/>
            </a:endParaRPr>
          </a:p>
          <a:p>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(I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I &lt;= n , I++)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Factorial = Factorial * I</a:t>
            </a:r>
          </a:p>
          <a:p>
            <a:r>
              <a:rPr lang="en-US" sz="1400" b="0" dirty="0">
                <a:solidFill>
                  <a:srgbClr val="D4D4D4"/>
                </a:solidFill>
                <a:effectLst/>
                <a:latin typeface="Consolas" panose="020B0609020204030204" pitchFamily="49" charset="0"/>
              </a:rPr>
              <a:t>}</a:t>
            </a:r>
          </a:p>
          <a:p>
            <a:br>
              <a:rPr lang="en-US" sz="1600" b="0" dirty="0">
                <a:solidFill>
                  <a:srgbClr val="D4D4D4"/>
                </a:solidFill>
                <a:effectLst/>
                <a:latin typeface="Consolas" panose="020B0609020204030204" pitchFamily="49" charset="0"/>
              </a:rPr>
            </a:br>
            <a:endParaRPr lang="en-US" sz="1600" b="0" dirty="0">
              <a:solidFill>
                <a:srgbClr val="D4D4D4"/>
              </a:solidFill>
              <a:effectLst/>
              <a:latin typeface="Consolas" panose="020B0609020204030204" pitchFamily="49" charset="0"/>
            </a:endParaRPr>
          </a:p>
          <a:p>
            <a:endParaRPr lang="en-US" sz="1600" dirty="0">
              <a:solidFill>
                <a:schemeClr val="bg1"/>
              </a:solidFill>
            </a:endParaRPr>
          </a:p>
        </p:txBody>
      </p:sp>
      <p:sp>
        <p:nvSpPr>
          <p:cNvPr id="8" name="CuadroTexto 7">
            <a:extLst>
              <a:ext uri="{FF2B5EF4-FFF2-40B4-BE49-F238E27FC236}">
                <a16:creationId xmlns:a16="http://schemas.microsoft.com/office/drawing/2014/main" id="{A9852B28-214A-A8F6-0175-3F4C3F639976}"/>
              </a:ext>
            </a:extLst>
          </p:cNvPr>
          <p:cNvSpPr txBox="1"/>
          <p:nvPr/>
        </p:nvSpPr>
        <p:spPr>
          <a:xfrm>
            <a:off x="6096000" y="877275"/>
            <a:ext cx="6096000" cy="5262979"/>
          </a:xfrm>
          <a:prstGeom prst="rect">
            <a:avLst/>
          </a:prstGeom>
          <a:noFill/>
        </p:spPr>
        <p:txBody>
          <a:bodyPr wrap="square">
            <a:spAutoFit/>
          </a:bodyPr>
          <a:lstStyle/>
          <a:p>
            <a:r>
              <a:rPr lang="es-MX" sz="1600" dirty="0">
                <a:solidFill>
                  <a:schemeClr val="bg1"/>
                </a:solidFill>
              </a:rPr>
              <a:t>Los algoritmos 4.1 y 4.2 son </a:t>
            </a:r>
            <a:r>
              <a:rPr lang="es-MX" sz="1600" dirty="0">
                <a:solidFill>
                  <a:schemeClr val="accent1">
                    <a:lumMod val="60000"/>
                    <a:lumOff val="40000"/>
                  </a:schemeClr>
                </a:solidFill>
              </a:rPr>
              <a:t>algoritmos iterativos </a:t>
            </a:r>
            <a:r>
              <a:rPr lang="es-MX" sz="1600" dirty="0">
                <a:solidFill>
                  <a:schemeClr val="bg1"/>
                </a:solidFill>
              </a:rPr>
              <a:t>para calcular el factorial de n. Es posible dar una definición recursiva para factorial también.</a:t>
            </a:r>
            <a:br>
              <a:rPr lang="es-MX" sz="1600" dirty="0">
                <a:solidFill>
                  <a:schemeClr val="bg1"/>
                </a:solidFill>
              </a:rPr>
            </a:br>
            <a:r>
              <a:rPr lang="es-MX" sz="1600" dirty="0">
                <a:solidFill>
                  <a:schemeClr val="bg1"/>
                </a:solidFill>
              </a:rPr>
              <a:t> La función matemática definida en </a:t>
            </a:r>
            <a:r>
              <a:rPr lang="es-MX" sz="1600" dirty="0" err="1">
                <a:solidFill>
                  <a:schemeClr val="bg1"/>
                </a:solidFill>
              </a:rPr>
              <a:t>Eq</a:t>
            </a:r>
            <a:r>
              <a:rPr lang="es-MX" sz="1600" dirty="0">
                <a:solidFill>
                  <a:schemeClr val="bg1"/>
                </a:solidFill>
              </a:rPr>
              <a:t>. (4.1) para factorial de n también se puede definir recursivamente como:</a:t>
            </a:r>
            <a:br>
              <a:rPr lang="es-MX" sz="1600" dirty="0">
                <a:solidFill>
                  <a:schemeClr val="bg1"/>
                </a:solidFill>
              </a:rPr>
            </a:br>
            <a:r>
              <a:rPr lang="en-US" sz="1600" dirty="0">
                <a:solidFill>
                  <a:schemeClr val="bg1"/>
                </a:solidFill>
              </a:rPr>
              <a:t>n! = n * (n - 1)!, </a:t>
            </a:r>
            <a:r>
              <a:rPr lang="en-US" sz="1600" dirty="0" err="1">
                <a:solidFill>
                  <a:schemeClr val="bg1"/>
                </a:solidFill>
              </a:rPr>
              <a:t>donde</a:t>
            </a:r>
            <a:r>
              <a:rPr lang="en-US" sz="1600" dirty="0">
                <a:solidFill>
                  <a:schemeClr val="bg1"/>
                </a:solidFill>
              </a:rPr>
              <a:t> 1! = 1 (4.2)</a:t>
            </a:r>
            <a:br>
              <a:rPr lang="en-US" sz="1600" dirty="0">
                <a:solidFill>
                  <a:schemeClr val="bg1"/>
                </a:solidFill>
              </a:rPr>
            </a:br>
            <a:endParaRPr lang="en-US" sz="1600" dirty="0">
              <a:solidFill>
                <a:schemeClr val="bg1"/>
              </a:solidFill>
            </a:endParaRPr>
          </a:p>
          <a:p>
            <a:r>
              <a:rPr lang="en-US" sz="1600" b="1" dirty="0" err="1">
                <a:solidFill>
                  <a:schemeClr val="bg1"/>
                </a:solidFill>
              </a:rPr>
              <a:t>Esta</a:t>
            </a:r>
            <a:r>
              <a:rPr lang="en-US" sz="1600" b="1" dirty="0">
                <a:solidFill>
                  <a:schemeClr val="bg1"/>
                </a:solidFill>
              </a:rPr>
              <a:t> </a:t>
            </a:r>
            <a:r>
              <a:rPr lang="en-US" sz="1600" b="1" dirty="0" err="1">
                <a:solidFill>
                  <a:schemeClr val="bg1"/>
                </a:solidFill>
              </a:rPr>
              <a:t>definición</a:t>
            </a:r>
            <a:r>
              <a:rPr lang="en-US" sz="1600" b="1" dirty="0">
                <a:solidFill>
                  <a:schemeClr val="bg1"/>
                </a:solidFill>
              </a:rPr>
              <a:t> </a:t>
            </a:r>
            <a:r>
              <a:rPr lang="en-US" sz="1600" b="1" dirty="0" err="1">
                <a:solidFill>
                  <a:schemeClr val="bg1"/>
                </a:solidFill>
              </a:rPr>
              <a:t>recursiva</a:t>
            </a:r>
            <a:r>
              <a:rPr lang="en-US" sz="1600" b="1" dirty="0">
                <a:solidFill>
                  <a:schemeClr val="bg1"/>
                </a:solidFill>
              </a:rPr>
              <a:t> </a:t>
            </a:r>
            <a:r>
              <a:rPr lang="en-US" sz="1600" dirty="0">
                <a:solidFill>
                  <a:schemeClr val="bg1"/>
                </a:solidFill>
              </a:rPr>
              <a:t>de factorial </a:t>
            </a:r>
            <a:r>
              <a:rPr lang="en-US" sz="1600" dirty="0" err="1">
                <a:solidFill>
                  <a:schemeClr val="bg1"/>
                </a:solidFill>
              </a:rPr>
              <a:t>tiene</a:t>
            </a:r>
            <a:r>
              <a:rPr lang="en-US" sz="1600" dirty="0">
                <a:solidFill>
                  <a:schemeClr val="bg1"/>
                </a:solidFill>
              </a:rPr>
              <a:t> dos pasos, de la </a:t>
            </a:r>
            <a:r>
              <a:rPr lang="en-US" sz="1600" dirty="0" err="1">
                <a:solidFill>
                  <a:schemeClr val="bg1"/>
                </a:solidFill>
              </a:rPr>
              <a:t>siguiente</a:t>
            </a:r>
            <a:r>
              <a:rPr lang="en-US" sz="1600" dirty="0">
                <a:solidFill>
                  <a:schemeClr val="bg1"/>
                </a:solidFill>
              </a:rPr>
              <a:t> </a:t>
            </a:r>
            <a:r>
              <a:rPr lang="en-US" sz="1600" dirty="0" err="1">
                <a:solidFill>
                  <a:schemeClr val="bg1"/>
                </a:solidFill>
              </a:rPr>
              <a:t>manera</a:t>
            </a:r>
            <a:r>
              <a:rPr lang="en-US" sz="1600" dirty="0">
                <a:solidFill>
                  <a:schemeClr val="bg1"/>
                </a:solidFill>
              </a:rPr>
              <a:t>: </a:t>
            </a:r>
            <a:br>
              <a:rPr lang="en-US" sz="1600" dirty="0">
                <a:solidFill>
                  <a:schemeClr val="bg1"/>
                </a:solidFill>
              </a:rPr>
            </a:br>
            <a:br>
              <a:rPr lang="en-US" sz="1600" dirty="0">
                <a:solidFill>
                  <a:schemeClr val="bg1"/>
                </a:solidFill>
              </a:rPr>
            </a:br>
            <a:r>
              <a:rPr lang="en-US" sz="1600" dirty="0">
                <a:solidFill>
                  <a:schemeClr val="bg1"/>
                </a:solidFill>
              </a:rPr>
              <a:t>1. Si n = 1, </a:t>
            </a:r>
            <a:r>
              <a:rPr lang="en-US" sz="1600" dirty="0" err="1">
                <a:solidFill>
                  <a:schemeClr val="bg1"/>
                </a:solidFill>
              </a:rPr>
              <a:t>entonces</a:t>
            </a:r>
            <a:r>
              <a:rPr lang="en-US" sz="1600" dirty="0">
                <a:solidFill>
                  <a:schemeClr val="bg1"/>
                </a:solidFill>
              </a:rPr>
              <a:t> factorial de n = 1 </a:t>
            </a:r>
            <a:br>
              <a:rPr lang="en-US" sz="1600" dirty="0">
                <a:solidFill>
                  <a:schemeClr val="bg1"/>
                </a:solidFill>
              </a:rPr>
            </a:br>
            <a:r>
              <a:rPr lang="en-US" sz="1600" dirty="0">
                <a:solidFill>
                  <a:schemeClr val="bg1"/>
                </a:solidFill>
              </a:rPr>
              <a:t>2. De lo </a:t>
            </a:r>
            <a:r>
              <a:rPr lang="en-US" sz="1600" dirty="0" err="1">
                <a:solidFill>
                  <a:schemeClr val="bg1"/>
                </a:solidFill>
              </a:rPr>
              <a:t>contrario</a:t>
            </a:r>
            <a:r>
              <a:rPr lang="en-US" sz="1600" dirty="0">
                <a:solidFill>
                  <a:schemeClr val="bg1"/>
                </a:solidFill>
              </a:rPr>
              <a:t>, factorial de n = n * factorial de (n - 1)</a:t>
            </a:r>
          </a:p>
          <a:p>
            <a:endParaRPr lang="en-US" sz="1600" dirty="0">
              <a:solidFill>
                <a:schemeClr val="bg1"/>
              </a:solidFill>
            </a:endParaRPr>
          </a:p>
          <a:p>
            <a:r>
              <a:rPr lang="en-US" sz="1400" b="0" dirty="0">
                <a:solidFill>
                  <a:srgbClr val="D4D4D4"/>
                </a:solidFill>
                <a:effectLst/>
                <a:latin typeface="Consolas" panose="020B0609020204030204" pitchFamily="49" charset="0"/>
              </a:rPr>
              <a:t>Program </a:t>
            </a:r>
            <a:r>
              <a:rPr lang="en-US" sz="1400" b="0" dirty="0">
                <a:solidFill>
                  <a:srgbClr val="9CDCFE"/>
                </a:solidFill>
                <a:effectLst/>
                <a:latin typeface="Consolas" panose="020B0609020204030204" pitchFamily="49" charset="0"/>
              </a:rPr>
              <a:t>Code</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5.2</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Factorial</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(n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r>
              <a:rPr lang="en-US" sz="1400" b="0" dirty="0">
                <a:solidFill>
                  <a:srgbClr val="6A9955"/>
                </a:solidFill>
                <a:effectLst/>
                <a:latin typeface="Consolas" panose="020B0609020204030204" pitchFamily="49" charset="0"/>
              </a:rPr>
              <a:t> // end condition</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els</a:t>
            </a:r>
            <a:r>
              <a:rPr lang="en-US" sz="1400" b="0" dirty="0">
                <a:solidFill>
                  <a:srgbClr val="D4D4D4"/>
                </a:solidFill>
                <a:effectLst/>
                <a:latin typeface="Consolas" panose="020B0609020204030204" pitchFamily="49" charset="0"/>
              </a:rPr>
              <a:t> e</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Factorial</a:t>
            </a:r>
            <a:r>
              <a:rPr lang="en-US" sz="1400" b="0" dirty="0">
                <a:solidFill>
                  <a:srgbClr val="D4D4D4"/>
                </a:solidFill>
                <a:effectLst/>
                <a:latin typeface="Consolas" panose="020B0609020204030204" pitchFamily="49" charset="0"/>
              </a:rPr>
              <a:t>(n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n;</a:t>
            </a:r>
          </a:p>
          <a:p>
            <a:r>
              <a:rPr lang="en-US" sz="1400" b="0" dirty="0">
                <a:solidFill>
                  <a:srgbClr val="D4D4D4"/>
                </a:solidFill>
                <a:effectLst/>
                <a:latin typeface="Consolas" panose="020B0609020204030204" pitchFamily="49" charset="0"/>
              </a:rPr>
              <a:t>}</a:t>
            </a:r>
          </a:p>
          <a:p>
            <a:endParaRPr lang="es-AR" sz="1600" dirty="0">
              <a:solidFill>
                <a:schemeClr val="bg1"/>
              </a:solidFill>
            </a:endParaRPr>
          </a:p>
        </p:txBody>
      </p:sp>
      <p:sp>
        <p:nvSpPr>
          <p:cNvPr id="2" name="CuadroTexto 1">
            <a:extLst>
              <a:ext uri="{FF2B5EF4-FFF2-40B4-BE49-F238E27FC236}">
                <a16:creationId xmlns:a16="http://schemas.microsoft.com/office/drawing/2014/main" id="{85B3B4DB-5048-1085-C26B-568552745365}"/>
              </a:ext>
            </a:extLst>
          </p:cNvPr>
          <p:cNvSpPr txBox="1"/>
          <p:nvPr/>
        </p:nvSpPr>
        <p:spPr>
          <a:xfrm>
            <a:off x="3769111" y="2096087"/>
            <a:ext cx="1159163" cy="307777"/>
          </a:xfrm>
          <a:prstGeom prst="rect">
            <a:avLst/>
          </a:prstGeom>
          <a:noFill/>
        </p:spPr>
        <p:txBody>
          <a:bodyPr wrap="none" rtlCol="0">
            <a:spAutoFit/>
          </a:bodyPr>
          <a:lstStyle/>
          <a:p>
            <a:r>
              <a:rPr lang="es-AR" sz="1400" dirty="0">
                <a:solidFill>
                  <a:schemeClr val="bg1">
                    <a:lumMod val="75000"/>
                  </a:schemeClr>
                </a:solidFill>
              </a:rPr>
              <a:t>Programa 5.1</a:t>
            </a:r>
          </a:p>
        </p:txBody>
      </p:sp>
      <p:sp>
        <p:nvSpPr>
          <p:cNvPr id="6" name="CuadroTexto 5">
            <a:extLst>
              <a:ext uri="{FF2B5EF4-FFF2-40B4-BE49-F238E27FC236}">
                <a16:creationId xmlns:a16="http://schemas.microsoft.com/office/drawing/2014/main" id="{6C5BB507-7D5C-E2DF-A71F-F08D3CCA76CD}"/>
              </a:ext>
            </a:extLst>
          </p:cNvPr>
          <p:cNvSpPr txBox="1"/>
          <p:nvPr/>
        </p:nvSpPr>
        <p:spPr>
          <a:xfrm>
            <a:off x="3769111" y="5047958"/>
            <a:ext cx="1159163" cy="307777"/>
          </a:xfrm>
          <a:prstGeom prst="rect">
            <a:avLst/>
          </a:prstGeom>
          <a:noFill/>
        </p:spPr>
        <p:txBody>
          <a:bodyPr wrap="none" rtlCol="0">
            <a:spAutoFit/>
          </a:bodyPr>
          <a:lstStyle/>
          <a:p>
            <a:r>
              <a:rPr lang="es-AR" sz="1400" dirty="0">
                <a:solidFill>
                  <a:schemeClr val="bg1">
                    <a:lumMod val="75000"/>
                  </a:schemeClr>
                </a:solidFill>
              </a:rPr>
              <a:t>Programa 5.2</a:t>
            </a:r>
          </a:p>
        </p:txBody>
      </p:sp>
    </p:spTree>
    <p:extLst>
      <p:ext uri="{BB962C8B-B14F-4D97-AF65-F5344CB8AC3E}">
        <p14:creationId xmlns:p14="http://schemas.microsoft.com/office/powerpoint/2010/main" val="31502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5A7CCF5-78FA-4E3F-B709-9F6CF22AA051}"/>
              </a:ext>
            </a:extLst>
          </p:cNvPr>
          <p:cNvSpPr txBox="1"/>
          <p:nvPr/>
        </p:nvSpPr>
        <p:spPr>
          <a:xfrm>
            <a:off x="6459691" y="755365"/>
            <a:ext cx="5552663" cy="5693866"/>
          </a:xfrm>
          <a:prstGeom prst="rect">
            <a:avLst/>
          </a:prstGeom>
          <a:noFill/>
        </p:spPr>
        <p:txBody>
          <a:bodyPr wrap="square">
            <a:spAutoFit/>
          </a:bodyPr>
          <a:lstStyle/>
          <a:p>
            <a:r>
              <a:rPr lang="es-AR" sz="1400" b="0" dirty="0">
                <a:solidFill>
                  <a:srgbClr val="6A9955"/>
                </a:solidFill>
                <a:effectLst/>
                <a:latin typeface="Consolas" panose="020B0609020204030204" pitchFamily="49" charset="0"/>
              </a:rPr>
              <a:t>// Factorial </a:t>
            </a:r>
            <a:r>
              <a:rPr lang="es-AR" sz="1400" b="0" dirty="0" err="1">
                <a:solidFill>
                  <a:srgbClr val="6A9955"/>
                </a:solidFill>
                <a:effectLst/>
                <a:latin typeface="Consolas" panose="020B0609020204030204" pitchFamily="49" charset="0"/>
              </a:rPr>
              <a:t>of</a:t>
            </a:r>
            <a:r>
              <a:rPr lang="es-AR" sz="1400" b="0" dirty="0">
                <a:solidFill>
                  <a:srgbClr val="6A9955"/>
                </a:solidFill>
                <a:effectLst/>
                <a:latin typeface="Consolas" panose="020B0609020204030204" pitchFamily="49" charset="0"/>
              </a:rPr>
              <a:t> n = 1*2*3*...*n</a:t>
            </a:r>
            <a:endParaRPr lang="es-AR" sz="1400" b="0" dirty="0">
              <a:solidFill>
                <a:srgbClr val="D4D4D4"/>
              </a:solidFill>
              <a:effectLst/>
              <a:latin typeface="Consolas" panose="020B0609020204030204" pitchFamily="49" charset="0"/>
            </a:endParaRPr>
          </a:p>
          <a:p>
            <a:br>
              <a:rPr lang="es-AR" sz="1400" b="0" dirty="0">
                <a:solidFill>
                  <a:srgbClr val="D4D4D4"/>
                </a:solidFill>
                <a:effectLst/>
                <a:latin typeface="Consolas" panose="020B0609020204030204" pitchFamily="49" charset="0"/>
              </a:rPr>
            </a:br>
            <a:r>
              <a:rPr lang="es-AR" sz="1400" b="0" dirty="0">
                <a:solidFill>
                  <a:srgbClr val="C586C0"/>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&lt;iostream&gt;</a:t>
            </a:r>
            <a:endParaRPr lang="es-AR" sz="1400" b="0" dirty="0">
              <a:solidFill>
                <a:srgbClr val="D4D4D4"/>
              </a:solidFill>
              <a:effectLst/>
              <a:latin typeface="Consolas" panose="020B0609020204030204" pitchFamily="49" charset="0"/>
            </a:endParaRPr>
          </a:p>
          <a:p>
            <a:r>
              <a:rPr lang="es-AR" sz="1400" b="0" dirty="0" err="1">
                <a:solidFill>
                  <a:srgbClr val="C586C0"/>
                </a:solidFill>
                <a:effectLst/>
                <a:latin typeface="Consolas" panose="020B0609020204030204" pitchFamily="49" charset="0"/>
              </a:rPr>
              <a:t>using</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namespace</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p>
          <a:p>
            <a:br>
              <a:rPr lang="es-AR" sz="1400" b="0" dirty="0">
                <a:solidFill>
                  <a:srgbClr val="D4D4D4"/>
                </a:solidFill>
                <a:effectLst/>
                <a:latin typeface="Consolas" panose="020B0609020204030204" pitchFamily="49" charset="0"/>
              </a:rPr>
            </a:br>
            <a:r>
              <a:rPr lang="es-AR" sz="1400" b="0" dirty="0" err="1">
                <a:solidFill>
                  <a:srgbClr val="569CD6"/>
                </a:solidFill>
                <a:effectLst/>
                <a:latin typeface="Consolas" panose="020B0609020204030204" pitchFamily="49" charset="0"/>
              </a:rPr>
              <a:t>int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factorial</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int</a:t>
            </a:r>
            <a:r>
              <a:rPr lang="es-AR" sz="1400" b="0" dirty="0">
                <a:solidFill>
                  <a:srgbClr val="D4D4D4"/>
                </a:solidFill>
                <a:effectLst/>
                <a:latin typeface="Consolas" panose="020B0609020204030204" pitchFamily="49" charset="0"/>
              </a:rPr>
              <a:t>);</a:t>
            </a:r>
          </a:p>
          <a:p>
            <a:br>
              <a:rPr lang="es-AR" sz="1400" b="0" dirty="0">
                <a:solidFill>
                  <a:srgbClr val="D4D4D4"/>
                </a:solidFill>
                <a:effectLst/>
                <a:latin typeface="Consolas" panose="020B0609020204030204" pitchFamily="49" charset="0"/>
              </a:rPr>
            </a:br>
            <a:r>
              <a:rPr lang="es-AR" sz="1400" b="0" dirty="0" err="1">
                <a:solidFill>
                  <a:srgbClr val="569CD6"/>
                </a:solidFill>
                <a:effectLst/>
                <a:latin typeface="Consolas" panose="020B0609020204030204" pitchFamily="49" charset="0"/>
              </a:rPr>
              <a:t>int</a:t>
            </a:r>
            <a:r>
              <a:rPr lang="es-AR" sz="1400" b="0" dirty="0">
                <a:solidFill>
                  <a:srgbClr val="D4D4D4"/>
                </a:solidFill>
                <a:effectLst/>
                <a:latin typeface="Consolas" panose="020B0609020204030204" pitchFamily="49" charset="0"/>
              </a:rPr>
              <a:t> </a:t>
            </a:r>
            <a:r>
              <a:rPr lang="es-AR" sz="1400" b="0" dirty="0" err="1">
                <a:solidFill>
                  <a:srgbClr val="DCDCAA"/>
                </a:solidFill>
                <a:effectLst/>
                <a:latin typeface="Consolas" panose="020B0609020204030204" pitchFamily="49" charset="0"/>
              </a:rPr>
              <a:t>main</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int</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n</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result</a:t>
            </a:r>
            <a:r>
              <a:rPr lang="es-AR" sz="1400" b="0" dirty="0">
                <a:solidFill>
                  <a:srgbClr val="D4D4D4"/>
                </a:solidFill>
                <a:effectLst/>
                <a:latin typeface="Consolas" panose="020B0609020204030204" pitchFamily="49" charset="0"/>
              </a:rPr>
              <a:t>;</a:t>
            </a:r>
          </a:p>
          <a:p>
            <a:br>
              <a:rPr lang="es-AR" sz="1400" b="0" dirty="0">
                <a:solidFill>
                  <a:srgbClr val="D4D4D4"/>
                </a:solidFill>
                <a:effectLst/>
                <a:latin typeface="Consolas" panose="020B0609020204030204" pitchFamily="49" charset="0"/>
              </a:rPr>
            </a:b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a:solidFill>
                  <a:srgbClr val="CE9178"/>
                </a:solidFill>
                <a:effectLst/>
                <a:latin typeface="Consolas" panose="020B0609020204030204" pitchFamily="49" charset="0"/>
              </a:rPr>
              <a:t>"</a:t>
            </a:r>
            <a:r>
              <a:rPr lang="es-AR" sz="1400" b="0" dirty="0" err="1">
                <a:solidFill>
                  <a:srgbClr val="CE9178"/>
                </a:solidFill>
                <a:effectLst/>
                <a:latin typeface="Consolas" panose="020B0609020204030204" pitchFamily="49" charset="0"/>
              </a:rPr>
              <a:t>Enter</a:t>
            </a:r>
            <a:r>
              <a:rPr lang="es-AR" sz="1400" b="0" dirty="0">
                <a:solidFill>
                  <a:srgbClr val="CE9178"/>
                </a:solidFill>
                <a:effectLst/>
                <a:latin typeface="Consolas" panose="020B0609020204030204" pitchFamily="49" charset="0"/>
              </a:rPr>
              <a:t> a non-negative </a:t>
            </a:r>
            <a:r>
              <a:rPr lang="es-AR" sz="1400" b="0" dirty="0" err="1">
                <a:solidFill>
                  <a:srgbClr val="CE9178"/>
                </a:solidFill>
                <a:effectLst/>
                <a:latin typeface="Consolas" panose="020B0609020204030204" pitchFamily="49" charset="0"/>
              </a:rPr>
              <a:t>number</a:t>
            </a:r>
            <a:r>
              <a:rPr lang="es-AR" sz="1400" b="0" dirty="0">
                <a:solidFill>
                  <a:srgbClr val="CE9178"/>
                </a:solidFill>
                <a:effectLst/>
                <a:latin typeface="Consolas" panose="020B0609020204030204" pitchFamily="49" charset="0"/>
              </a:rPr>
              <a:t>: "</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cin</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&gt;&gt;</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n</a:t>
            </a:r>
            <a:r>
              <a:rPr lang="es-AR" sz="1400" b="0" dirty="0">
                <a:solidFill>
                  <a:srgbClr val="D4D4D4"/>
                </a:solidFill>
                <a:effectLst/>
                <a:latin typeface="Consolas" panose="020B0609020204030204" pitchFamily="49" charset="0"/>
              </a:rPr>
              <a:t>;</a:t>
            </a:r>
          </a:p>
          <a:p>
            <a:br>
              <a:rPr lang="es-AR" sz="1400" b="0" dirty="0">
                <a:solidFill>
                  <a:srgbClr val="D4D4D4"/>
                </a:solidFill>
                <a:effectLst/>
                <a:latin typeface="Consolas" panose="020B0609020204030204" pitchFamily="49" charset="0"/>
              </a:rPr>
            </a:b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result</a:t>
            </a:r>
            <a:r>
              <a:rPr lang="es-AR" sz="1400" b="0" dirty="0">
                <a:solidFill>
                  <a:srgbClr val="D4D4D4"/>
                </a:solidFill>
                <a:effectLst/>
                <a:latin typeface="Consolas" panose="020B0609020204030204" pitchFamily="49" charset="0"/>
              </a:rPr>
              <a:t> = </a:t>
            </a:r>
            <a:r>
              <a:rPr lang="es-AR" sz="1400" b="0" dirty="0">
                <a:solidFill>
                  <a:srgbClr val="DCDCAA"/>
                </a:solidFill>
                <a:effectLst/>
                <a:latin typeface="Consolas" panose="020B0609020204030204" pitchFamily="49" charset="0"/>
              </a:rPr>
              <a:t>factorial</a:t>
            </a:r>
            <a:r>
              <a:rPr lang="es-AR" sz="1400" b="0" dirty="0">
                <a:solidFill>
                  <a:srgbClr val="D4D4D4"/>
                </a:solidFill>
                <a:effectLst/>
                <a:latin typeface="Consolas" panose="020B0609020204030204" pitchFamily="49" charset="0"/>
              </a:rPr>
              <a:t>(</a:t>
            </a:r>
            <a:r>
              <a:rPr lang="es-AR" sz="1400" b="0" dirty="0">
                <a:solidFill>
                  <a:srgbClr val="9CDCFE"/>
                </a:solidFill>
                <a:effectLst/>
                <a:latin typeface="Consolas" panose="020B0609020204030204" pitchFamily="49" charset="0"/>
              </a:rPr>
              <a:t>n</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a:solidFill>
                  <a:srgbClr val="CE9178"/>
                </a:solidFill>
                <a:effectLst/>
                <a:latin typeface="Consolas" panose="020B0609020204030204" pitchFamily="49" charset="0"/>
              </a:rPr>
              <a:t>"Factorial </a:t>
            </a:r>
            <a:r>
              <a:rPr lang="es-AR" sz="1400" b="0" dirty="0" err="1">
                <a:solidFill>
                  <a:srgbClr val="CE9178"/>
                </a:solidFill>
                <a:effectLst/>
                <a:latin typeface="Consolas" panose="020B0609020204030204" pitchFamily="49" charset="0"/>
              </a:rPr>
              <a:t>of</a:t>
            </a:r>
            <a:r>
              <a:rPr lang="es-AR" sz="1400" b="0" dirty="0">
                <a:solidFill>
                  <a:srgbClr val="CE9178"/>
                </a:solidFill>
                <a:effectLst/>
                <a:latin typeface="Consolas" panose="020B0609020204030204" pitchFamily="49" charset="0"/>
              </a:rPr>
              <a:t> "</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n</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a:solidFill>
                  <a:srgbClr val="CE9178"/>
                </a:solidFill>
                <a:effectLst/>
                <a:latin typeface="Consolas" panose="020B0609020204030204" pitchFamily="49" charset="0"/>
              </a:rPr>
              <a:t>" = "</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result</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C586C0"/>
                </a:solidFill>
                <a:effectLst/>
                <a:latin typeface="Consolas" panose="020B0609020204030204" pitchFamily="49" charset="0"/>
              </a:rPr>
              <a:t>return</a:t>
            </a:r>
            <a:r>
              <a:rPr lang="es-AR" sz="1400" b="0" dirty="0">
                <a:solidFill>
                  <a:srgbClr val="D4D4D4"/>
                </a:solidFill>
                <a:effectLst/>
                <a:latin typeface="Consolas" panose="020B0609020204030204" pitchFamily="49" charset="0"/>
              </a:rPr>
              <a:t> </a:t>
            </a:r>
            <a:r>
              <a:rPr lang="es-AR" sz="1400" b="0" dirty="0">
                <a:solidFill>
                  <a:srgbClr val="B5CEA8"/>
                </a:solidFill>
                <a:effectLst/>
                <a:latin typeface="Consolas" panose="020B0609020204030204" pitchFamily="49" charset="0"/>
              </a:rPr>
              <a:t>0</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a:p>
            <a:br>
              <a:rPr lang="es-AR" sz="1400" b="0" dirty="0">
                <a:solidFill>
                  <a:srgbClr val="D4D4D4"/>
                </a:solidFill>
                <a:effectLst/>
                <a:latin typeface="Consolas" panose="020B0609020204030204" pitchFamily="49" charset="0"/>
              </a:rPr>
            </a:br>
            <a:br>
              <a:rPr lang="es-AR" sz="1400" b="0" dirty="0">
                <a:solidFill>
                  <a:srgbClr val="D4D4D4"/>
                </a:solidFill>
                <a:effectLst/>
                <a:latin typeface="Consolas" panose="020B0609020204030204" pitchFamily="49" charset="0"/>
              </a:rPr>
            </a:br>
            <a:r>
              <a:rPr lang="es-AR" sz="1400" b="0" dirty="0" err="1">
                <a:solidFill>
                  <a:srgbClr val="569CD6"/>
                </a:solidFill>
                <a:effectLst/>
                <a:latin typeface="Consolas" panose="020B0609020204030204" pitchFamily="49" charset="0"/>
              </a:rPr>
              <a:t>int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factorial</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int</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n</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C586C0"/>
                </a:solidFill>
                <a:effectLst/>
                <a:latin typeface="Consolas" panose="020B0609020204030204" pitchFamily="49" charset="0"/>
              </a:rPr>
              <a:t>if</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n</a:t>
            </a:r>
            <a:r>
              <a:rPr lang="es-AR" sz="1400" b="0" dirty="0">
                <a:solidFill>
                  <a:srgbClr val="D4D4D4"/>
                </a:solidFill>
                <a:effectLst/>
                <a:latin typeface="Consolas" panose="020B0609020204030204" pitchFamily="49" charset="0"/>
              </a:rPr>
              <a:t> &gt; </a:t>
            </a:r>
            <a:r>
              <a:rPr lang="es-AR" sz="1400" b="0" dirty="0">
                <a:solidFill>
                  <a:srgbClr val="B5CEA8"/>
                </a:solidFill>
                <a:effectLst/>
                <a:latin typeface="Consolas" panose="020B0609020204030204" pitchFamily="49" charset="0"/>
              </a:rPr>
              <a:t>1</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C586C0"/>
                </a:solidFill>
                <a:effectLst/>
                <a:latin typeface="Consolas" panose="020B0609020204030204" pitchFamily="49" charset="0"/>
              </a:rPr>
              <a:t>return</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n</a:t>
            </a:r>
            <a:r>
              <a:rPr lang="es-AR" sz="1400" b="0" dirty="0">
                <a:solidFill>
                  <a:srgbClr val="D4D4D4"/>
                </a:solidFill>
                <a:effectLst/>
                <a:latin typeface="Consolas" panose="020B0609020204030204" pitchFamily="49" charset="0"/>
              </a:rPr>
              <a:t> * </a:t>
            </a:r>
            <a:r>
              <a:rPr lang="es-AR" sz="1400" b="0" dirty="0">
                <a:solidFill>
                  <a:srgbClr val="DCDCAA"/>
                </a:solidFill>
                <a:effectLst/>
                <a:latin typeface="Consolas" panose="020B0609020204030204" pitchFamily="49" charset="0"/>
              </a:rPr>
              <a:t>factorial</a:t>
            </a:r>
            <a:r>
              <a:rPr lang="es-AR" sz="1400" b="0" dirty="0">
                <a:solidFill>
                  <a:srgbClr val="D4D4D4"/>
                </a:solidFill>
                <a:effectLst/>
                <a:latin typeface="Consolas" panose="020B0609020204030204" pitchFamily="49" charset="0"/>
              </a:rPr>
              <a:t>(</a:t>
            </a:r>
            <a:r>
              <a:rPr lang="es-AR" sz="1400" b="0" dirty="0">
                <a:solidFill>
                  <a:srgbClr val="9CDCFE"/>
                </a:solidFill>
                <a:effectLst/>
                <a:latin typeface="Consolas" panose="020B0609020204030204" pitchFamily="49" charset="0"/>
              </a:rPr>
              <a:t>n</a:t>
            </a:r>
            <a:r>
              <a:rPr lang="es-AR" sz="1400" b="0" dirty="0">
                <a:solidFill>
                  <a:srgbClr val="D4D4D4"/>
                </a:solidFill>
                <a:effectLst/>
                <a:latin typeface="Consolas" panose="020B0609020204030204" pitchFamily="49" charset="0"/>
              </a:rPr>
              <a:t> - </a:t>
            </a:r>
            <a:r>
              <a:rPr lang="es-AR" sz="1400" b="0" dirty="0">
                <a:solidFill>
                  <a:srgbClr val="B5CEA8"/>
                </a:solidFill>
                <a:effectLst/>
                <a:latin typeface="Consolas" panose="020B0609020204030204" pitchFamily="49" charset="0"/>
              </a:rPr>
              <a:t>1</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 </a:t>
            </a:r>
            <a:r>
              <a:rPr lang="es-AR" sz="1400" b="0" dirty="0" err="1">
                <a:solidFill>
                  <a:srgbClr val="C586C0"/>
                </a:solidFill>
                <a:effectLst/>
                <a:latin typeface="Consolas" panose="020B0609020204030204" pitchFamily="49" charset="0"/>
              </a:rPr>
              <a:t>else</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C586C0"/>
                </a:solidFill>
                <a:effectLst/>
                <a:latin typeface="Consolas" panose="020B0609020204030204" pitchFamily="49" charset="0"/>
              </a:rPr>
              <a:t>return</a:t>
            </a:r>
            <a:r>
              <a:rPr lang="es-AR" sz="1400" b="0" dirty="0">
                <a:solidFill>
                  <a:srgbClr val="D4D4D4"/>
                </a:solidFill>
                <a:effectLst/>
                <a:latin typeface="Consolas" panose="020B0609020204030204" pitchFamily="49" charset="0"/>
              </a:rPr>
              <a:t> </a:t>
            </a:r>
            <a:r>
              <a:rPr lang="es-AR" sz="1400" b="0" dirty="0">
                <a:solidFill>
                  <a:srgbClr val="B5CEA8"/>
                </a:solidFill>
                <a:effectLst/>
                <a:latin typeface="Consolas" panose="020B0609020204030204" pitchFamily="49" charset="0"/>
              </a:rPr>
              <a:t>1</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a:t>
            </a:r>
          </a:p>
        </p:txBody>
      </p:sp>
      <p:sp>
        <p:nvSpPr>
          <p:cNvPr id="8" name="CuadroTexto 7">
            <a:extLst>
              <a:ext uri="{FF2B5EF4-FFF2-40B4-BE49-F238E27FC236}">
                <a16:creationId xmlns:a16="http://schemas.microsoft.com/office/drawing/2014/main" id="{C3A3F231-D1C5-4251-A8F6-A643FEB497BD}"/>
              </a:ext>
            </a:extLst>
          </p:cNvPr>
          <p:cNvSpPr txBox="1"/>
          <p:nvPr/>
        </p:nvSpPr>
        <p:spPr>
          <a:xfrm>
            <a:off x="225288" y="119271"/>
            <a:ext cx="4777270" cy="523220"/>
          </a:xfrm>
          <a:prstGeom prst="rect">
            <a:avLst/>
          </a:prstGeom>
          <a:noFill/>
        </p:spPr>
        <p:txBody>
          <a:bodyPr wrap="none" rtlCol="0">
            <a:spAutoFit/>
          </a:bodyPr>
          <a:lstStyle/>
          <a:p>
            <a:r>
              <a:rPr lang="es-AR" sz="2800" dirty="0">
                <a:solidFill>
                  <a:schemeClr val="bg1"/>
                </a:solidFill>
                <a:latin typeface="Segoe UI Variable Display" pitchFamily="2" charset="0"/>
              </a:rPr>
              <a:t>Recursión </a:t>
            </a:r>
            <a:r>
              <a:rPr lang="es-MX" sz="2800" b="1" dirty="0">
                <a:solidFill>
                  <a:schemeClr val="bg1"/>
                </a:solidFill>
                <a:latin typeface="+mj-lt"/>
              </a:rPr>
              <a:t>|</a:t>
            </a:r>
            <a:r>
              <a:rPr lang="es-AR" sz="2800" dirty="0">
                <a:solidFill>
                  <a:schemeClr val="bg1"/>
                </a:solidFill>
                <a:latin typeface="Segoe UI Variable Display" pitchFamily="2" charset="0"/>
              </a:rPr>
              <a:t> Ejemplo Factorial</a:t>
            </a:r>
          </a:p>
        </p:txBody>
      </p:sp>
      <p:sp>
        <p:nvSpPr>
          <p:cNvPr id="10" name="CuadroTexto 9">
            <a:extLst>
              <a:ext uri="{FF2B5EF4-FFF2-40B4-BE49-F238E27FC236}">
                <a16:creationId xmlns:a16="http://schemas.microsoft.com/office/drawing/2014/main" id="{E9C33BCC-0021-46E3-A8D9-B5169BFB108D}"/>
              </a:ext>
            </a:extLst>
          </p:cNvPr>
          <p:cNvSpPr txBox="1"/>
          <p:nvPr/>
        </p:nvSpPr>
        <p:spPr>
          <a:xfrm>
            <a:off x="225287" y="637868"/>
            <a:ext cx="5552663" cy="1077218"/>
          </a:xfrm>
          <a:prstGeom prst="rect">
            <a:avLst/>
          </a:prstGeom>
          <a:noFill/>
        </p:spPr>
        <p:txBody>
          <a:bodyPr wrap="square">
            <a:spAutoFit/>
          </a:bodyPr>
          <a:lstStyle/>
          <a:p>
            <a:r>
              <a:rPr lang="es-MX" sz="1600" b="0" i="0" dirty="0">
                <a:solidFill>
                  <a:schemeClr val="bg1"/>
                </a:solidFill>
                <a:effectLst/>
              </a:rPr>
              <a:t>Como podemos ver, la función factorial() se llama a sí misma. Sin embargo, durante cada llamada, hemos disminuido el valor de n en 1. Cuando n es menor que 1, la función factorial() finalmente devuelve la salida.</a:t>
            </a:r>
            <a:endParaRPr lang="es-AR" sz="1600" dirty="0">
              <a:solidFill>
                <a:schemeClr val="bg1"/>
              </a:solidFill>
            </a:endParaRPr>
          </a:p>
        </p:txBody>
      </p:sp>
      <p:pic>
        <p:nvPicPr>
          <p:cNvPr id="3" name="Imagen 2">
            <a:extLst>
              <a:ext uri="{FF2B5EF4-FFF2-40B4-BE49-F238E27FC236}">
                <a16:creationId xmlns:a16="http://schemas.microsoft.com/office/drawing/2014/main" id="{5399A791-A00E-05B1-674F-96E56BB0B4FA}"/>
              </a:ext>
            </a:extLst>
          </p:cNvPr>
          <p:cNvPicPr>
            <a:picLocks noChangeAspect="1"/>
          </p:cNvPicPr>
          <p:nvPr/>
        </p:nvPicPr>
        <p:blipFill>
          <a:blip r:embed="rId2">
            <a:duotone>
              <a:schemeClr val="accent5">
                <a:shade val="45000"/>
                <a:satMod val="135000"/>
              </a:schemeClr>
              <a:prstClr val="white"/>
            </a:duotone>
          </a:blip>
          <a:stretch>
            <a:fillRect/>
          </a:stretch>
        </p:blipFill>
        <p:spPr>
          <a:xfrm>
            <a:off x="932634" y="1913207"/>
            <a:ext cx="3246242" cy="4684846"/>
          </a:xfrm>
          <a:prstGeom prst="rect">
            <a:avLst/>
          </a:prstGeom>
        </p:spPr>
      </p:pic>
      <p:pic>
        <p:nvPicPr>
          <p:cNvPr id="4" name="Imagen 3">
            <a:hlinkClick r:id="rId3"/>
            <a:extLst>
              <a:ext uri="{FF2B5EF4-FFF2-40B4-BE49-F238E27FC236}">
                <a16:creationId xmlns:a16="http://schemas.microsoft.com/office/drawing/2014/main" id="{D6143793-99F3-3450-E425-BC848B1FEF3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0624614" y="5483814"/>
            <a:ext cx="1241250" cy="965417"/>
          </a:xfrm>
          <a:prstGeom prst="rect">
            <a:avLst/>
          </a:prstGeom>
        </p:spPr>
      </p:pic>
      <p:sp>
        <p:nvSpPr>
          <p:cNvPr id="6" name="CuadroTexto 5">
            <a:extLst>
              <a:ext uri="{FF2B5EF4-FFF2-40B4-BE49-F238E27FC236}">
                <a16:creationId xmlns:a16="http://schemas.microsoft.com/office/drawing/2014/main" id="{7B4E9EDB-A76C-A5D5-03D9-D305779F15FF}"/>
              </a:ext>
            </a:extLst>
          </p:cNvPr>
          <p:cNvSpPr txBox="1"/>
          <p:nvPr/>
        </p:nvSpPr>
        <p:spPr>
          <a:xfrm>
            <a:off x="10762781" y="6449231"/>
            <a:ext cx="1249573" cy="338554"/>
          </a:xfrm>
          <a:prstGeom prst="rect">
            <a:avLst/>
          </a:prstGeom>
          <a:noFill/>
        </p:spPr>
        <p:txBody>
          <a:bodyPr wrap="none" rtlCol="0">
            <a:spAutoFit/>
          </a:bodyPr>
          <a:lstStyle/>
          <a:p>
            <a:r>
              <a:rPr lang="es-AR" sz="1600" dirty="0">
                <a:solidFill>
                  <a:schemeClr val="bg1">
                    <a:lumMod val="85000"/>
                  </a:schemeClr>
                </a:solidFill>
              </a:rPr>
              <a:t>Factorial.cpp</a:t>
            </a:r>
          </a:p>
        </p:txBody>
      </p:sp>
    </p:spTree>
    <p:extLst>
      <p:ext uri="{BB962C8B-B14F-4D97-AF65-F5344CB8AC3E}">
        <p14:creationId xmlns:p14="http://schemas.microsoft.com/office/powerpoint/2010/main" val="28039826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3517</TotalTime>
  <Words>9118</Words>
  <Application>Microsoft Office PowerPoint</Application>
  <PresentationFormat>Panorámica</PresentationFormat>
  <Paragraphs>588</Paragraphs>
  <Slides>36</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36</vt:i4>
      </vt:variant>
    </vt:vector>
  </HeadingPairs>
  <TitlesOfParts>
    <vt:vector size="45" baseType="lpstr">
      <vt:lpstr>Arial</vt:lpstr>
      <vt:lpstr>Calibri</vt:lpstr>
      <vt:lpstr>Calibri Light</vt:lpstr>
      <vt:lpstr>Consolas</vt:lpstr>
      <vt:lpstr>Segoe UI Variable Display</vt:lpstr>
      <vt:lpstr>Times New Roman</vt:lpstr>
      <vt:lpstr>urw-din</vt:lpstr>
      <vt:lpstr>USAAF_Stencil</vt:lpstr>
      <vt:lpstr>Tema de Office</vt:lpstr>
      <vt:lpstr> U5 - Recursión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jose luis oemig</cp:lastModifiedBy>
  <cp:revision>139</cp:revision>
  <dcterms:created xsi:type="dcterms:W3CDTF">2021-09-29T16:27:28Z</dcterms:created>
  <dcterms:modified xsi:type="dcterms:W3CDTF">2022-09-06T23:17:49Z</dcterms:modified>
</cp:coreProperties>
</file>