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0.emf" ContentType="image/x-emf"/>
  <Override PartName="/ppt/media/image2.png" ContentType="image/png"/>
  <Override PartName="/ppt/media/image3.png" ContentType="image/png"/>
  <Override PartName="/ppt/media/image22.emf" ContentType="image/x-emf"/>
  <Override PartName="/ppt/media/image4.png" ContentType="image/png"/>
  <Override PartName="/ppt/media/image5.png" ContentType="image/png"/>
  <Override PartName="/ppt/media/image6.png" ContentType="image/png"/>
  <Override PartName="/ppt/media/image24.emf" ContentType="image/x-emf"/>
  <Override PartName="/ppt/media/image7.png" ContentType="image/png"/>
  <Override PartName="/ppt/media/image8.png" ContentType="image/png"/>
  <Override PartName="/ppt/media/image26.emf" ContentType="image/x-emf"/>
  <Override PartName="/ppt/media/image9.png" ContentType="image/png"/>
  <Override PartName="/ppt/media/image10.emf" ContentType="image/x-emf"/>
  <Override PartName="/ppt/media/image11.png" ContentType="image/png"/>
  <Override PartName="/ppt/media/image30.emf" ContentType="image/x-emf"/>
  <Override PartName="/ppt/media/image12.png" ContentType="image/png"/>
  <Override PartName="/ppt/media/image13.png" ContentType="image/png"/>
  <Override PartName="/ppt/media/image14.emf" ContentType="image/x-emf"/>
  <Override PartName="/ppt/media/image15.png" ContentType="image/png"/>
  <Override PartName="/ppt/media/image16.emf" ContentType="image/x-emf"/>
  <Override PartName="/ppt/media/image17.png" ContentType="image/png"/>
  <Override PartName="/ppt/media/image18.emf" ContentType="image/x-emf"/>
  <Override PartName="/ppt/media/image19.png" ContentType="image/png"/>
  <Override PartName="/ppt/media/image21.png" ContentType="image/png"/>
  <Override PartName="/ppt/media/image23.png" ContentType="image/png"/>
  <Override PartName="/ppt/media/image25.png" ContentType="image/png"/>
  <Override PartName="/ppt/media/image27.png" ContentType="image/png"/>
  <Override PartName="/ppt/media/image28.emf" ContentType="image/x-emf"/>
  <Override PartName="/ppt/media/image29.png" ContentType="image/png"/>
  <Override PartName="/ppt/media/image31.png" ContentType="image/png"/>
  <Override PartName="/ppt/media/image32.png" ContentType="image/png"/>
  <Override PartName="/ppt/media/image33.emf" ContentType="image/x-emf"/>
  <Override PartName="/ppt/media/image34.png" ContentType="image/png"/>
  <Override PartName="/ppt/media/image3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59296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369920" y="360000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381600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559296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369920" y="4277160"/>
            <a:ext cx="169200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0" y="648000"/>
            <a:ext cx="9071640" cy="1134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1296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509160" y="427716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509160" y="3600000"/>
            <a:ext cx="2564640" cy="618120"/>
          </a:xfrm>
          <a:prstGeom prst="rect">
            <a:avLst/>
          </a:prstGeom>
        </p:spPr>
        <p:txBody>
          <a:bodyPr lIns="0" rIns="0" tIns="0" bIns="0">
            <a:normAutofit fontScale="85000"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816000" y="4277160"/>
            <a:ext cx="5255640" cy="618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104800"/>
            <a:ext cx="10080000" cy="5810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648000"/>
            <a:ext cx="9071640" cy="2736000"/>
          </a:xfrm>
          <a:prstGeom prst="rect">
            <a:avLst/>
          </a:prstGeom>
        </p:spPr>
        <p:txBody>
          <a:bodyPr lIns="72000" rIns="0" tIns="0" bIns="0" anchor="ctr">
            <a:noAutofit/>
          </a:bodyPr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816000" y="3600000"/>
            <a:ext cx="5255640" cy="129600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pPr marL="432000" indent="-324000">
              <a:spcAft>
                <a:spcPts val="106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728000" y="52840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221000" y="527184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632000" y="527184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61D8F4B-F3E9-4627-84E7-28A28093B584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3240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120" y="0"/>
            <a:ext cx="10080000" cy="32400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3"/>
          <a:stretch/>
        </p:blipFill>
        <p:spPr>
          <a:xfrm>
            <a:off x="6120" y="5357160"/>
            <a:ext cx="10080000" cy="32400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56556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4400" spc="-1" strike="noStrike">
                <a:solidFill>
                  <a:srgbClr val="c7243a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656000"/>
            <a:ext cx="9071640" cy="2958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1008000" y="5400720"/>
            <a:ext cx="2240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8" name="TextShape 4"/>
          <p:cNvSpPr txBox="1"/>
          <p:nvPr/>
        </p:nvSpPr>
        <p:spPr>
          <a:xfrm>
            <a:off x="1728360" y="540036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49" name="TextShape 5"/>
          <p:cNvSpPr txBox="1"/>
          <p:nvPr/>
        </p:nvSpPr>
        <p:spPr>
          <a:xfrm>
            <a:off x="4221360" y="540036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50" name="TextShape 6"/>
          <p:cNvSpPr txBox="1"/>
          <p:nvPr/>
        </p:nvSpPr>
        <p:spPr>
          <a:xfrm>
            <a:off x="7659720" y="540036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Autofit/>
          </a:bodyPr>
          <a:p>
            <a:pPr algn="r"/>
            <a:fld id="{5620B38C-9AFD-4C71-B0B0-328D0E76C541}" type="slidenum">
              <a:rPr b="0" lang="en-IN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emf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emf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emf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emf"/><Relationship Id="rId2" Type="http://schemas.openxmlformats.org/officeDocument/2006/relationships/slideLayout" Target="../slideLayouts/slideLayout2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emf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8.emf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2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emf"/><Relationship Id="rId2" Type="http://schemas.openxmlformats.org/officeDocument/2006/relationships/slideLayout" Target="../slideLayouts/slideLayout2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emf"/><Relationship Id="rId3" Type="http://schemas.openxmlformats.org/officeDocument/2006/relationships/slideLayout" Target="../slideLayouts/slideLayout2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emf"/><Relationship Id="rId3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emf"/><Relationship Id="rId2" Type="http://schemas.openxmlformats.org/officeDocument/2006/relationships/slideLayout" Target="../slideLayouts/slideLayout2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-28080" y="648000"/>
            <a:ext cx="7732080" cy="205200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72000" rIns="0" tIns="0" bIns="0" anchor="ctr">
            <a:noAutofit/>
          </a:bodyPr>
          <a:p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CASE STUDY</a:t>
            </a:r>
            <a:br/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alibri"/>
              </a:rPr>
              <a:t>Research project by </a:t>
            </a:r>
            <a:r>
              <a:rPr b="0" i="1" lang="en-US" sz="2000" spc="-1" strike="noStrike">
                <a:solidFill>
                  <a:srgbClr val="ffffff"/>
                </a:solidFill>
                <a:latin typeface="Arial"/>
                <a:ea typeface="Calibri"/>
              </a:rPr>
              <a:t>Soutrik Basu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6876000" y="3564000"/>
            <a:ext cx="3178080" cy="18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600" spc="-1" strike="noStrike">
                <a:solidFill>
                  <a:srgbClr val="ffffff"/>
                </a:solidFill>
                <a:latin typeface="Arial"/>
                <a:ea typeface="Corbel"/>
              </a:rPr>
              <a:t>  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  <a:ea typeface="Corbel"/>
              </a:rPr>
              <a:t>Top 5 State with highest sales.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360000" y="1543320"/>
            <a:ext cx="5135760" cy="2956680"/>
          </a:xfrm>
          <a:prstGeom prst="rect">
            <a:avLst/>
          </a:prstGeom>
          <a:ln w="0">
            <a:noFill/>
          </a:ln>
        </p:spPr>
      </p:pic>
      <p:sp>
        <p:nvSpPr>
          <p:cNvPr id="154" name="TextShape 2"/>
          <p:cNvSpPr txBox="1"/>
          <p:nvPr/>
        </p:nvSpPr>
        <p:spPr>
          <a:xfrm>
            <a:off x="5832000" y="1584000"/>
            <a:ext cx="414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This graph represents top 5 state with highest sales.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From this chart we can see that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New York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has the highest sales.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This graph indicates that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Georgia has the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 lowest sales among the top 5 states.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8136000" y="4709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solidFill>
                  <a:srgbClr val="ffffff"/>
                </a:solidFill>
                <a:latin typeface="Arial"/>
                <a:ea typeface="Corbel"/>
              </a:rPr>
              <a:t>  </a:t>
            </a:r>
            <a:r>
              <a:rPr b="0" lang="en-IN" sz="1800" spc="-1" strike="noStrike">
                <a:solidFill>
                  <a:srgbClr val="ffffff"/>
                </a:solidFill>
                <a:latin typeface="Arial"/>
                <a:ea typeface="Corbel"/>
              </a:rPr>
              <a:t>Total sales revenue per product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5832000" y="1584000"/>
            <a:ext cx="414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This graph represents total sales revenue of each product/ brand.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From this chart we can see that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Coca-Cola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brand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has the highest sales.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The graph shows that </a:t>
            </a:r>
            <a:r>
              <a:rPr b="0" i="1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Fanta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 has the lowest sales among all the brands.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633240" y="1489680"/>
            <a:ext cx="4838760" cy="275832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8136000" y="4709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  <a:ea typeface="Corbel"/>
              </a:rPr>
              <a:t> 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Corbel"/>
              </a:rPr>
              <a:t>Top 3 best selling product across all region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5832000" y="1692000"/>
            <a:ext cx="414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This graph represents top 3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best selling product across all region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From this chart we can see that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Coca-Cola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brand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is being sold the most.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492120" y="1472040"/>
            <a:ext cx="4838760" cy="275832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8136000" y="4709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0" y="277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Arial"/>
                <a:ea typeface="Corbel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Corbel"/>
              </a:rPr>
              <a:t>Which brand is the most popular by region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1"/>
          <a:stretch/>
        </p:blipFill>
        <p:spPr>
          <a:xfrm>
            <a:off x="600120" y="900000"/>
            <a:ext cx="8939880" cy="464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144000" y="1548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The previous graph represents regional wise popularity of each brand.</a:t>
            </a:r>
            <a:endParaRPr b="0" lang="en-IN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Here it has been observed that sales of brand: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Coca-Cola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 is highest in every region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(South, West, Midwest, Southeast, northeast)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.</a:t>
            </a:r>
            <a:r>
              <a:rPr b="0" lang="en-IN" sz="2000" spc="-1" strike="noStrike">
                <a:latin typeface="Arial"/>
                <a:ea typeface="Corbel"/>
              </a:rPr>
              <a:t>  </a:t>
            </a:r>
            <a:endParaRPr b="0" lang="en-IN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In South, least popular brand is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Powerade.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In West, least popular brand is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Powerade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. </a:t>
            </a:r>
            <a:endParaRPr b="0" lang="en-IN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In Midwest, Southeast and Northeast, least popular brand is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Fanta.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Monthly sales trend for brand 'Coca-Cola'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5832000" y="1584000"/>
            <a:ext cx="414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This graph represents monthly sales analysis of brand :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'Coca-Cola'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This graph contains month wise total sales amount data and total units sold data.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From this chart we can determine that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'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Coca-Cola'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is being sold the most in the month of July.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96000" y="1260000"/>
            <a:ext cx="5257800" cy="344412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8136000" y="4709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Products as per their operating profit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5832000" y="1656000"/>
            <a:ext cx="414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This graph represents total operating profit of the products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From this chart we can determine that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'Coca-Cola'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has the highest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operating profit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However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'Fanta'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has the lowest operating profit.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396000" y="1453680"/>
            <a:ext cx="5154480" cy="293832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8136000" y="4709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Retailer wise sales figure.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5832000" y="1548000"/>
            <a:ext cx="414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This graph represents total sales of each Retailer along with the Retailer ID.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From this chart we can determine that Retailer: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'Walmart'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(Retailer ID : 1185732)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has the highest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sales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From this chart we can determine that Retailer: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'Target'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(Retailer ID : 1189833)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has the lowest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sales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.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8" name="" descr=""/>
          <p:cNvPicPr/>
          <p:nvPr/>
        </p:nvPicPr>
        <p:blipFill>
          <a:blip r:embed="rId1"/>
          <a:stretch/>
        </p:blipFill>
        <p:spPr>
          <a:xfrm>
            <a:off x="360000" y="1440000"/>
            <a:ext cx="5220000" cy="2975760"/>
          </a:xfrm>
          <a:prstGeom prst="rect">
            <a:avLst/>
          </a:prstGeom>
          <a:ln w="0">
            <a:noFill/>
          </a:ln>
        </p:spPr>
      </p:pic>
      <p:pic>
        <p:nvPicPr>
          <p:cNvPr id="179" name="" descr=""/>
          <p:cNvPicPr/>
          <p:nvPr/>
        </p:nvPicPr>
        <p:blipFill>
          <a:blip r:embed="rId2"/>
          <a:stretch/>
        </p:blipFill>
        <p:spPr>
          <a:xfrm>
            <a:off x="8136000" y="4709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 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Average selling quantity per retailer per month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103680" y="1342440"/>
            <a:ext cx="9868320" cy="380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144000" y="1548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The previous graph represents average quantity of the product sold to each retailer.</a:t>
            </a:r>
            <a:endParaRPr b="0" lang="en-IN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Here in the graph it has been observed that month of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JULY</a:t>
            </a:r>
            <a:r>
              <a:rPr b="0" lang="en-IN" sz="2000" spc="-1" strike="noStrike">
                <a:latin typeface="Arial"/>
                <a:ea typeface="Corbel"/>
              </a:rPr>
              <a:t> has the highest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average quantity sold for every retailers.</a:t>
            </a:r>
            <a:r>
              <a:rPr b="0" lang="en-IN" sz="2000" spc="-1" strike="noStrike">
                <a:latin typeface="Arial"/>
                <a:ea typeface="Corbel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0" y="565560"/>
            <a:ext cx="9071640" cy="946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Content</a:t>
            </a:r>
            <a:endParaRPr b="0" lang="en-IN" sz="40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504000" y="183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Overview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Objective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Data Analysis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Table Analysis</a:t>
            </a:r>
            <a:endParaRPr b="0" lang="en-IN" sz="2000" spc="-1" strike="noStrike"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Factors to understand and optimize business.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 </a:t>
            </a: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Corbel"/>
              </a:rPr>
              <a:t>Retailers preference in terms of delivery partner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8136000" y="4709520"/>
            <a:ext cx="1918080" cy="108648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324000" y="1188000"/>
            <a:ext cx="7740000" cy="386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144000" y="1548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The previous graph represents the delivery partner preferred by each retailer. </a:t>
            </a:r>
            <a:endParaRPr b="0" lang="en-IN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From the graph it has been observed that : </a:t>
            </a:r>
            <a:endParaRPr b="0" lang="en-IN" sz="20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    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- COSTO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prefers </a:t>
            </a:r>
            <a:r>
              <a:rPr b="0" i="1" lang="en-US" sz="1600" spc="-1" strike="noStrike" u="sng">
                <a:solidFill>
                  <a:srgbClr val="000000"/>
                </a:solidFill>
                <a:uFillTx/>
                <a:latin typeface="Arial"/>
                <a:ea typeface="Corbel"/>
              </a:rPr>
              <a:t>UPS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as their best delivery partner.</a:t>
            </a:r>
            <a:r>
              <a:rPr b="0" lang="en-IN" sz="1600" spc="-1" strike="noStrike">
                <a:latin typeface="Arial"/>
                <a:ea typeface="Corbel"/>
              </a:rPr>
              <a:t> </a:t>
            </a:r>
            <a:endParaRPr b="0" lang="en-IN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    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- CVS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prefers </a:t>
            </a:r>
            <a:r>
              <a:rPr b="0" i="1" lang="en-US" sz="1600" spc="-1" strike="noStrike" u="sng">
                <a:solidFill>
                  <a:srgbClr val="000000"/>
                </a:solidFill>
                <a:uFillTx/>
                <a:latin typeface="Arial"/>
                <a:ea typeface="Corbel"/>
              </a:rPr>
              <a:t>USPS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as their best delivery partner.</a:t>
            </a:r>
            <a:endParaRPr b="0" lang="en-IN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    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- TARGET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prefers </a:t>
            </a:r>
            <a:r>
              <a:rPr b="0" i="1" lang="en-US" sz="1600" spc="-1" strike="noStrike" u="sng">
                <a:solidFill>
                  <a:srgbClr val="000000"/>
                </a:solidFill>
                <a:uFillTx/>
                <a:latin typeface="Arial"/>
                <a:ea typeface="Corbel"/>
              </a:rPr>
              <a:t>FedEx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as their best delivery partner.</a:t>
            </a:r>
            <a:endParaRPr b="0" lang="en-IN" sz="1600" spc="-1" strike="noStrike"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          </a:t>
            </a: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- WALMART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prefers </a:t>
            </a:r>
            <a:r>
              <a:rPr b="0" i="1" lang="en-US" sz="1600" spc="-1" strike="noStrike" u="sng">
                <a:solidFill>
                  <a:srgbClr val="000000"/>
                </a:solidFill>
                <a:uFillTx/>
                <a:latin typeface="Arial"/>
                <a:ea typeface="Corbel"/>
              </a:rPr>
              <a:t>DHL</a:t>
            </a: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Corbel"/>
              </a:rPr>
              <a:t>as their best delivery partner.</a:t>
            </a:r>
            <a:endParaRPr b="0" lang="en-IN" sz="16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-28080" y="648000"/>
            <a:ext cx="7732080" cy="205200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72000" rIns="0" tIns="0" bIns="0" anchor="ctr">
            <a:noAutofit/>
          </a:bodyPr>
          <a:p>
            <a:r>
              <a:rPr b="0" lang="en-IN" sz="9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9600" spc="-1" strike="noStrike">
                <a:solidFill>
                  <a:srgbClr val="ffffff"/>
                </a:solidFill>
                <a:latin typeface="Arial"/>
              </a:rPr>
              <a:t>Thank You</a:t>
            </a:r>
            <a:endParaRPr b="0" lang="en-IN" sz="9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6513840" y="3420000"/>
            <a:ext cx="3432240" cy="194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0" y="565560"/>
            <a:ext cx="9071640" cy="946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Overview</a:t>
            </a:r>
            <a:endParaRPr b="0" lang="en-IN" sz="40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80000" y="2052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IN" sz="2000" spc="-1" strike="noStrike"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This case study consists of 3 data sets (Real data downloaded from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‘Kaggle’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) consisting of products of coca-cola in different region sold by different retailers.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The case study examines the sales of Coca-Cola across different regions.</a:t>
            </a:r>
            <a:endParaRPr b="0" lang="en-IN" sz="2000" spc="-1" strike="noStrike">
              <a:latin typeface="Arial"/>
            </a:endParaRPr>
          </a:p>
          <a:p>
            <a:r>
              <a:rPr b="0" lang="en-IN" sz="2000" spc="-1" strike="noStrike"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Also analyze the retailer performance (Region and City wise) for each products of Coca-Cola.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0" y="565560"/>
            <a:ext cx="9071640" cy="946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Objective</a:t>
            </a:r>
            <a:endParaRPr b="0" lang="en-IN" sz="40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144000" y="1872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1" lang="en-IN" sz="1400" spc="-1" strike="noStrike">
                <a:latin typeface="Arial"/>
                <a:ea typeface="Corbel"/>
              </a:rPr>
              <a:t>1. Sales Performance Analysis: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orbel"/>
              </a:rPr>
              <a:t>To analyze sales performance trends of Coca-Cola across different retailers.</a:t>
            </a:r>
            <a:endParaRPr b="0" lang="en-IN" sz="1400" spc="-1" strike="noStrike">
              <a:latin typeface="Arial"/>
            </a:endParaRPr>
          </a:p>
          <a:p>
            <a:r>
              <a:rPr b="1" lang="en-US" sz="1400" spc="-1" strike="noStrike">
                <a:latin typeface="Arial"/>
                <a:ea typeface="Corbel"/>
              </a:rPr>
              <a:t>2. Retailer Segmentation: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orbel"/>
              </a:rPr>
              <a:t>To segment Coca-Cola's retailers based on sales performance in various regions and cities.</a:t>
            </a:r>
            <a:endParaRPr b="0" lang="en-IN" sz="1400" spc="-1" strike="noStrike">
              <a:latin typeface="Arial"/>
            </a:endParaRPr>
          </a:p>
          <a:p>
            <a:r>
              <a:rPr b="1" lang="en-US" sz="1400" spc="-1" strike="noStrike">
                <a:latin typeface="Arial"/>
                <a:ea typeface="Corbel"/>
              </a:rPr>
              <a:t>3. Product Performance: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orbel"/>
              </a:rPr>
              <a:t>• To develop a predictive model for Coca-Cola product demand across various retailers to improve inventory.</a:t>
            </a:r>
            <a:endParaRPr b="0" lang="en-IN" sz="1400" spc="-1" strike="noStrike">
              <a:latin typeface="Arial"/>
            </a:endParaRPr>
          </a:p>
          <a:p>
            <a:r>
              <a:rPr b="1" lang="en-US" sz="1400" spc="-1" strike="noStrike">
                <a:latin typeface="Arial"/>
                <a:ea typeface="Corbel"/>
              </a:rPr>
              <a:t>4. Market Expansion Strategy </a:t>
            </a:r>
            <a:br/>
            <a:r>
              <a:rPr b="0" lang="en-US" sz="1400" spc="-1" strike="noStrike">
                <a:solidFill>
                  <a:srgbClr val="000000"/>
                </a:solidFill>
                <a:latin typeface="Arial"/>
                <a:ea typeface="Corbel"/>
              </a:rPr>
              <a:t>• To identify underserved regions or retail segments where Coca-Cola can expand or increase its market presence.</a:t>
            </a:r>
            <a:endParaRPr b="0" lang="en-IN" sz="14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  <a:p>
            <a:endParaRPr b="0" lang="en-IN" sz="14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0" y="565560"/>
            <a:ext cx="9071640" cy="946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Data Analysis</a:t>
            </a:r>
            <a:endParaRPr b="0" lang="en-IN" sz="40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216000" y="2520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US" sz="2000" spc="-1" strike="noStrike">
                <a:latin typeface="Arial"/>
                <a:ea typeface="Corbel"/>
              </a:rPr>
              <a:t>Analyze the data set for different aspects of sales of Coca-Cola brands with respect to Region, State, and City for the year 2022.</a:t>
            </a:r>
            <a:endParaRPr b="0" lang="en-IN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  <a:ea typeface="Corbel"/>
              </a:rPr>
              <a:t>Also analyze the Retailer and Coca-Cola company relationship with respect to the sales and profits made by each retailers in each region.</a:t>
            </a:r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  <a:p>
            <a:endParaRPr b="0" lang="en-IN" sz="20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6912000" y="576000"/>
            <a:ext cx="2160000" cy="143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0" y="565560"/>
            <a:ext cx="9071640" cy="946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Table Analysis</a:t>
            </a:r>
            <a:endParaRPr b="0" lang="en-IN" sz="40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144000" y="2160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IN" sz="1800" spc="-1" strike="noStrike">
                <a:latin typeface="Arial"/>
                <a:ea typeface="Corbel"/>
              </a:rPr>
              <a:t>•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The data set consists of 3 tables.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  <a:ea typeface="Corbel"/>
              </a:rPr>
              <a:t>• </a:t>
            </a:r>
            <a:r>
              <a:rPr b="0" lang="en-IN" sz="1800" spc="-1" strike="noStrike">
                <a:latin typeface="Arial"/>
                <a:ea typeface="Corbe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able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Corbel"/>
              </a:rPr>
              <a:t>‘Cocacola’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 consists of overall details of date wise sales of the 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Coca-Cola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brands in respective regions.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  <a:ea typeface="Corbel"/>
              </a:rPr>
              <a:t>• </a:t>
            </a:r>
            <a:r>
              <a:rPr b="0" lang="en-IN" sz="1800" spc="-1" strike="noStrike">
                <a:latin typeface="Arial"/>
                <a:ea typeface="Corbel"/>
              </a:rPr>
              <a:t>Table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Corbel"/>
              </a:rPr>
              <a:t>‘Country’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contains the Country ID of city from the State and Country they belong.</a:t>
            </a:r>
            <a:endParaRPr b="0" lang="en-IN" sz="1800" spc="-1" strike="noStrike">
              <a:latin typeface="Arial"/>
            </a:endParaRPr>
          </a:p>
          <a:p>
            <a:r>
              <a:rPr b="0" lang="en-IN" sz="1800" spc="-1" strike="noStrike">
                <a:latin typeface="Arial"/>
                <a:ea typeface="Corbel"/>
              </a:rPr>
              <a:t>• </a:t>
            </a:r>
            <a:r>
              <a:rPr b="0" lang="en-IN" sz="1800" spc="-1" strike="noStrike">
                <a:latin typeface="Arial"/>
                <a:ea typeface="Corbel"/>
              </a:rPr>
              <a:t>Table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</a:t>
            </a: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Corbel"/>
              </a:rPr>
              <a:t>‘Retailer’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Corbel"/>
              </a:rPr>
              <a:t> contains retailer names and the retailer ID they are assigned to.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7812000" y="648000"/>
            <a:ext cx="1260000" cy="12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0" y="565560"/>
            <a:ext cx="9071640" cy="946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4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Factors to understand and optimize business</a:t>
            </a:r>
            <a:endParaRPr b="0" lang="en-IN" sz="3200" spc="-1" strike="noStrike">
              <a:solidFill>
                <a:srgbClr val="c7243a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44000" y="2016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IN" sz="1500" spc="-1" strike="noStrike">
                <a:latin typeface="Arial"/>
                <a:ea typeface="Corbel"/>
              </a:rPr>
              <a:t>• </a:t>
            </a:r>
            <a:r>
              <a:rPr b="0" lang="en-IN" sz="1500" spc="-1" strike="noStrike">
                <a:latin typeface="Arial"/>
                <a:ea typeface="Corbel"/>
              </a:rPr>
              <a:t>Detailed regional sales performance.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  <a:ea typeface="Corbel"/>
              </a:rPr>
              <a:t>• </a:t>
            </a:r>
            <a:r>
              <a:rPr b="0" lang="en-IN" sz="1500" spc="-1" strike="noStrike">
                <a:latin typeface="Arial"/>
                <a:ea typeface="Corbel"/>
              </a:rPr>
              <a:t>Top 5 State with highest sales.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  <a:ea typeface="Corbel"/>
              </a:rPr>
              <a:t>• </a:t>
            </a:r>
            <a:r>
              <a:rPr b="0" lang="en-IN" sz="1500" spc="-1" strike="noStrike">
                <a:latin typeface="Arial"/>
                <a:ea typeface="Corbel"/>
              </a:rPr>
              <a:t>Total sales revenue per product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.</a:t>
            </a:r>
            <a:endParaRPr b="0" lang="en-IN" sz="1500" spc="-1" strike="noStrike">
              <a:latin typeface="Arial"/>
            </a:endParaRPr>
          </a:p>
          <a:p>
            <a:r>
              <a:rPr b="0" lang="en-IN" sz="1500" spc="-1" strike="noStrike"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Top 3 best selling product.</a:t>
            </a:r>
            <a:endParaRPr b="0" lang="en-IN" sz="1500" spc="-1" strike="noStrike">
              <a:latin typeface="Arial"/>
            </a:endParaRPr>
          </a:p>
          <a:p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Which brand is the most popular by region.</a:t>
            </a:r>
            <a:r>
              <a:rPr b="0" lang="en-IN" sz="1300" spc="-1" strike="noStrike">
                <a:latin typeface="Arial"/>
                <a:ea typeface="Corbel"/>
              </a:rPr>
              <a:t>  </a:t>
            </a:r>
            <a:endParaRPr b="0" lang="en-IN" sz="13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  <p:sp>
        <p:nvSpPr>
          <p:cNvPr id="147" name="TextShape 3"/>
          <p:cNvSpPr txBox="1"/>
          <p:nvPr/>
        </p:nvSpPr>
        <p:spPr>
          <a:xfrm>
            <a:off x="4645440" y="1944000"/>
            <a:ext cx="4930560" cy="21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Monthly sales trend for brand 'Coca-Cola'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Products as per their operating profit.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Retailer wise sales figure.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Average selling quantity per retailer per month.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Aft>
                <a:spcPts val="1414"/>
              </a:spcAft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Corbel"/>
              </a:rPr>
              <a:t>Retailers preference in terms of delivery partner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0" y="349920"/>
            <a:ext cx="6300000" cy="514440"/>
          </a:xfrm>
          <a:prstGeom prst="rect">
            <a:avLst/>
          </a:prstGeom>
          <a:solidFill>
            <a:srgbClr val="c7243a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2000" spc="-1" strike="noStrike">
                <a:solidFill>
                  <a:srgbClr val="ffffff"/>
                </a:solidFill>
                <a:latin typeface="Arial"/>
                <a:ea typeface="Corbel"/>
              </a:rPr>
              <a:t> </a:t>
            </a:r>
            <a:r>
              <a:rPr b="0" lang="en-IN" sz="2000" spc="-1" strike="noStrike">
                <a:solidFill>
                  <a:srgbClr val="ffffff"/>
                </a:solidFill>
                <a:latin typeface="Arial"/>
                <a:ea typeface="Corbel"/>
              </a:rPr>
              <a:t>Detailed regional sales performance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47680" y="1197000"/>
            <a:ext cx="9508320" cy="413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252000" y="1548000"/>
            <a:ext cx="907164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The previous graph represents regional wise sales performance of each brand.</a:t>
            </a:r>
            <a:endParaRPr b="0" lang="en-IN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Here it has been observed that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Coca-Cola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Corbel"/>
              </a:rPr>
              <a:t> is the highest selling brand in all the region.</a:t>
            </a:r>
            <a:r>
              <a:rPr b="0" lang="en-IN" sz="2000" spc="-1" strike="noStrike">
                <a:latin typeface="Arial"/>
                <a:ea typeface="Corbel"/>
              </a:rPr>
              <a:t>  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8136000" y="4421520"/>
            <a:ext cx="1918080" cy="108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Application>LibreOffice/7.0.0.3$Windows_X86_64 LibreOffice_project/8061b3e9204bef6b321a21033174034a5e2ea88e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2025-05-15T20:57:57Z</dcterms:created>
  <dc:creator/>
  <dc:description/>
  <dc:language>en-IN</dc:language>
  <cp:lastModifiedBy/>
  <dcterms:modified xsi:type="dcterms:W3CDTF">2025-05-29T17:26:26Z</dcterms:modified>
  <cp:revision>48</cp:revision>
  <dc:subject/>
  <dc:title>Classy Red</dc:title>
</cp:coreProperties>
</file>