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png" ContentType="image/png"/>
  <Override PartName="/ppt/media/image20.emf" ContentType="image/x-emf"/>
  <Override PartName="/ppt/media/image2.png" ContentType="image/png"/>
  <Override PartName="/ppt/media/image3.png" ContentType="image/png"/>
  <Override PartName="/ppt/media/image22.emf" ContentType="image/x-emf"/>
  <Override PartName="/ppt/media/image4.png" ContentType="image/png"/>
  <Override PartName="/ppt/media/image5.png" ContentType="image/png"/>
  <Override PartName="/ppt/media/image6.png" ContentType="image/png"/>
  <Override PartName="/ppt/media/image24.emf" ContentType="image/x-emf"/>
  <Override PartName="/ppt/media/image7.png" ContentType="image/png"/>
  <Override PartName="/ppt/media/image8.png" ContentType="image/png"/>
  <Override PartName="/ppt/media/image26.emf" ContentType="image/x-emf"/>
  <Override PartName="/ppt/media/image9.png" ContentType="image/png"/>
  <Override PartName="/ppt/media/image10.emf" ContentType="image/x-emf"/>
  <Override PartName="/ppt/media/image11.png" ContentType="image/png"/>
  <Override PartName="/ppt/media/image30.emf" ContentType="image/x-emf"/>
  <Override PartName="/ppt/media/image12.png" ContentType="image/png"/>
  <Override PartName="/ppt/media/image13.png" ContentType="image/png"/>
  <Override PartName="/ppt/media/image14.emf" ContentType="image/x-emf"/>
  <Override PartName="/ppt/media/image15.png" ContentType="image/png"/>
  <Override PartName="/ppt/media/image16.emf" ContentType="image/x-emf"/>
  <Override PartName="/ppt/media/image17.png" ContentType="image/png"/>
  <Override PartName="/ppt/media/image18.emf" ContentType="image/x-emf"/>
  <Override PartName="/ppt/media/image19.png" ContentType="image/png"/>
  <Override PartName="/ppt/media/image21.png" ContentType="image/png"/>
  <Override PartName="/ppt/media/image23.png" ContentType="image/png"/>
  <Override PartName="/ppt/media/image25.png" ContentType="image/png"/>
  <Override PartName="/ppt/media/image27.png" ContentType="image/png"/>
  <Override PartName="/ppt/media/image28.emf" ContentType="image/x-emf"/>
  <Override PartName="/ppt/media/image29.png" ContentType="image/png"/>
  <Override PartName="/ppt/media/image31.png" ContentType="image/png"/>
  <Override PartName="/ppt/media/image32.png" ContentType="image/png"/>
  <Override PartName="/ppt/media/image33.emf" ContentType="image/x-emf"/>
  <Override PartName="/ppt/media/image34.png" ContentType="image/png"/>
  <Override PartName="/ppt/media/image35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5255640" cy="61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3816000" y="4277160"/>
            <a:ext cx="5255640" cy="61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509160" y="360000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3816000" y="427716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509160" y="427716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169200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5592960" y="3600000"/>
            <a:ext cx="169200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7369920" y="3600000"/>
            <a:ext cx="169200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3816000" y="4277160"/>
            <a:ext cx="169200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5592960" y="4277160"/>
            <a:ext cx="169200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7369920" y="4277160"/>
            <a:ext cx="169200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816000" y="3600000"/>
            <a:ext cx="5255640" cy="1296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5255640" cy="129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2564640" cy="129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509160" y="3600000"/>
            <a:ext cx="2564640" cy="129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0" y="648000"/>
            <a:ext cx="9071640" cy="1134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509160" y="3600000"/>
            <a:ext cx="2564640" cy="129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816000" y="427716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3816000" y="3600000"/>
            <a:ext cx="5255640" cy="1296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2564640" cy="129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509160" y="360000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509160" y="427716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509160" y="360000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816000" y="4277160"/>
            <a:ext cx="5255640" cy="61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5255640" cy="61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816000" y="4277160"/>
            <a:ext cx="5255640" cy="61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509160" y="360000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3816000" y="427716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509160" y="427716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169200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592960" y="3600000"/>
            <a:ext cx="169200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7369920" y="3600000"/>
            <a:ext cx="169200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3816000" y="4277160"/>
            <a:ext cx="169200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5592960" y="4277160"/>
            <a:ext cx="169200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7369920" y="4277160"/>
            <a:ext cx="169200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3816000" y="3600000"/>
            <a:ext cx="5255640" cy="1296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5255640" cy="129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2564640" cy="129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509160" y="3600000"/>
            <a:ext cx="2564640" cy="129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5255640" cy="129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0" y="648000"/>
            <a:ext cx="9071640" cy="1134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509160" y="3600000"/>
            <a:ext cx="2564640" cy="129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3816000" y="427716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2564640" cy="129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509160" y="360000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509160" y="427716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509160" y="360000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3816000" y="4277160"/>
            <a:ext cx="5255640" cy="61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5255640" cy="61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816000" y="4277160"/>
            <a:ext cx="5255640" cy="61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509160" y="360000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3816000" y="427716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509160" y="427716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169200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5592960" y="3600000"/>
            <a:ext cx="169200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7369920" y="3600000"/>
            <a:ext cx="169200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3816000" y="4277160"/>
            <a:ext cx="169200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5592960" y="4277160"/>
            <a:ext cx="169200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7369920" y="4277160"/>
            <a:ext cx="169200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2564640" cy="129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509160" y="3600000"/>
            <a:ext cx="2564640" cy="129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0" y="648000"/>
            <a:ext cx="9071640" cy="1134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509160" y="3600000"/>
            <a:ext cx="2564640" cy="129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3816000" y="427716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2564640" cy="129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509160" y="360000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509160" y="427716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509160" y="360000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3816000" y="4277160"/>
            <a:ext cx="5255640" cy="61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104800"/>
            <a:ext cx="10080000" cy="58104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r>
              <a:rPr b="0" lang="en-IN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5255640" cy="1296000"/>
          </a:xfrm>
          <a:prstGeom prst="rect">
            <a:avLst/>
          </a:prstGeom>
        </p:spPr>
        <p:txBody>
          <a:bodyPr lIns="0" rIns="0" tIns="0" bIns="0">
            <a:normAutofit fontScale="45000"/>
          </a:bodyPr>
          <a:p>
            <a:pPr marL="432000" indent="-324000"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Click to edit the outline text format</a:t>
            </a:r>
            <a:endParaRPr b="0" lang="en-IN" sz="2400" spc="-1" strike="noStrike"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100" spc="-1" strike="noStrike">
                <a:latin typeface="Arial"/>
              </a:rPr>
              <a:t>Second Outline Level</a:t>
            </a:r>
            <a:endParaRPr b="0" lang="en-IN" sz="2100" spc="-1" strike="noStrike"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500" spc="-1" strike="noStrike">
                <a:latin typeface="Arial"/>
              </a:rPr>
              <a:t>Fourth Outline Level</a:t>
            </a:r>
            <a:endParaRPr b="0" lang="en-IN" sz="1500" spc="-1" strike="noStrike"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latin typeface="Arial"/>
              </a:rPr>
              <a:t>Fifth Outline Level</a:t>
            </a:r>
            <a:endParaRPr b="0" lang="en-IN" sz="1500" spc="-1" strike="noStrike"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latin typeface="Arial"/>
              </a:rPr>
              <a:t>Sixth Outline Level</a:t>
            </a:r>
            <a:endParaRPr b="0" lang="en-IN" sz="1500" spc="-1" strike="noStrike"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latin typeface="Arial"/>
              </a:rPr>
              <a:t>Seventh Outline Level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1728000" y="528408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4221000" y="5271840"/>
            <a:ext cx="319500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IN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632000" y="527184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33B83619-6B29-448C-8918-AD829FA5B678}" type="slidenum">
              <a:rPr b="0" lang="en-IN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6" name="" descr=""/>
          <p:cNvPicPr/>
          <p:nvPr/>
        </p:nvPicPr>
        <p:blipFill>
          <a:blip r:embed="rId3"/>
          <a:stretch/>
        </p:blipFill>
        <p:spPr>
          <a:xfrm>
            <a:off x="0" y="0"/>
            <a:ext cx="10080000" cy="32400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6120" y="0"/>
            <a:ext cx="10080000" cy="324000"/>
          </a:xfrm>
          <a:prstGeom prst="rect">
            <a:avLst/>
          </a:prstGeom>
          <a:ln w="0"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/>
        </p:blipFill>
        <p:spPr>
          <a:xfrm>
            <a:off x="6120" y="5357160"/>
            <a:ext cx="10080000" cy="324000"/>
          </a:xfrm>
          <a:prstGeom prst="rect">
            <a:avLst/>
          </a:prstGeom>
          <a:ln w="0">
            <a:noFill/>
          </a:ln>
        </p:spPr>
      </p:pic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4400" spc="-1" strike="noStrike">
                <a:solidFill>
                  <a:srgbClr val="c7243a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/>
          </p:nvPr>
        </p:nvSpPr>
        <p:spPr>
          <a:xfrm>
            <a:off x="1008000" y="5400720"/>
            <a:ext cx="2240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Arial"/>
              </a:rPr>
              <a:t>&lt;date/time&gt;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8" name="TextShape 4"/>
          <p:cNvSpPr txBox="1"/>
          <p:nvPr/>
        </p:nvSpPr>
        <p:spPr>
          <a:xfrm>
            <a:off x="1728360" y="540036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r>
              <a:rPr b="0" lang="en-IN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9" name="TextShape 5"/>
          <p:cNvSpPr txBox="1"/>
          <p:nvPr/>
        </p:nvSpPr>
        <p:spPr>
          <a:xfrm>
            <a:off x="4221360" y="540036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algn="ctr"/>
            <a:r>
              <a:rPr b="0" lang="en-IN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0" name="TextShape 6"/>
          <p:cNvSpPr txBox="1"/>
          <p:nvPr/>
        </p:nvSpPr>
        <p:spPr>
          <a:xfrm>
            <a:off x="7659720" y="540036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algn="r"/>
            <a:fld id="{C8420A10-7C4C-4814-8E5B-D87E49B6F4A7}" type="slidenum">
              <a:rPr b="0" lang="en-IN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IN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2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8.emf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2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0.emf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26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2.emf"/><Relationship Id="rId2" Type="http://schemas.openxmlformats.org/officeDocument/2006/relationships/slideLayout" Target="../slideLayouts/slideLayout26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4.emf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26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6.emf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2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8.emf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26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0.emf"/><Relationship Id="rId2" Type="http://schemas.openxmlformats.org/officeDocument/2006/relationships/slideLayout" Target="../slideLayouts/slideLayout26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emf"/><Relationship Id="rId3" Type="http://schemas.openxmlformats.org/officeDocument/2006/relationships/slideLayout" Target="../slideLayouts/slideLayout26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emf"/><Relationship Id="rId3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slideLayout" Target="../slideLayouts/slideLayout2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-28080" y="648000"/>
            <a:ext cx="7732080" cy="2052000"/>
          </a:xfrm>
          <a:prstGeom prst="rect">
            <a:avLst/>
          </a:prstGeom>
          <a:solidFill>
            <a:srgbClr val="c7243a"/>
          </a:solidFill>
          <a:ln w="0">
            <a:noFill/>
          </a:ln>
        </p:spPr>
        <p:txBody>
          <a:bodyPr lIns="72000" rIns="0" tIns="0" bIns="0" anchor="ctr">
            <a:noAutofit/>
          </a:bodyPr>
          <a:p>
            <a:r>
              <a:rPr b="0" lang="en-IN" sz="4400" spc="-1" strike="noStrike">
                <a:solidFill>
                  <a:srgbClr val="ffffff"/>
                </a:solidFill>
                <a:latin typeface="Arial"/>
              </a:rPr>
              <a:t>CASE STUDY</a:t>
            </a:r>
            <a:br/>
            <a:r>
              <a:rPr b="0" lang="en-US" sz="2000" spc="-1" strike="noStrike">
                <a:solidFill>
                  <a:srgbClr val="ffffff"/>
                </a:solidFill>
                <a:latin typeface="Arial"/>
                <a:ea typeface="Calibri"/>
              </a:rPr>
              <a:t>Research project by </a:t>
            </a:r>
            <a:r>
              <a:rPr b="0" i="1" lang="en-US" sz="2000" spc="-1" strike="noStrike">
                <a:solidFill>
                  <a:srgbClr val="ffffff"/>
                </a:solidFill>
                <a:latin typeface="Arial"/>
                <a:ea typeface="Calibri"/>
              </a:rPr>
              <a:t>Soutrik Basu</a:t>
            </a:r>
            <a:endParaRPr b="0" lang="en-IN" sz="2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6876000" y="3564000"/>
            <a:ext cx="3178080" cy="180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0" y="349920"/>
            <a:ext cx="6300000" cy="514440"/>
          </a:xfrm>
          <a:prstGeom prst="rect">
            <a:avLst/>
          </a:prstGeom>
          <a:solidFill>
            <a:srgbClr val="c7243a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600" spc="-1" strike="noStrike">
                <a:solidFill>
                  <a:srgbClr val="ffffff"/>
                </a:solidFill>
                <a:latin typeface="Arial"/>
                <a:ea typeface="Corbel"/>
              </a:rPr>
              <a:t>  </a:t>
            </a:r>
            <a:r>
              <a:rPr b="0" lang="en-IN" sz="1600" spc="-1" strike="noStrike">
                <a:solidFill>
                  <a:srgbClr val="ffffff"/>
                </a:solidFill>
                <a:latin typeface="Arial"/>
                <a:ea typeface="Corbel"/>
              </a:rPr>
              <a:t>Top 5 State with highest sales.</a:t>
            </a:r>
            <a:endParaRPr b="0" lang="en-IN" sz="1600" spc="-1" strike="noStrike">
              <a:latin typeface="Arial"/>
            </a:endParaRPr>
          </a:p>
        </p:txBody>
      </p:sp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360000" y="1543320"/>
            <a:ext cx="5135760" cy="2956680"/>
          </a:xfrm>
          <a:prstGeom prst="rect">
            <a:avLst/>
          </a:prstGeom>
          <a:ln w="0">
            <a:noFill/>
          </a:ln>
        </p:spPr>
      </p:pic>
      <p:sp>
        <p:nvSpPr>
          <p:cNvPr id="154" name="TextShape 2"/>
          <p:cNvSpPr txBox="1"/>
          <p:nvPr/>
        </p:nvSpPr>
        <p:spPr>
          <a:xfrm>
            <a:off x="5832000" y="1584000"/>
            <a:ext cx="4140000" cy="324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28600" indent="-228600">
              <a:lnSpc>
                <a:spcPct val="100000"/>
              </a:lnSpc>
              <a:spcAft>
                <a:spcPts val="1414"/>
              </a:spcAft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Corbel"/>
              </a:rPr>
              <a:t>•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Corbel"/>
              </a:rPr>
              <a:t>This graph represents top 5 state with highest sales.</a:t>
            </a:r>
            <a:endParaRPr b="0" lang="en-IN" sz="1500" spc="-1" strike="noStrike">
              <a:solidFill>
                <a:srgbClr val="ffffff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Aft>
                <a:spcPts val="1414"/>
              </a:spcAft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Corbel"/>
              </a:rPr>
              <a:t>•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Corbel"/>
              </a:rPr>
              <a:t>From this chart we can see that </a:t>
            </a:r>
            <a:r>
              <a:rPr b="0" i="1" lang="en-US" sz="1500" spc="-1" strike="noStrike">
                <a:solidFill>
                  <a:srgbClr val="000000"/>
                </a:solidFill>
                <a:latin typeface="Arial"/>
                <a:ea typeface="Corbel"/>
              </a:rPr>
              <a:t>New York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Corbel"/>
              </a:rPr>
              <a:t>has the highest sales.</a:t>
            </a:r>
            <a:endParaRPr b="0" lang="en-IN" sz="1500" spc="-1" strike="noStrike">
              <a:solidFill>
                <a:srgbClr val="ffffff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Aft>
                <a:spcPts val="1414"/>
              </a:spcAft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Corbel"/>
              </a:rPr>
              <a:t>•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Corbel"/>
              </a:rPr>
              <a:t>This graph indicates that </a:t>
            </a:r>
            <a:r>
              <a:rPr b="0" i="1" lang="en-US" sz="1500" spc="-1" strike="noStrike">
                <a:solidFill>
                  <a:srgbClr val="000000"/>
                </a:solidFill>
                <a:latin typeface="Arial"/>
                <a:ea typeface="Corbel"/>
              </a:rPr>
              <a:t>Georgia has the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Corbel"/>
              </a:rPr>
              <a:t> lowest sales among the top 5 states.</a:t>
            </a:r>
            <a:endParaRPr b="0" lang="en-IN" sz="15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2"/>
          <a:stretch/>
        </p:blipFill>
        <p:spPr>
          <a:xfrm>
            <a:off x="8136000" y="4709520"/>
            <a:ext cx="1918080" cy="1086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0" y="349920"/>
            <a:ext cx="6300000" cy="514440"/>
          </a:xfrm>
          <a:prstGeom prst="rect">
            <a:avLst/>
          </a:prstGeom>
          <a:solidFill>
            <a:srgbClr val="c7243a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solidFill>
                  <a:srgbClr val="ffffff"/>
                </a:solidFill>
                <a:latin typeface="Arial"/>
                <a:ea typeface="Corbel"/>
              </a:rPr>
              <a:t>  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Corbel"/>
              </a:rPr>
              <a:t>Total sales revenue per product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5832000" y="1584000"/>
            <a:ext cx="4140000" cy="324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28600" indent="-228600">
              <a:lnSpc>
                <a:spcPct val="100000"/>
              </a:lnSpc>
              <a:spcAft>
                <a:spcPts val="1414"/>
              </a:spcAft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Corbel"/>
              </a:rPr>
              <a:t>•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Corbel"/>
              </a:rPr>
              <a:t>This graph represents total sales revenue of each product/ brand.</a:t>
            </a:r>
            <a:endParaRPr b="0" lang="en-IN" sz="1500" spc="-1" strike="noStrike">
              <a:solidFill>
                <a:srgbClr val="ffffff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Aft>
                <a:spcPts val="1414"/>
              </a:spcAft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Corbel"/>
              </a:rPr>
              <a:t>•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Corbel"/>
              </a:rPr>
              <a:t>From this chart we can see that </a:t>
            </a:r>
            <a:r>
              <a:rPr b="0" i="1" lang="en-US" sz="1500" spc="-1" strike="noStrike">
                <a:solidFill>
                  <a:srgbClr val="000000"/>
                </a:solidFill>
                <a:latin typeface="Arial"/>
                <a:ea typeface="Corbel"/>
              </a:rPr>
              <a:t>Coca-Cola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Corbel"/>
              </a:rPr>
              <a:t>brand</a:t>
            </a:r>
            <a:r>
              <a:rPr b="0" i="1" lang="en-US" sz="1500" spc="-1" strike="noStrike">
                <a:solidFill>
                  <a:srgbClr val="000000"/>
                </a:solidFill>
                <a:latin typeface="Arial"/>
                <a:ea typeface="Corbel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Corbel"/>
              </a:rPr>
              <a:t>has the highest sales.</a:t>
            </a:r>
            <a:endParaRPr b="0" lang="en-IN" sz="1500" spc="-1" strike="noStrike">
              <a:solidFill>
                <a:srgbClr val="ffffff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Aft>
                <a:spcPts val="1414"/>
              </a:spcAft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Corbel"/>
              </a:rPr>
              <a:t>•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Corbel"/>
              </a:rPr>
              <a:t>The graph shows that </a:t>
            </a:r>
            <a:r>
              <a:rPr b="0" i="1" lang="en-US" sz="1500" spc="-1" strike="noStrike">
                <a:solidFill>
                  <a:srgbClr val="000000"/>
                </a:solidFill>
                <a:latin typeface="Arial"/>
                <a:ea typeface="Corbel"/>
              </a:rPr>
              <a:t>Fanta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Corbel"/>
              </a:rPr>
              <a:t> has the lowest sales among all the brands.</a:t>
            </a:r>
            <a:endParaRPr b="0" lang="en-IN" sz="15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1"/>
          <a:stretch/>
        </p:blipFill>
        <p:spPr>
          <a:xfrm>
            <a:off x="633240" y="1489680"/>
            <a:ext cx="4838760" cy="2758320"/>
          </a:xfrm>
          <a:prstGeom prst="rect">
            <a:avLst/>
          </a:prstGeom>
          <a:ln w="0">
            <a:noFill/>
          </a:ln>
        </p:spPr>
      </p:pic>
      <p:pic>
        <p:nvPicPr>
          <p:cNvPr id="159" name="" descr=""/>
          <p:cNvPicPr/>
          <p:nvPr/>
        </p:nvPicPr>
        <p:blipFill>
          <a:blip r:embed="rId2"/>
          <a:stretch/>
        </p:blipFill>
        <p:spPr>
          <a:xfrm>
            <a:off x="8136000" y="4709520"/>
            <a:ext cx="1918080" cy="1086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0" y="349920"/>
            <a:ext cx="6300000" cy="514440"/>
          </a:xfrm>
          <a:prstGeom prst="rect">
            <a:avLst/>
          </a:prstGeom>
          <a:solidFill>
            <a:srgbClr val="c7243a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Arial"/>
                <a:ea typeface="Corbel"/>
              </a:rPr>
              <a:t>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Corbel"/>
              </a:rPr>
              <a:t>Top 3 best selling product across all region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5832000" y="1692000"/>
            <a:ext cx="4140000" cy="324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28600" indent="-228600">
              <a:lnSpc>
                <a:spcPct val="100000"/>
              </a:lnSpc>
              <a:spcAft>
                <a:spcPts val="1414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Corbel"/>
              </a:rPr>
              <a:t>•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Corbel"/>
              </a:rPr>
              <a:t>This graph represents top 3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Corbel"/>
              </a:rPr>
              <a:t>best selling product across all region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Corbel"/>
              </a:rPr>
              <a:t> 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Aft>
                <a:spcPts val="1414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Corbel"/>
              </a:rPr>
              <a:t>•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Corbel"/>
              </a:rPr>
              <a:t>From this chart we can see that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Corbel"/>
              </a:rPr>
              <a:t>Coca-Cola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Corbel"/>
              </a:rPr>
              <a:t>brand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Corbe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Corbel"/>
              </a:rPr>
              <a:t>is being sold the most.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62" name="" descr=""/>
          <p:cNvPicPr/>
          <p:nvPr/>
        </p:nvPicPr>
        <p:blipFill>
          <a:blip r:embed="rId1"/>
          <a:stretch/>
        </p:blipFill>
        <p:spPr>
          <a:xfrm>
            <a:off x="492120" y="1472040"/>
            <a:ext cx="4838760" cy="2758320"/>
          </a:xfrm>
          <a:prstGeom prst="rect">
            <a:avLst/>
          </a:prstGeom>
          <a:ln w="0">
            <a:noFill/>
          </a:ln>
        </p:spPr>
      </p:pic>
      <p:pic>
        <p:nvPicPr>
          <p:cNvPr id="163" name="" descr=""/>
          <p:cNvPicPr/>
          <p:nvPr/>
        </p:nvPicPr>
        <p:blipFill>
          <a:blip r:embed="rId2"/>
          <a:stretch/>
        </p:blipFill>
        <p:spPr>
          <a:xfrm>
            <a:off x="8136000" y="4709520"/>
            <a:ext cx="1918080" cy="1086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0" y="277920"/>
            <a:ext cx="6300000" cy="514440"/>
          </a:xfrm>
          <a:prstGeom prst="rect">
            <a:avLst/>
          </a:prstGeom>
          <a:solidFill>
            <a:srgbClr val="c7243a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Arial"/>
                <a:ea typeface="Corbel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Corbel"/>
              </a:rPr>
              <a:t>Which brand is the most popular by region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1"/>
          <a:stretch/>
        </p:blipFill>
        <p:spPr>
          <a:xfrm>
            <a:off x="600120" y="900000"/>
            <a:ext cx="8939880" cy="4649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144000" y="1548000"/>
            <a:ext cx="9071640" cy="352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orbel"/>
              </a:rPr>
              <a:t>•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orbel"/>
              </a:rPr>
              <a:t>The previous graph represents regional wise popularity of each brand.</a:t>
            </a:r>
            <a:endParaRPr b="0" lang="en-IN" sz="2000" spc="-1" strike="noStrike"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orbel"/>
              </a:rPr>
              <a:t>•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orbel"/>
              </a:rPr>
              <a:t>Here it has been observed that sales of brand: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Corbel"/>
              </a:rPr>
              <a:t>Coca-Cola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orbel"/>
              </a:rPr>
              <a:t> is highest in every region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Corbel"/>
              </a:rPr>
              <a:t>(South, West, Midwest, Southeast, northeast)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orbel"/>
              </a:rPr>
              <a:t>.</a:t>
            </a:r>
            <a:r>
              <a:rPr b="0" lang="en-IN" sz="2000" spc="-1" strike="noStrike">
                <a:latin typeface="Arial"/>
                <a:ea typeface="Corbel"/>
              </a:rPr>
              <a:t>  </a:t>
            </a:r>
            <a:endParaRPr b="0" lang="en-IN" sz="2000" spc="-1" strike="noStrike"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orbel"/>
              </a:rPr>
              <a:t>•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orbel"/>
              </a:rPr>
              <a:t>In South, least popular brand is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Corbel"/>
              </a:rPr>
              <a:t>Powerade.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orbel"/>
              </a:rPr>
              <a:t>In West, least popular brand is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Corbel"/>
              </a:rPr>
              <a:t>Powerade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orbel"/>
              </a:rPr>
              <a:t>. </a:t>
            </a:r>
            <a:endParaRPr b="0" lang="en-IN" sz="2000" spc="-1" strike="noStrike"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orbel"/>
              </a:rPr>
              <a:t>•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orbel"/>
              </a:rPr>
              <a:t>In Midwest, Southeast and Northeast, least popular brand is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Corbel"/>
              </a:rPr>
              <a:t>Fanta.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8136000" y="4421520"/>
            <a:ext cx="1918080" cy="1086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0" y="349920"/>
            <a:ext cx="6300000" cy="514440"/>
          </a:xfrm>
          <a:prstGeom prst="rect">
            <a:avLst/>
          </a:prstGeom>
          <a:solidFill>
            <a:srgbClr val="c7243a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marL="228600" indent="-228600">
              <a:lnSpc>
                <a:spcPct val="100000"/>
              </a:lnSpc>
              <a:spcAft>
                <a:spcPts val="1414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Corbel"/>
              </a:rPr>
              <a:t>  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Corbel"/>
              </a:rPr>
              <a:t>Monthly sales trend for brand 'Coca-Cola'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5832000" y="1584000"/>
            <a:ext cx="4140000" cy="324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28600" indent="-228600">
              <a:lnSpc>
                <a:spcPct val="100000"/>
              </a:lnSpc>
              <a:spcAft>
                <a:spcPts val="1414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Corbel"/>
              </a:rPr>
              <a:t>•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Corbel"/>
              </a:rPr>
              <a:t>This graph represents monthly sales analysis of brand :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Corbel"/>
              </a:rPr>
              <a:t>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Corbel"/>
              </a:rPr>
              <a:t>'Coca-Cola'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Corbel"/>
              </a:rPr>
              <a:t>.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Aft>
                <a:spcPts val="1414"/>
              </a:spcAft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Corbel"/>
              </a:rPr>
              <a:t>•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Corbel"/>
              </a:rPr>
              <a:t>This graph contains month wise total sales amount data and total units sold data.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Aft>
                <a:spcPts val="1414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Corbel"/>
              </a:rPr>
              <a:t>•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Corbel"/>
              </a:rPr>
              <a:t>From this chart we can determine that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Corbel"/>
              </a:rPr>
              <a:t>'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Corbel"/>
              </a:rPr>
              <a:t>Coca-Cola'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Corbe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Corbel"/>
              </a:rPr>
              <a:t>is being sold the most in the month of July.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1"/>
          <a:stretch/>
        </p:blipFill>
        <p:spPr>
          <a:xfrm>
            <a:off x="396000" y="1260000"/>
            <a:ext cx="5257800" cy="3444120"/>
          </a:xfrm>
          <a:prstGeom prst="rect">
            <a:avLst/>
          </a:prstGeom>
          <a:ln w="0">
            <a:noFill/>
          </a:ln>
        </p:spPr>
      </p:pic>
      <p:pic>
        <p:nvPicPr>
          <p:cNvPr id="171" name="" descr=""/>
          <p:cNvPicPr/>
          <p:nvPr/>
        </p:nvPicPr>
        <p:blipFill>
          <a:blip r:embed="rId2"/>
          <a:stretch/>
        </p:blipFill>
        <p:spPr>
          <a:xfrm>
            <a:off x="8136000" y="4709520"/>
            <a:ext cx="1918080" cy="1086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0" y="349920"/>
            <a:ext cx="6300000" cy="514440"/>
          </a:xfrm>
          <a:prstGeom prst="rect">
            <a:avLst/>
          </a:prstGeom>
          <a:solidFill>
            <a:srgbClr val="c7243a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marL="228600" indent="-228600">
              <a:lnSpc>
                <a:spcPct val="100000"/>
              </a:lnSpc>
              <a:spcAft>
                <a:spcPts val="1414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Corbel"/>
              </a:rPr>
              <a:t>  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Corbel"/>
              </a:rPr>
              <a:t>Products as per their operating profit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5832000" y="1656000"/>
            <a:ext cx="4140000" cy="324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28600" indent="-228600">
              <a:lnSpc>
                <a:spcPct val="100000"/>
              </a:lnSpc>
              <a:spcAft>
                <a:spcPts val="1414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Corbel"/>
              </a:rPr>
              <a:t>•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Corbel"/>
              </a:rPr>
              <a:t>This graph represents total operating profit of the products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Corbel"/>
              </a:rPr>
              <a:t>.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Aft>
                <a:spcPts val="1414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Corbel"/>
              </a:rPr>
              <a:t>•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Corbel"/>
              </a:rPr>
              <a:t>From this chart we can determine that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Corbel"/>
              </a:rPr>
              <a:t>'Coca-Cola'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Corbe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Corbel"/>
              </a:rPr>
              <a:t>has the highest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orbel"/>
              </a:rPr>
              <a:t>operating profit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Corbel"/>
              </a:rPr>
              <a:t>.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Aft>
                <a:spcPts val="1414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Corbel"/>
              </a:rPr>
              <a:t>•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Corbel"/>
              </a:rPr>
              <a:t>However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Corbel"/>
              </a:rPr>
              <a:t>'Fanta'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Corbel"/>
              </a:rPr>
              <a:t>has the lowest operating profit.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Aft>
                <a:spcPts val="1414"/>
              </a:spcAft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396000" y="1453680"/>
            <a:ext cx="5154480" cy="2938320"/>
          </a:xfrm>
          <a:prstGeom prst="rect">
            <a:avLst/>
          </a:prstGeom>
          <a:ln w="0">
            <a:noFill/>
          </a:ln>
        </p:spPr>
      </p:pic>
      <p:pic>
        <p:nvPicPr>
          <p:cNvPr id="175" name="" descr=""/>
          <p:cNvPicPr/>
          <p:nvPr/>
        </p:nvPicPr>
        <p:blipFill>
          <a:blip r:embed="rId2"/>
          <a:stretch/>
        </p:blipFill>
        <p:spPr>
          <a:xfrm>
            <a:off x="8136000" y="4709520"/>
            <a:ext cx="1918080" cy="1086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0" y="349920"/>
            <a:ext cx="6300000" cy="514440"/>
          </a:xfrm>
          <a:prstGeom prst="rect">
            <a:avLst/>
          </a:prstGeom>
          <a:solidFill>
            <a:srgbClr val="c7243a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marL="228600" indent="-228600">
              <a:lnSpc>
                <a:spcPct val="100000"/>
              </a:lnSpc>
              <a:spcAft>
                <a:spcPts val="1414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Corbel"/>
              </a:rPr>
              <a:t>  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Corbel"/>
              </a:rPr>
              <a:t>Retailer wise sales figure.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5832000" y="1548000"/>
            <a:ext cx="4140000" cy="324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28600" indent="-228600">
              <a:lnSpc>
                <a:spcPct val="100000"/>
              </a:lnSpc>
              <a:spcAft>
                <a:spcPts val="1414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Corbel"/>
              </a:rPr>
              <a:t>•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Corbel"/>
              </a:rPr>
              <a:t>This graph represents total sales of each Retailer along with the Retailer ID.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  <a:ea typeface="Corbel"/>
              </a:rPr>
              <a:t>•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Corbel"/>
              </a:rPr>
              <a:t>From this chart we can determine that Retailer: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Corbel"/>
              </a:rPr>
              <a:t>'Walmart'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Corbel"/>
              </a:rPr>
              <a:t> (Retailer ID : 1185732)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Corbel"/>
              </a:rPr>
              <a:t>has the highest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Corbel"/>
              </a:rPr>
              <a:t>sales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Corbel"/>
              </a:rPr>
              <a:t>.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  <a:ea typeface="Corbel"/>
              </a:rPr>
              <a:t>•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Corbel"/>
              </a:rPr>
              <a:t>From this chart we can determine that Retailer: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Corbel"/>
              </a:rPr>
              <a:t>'Target'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Corbel"/>
              </a:rPr>
              <a:t> (Retailer ID : 1189833)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Corbel"/>
              </a:rPr>
              <a:t>has the lowest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Corbel"/>
              </a:rPr>
              <a:t>sales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Corbel"/>
              </a:rPr>
              <a:t>.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Aft>
                <a:spcPts val="1414"/>
              </a:spcAft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1"/>
          <a:stretch/>
        </p:blipFill>
        <p:spPr>
          <a:xfrm>
            <a:off x="360000" y="1440000"/>
            <a:ext cx="5220000" cy="2975760"/>
          </a:xfrm>
          <a:prstGeom prst="rect">
            <a:avLst/>
          </a:prstGeom>
          <a:ln w="0">
            <a:noFill/>
          </a:ln>
        </p:spPr>
      </p:pic>
      <p:pic>
        <p:nvPicPr>
          <p:cNvPr id="179" name="" descr=""/>
          <p:cNvPicPr/>
          <p:nvPr/>
        </p:nvPicPr>
        <p:blipFill>
          <a:blip r:embed="rId2"/>
          <a:stretch/>
        </p:blipFill>
        <p:spPr>
          <a:xfrm>
            <a:off x="8136000" y="4709520"/>
            <a:ext cx="1918080" cy="1086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0" y="349920"/>
            <a:ext cx="6300000" cy="514440"/>
          </a:xfrm>
          <a:prstGeom prst="rect">
            <a:avLst/>
          </a:prstGeom>
          <a:solidFill>
            <a:srgbClr val="c7243a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marL="228600" indent="-228600">
              <a:lnSpc>
                <a:spcPct val="100000"/>
              </a:lnSpc>
              <a:spcAft>
                <a:spcPts val="1414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Corbel"/>
              </a:rPr>
              <a:t>  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Corbel"/>
              </a:rPr>
              <a:t>Average selling quantity per retailer per month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181" name="" descr=""/>
          <p:cNvPicPr/>
          <p:nvPr/>
        </p:nvPicPr>
        <p:blipFill>
          <a:blip r:embed="rId1"/>
          <a:stretch/>
        </p:blipFill>
        <p:spPr>
          <a:xfrm>
            <a:off x="103680" y="1342440"/>
            <a:ext cx="9868320" cy="3807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144000" y="1548000"/>
            <a:ext cx="9071640" cy="352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orbel"/>
              </a:rPr>
              <a:t>•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orbel"/>
              </a:rPr>
              <a:t>The previous graph represents average quantity of the product sold to each retailer.</a:t>
            </a:r>
            <a:endParaRPr b="0" lang="en-IN" sz="2000" spc="-1" strike="noStrike"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orbel"/>
              </a:rPr>
              <a:t>•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orbel"/>
              </a:rPr>
              <a:t>Here in the graph it has been observed that month of </a:t>
            </a:r>
            <a:r>
              <a:rPr b="1" i="1" lang="en-US" sz="2000" spc="-1" strike="noStrike">
                <a:solidFill>
                  <a:srgbClr val="000000"/>
                </a:solidFill>
                <a:latin typeface="Arial"/>
                <a:ea typeface="Corbel"/>
              </a:rPr>
              <a:t>JULY</a:t>
            </a:r>
            <a:r>
              <a:rPr b="0" lang="en-IN" sz="2000" spc="-1" strike="noStrike">
                <a:latin typeface="Arial"/>
                <a:ea typeface="Corbel"/>
              </a:rPr>
              <a:t> has the highest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orbel"/>
              </a:rPr>
              <a:t>average quantity sold for every retailers.</a:t>
            </a:r>
            <a:r>
              <a:rPr b="0" lang="en-IN" sz="2000" spc="-1" strike="noStrike">
                <a:latin typeface="Arial"/>
                <a:ea typeface="Corbel"/>
              </a:rPr>
              <a:t> 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183" name="" descr=""/>
          <p:cNvPicPr/>
          <p:nvPr/>
        </p:nvPicPr>
        <p:blipFill>
          <a:blip r:embed="rId1"/>
          <a:stretch/>
        </p:blipFill>
        <p:spPr>
          <a:xfrm>
            <a:off x="8136000" y="4421520"/>
            <a:ext cx="1918080" cy="1086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0" y="565560"/>
            <a:ext cx="9071640" cy="946440"/>
          </a:xfrm>
          <a:prstGeom prst="rect">
            <a:avLst/>
          </a:prstGeom>
          <a:solidFill>
            <a:srgbClr val="c7243a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40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4000" spc="-1" strike="noStrike">
                <a:solidFill>
                  <a:srgbClr val="ffffff"/>
                </a:solidFill>
                <a:latin typeface="Arial"/>
              </a:rPr>
              <a:t>Content</a:t>
            </a:r>
            <a:endParaRPr b="0" lang="en-IN" sz="40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504000" y="1836000"/>
            <a:ext cx="9071640" cy="352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Overview</a:t>
            </a:r>
            <a:endParaRPr b="0" lang="en-IN" sz="20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Objective</a:t>
            </a:r>
            <a:endParaRPr b="0" lang="en-IN" sz="20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Data Analysis</a:t>
            </a:r>
            <a:endParaRPr b="0" lang="en-IN" sz="20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Table Analysis</a:t>
            </a:r>
            <a:endParaRPr b="0" lang="en-IN" sz="20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Factors to understand and optimize business.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8136000" y="4421520"/>
            <a:ext cx="1918080" cy="1086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0" y="349920"/>
            <a:ext cx="6300000" cy="514440"/>
          </a:xfrm>
          <a:prstGeom prst="rect">
            <a:avLst/>
          </a:prstGeom>
          <a:solidFill>
            <a:srgbClr val="c7243a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marL="228600" indent="-228600">
              <a:lnSpc>
                <a:spcPct val="100000"/>
              </a:lnSpc>
              <a:spcAft>
                <a:spcPts val="1414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Corbel"/>
              </a:rPr>
              <a:t> 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Corbel"/>
              </a:rPr>
              <a:t>Retailers preference in terms of delivery partner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185" name="" descr=""/>
          <p:cNvPicPr/>
          <p:nvPr/>
        </p:nvPicPr>
        <p:blipFill>
          <a:blip r:embed="rId1"/>
          <a:stretch/>
        </p:blipFill>
        <p:spPr>
          <a:xfrm>
            <a:off x="8136000" y="4709520"/>
            <a:ext cx="1918080" cy="1086480"/>
          </a:xfrm>
          <a:prstGeom prst="rect">
            <a:avLst/>
          </a:prstGeom>
          <a:ln w="0">
            <a:noFill/>
          </a:ln>
        </p:spPr>
      </p:pic>
      <p:pic>
        <p:nvPicPr>
          <p:cNvPr id="186" name="" descr=""/>
          <p:cNvPicPr/>
          <p:nvPr/>
        </p:nvPicPr>
        <p:blipFill>
          <a:blip r:embed="rId2"/>
          <a:stretch/>
        </p:blipFill>
        <p:spPr>
          <a:xfrm>
            <a:off x="324000" y="1188000"/>
            <a:ext cx="7740000" cy="3861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144000" y="1548000"/>
            <a:ext cx="9071640" cy="352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orbel"/>
              </a:rPr>
              <a:t>•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orbel"/>
              </a:rPr>
              <a:t>The previous graph represents the delivery partner preferred by each retailer. </a:t>
            </a:r>
            <a:endParaRPr b="0" lang="en-IN" sz="2000" spc="-1" strike="noStrike"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orbel"/>
              </a:rPr>
              <a:t>•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orbel"/>
              </a:rPr>
              <a:t>From the graph it has been observed that : </a:t>
            </a:r>
            <a:endParaRPr b="0" lang="en-IN" sz="2000" spc="-1" strike="noStrike">
              <a:latin typeface="Arial"/>
            </a:endParaRPr>
          </a:p>
          <a:p>
            <a:r>
              <a:rPr b="1" lang="en-US" sz="1600" spc="-1" strike="noStrike">
                <a:solidFill>
                  <a:srgbClr val="000000"/>
                </a:solidFill>
                <a:latin typeface="Arial"/>
                <a:ea typeface="Corbel"/>
              </a:rPr>
              <a:t>         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Corbel"/>
              </a:rPr>
              <a:t>- COSTO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Corbel"/>
              </a:rPr>
              <a:t>prefers </a:t>
            </a:r>
            <a:r>
              <a:rPr b="0" i="1" lang="en-US" sz="1600" spc="-1" strike="noStrike" u="sng">
                <a:solidFill>
                  <a:srgbClr val="000000"/>
                </a:solidFill>
                <a:uFillTx/>
                <a:latin typeface="Arial"/>
                <a:ea typeface="Corbel"/>
              </a:rPr>
              <a:t>UPS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Corbel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Corbel"/>
              </a:rPr>
              <a:t>as their best delivery partner.</a:t>
            </a:r>
            <a:r>
              <a:rPr b="0" lang="en-IN" sz="1600" spc="-1" strike="noStrike">
                <a:latin typeface="Arial"/>
                <a:ea typeface="Corbel"/>
              </a:rPr>
              <a:t> </a:t>
            </a:r>
            <a:endParaRPr b="0" lang="en-IN" sz="1600" spc="-1" strike="noStrike">
              <a:latin typeface="Arial"/>
            </a:endParaRPr>
          </a:p>
          <a:p>
            <a:r>
              <a:rPr b="1" lang="en-US" sz="1600" spc="-1" strike="noStrike">
                <a:solidFill>
                  <a:srgbClr val="000000"/>
                </a:solidFill>
                <a:latin typeface="Arial"/>
                <a:ea typeface="Corbel"/>
              </a:rPr>
              <a:t>         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Corbel"/>
              </a:rPr>
              <a:t>- CVS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Corbel"/>
              </a:rPr>
              <a:t>prefers </a:t>
            </a:r>
            <a:r>
              <a:rPr b="0" i="1" lang="en-US" sz="1600" spc="-1" strike="noStrike" u="sng">
                <a:solidFill>
                  <a:srgbClr val="000000"/>
                </a:solidFill>
                <a:uFillTx/>
                <a:latin typeface="Arial"/>
                <a:ea typeface="Corbel"/>
              </a:rPr>
              <a:t>USPS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Corbel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Corbel"/>
              </a:rPr>
              <a:t>as their best delivery partner.</a:t>
            </a:r>
            <a:endParaRPr b="0" lang="en-IN" sz="1600" spc="-1" strike="noStrike">
              <a:latin typeface="Arial"/>
            </a:endParaRPr>
          </a:p>
          <a:p>
            <a:r>
              <a:rPr b="1" lang="en-US" sz="1600" spc="-1" strike="noStrike">
                <a:solidFill>
                  <a:srgbClr val="000000"/>
                </a:solidFill>
                <a:latin typeface="Arial"/>
                <a:ea typeface="Corbel"/>
              </a:rPr>
              <a:t>         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Corbel"/>
              </a:rPr>
              <a:t>- TARGET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Corbel"/>
              </a:rPr>
              <a:t>prefers </a:t>
            </a:r>
            <a:r>
              <a:rPr b="0" i="1" lang="en-US" sz="1600" spc="-1" strike="noStrike" u="sng">
                <a:solidFill>
                  <a:srgbClr val="000000"/>
                </a:solidFill>
                <a:uFillTx/>
                <a:latin typeface="Arial"/>
                <a:ea typeface="Corbel"/>
              </a:rPr>
              <a:t>FedEx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Corbel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Corbel"/>
              </a:rPr>
              <a:t>as their best delivery partner.</a:t>
            </a:r>
            <a:endParaRPr b="0" lang="en-IN" sz="1600" spc="-1" strike="noStrike">
              <a:latin typeface="Arial"/>
            </a:endParaRPr>
          </a:p>
          <a:p>
            <a:r>
              <a:rPr b="1" lang="en-US" sz="1600" spc="-1" strike="noStrike">
                <a:solidFill>
                  <a:srgbClr val="000000"/>
                </a:solidFill>
                <a:latin typeface="Arial"/>
                <a:ea typeface="Corbel"/>
              </a:rPr>
              <a:t>         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Corbel"/>
              </a:rPr>
              <a:t>- WALMART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Corbel"/>
              </a:rPr>
              <a:t>prefers </a:t>
            </a:r>
            <a:r>
              <a:rPr b="0" i="1" lang="en-US" sz="1600" spc="-1" strike="noStrike" u="sng">
                <a:solidFill>
                  <a:srgbClr val="000000"/>
                </a:solidFill>
                <a:uFillTx/>
                <a:latin typeface="Arial"/>
                <a:ea typeface="Corbel"/>
              </a:rPr>
              <a:t>DHL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Corbel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Corbel"/>
              </a:rPr>
              <a:t>as their best delivery partner.</a:t>
            </a:r>
            <a:endParaRPr b="0" lang="en-IN" sz="1600" spc="-1" strike="noStrike">
              <a:latin typeface="Arial"/>
            </a:endParaRPr>
          </a:p>
        </p:txBody>
      </p:sp>
      <p:pic>
        <p:nvPicPr>
          <p:cNvPr id="188" name="" descr=""/>
          <p:cNvPicPr/>
          <p:nvPr/>
        </p:nvPicPr>
        <p:blipFill>
          <a:blip r:embed="rId1"/>
          <a:stretch/>
        </p:blipFill>
        <p:spPr>
          <a:xfrm>
            <a:off x="8136000" y="4421520"/>
            <a:ext cx="1918080" cy="1086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-28080" y="648000"/>
            <a:ext cx="7732080" cy="2052000"/>
          </a:xfrm>
          <a:prstGeom prst="rect">
            <a:avLst/>
          </a:prstGeom>
          <a:solidFill>
            <a:srgbClr val="c7243a"/>
          </a:solidFill>
          <a:ln w="0">
            <a:noFill/>
          </a:ln>
        </p:spPr>
        <p:txBody>
          <a:bodyPr lIns="72000" rIns="0" tIns="0" bIns="0" anchor="ctr">
            <a:noAutofit/>
          </a:bodyPr>
          <a:p>
            <a:r>
              <a:rPr b="0" lang="en-IN" sz="96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9600" spc="-1" strike="noStrike">
                <a:solidFill>
                  <a:srgbClr val="ffffff"/>
                </a:solidFill>
                <a:latin typeface="Arial"/>
              </a:rPr>
              <a:t>Thank You</a:t>
            </a:r>
            <a:endParaRPr b="0" lang="en-IN" sz="9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90" name="" descr=""/>
          <p:cNvPicPr/>
          <p:nvPr/>
        </p:nvPicPr>
        <p:blipFill>
          <a:blip r:embed="rId1"/>
          <a:stretch/>
        </p:blipFill>
        <p:spPr>
          <a:xfrm>
            <a:off x="6513840" y="3420000"/>
            <a:ext cx="3432240" cy="1944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0" y="565560"/>
            <a:ext cx="9071640" cy="946440"/>
          </a:xfrm>
          <a:prstGeom prst="rect">
            <a:avLst/>
          </a:prstGeom>
          <a:solidFill>
            <a:srgbClr val="c7243a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40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4000" spc="-1" strike="noStrike">
                <a:solidFill>
                  <a:srgbClr val="ffffff"/>
                </a:solidFill>
                <a:latin typeface="Arial"/>
              </a:rPr>
              <a:t>Overview</a:t>
            </a:r>
            <a:endParaRPr b="0" lang="en-IN" sz="40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180000" y="1764000"/>
            <a:ext cx="9071640" cy="352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r>
              <a:rPr b="0" lang="en-IN" sz="2000" spc="-1" strike="noStrike">
                <a:latin typeface="Arial"/>
                <a:ea typeface="Corbel"/>
              </a:rPr>
              <a:t>•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orbel"/>
              </a:rPr>
              <a:t>This case study consists of 3  data sets.</a:t>
            </a:r>
            <a:endParaRPr b="0" lang="en-IN" sz="2000" spc="-1" strike="noStrike">
              <a:latin typeface="Arial"/>
            </a:endParaRPr>
          </a:p>
          <a:p>
            <a:r>
              <a:rPr b="0" lang="en-IN" sz="2000" spc="-1" strike="noStrike">
                <a:latin typeface="Arial"/>
                <a:ea typeface="Corbel"/>
              </a:rPr>
              <a:t>•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orbel"/>
              </a:rPr>
              <a:t>First data Set ‘Cocacola’  consists of overall details of date wise sales of the brands in respective regions.</a:t>
            </a:r>
            <a:endParaRPr b="0" lang="en-IN" sz="2000" spc="-1" strike="noStrike">
              <a:latin typeface="Arial"/>
            </a:endParaRPr>
          </a:p>
          <a:p>
            <a:r>
              <a:rPr b="0" lang="en-IN" sz="2000" spc="-1" strike="noStrike">
                <a:latin typeface="Arial"/>
                <a:ea typeface="Corbel"/>
              </a:rPr>
              <a:t>•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orbel"/>
              </a:rPr>
              <a:t>Second data set ‘country’ contains the country ID of city from the state and country they belong.</a:t>
            </a:r>
            <a:endParaRPr b="0" lang="en-IN" sz="2000" spc="-1" strike="noStrike">
              <a:latin typeface="Arial"/>
            </a:endParaRPr>
          </a:p>
          <a:p>
            <a:r>
              <a:rPr b="0" lang="en-IN" sz="2000" spc="-1" strike="noStrike">
                <a:latin typeface="Arial"/>
                <a:ea typeface="Corbel"/>
              </a:rPr>
              <a:t>•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orbel"/>
              </a:rPr>
              <a:t>Third data set ‘Retailer’ contains the retailer name and the retailer ID they are assigned to.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8136000" y="4421520"/>
            <a:ext cx="1918080" cy="1086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0" y="565560"/>
            <a:ext cx="9071640" cy="946440"/>
          </a:xfrm>
          <a:prstGeom prst="rect">
            <a:avLst/>
          </a:prstGeom>
          <a:solidFill>
            <a:srgbClr val="c7243a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40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4000" spc="-1" strike="noStrike">
                <a:solidFill>
                  <a:srgbClr val="ffffff"/>
                </a:solidFill>
                <a:latin typeface="Arial"/>
              </a:rPr>
              <a:t>Objective</a:t>
            </a:r>
            <a:endParaRPr b="0" lang="en-IN" sz="40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144000" y="1728000"/>
            <a:ext cx="9071640" cy="352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r>
              <a:rPr b="1" lang="en-IN" sz="1400" spc="-1" strike="noStrike">
                <a:latin typeface="Arial"/>
                <a:ea typeface="Corbel"/>
              </a:rPr>
              <a:t>1. Sales Performance Analysis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Arial"/>
                <a:ea typeface="Corbel"/>
              </a:rPr>
              <a:t>•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Corbel"/>
              </a:rPr>
              <a:t>To analyze sales performance trends of Coca-Cola across different retailers and identify top-performing outlets and sales drivers.</a:t>
            </a:r>
            <a:endParaRPr b="0" lang="en-IN" sz="1400" spc="-1" strike="noStrike">
              <a:latin typeface="Arial"/>
            </a:endParaRPr>
          </a:p>
          <a:p>
            <a:r>
              <a:rPr b="1" lang="en-US" sz="1400" spc="-1" strike="noStrike">
                <a:latin typeface="Arial"/>
                <a:ea typeface="Corbel"/>
              </a:rPr>
              <a:t>2. Retailer Segmentation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Arial"/>
                <a:ea typeface="Corbel"/>
              </a:rPr>
              <a:t>•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Corbel"/>
              </a:rPr>
              <a:t>To segment Coca-Cola's retailers based on sales performance, product mix, and customer demographics to support targeted marketing strategies.</a:t>
            </a:r>
            <a:endParaRPr b="0" lang="en-IN" sz="1400" spc="-1" strike="noStrike">
              <a:latin typeface="Arial"/>
            </a:endParaRPr>
          </a:p>
          <a:p>
            <a:r>
              <a:rPr b="1" lang="en-US" sz="1400" spc="-1" strike="noStrike">
                <a:latin typeface="Arial"/>
                <a:ea typeface="Corbel"/>
              </a:rPr>
              <a:t>3. Demand Forecasting 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Arial"/>
                <a:ea typeface="Corbel"/>
              </a:rPr>
              <a:t>•To develop a predictive model for Coca-Cola product demand across various retailers to improve inventory and supply chain efficiency.</a:t>
            </a:r>
            <a:endParaRPr b="0" lang="en-IN" sz="1400" spc="-1" strike="noStrike">
              <a:latin typeface="Arial"/>
            </a:endParaRPr>
          </a:p>
          <a:p>
            <a:r>
              <a:rPr b="1" lang="en-US" sz="1400" spc="-1" strike="noStrike">
                <a:latin typeface="Arial"/>
                <a:ea typeface="Corbel"/>
              </a:rPr>
              <a:t>4. Market Expansion Strategy 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Arial"/>
                <a:ea typeface="Corbel"/>
              </a:rPr>
              <a:t>• To identify underserved regions or retail segments where Coca-Cola can expand or increase its market presence.</a:t>
            </a:r>
            <a:endParaRPr b="0" lang="en-IN" sz="1400" spc="-1" strike="noStrike">
              <a:latin typeface="Arial"/>
            </a:endParaRPr>
          </a:p>
          <a:p>
            <a:endParaRPr b="0" lang="en-IN" sz="1400" spc="-1" strike="noStrike">
              <a:latin typeface="Arial"/>
            </a:endParaRPr>
          </a:p>
          <a:p>
            <a:endParaRPr b="0" lang="en-IN" sz="1400" spc="-1" strike="noStrike">
              <a:latin typeface="Arial"/>
            </a:endParaRPr>
          </a:p>
          <a:p>
            <a:endParaRPr b="0" lang="en-IN" sz="1400" spc="-1" strike="noStrike">
              <a:latin typeface="Arial"/>
            </a:endParaRPr>
          </a:p>
          <a:p>
            <a:endParaRPr b="0" lang="en-IN" sz="1400" spc="-1" strike="noStrike"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8136000" y="4421520"/>
            <a:ext cx="1918080" cy="1086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0" y="565560"/>
            <a:ext cx="9071640" cy="946440"/>
          </a:xfrm>
          <a:prstGeom prst="rect">
            <a:avLst/>
          </a:prstGeom>
          <a:solidFill>
            <a:srgbClr val="c7243a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40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4000" spc="-1" strike="noStrike">
                <a:solidFill>
                  <a:srgbClr val="ffffff"/>
                </a:solidFill>
                <a:latin typeface="Arial"/>
              </a:rPr>
              <a:t>Data Analysis</a:t>
            </a:r>
            <a:endParaRPr b="0" lang="en-IN" sz="40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144000" y="2520000"/>
            <a:ext cx="9071640" cy="352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r>
              <a:rPr b="0" lang="en-US" sz="2000" spc="-1" strike="noStrike">
                <a:latin typeface="Arial"/>
                <a:ea typeface="Corbel"/>
              </a:rPr>
              <a:t>Analyze the data set for different aspects of sales of Coca-Cola brands with respect to Region, State, and City for the year 2022.</a:t>
            </a:r>
            <a:endParaRPr b="0" lang="en-IN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  <a:ea typeface="Corbel"/>
              </a:rPr>
              <a:t>Also analyze the Retailer and Coca-Cola company relationship with respect to the sales and profits made by each retailers in each region.</a:t>
            </a:r>
            <a:endParaRPr b="0" lang="en-IN" sz="2000" spc="-1" strike="noStrike">
              <a:latin typeface="Arial"/>
            </a:endParaRPr>
          </a:p>
          <a:p>
            <a:endParaRPr b="0" lang="en-IN" sz="2000" spc="-1" strike="noStrike">
              <a:latin typeface="Arial"/>
            </a:endParaRPr>
          </a:p>
          <a:p>
            <a:endParaRPr b="0" lang="en-IN" sz="2000" spc="-1" strike="noStrike">
              <a:latin typeface="Arial"/>
            </a:endParaRPr>
          </a:p>
          <a:p>
            <a:endParaRPr b="0" lang="en-IN" sz="2000" spc="-1" strike="noStrike">
              <a:latin typeface="Arial"/>
            </a:endParaRPr>
          </a:p>
          <a:p>
            <a:endParaRPr b="0" lang="en-IN" sz="2000" spc="-1" strike="noStrike"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8136000" y="4421520"/>
            <a:ext cx="1918080" cy="1086480"/>
          </a:xfrm>
          <a:prstGeom prst="rect">
            <a:avLst/>
          </a:prstGeom>
          <a:ln w="0">
            <a:noFill/>
          </a:ln>
        </p:spPr>
      </p:pic>
      <p:pic>
        <p:nvPicPr>
          <p:cNvPr id="139" name="" descr=""/>
          <p:cNvPicPr/>
          <p:nvPr/>
        </p:nvPicPr>
        <p:blipFill>
          <a:blip r:embed="rId2"/>
          <a:stretch/>
        </p:blipFill>
        <p:spPr>
          <a:xfrm>
            <a:off x="6912000" y="576000"/>
            <a:ext cx="2160000" cy="1434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0" y="565560"/>
            <a:ext cx="9071640" cy="946440"/>
          </a:xfrm>
          <a:prstGeom prst="rect">
            <a:avLst/>
          </a:prstGeom>
          <a:solidFill>
            <a:srgbClr val="c7243a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40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4000" spc="-1" strike="noStrike">
                <a:solidFill>
                  <a:srgbClr val="ffffff"/>
                </a:solidFill>
                <a:latin typeface="Arial"/>
              </a:rPr>
              <a:t>Table Analysis</a:t>
            </a:r>
            <a:endParaRPr b="0" lang="en-IN" sz="40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144000" y="2160000"/>
            <a:ext cx="9071640" cy="352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r>
              <a:rPr b="0" lang="en-IN" sz="1800" spc="-1" strike="noStrike">
                <a:latin typeface="Arial"/>
                <a:ea typeface="Corbel"/>
              </a:rPr>
              <a:t>•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Corbel"/>
              </a:rPr>
              <a:t>The data set consists of 3 tables.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  <a:ea typeface="Corbel"/>
              </a:rPr>
              <a:t>• </a:t>
            </a:r>
            <a:r>
              <a:rPr b="0" lang="en-IN" sz="1800" spc="-1" strike="noStrike">
                <a:latin typeface="Arial"/>
                <a:ea typeface="Corbel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Corbel"/>
              </a:rPr>
              <a:t>able </a:t>
            </a:r>
            <a:r>
              <a:rPr b="0" lang="en-US" sz="1800" spc="-1" strike="noStrike" u="sng">
                <a:solidFill>
                  <a:srgbClr val="000000"/>
                </a:solidFill>
                <a:uFillTx/>
                <a:latin typeface="Arial"/>
                <a:ea typeface="Corbel"/>
              </a:rPr>
              <a:t>‘Cocacola’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Corbel"/>
              </a:rPr>
              <a:t>  consists of overall details of date wise sales of the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Corbel"/>
              </a:rPr>
              <a:t>Coca-Cola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Corbel"/>
              </a:rPr>
              <a:t> brands in respective regions.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  <a:ea typeface="Corbel"/>
              </a:rPr>
              <a:t>• </a:t>
            </a:r>
            <a:r>
              <a:rPr b="0" lang="en-IN" sz="1800" spc="-1" strike="noStrike">
                <a:latin typeface="Arial"/>
                <a:ea typeface="Corbel"/>
              </a:rPr>
              <a:t>Table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Corbel"/>
              </a:rPr>
              <a:t> </a:t>
            </a:r>
            <a:r>
              <a:rPr b="0" lang="en-US" sz="1800" spc="-1" strike="noStrike" u="sng">
                <a:solidFill>
                  <a:srgbClr val="000000"/>
                </a:solidFill>
                <a:uFillTx/>
                <a:latin typeface="Arial"/>
                <a:ea typeface="Corbel"/>
              </a:rPr>
              <a:t>‘Country’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Corbel"/>
              </a:rPr>
              <a:t> contains the Country ID of city from the State and Country they belong.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  <a:ea typeface="Corbel"/>
              </a:rPr>
              <a:t>• </a:t>
            </a:r>
            <a:r>
              <a:rPr b="0" lang="en-IN" sz="1800" spc="-1" strike="noStrike">
                <a:latin typeface="Arial"/>
                <a:ea typeface="Corbel"/>
              </a:rPr>
              <a:t>Table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Corbel"/>
              </a:rPr>
              <a:t> </a:t>
            </a:r>
            <a:r>
              <a:rPr b="0" lang="en-US" sz="1800" spc="-1" strike="noStrike" u="sng">
                <a:solidFill>
                  <a:srgbClr val="000000"/>
                </a:solidFill>
                <a:uFillTx/>
                <a:latin typeface="Arial"/>
                <a:ea typeface="Corbel"/>
              </a:rPr>
              <a:t>‘Retailer’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Corbel"/>
              </a:rPr>
              <a:t> contains retailer names and the retailer ID they are assigned to.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8136000" y="4421520"/>
            <a:ext cx="1918080" cy="1086480"/>
          </a:xfrm>
          <a:prstGeom prst="rect">
            <a:avLst/>
          </a:prstGeom>
          <a:ln w="0">
            <a:noFill/>
          </a:ln>
        </p:spPr>
      </p:pic>
      <p:pic>
        <p:nvPicPr>
          <p:cNvPr id="143" name="" descr=""/>
          <p:cNvPicPr/>
          <p:nvPr/>
        </p:nvPicPr>
        <p:blipFill>
          <a:blip r:embed="rId2"/>
          <a:stretch/>
        </p:blipFill>
        <p:spPr>
          <a:xfrm>
            <a:off x="7812000" y="648000"/>
            <a:ext cx="1260000" cy="126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0" y="565560"/>
            <a:ext cx="9071640" cy="946440"/>
          </a:xfrm>
          <a:prstGeom prst="rect">
            <a:avLst/>
          </a:prstGeom>
          <a:solidFill>
            <a:srgbClr val="c7243a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40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3200" spc="-1" strike="noStrike">
                <a:solidFill>
                  <a:srgbClr val="ffffff"/>
                </a:solidFill>
                <a:latin typeface="Arial"/>
              </a:rPr>
              <a:t>Factors to understand and optimize business</a:t>
            </a:r>
            <a:endParaRPr b="0" lang="en-IN" sz="32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144000" y="2016000"/>
            <a:ext cx="9071640" cy="352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r>
              <a:rPr b="0" lang="en-IN" sz="1500" spc="-1" strike="noStrike">
                <a:latin typeface="Arial"/>
                <a:ea typeface="Corbel"/>
              </a:rPr>
              <a:t>• </a:t>
            </a:r>
            <a:r>
              <a:rPr b="0" lang="en-IN" sz="1500" spc="-1" strike="noStrike">
                <a:latin typeface="Arial"/>
                <a:ea typeface="Corbel"/>
              </a:rPr>
              <a:t>Detailed regional sales performance.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  <a:ea typeface="Corbel"/>
              </a:rPr>
              <a:t>• </a:t>
            </a:r>
            <a:r>
              <a:rPr b="0" lang="en-IN" sz="1500" spc="-1" strike="noStrike">
                <a:latin typeface="Arial"/>
                <a:ea typeface="Corbel"/>
              </a:rPr>
              <a:t>Top 5 State with highest sales.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  <a:ea typeface="Corbel"/>
              </a:rPr>
              <a:t>• </a:t>
            </a:r>
            <a:r>
              <a:rPr b="0" lang="en-IN" sz="1500" spc="-1" strike="noStrike">
                <a:latin typeface="Arial"/>
                <a:ea typeface="Corbel"/>
              </a:rPr>
              <a:t>Total sales revenue per product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Corbel"/>
              </a:rPr>
              <a:t>.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  <a:ea typeface="Corbel"/>
              </a:rPr>
              <a:t>•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Corbel"/>
              </a:rPr>
              <a:t>Top 3 best selling product.</a:t>
            </a:r>
            <a:endParaRPr b="0" lang="en-IN" sz="1500" spc="-1" strike="noStrike">
              <a:latin typeface="Arial"/>
            </a:endParaRPr>
          </a:p>
          <a:p>
            <a:r>
              <a:rPr b="0" lang="en-US" sz="1500" spc="-1" strike="noStrike">
                <a:solidFill>
                  <a:srgbClr val="000000"/>
                </a:solidFill>
                <a:latin typeface="Arial"/>
                <a:ea typeface="Corbel"/>
              </a:rPr>
              <a:t>•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Corbel"/>
              </a:rPr>
              <a:t>Which brand is the most popular by region.</a:t>
            </a:r>
            <a:r>
              <a:rPr b="0" lang="en-IN" sz="1300" spc="-1" strike="noStrike">
                <a:latin typeface="Arial"/>
                <a:ea typeface="Corbel"/>
              </a:rPr>
              <a:t>  </a:t>
            </a:r>
            <a:endParaRPr b="0" lang="en-IN" sz="1300" spc="-1" strike="noStrike"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8136000" y="4421520"/>
            <a:ext cx="1918080" cy="1086480"/>
          </a:xfrm>
          <a:prstGeom prst="rect">
            <a:avLst/>
          </a:prstGeom>
          <a:ln w="0">
            <a:noFill/>
          </a:ln>
        </p:spPr>
      </p:pic>
      <p:sp>
        <p:nvSpPr>
          <p:cNvPr id="147" name="TextShape 3"/>
          <p:cNvSpPr txBox="1"/>
          <p:nvPr/>
        </p:nvSpPr>
        <p:spPr>
          <a:xfrm>
            <a:off x="4645440" y="1944000"/>
            <a:ext cx="4930560" cy="215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28600" indent="-228600">
              <a:lnSpc>
                <a:spcPct val="100000"/>
              </a:lnSpc>
              <a:spcAft>
                <a:spcPts val="1414"/>
              </a:spcAft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Corbel"/>
              </a:rPr>
              <a:t>•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Corbel"/>
              </a:rPr>
              <a:t>Monthly sales trend for brand 'Coca-Cola'</a:t>
            </a:r>
            <a:endParaRPr b="0" lang="en-IN" sz="1500" spc="-1" strike="noStrike">
              <a:solidFill>
                <a:srgbClr val="ffffff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Aft>
                <a:spcPts val="1414"/>
              </a:spcAft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Corbel"/>
              </a:rPr>
              <a:t>•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Corbel"/>
              </a:rPr>
              <a:t>Products as per their operating profit.</a:t>
            </a:r>
            <a:endParaRPr b="0" lang="en-IN" sz="1500" spc="-1" strike="noStrike">
              <a:solidFill>
                <a:srgbClr val="ffffff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Aft>
                <a:spcPts val="1414"/>
              </a:spcAft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Corbel"/>
              </a:rPr>
              <a:t>•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Corbel"/>
              </a:rPr>
              <a:t>Retailer wise sales figure.</a:t>
            </a:r>
            <a:endParaRPr b="0" lang="en-IN" sz="1500" spc="-1" strike="noStrike">
              <a:solidFill>
                <a:srgbClr val="ffffff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Aft>
                <a:spcPts val="1414"/>
              </a:spcAft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Corbel"/>
              </a:rPr>
              <a:t>•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Corbel"/>
              </a:rPr>
              <a:t>Average selling quantity per retailer per month.</a:t>
            </a:r>
            <a:endParaRPr b="0" lang="en-IN" sz="1500" spc="-1" strike="noStrike">
              <a:solidFill>
                <a:srgbClr val="ffffff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Aft>
                <a:spcPts val="1414"/>
              </a:spcAft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Corbel"/>
              </a:rPr>
              <a:t>•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Corbel"/>
              </a:rPr>
              <a:t>Retailers preference in terms of delivery partner</a:t>
            </a:r>
            <a:endParaRPr b="0" lang="en-IN" sz="15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0" y="349920"/>
            <a:ext cx="6300000" cy="514440"/>
          </a:xfrm>
          <a:prstGeom prst="rect">
            <a:avLst/>
          </a:prstGeom>
          <a:solidFill>
            <a:srgbClr val="c7243a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2000" spc="-1" strike="noStrike">
                <a:solidFill>
                  <a:srgbClr val="ffffff"/>
                </a:solidFill>
                <a:latin typeface="Arial"/>
                <a:ea typeface="Corbel"/>
              </a:rPr>
              <a:t> </a:t>
            </a:r>
            <a:r>
              <a:rPr b="0" lang="en-IN" sz="2000" spc="-1" strike="noStrike">
                <a:solidFill>
                  <a:srgbClr val="ffffff"/>
                </a:solidFill>
                <a:latin typeface="Arial"/>
                <a:ea typeface="Corbel"/>
              </a:rPr>
              <a:t>Detailed regional sales performance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247680" y="1197000"/>
            <a:ext cx="9508320" cy="4133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252000" y="1548000"/>
            <a:ext cx="9071640" cy="352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orbel"/>
              </a:rPr>
              <a:t>•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orbel"/>
              </a:rPr>
              <a:t>The previous graph represents regional wise sales performance of each brand.</a:t>
            </a:r>
            <a:endParaRPr b="0" lang="en-IN" sz="2000" spc="-1" strike="noStrike"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orbel"/>
              </a:rPr>
              <a:t>•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orbel"/>
              </a:rPr>
              <a:t>Here it has been observed that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Corbel"/>
              </a:rPr>
              <a:t>Coca-Cola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orbel"/>
              </a:rPr>
              <a:t> is the highest selling brand in all the region.</a:t>
            </a:r>
            <a:r>
              <a:rPr b="0" lang="en-IN" sz="2000" spc="-1" strike="noStrike">
                <a:latin typeface="Arial"/>
                <a:ea typeface="Corbel"/>
              </a:rPr>
              <a:t>  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8136000" y="4421520"/>
            <a:ext cx="1918080" cy="1086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</TotalTime>
  <Application>LibreOffice/7.0.0.3$Windows_X86_64 LibreOffice_project/8061b3e9204bef6b321a21033174034a5e2ea88e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2025-05-15T20:57:57Z</dcterms:created>
  <dc:creator/>
  <dc:description/>
  <dc:language>en-IN</dc:language>
  <cp:lastModifiedBy/>
  <dcterms:modified xsi:type="dcterms:W3CDTF">2025-05-17T09:23:03Z</dcterms:modified>
  <cp:revision>39</cp:revision>
  <dc:subject/>
  <dc:title>Classy Red</dc:title>
</cp:coreProperties>
</file>