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4"/>
  </p:notesMasterIdLst>
  <p:sldIdLst>
    <p:sldId id="256" r:id="rId2"/>
    <p:sldId id="257" r:id="rId3"/>
    <p:sldId id="260" r:id="rId4"/>
    <p:sldId id="286" r:id="rId5"/>
    <p:sldId id="289" r:id="rId6"/>
    <p:sldId id="290" r:id="rId7"/>
    <p:sldId id="335" r:id="rId8"/>
    <p:sldId id="294" r:id="rId9"/>
    <p:sldId id="336" r:id="rId10"/>
    <p:sldId id="337" r:id="rId11"/>
    <p:sldId id="338" r:id="rId12"/>
    <p:sldId id="339" r:id="rId13"/>
    <p:sldId id="340" r:id="rId14"/>
    <p:sldId id="341" r:id="rId15"/>
    <p:sldId id="342" r:id="rId16"/>
    <p:sldId id="343" r:id="rId17"/>
    <p:sldId id="332" r:id="rId18"/>
    <p:sldId id="344" r:id="rId19"/>
    <p:sldId id="327" r:id="rId20"/>
    <p:sldId id="328" r:id="rId21"/>
    <p:sldId id="325" r:id="rId22"/>
    <p:sldId id="324" r:id="rId23"/>
  </p:sldIdLst>
  <p:sldSz cx="9144000" cy="5143500" type="screen16x9"/>
  <p:notesSz cx="6858000" cy="9144000"/>
  <p:embeddedFontLst>
    <p:embeddedFont>
      <p:font typeface="Quicksand" charset="0"/>
      <p:regular r:id="rId25"/>
      <p:bold r:id="rId26"/>
    </p:embeddedFont>
    <p:embeddedFont>
      <p:font typeface="Mulish" charset="0"/>
      <p:regular r:id="rId27"/>
      <p:bold r:id="rId28"/>
      <p:italic r:id="rId29"/>
      <p:boldItalic r:id="rId30"/>
    </p:embeddedFont>
    <p:embeddedFont>
      <p:font typeface="IBM Plex Sans" charset="0"/>
      <p:regular r:id="rId31"/>
      <p:bold r:id="rId32"/>
      <p:italic r:id="rId33"/>
      <p:boldItalic r:id="rId34"/>
    </p:embeddedFont>
    <p:embeddedFont>
      <p:font typeface="Bebas Neue"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D38C94B-267B-4CF3-B60B-F655ADF77DC0}">
  <a:tblStyle styleId="{8D38C94B-267B-4CF3-B60B-F655ADF77D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1" name="Google Shape;51;p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52" name="Google Shape;52;p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3" name="Google Shape;53;p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54" name="Google Shape;54;p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55" name="Google Shape;55;p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cxnSp>
        <p:nvCxnSpPr>
          <p:cNvPr id="56" name="Google Shape;56;p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70" name="Google Shape;170;p1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71" name="Google Shape;171;p1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72" name="Google Shape;172;p1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73" name="Google Shape;173;p1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74" name="Google Shape;174;p1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cxnSp>
        <p:nvCxnSpPr>
          <p:cNvPr id="175" name="Google Shape;175;p1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76" name="Google Shape;17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8"/>
          <p:cNvSpPr txBox="1">
            <a:spLocks noGrp="1"/>
          </p:cNvSpPr>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8" name="Google Shape;178;p18"/>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9" name="Google Shape;179;p18"/>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0" name="Google Shape;180;p18"/>
          <p:cNvSpPr txBox="1">
            <a:spLocks noGrp="1"/>
          </p:cNvSpPr>
          <p:nvPr>
            <p:ph type="subTitle" idx="4"/>
          </p:nvPr>
        </p:nvSpPr>
        <p:spPr>
          <a:xfrm>
            <a:off x="720025" y="1241274"/>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1" name="Google Shape;181;p18"/>
          <p:cNvSpPr txBox="1">
            <a:spLocks noGrp="1"/>
          </p:cNvSpPr>
          <p:nvPr>
            <p:ph type="subTitle" idx="5"/>
          </p:nvPr>
        </p:nvSpPr>
        <p:spPr>
          <a:xfrm>
            <a:off x="720025" y="23501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2" name="Google Shape;182;p18"/>
          <p:cNvSpPr txBox="1">
            <a:spLocks noGrp="1"/>
          </p:cNvSpPr>
          <p:nvPr>
            <p:ph type="subTitle" idx="6"/>
          </p:nvPr>
        </p:nvSpPr>
        <p:spPr>
          <a:xfrm>
            <a:off x="720025" y="34706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85" name="Google Shape;185;p19"/>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86" name="Google Shape;186;p19"/>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87" name="Google Shape;187;p19"/>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88" name="Google Shape;188;p19"/>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89" name="Google Shape;189;p1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cxnSp>
        <p:nvCxnSpPr>
          <p:cNvPr id="190" name="Google Shape;190;p19"/>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91" name="Google Shape;19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9"/>
          <p:cNvSpPr txBox="1">
            <a:spLocks noGrp="1"/>
          </p:cNvSpPr>
          <p:nvPr>
            <p:ph type="subTitle" idx="1"/>
          </p:nvPr>
        </p:nvSpPr>
        <p:spPr>
          <a:xfrm>
            <a:off x="1381625" y="1718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3" name="Google Shape;193;p19"/>
          <p:cNvSpPr txBox="1">
            <a:spLocks noGrp="1"/>
          </p:cNvSpPr>
          <p:nvPr>
            <p:ph type="subTitle" idx="2"/>
          </p:nvPr>
        </p:nvSpPr>
        <p:spPr>
          <a:xfrm>
            <a:off x="1381635" y="2861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4" name="Google Shape;194;p19"/>
          <p:cNvSpPr txBox="1">
            <a:spLocks noGrp="1"/>
          </p:cNvSpPr>
          <p:nvPr>
            <p:ph type="subTitle" idx="3"/>
          </p:nvPr>
        </p:nvSpPr>
        <p:spPr>
          <a:xfrm>
            <a:off x="1381635" y="4004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5" name="Google Shape;195;p19"/>
          <p:cNvSpPr txBox="1">
            <a:spLocks noGrp="1"/>
          </p:cNvSpPr>
          <p:nvPr>
            <p:ph type="subTitle" idx="4"/>
          </p:nvPr>
        </p:nvSpPr>
        <p:spPr>
          <a:xfrm>
            <a:off x="1381625" y="14060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6" name="Google Shape;196;p19"/>
          <p:cNvSpPr txBox="1">
            <a:spLocks noGrp="1"/>
          </p:cNvSpPr>
          <p:nvPr>
            <p:ph type="subTitle" idx="5"/>
          </p:nvPr>
        </p:nvSpPr>
        <p:spPr>
          <a:xfrm>
            <a:off x="1381625" y="252657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7" name="Google Shape;197;p19"/>
          <p:cNvSpPr txBox="1">
            <a:spLocks noGrp="1"/>
          </p:cNvSpPr>
          <p:nvPr>
            <p:ph type="subTitle" idx="6"/>
          </p:nvPr>
        </p:nvSpPr>
        <p:spPr>
          <a:xfrm>
            <a:off x="1381625" y="36471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4" r:id="rId6"/>
    <p:sldLayoutId id="2147483665"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827584" y="411510"/>
            <a:ext cx="7776864" cy="2952328"/>
          </a:xfrm>
          <a:prstGeom prst="rect">
            <a:avLst/>
          </a:prstGeom>
        </p:spPr>
        <p:txBody>
          <a:bodyPr spcFirstLastPara="1" wrap="square" lIns="91425" tIns="91425" rIns="91425" bIns="91425" anchor="ctr" anchorCtr="0">
            <a:noAutofit/>
          </a:bodyPr>
          <a:lstStyle/>
          <a:p>
            <a:pPr lvl="0"/>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Machine Learning with </a:t>
            </a:r>
            <a:r>
              <a:rPr lang="en-US" sz="3200" dirty="0" smtClean="0"/>
              <a:t>TensorFlow</a:t>
            </a:r>
            <a:r>
              <a:rPr lang="en-US" sz="3200" dirty="0" smtClean="0"/>
              <a:t> </a:t>
            </a:r>
            <a:r>
              <a:rPr lang="en-US" sz="3200" dirty="0" smtClean="0"/>
              <a:t/>
            </a:r>
            <a:br>
              <a:rPr lang="en-US" sz="3200" dirty="0" smtClean="0"/>
            </a:br>
            <a:r>
              <a:rPr lang="en-US" sz="3200" dirty="0" smtClean="0"/>
              <a:t/>
            </a:r>
            <a:br>
              <a:rPr lang="en-US" sz="3200" dirty="0" smtClean="0"/>
            </a:br>
            <a:r>
              <a:rPr lang="en-US" sz="3200" b="1" dirty="0" smtClean="0"/>
              <a:t>Tuberculosis </a:t>
            </a:r>
            <a:r>
              <a:rPr lang="en-US" sz="3200" b="1" dirty="0" smtClean="0"/>
              <a:t>Detection Using Deep Learning Models </a:t>
            </a:r>
            <a:r>
              <a:rPr lang="en-US" sz="3200" dirty="0" smtClean="0"/>
              <a:t/>
            </a:r>
            <a:br>
              <a:rPr lang="en-US" sz="3200" dirty="0" smtClean="0"/>
            </a:br>
            <a:endParaRPr sz="5900" dirty="0">
              <a:solidFill>
                <a:schemeClr val="dk2"/>
              </a:solidFill>
            </a:endParaRPr>
          </a:p>
        </p:txBody>
      </p:sp>
      <p:sp>
        <p:nvSpPr>
          <p:cNvPr id="286" name="Google Shape;286;p29"/>
          <p:cNvSpPr txBox="1">
            <a:spLocks noGrp="1"/>
          </p:cNvSpPr>
          <p:nvPr>
            <p:ph type="subTitle" idx="1"/>
          </p:nvPr>
        </p:nvSpPr>
        <p:spPr>
          <a:xfrm>
            <a:off x="6228184" y="3867894"/>
            <a:ext cx="277281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Sujith Reddy Chikatipalle</a:t>
            </a:r>
          </a:p>
          <a:p>
            <a:pPr marL="0" lvl="0" indent="0" algn="l"/>
            <a:r>
              <a:rPr lang="en-US" dirty="0" smtClean="0"/>
              <a:t>Souvick </a:t>
            </a:r>
            <a:r>
              <a:rPr lang="en-US" dirty="0" smtClean="0"/>
              <a:t>Chakraborty</a:t>
            </a:r>
            <a:endParaRPr lang="en-US" dirty="0" smtClean="0"/>
          </a:p>
          <a:p>
            <a:pPr marL="0" lvl="0" indent="0" algn="l"/>
            <a:endParaRPr lang="en-US" dirty="0" smtClean="0"/>
          </a:p>
          <a:p>
            <a:pPr marL="0" lvl="0" indent="0" algn="l"/>
            <a:r>
              <a:rPr lang="en-US" dirty="0" smtClean="0"/>
              <a:t>03.07.2025</a:t>
            </a:r>
            <a:endParaRPr dirty="0"/>
          </a:p>
        </p:txBody>
      </p:sp>
      <p:cxnSp>
        <p:nvCxnSpPr>
          <p:cNvPr id="287" name="Google Shape;287;p29"/>
          <p:cNvCxnSpPr/>
          <p:nvPr/>
        </p:nvCxnSpPr>
        <p:spPr>
          <a:xfrm>
            <a:off x="1619672" y="2211710"/>
            <a:ext cx="6374748" cy="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flipV="1">
            <a:off x="1619672" y="1059582"/>
            <a:ext cx="6408712" cy="6600"/>
          </a:xfrm>
          <a:prstGeom prst="straightConnector1">
            <a:avLst/>
          </a:prstGeom>
          <a:noFill/>
          <a:ln w="19050" cap="flat" cmpd="sng">
            <a:solidFill>
              <a:schemeClr val="lt1"/>
            </a:solidFill>
            <a:prstDash val="solid"/>
            <a:round/>
            <a:headEnd type="oval" w="med" len="med"/>
            <a:tailEnd type="oval" w="med" len="med"/>
          </a:ln>
        </p:spPr>
      </p:cxnSp>
      <p:sp>
        <p:nvSpPr>
          <p:cNvPr id="289" name="Google Shape;289;p29"/>
          <p:cNvSpPr/>
          <p:nvPr/>
        </p:nvSpPr>
        <p:spPr>
          <a:xfrm>
            <a:off x="827584" y="1563638"/>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9"/>
          <p:cNvSpPr/>
          <p:nvPr/>
        </p:nvSpPr>
        <p:spPr>
          <a:xfrm>
            <a:off x="8388424" y="1563638"/>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3" name="Picture 12" descr="1.png"/>
          <p:cNvPicPr>
            <a:picLocks noChangeAspect="1"/>
          </p:cNvPicPr>
          <p:nvPr/>
        </p:nvPicPr>
        <p:blipFill>
          <a:blip r:embed="rId3"/>
          <a:stretch>
            <a:fillRect/>
          </a:stretch>
        </p:blipFill>
        <p:spPr>
          <a:xfrm>
            <a:off x="0" y="3867894"/>
            <a:ext cx="1993134" cy="12756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95536" y="339502"/>
            <a:ext cx="8208912" cy="572700"/>
          </a:xfrm>
          <a:prstGeom prst="rect">
            <a:avLst/>
          </a:prstGeom>
        </p:spPr>
        <p:txBody>
          <a:bodyPr spcFirstLastPara="1" wrap="square" lIns="91425" tIns="91425" rIns="91425" bIns="91425" anchor="t" anchorCtr="0">
            <a:noAutofit/>
          </a:bodyPr>
          <a:lstStyle/>
          <a:p>
            <a:r>
              <a:rPr lang="en-US" dirty="0" smtClean="0"/>
              <a:t>Feature Engineering &amp; Preprocessing </a:t>
            </a:r>
            <a:br>
              <a:rPr lang="en-US" dirty="0" smtClean="0"/>
            </a:br>
            <a:endParaRPr dirty="0"/>
          </a:p>
        </p:txBody>
      </p:sp>
      <p:sp>
        <p:nvSpPr>
          <p:cNvPr id="342" name="Google Shape;342;p33"/>
          <p:cNvSpPr txBox="1">
            <a:spLocks noGrp="1"/>
          </p:cNvSpPr>
          <p:nvPr>
            <p:ph type="subTitle" idx="1"/>
          </p:nvPr>
        </p:nvSpPr>
        <p:spPr>
          <a:xfrm>
            <a:off x="323528" y="915566"/>
            <a:ext cx="8568952" cy="3816424"/>
          </a:xfrm>
          <a:prstGeom prst="rect">
            <a:avLst/>
          </a:prstGeom>
        </p:spPr>
        <p:txBody>
          <a:bodyPr spcFirstLastPara="1" wrap="square" lIns="91425" tIns="91425" rIns="91425" bIns="91425" anchor="t" anchorCtr="0">
            <a:noAutofit/>
          </a:bodyPr>
          <a:lstStyle/>
          <a:p>
            <a:r>
              <a:rPr lang="en-US" b="1" dirty="0" smtClean="0">
                <a:solidFill>
                  <a:schemeClr val="bg1">
                    <a:lumMod val="10000"/>
                  </a:schemeClr>
                </a:solidFill>
              </a:rPr>
              <a:t>Image Standardization:</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All images resized to </a:t>
            </a:r>
            <a:r>
              <a:rPr lang="en-US" b="1" dirty="0" smtClean="0">
                <a:solidFill>
                  <a:schemeClr val="bg1">
                    <a:lumMod val="10000"/>
                  </a:schemeClr>
                </a:solidFill>
              </a:rPr>
              <a:t>224 × 224 pixels</a:t>
            </a:r>
            <a:r>
              <a:rPr lang="en-US" dirty="0" smtClean="0">
                <a:solidFill>
                  <a:schemeClr val="bg1">
                    <a:lumMod val="10000"/>
                  </a:schemeClr>
                </a:solidFill>
              </a:rPr>
              <a:t>.</a:t>
            </a:r>
          </a:p>
          <a:p>
            <a:pPr>
              <a:buFont typeface="Arial" pitchFamily="34" charset="0"/>
              <a:buChar char="•"/>
            </a:pPr>
            <a:r>
              <a:rPr lang="en-US" dirty="0" smtClean="0">
                <a:solidFill>
                  <a:schemeClr val="bg1">
                    <a:lumMod val="10000"/>
                  </a:schemeClr>
                </a:solidFill>
              </a:rPr>
              <a:t>Pixel intensity normalization applied for consistent inputs</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Data Augmentation </a:t>
            </a:r>
            <a:r>
              <a:rPr lang="en-US" b="1" dirty="0" smtClean="0">
                <a:solidFill>
                  <a:schemeClr val="bg1">
                    <a:lumMod val="10000"/>
                  </a:schemeClr>
                </a:solidFill>
              </a:rPr>
              <a:t>Techniques:</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Rotation</a:t>
            </a:r>
          </a:p>
          <a:p>
            <a:pPr>
              <a:buFont typeface="Arial" pitchFamily="34" charset="0"/>
              <a:buChar char="•"/>
            </a:pPr>
            <a:r>
              <a:rPr lang="en-US" dirty="0" smtClean="0">
                <a:solidFill>
                  <a:schemeClr val="bg1">
                    <a:lumMod val="10000"/>
                  </a:schemeClr>
                </a:solidFill>
              </a:rPr>
              <a:t>Horizontal and vertical flipping</a:t>
            </a:r>
          </a:p>
          <a:p>
            <a:pPr>
              <a:buFont typeface="Arial" pitchFamily="34" charset="0"/>
              <a:buChar char="•"/>
            </a:pPr>
            <a:r>
              <a:rPr lang="en-US" dirty="0" smtClean="0">
                <a:solidFill>
                  <a:schemeClr val="bg1">
                    <a:lumMod val="10000"/>
                  </a:schemeClr>
                </a:solidFill>
              </a:rPr>
              <a:t>Zooming and </a:t>
            </a:r>
            <a:r>
              <a:rPr lang="en-US" dirty="0" smtClean="0">
                <a:solidFill>
                  <a:schemeClr val="bg1">
                    <a:lumMod val="10000"/>
                  </a:schemeClr>
                </a:solidFill>
              </a:rPr>
              <a:t>shifting</a:t>
            </a:r>
          </a:p>
          <a:p>
            <a:endParaRPr lang="en-US" dirty="0" smtClean="0">
              <a:solidFill>
                <a:schemeClr val="bg1">
                  <a:lumMod val="10000"/>
                </a:schemeClr>
              </a:solidFill>
            </a:endParaRPr>
          </a:p>
          <a:p>
            <a:r>
              <a:rPr lang="en-US" b="1" dirty="0" smtClean="0">
                <a:solidFill>
                  <a:schemeClr val="bg1">
                    <a:lumMod val="10000"/>
                  </a:schemeClr>
                </a:solidFill>
              </a:rPr>
              <a:t>Class </a:t>
            </a:r>
            <a:r>
              <a:rPr lang="en-US" b="1" dirty="0" smtClean="0">
                <a:solidFill>
                  <a:schemeClr val="bg1">
                    <a:lumMod val="10000"/>
                  </a:schemeClr>
                </a:solidFill>
              </a:rPr>
              <a:t>Balancing:</a:t>
            </a:r>
            <a:endParaRPr lang="en-US" dirty="0" smtClean="0">
              <a:solidFill>
                <a:schemeClr val="bg1">
                  <a:lumMod val="10000"/>
                </a:schemeClr>
              </a:solidFill>
            </a:endParaRPr>
          </a:p>
          <a:p>
            <a:r>
              <a:rPr lang="en-US" dirty="0" smtClean="0">
                <a:solidFill>
                  <a:schemeClr val="bg1">
                    <a:lumMod val="10000"/>
                  </a:schemeClr>
                </a:solidFill>
              </a:rPr>
              <a:t>       Resampling </a:t>
            </a:r>
            <a:r>
              <a:rPr lang="en-US" dirty="0" smtClean="0">
                <a:solidFill>
                  <a:schemeClr val="bg1">
                    <a:lumMod val="10000"/>
                  </a:schemeClr>
                </a:solidFill>
              </a:rPr>
              <a:t>techniques used to balance TB-positive and normal classes</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Feature </a:t>
            </a:r>
            <a:r>
              <a:rPr lang="en-US" b="1" dirty="0" smtClean="0">
                <a:solidFill>
                  <a:schemeClr val="bg1">
                    <a:lumMod val="10000"/>
                  </a:schemeClr>
                </a:solidFill>
              </a:rPr>
              <a:t>Extraction:</a:t>
            </a:r>
            <a:endParaRPr lang="en-US" dirty="0" smtClean="0">
              <a:solidFill>
                <a:schemeClr val="bg1">
                  <a:lumMod val="10000"/>
                </a:schemeClr>
              </a:solidFill>
            </a:endParaRPr>
          </a:p>
          <a:p>
            <a:r>
              <a:rPr lang="en-US" dirty="0" smtClean="0">
                <a:solidFill>
                  <a:schemeClr val="bg1">
                    <a:lumMod val="10000"/>
                  </a:schemeClr>
                </a:solidFill>
              </a:rPr>
              <a:t>       No </a:t>
            </a:r>
            <a:r>
              <a:rPr lang="en-US" dirty="0" smtClean="0">
                <a:solidFill>
                  <a:schemeClr val="bg1">
                    <a:lumMod val="10000"/>
                  </a:schemeClr>
                </a:solidFill>
              </a:rPr>
              <a:t>manual feature engineering—deep models automatically extract relevant features </a:t>
            </a:r>
            <a:r>
              <a:rPr lang="en-US" dirty="0" smtClean="0">
                <a:solidFill>
                  <a:schemeClr val="bg1">
                    <a:lumMod val="10000"/>
                  </a:schemeClr>
                </a:solidFill>
              </a:rPr>
              <a:t>through convolutional </a:t>
            </a:r>
            <a:r>
              <a:rPr lang="en-US" dirty="0" smtClean="0">
                <a:solidFill>
                  <a:schemeClr val="bg1">
                    <a:lumMod val="10000"/>
                  </a:schemeClr>
                </a:solidFill>
              </a:rPr>
              <a:t>layers.</a:t>
            </a:r>
          </a:p>
          <a:p>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95536" y="339502"/>
            <a:ext cx="8208912" cy="572700"/>
          </a:xfrm>
          <a:prstGeom prst="rect">
            <a:avLst/>
          </a:prstGeom>
        </p:spPr>
        <p:txBody>
          <a:bodyPr spcFirstLastPara="1" wrap="square" lIns="91425" tIns="91425" rIns="91425" bIns="91425" anchor="t" anchorCtr="0">
            <a:noAutofit/>
          </a:bodyPr>
          <a:lstStyle/>
          <a:p>
            <a:r>
              <a:rPr lang="en-US" dirty="0" smtClean="0"/>
              <a:t>Model Evaluation Strategy </a:t>
            </a:r>
            <a:br>
              <a:rPr lang="en-US" dirty="0" smtClean="0"/>
            </a:br>
            <a:endParaRPr dirty="0"/>
          </a:p>
        </p:txBody>
      </p:sp>
      <p:sp>
        <p:nvSpPr>
          <p:cNvPr id="342" name="Google Shape;342;p33"/>
          <p:cNvSpPr txBox="1">
            <a:spLocks noGrp="1"/>
          </p:cNvSpPr>
          <p:nvPr>
            <p:ph type="subTitle" idx="1"/>
          </p:nvPr>
        </p:nvSpPr>
        <p:spPr>
          <a:xfrm>
            <a:off x="323528" y="915566"/>
            <a:ext cx="8568952" cy="3816424"/>
          </a:xfrm>
          <a:prstGeom prst="rect">
            <a:avLst/>
          </a:prstGeom>
        </p:spPr>
        <p:txBody>
          <a:bodyPr spcFirstLastPara="1" wrap="square" lIns="91425" tIns="91425" rIns="91425" bIns="91425" anchor="t" anchorCtr="0">
            <a:noAutofit/>
          </a:bodyPr>
          <a:lstStyle/>
          <a:p>
            <a:r>
              <a:rPr lang="en-US" b="1" dirty="0" smtClean="0">
                <a:solidFill>
                  <a:schemeClr val="bg1">
                    <a:lumMod val="10000"/>
                  </a:schemeClr>
                </a:solidFill>
              </a:rPr>
              <a:t>Training </a:t>
            </a:r>
            <a:r>
              <a:rPr lang="en-US" b="1" dirty="0" smtClean="0">
                <a:solidFill>
                  <a:schemeClr val="bg1">
                    <a:lumMod val="10000"/>
                  </a:schemeClr>
                </a:solidFill>
              </a:rPr>
              <a:t>Setup:</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Models trained using binary cross-entropy loss.</a:t>
            </a:r>
          </a:p>
          <a:p>
            <a:pPr>
              <a:buFont typeface="Arial" pitchFamily="34" charset="0"/>
              <a:buChar char="•"/>
            </a:pPr>
            <a:r>
              <a:rPr lang="en-US" dirty="0" smtClean="0">
                <a:solidFill>
                  <a:schemeClr val="bg1">
                    <a:lumMod val="10000"/>
                  </a:schemeClr>
                </a:solidFill>
              </a:rPr>
              <a:t>Optimizer: RMSprop.</a:t>
            </a:r>
          </a:p>
          <a:p>
            <a:pPr>
              <a:buFont typeface="Arial" pitchFamily="34" charset="0"/>
              <a:buChar char="•"/>
            </a:pPr>
            <a:r>
              <a:rPr lang="en-US" dirty="0" smtClean="0">
                <a:solidFill>
                  <a:schemeClr val="bg1">
                    <a:lumMod val="10000"/>
                  </a:schemeClr>
                </a:solidFill>
              </a:rPr>
              <a:t>Batch size: 128, over 10 epochs</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Evaluation </a:t>
            </a:r>
            <a:r>
              <a:rPr lang="en-US" b="1" dirty="0" smtClean="0">
                <a:solidFill>
                  <a:schemeClr val="bg1">
                    <a:lumMod val="10000"/>
                  </a:schemeClr>
                </a:solidFill>
              </a:rPr>
              <a:t>Metrics:</a:t>
            </a:r>
            <a:endParaRPr lang="en-US" dirty="0" smtClean="0">
              <a:solidFill>
                <a:schemeClr val="bg1">
                  <a:lumMod val="10000"/>
                </a:schemeClr>
              </a:solidFill>
            </a:endParaRPr>
          </a:p>
          <a:p>
            <a:pPr marL="482600" indent="-342900">
              <a:buFont typeface="+mj-lt"/>
              <a:buAutoNum type="arabicPeriod"/>
            </a:pPr>
            <a:r>
              <a:rPr lang="en-US" dirty="0" smtClean="0">
                <a:solidFill>
                  <a:schemeClr val="bg1">
                    <a:lumMod val="10000"/>
                  </a:schemeClr>
                </a:solidFill>
              </a:rPr>
              <a:t>Accuracy</a:t>
            </a:r>
          </a:p>
          <a:p>
            <a:pPr marL="482600" indent="-342900">
              <a:buFont typeface="+mj-lt"/>
              <a:buAutoNum type="arabicPeriod"/>
            </a:pPr>
            <a:r>
              <a:rPr lang="en-US" dirty="0" smtClean="0">
                <a:solidFill>
                  <a:schemeClr val="bg1">
                    <a:lumMod val="10000"/>
                  </a:schemeClr>
                </a:solidFill>
              </a:rPr>
              <a:t>Precision</a:t>
            </a:r>
          </a:p>
          <a:p>
            <a:pPr marL="482600" indent="-342900">
              <a:buFont typeface="+mj-lt"/>
              <a:buAutoNum type="arabicPeriod"/>
            </a:pPr>
            <a:r>
              <a:rPr lang="en-US" dirty="0" smtClean="0">
                <a:solidFill>
                  <a:schemeClr val="bg1">
                    <a:lumMod val="10000"/>
                  </a:schemeClr>
                </a:solidFill>
              </a:rPr>
              <a:t>Recall</a:t>
            </a:r>
          </a:p>
          <a:p>
            <a:pPr marL="482600" indent="-342900">
              <a:buFont typeface="+mj-lt"/>
              <a:buAutoNum type="arabicPeriod"/>
            </a:pPr>
            <a:r>
              <a:rPr lang="en-US" dirty="0" smtClean="0">
                <a:solidFill>
                  <a:schemeClr val="bg1">
                    <a:lumMod val="10000"/>
                  </a:schemeClr>
                </a:solidFill>
              </a:rPr>
              <a:t>F1-Score</a:t>
            </a:r>
          </a:p>
          <a:p>
            <a:endParaRPr lang="en-US" dirty="0" smtClean="0">
              <a:solidFill>
                <a:schemeClr val="bg1">
                  <a:lumMod val="10000"/>
                </a:schemeClr>
              </a:solidFill>
            </a:endParaRPr>
          </a:p>
          <a:p>
            <a:r>
              <a:rPr lang="en-US" b="1" dirty="0" smtClean="0">
                <a:solidFill>
                  <a:schemeClr val="bg1">
                    <a:lumMod val="10000"/>
                  </a:schemeClr>
                </a:solidFill>
              </a:rPr>
              <a:t>Validation </a:t>
            </a:r>
            <a:r>
              <a:rPr lang="en-US" b="1" dirty="0" smtClean="0">
                <a:solidFill>
                  <a:schemeClr val="bg1">
                    <a:lumMod val="10000"/>
                  </a:schemeClr>
                </a:solidFill>
              </a:rPr>
              <a:t>Approach:</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Separate validation set used to monitor overfitting.</a:t>
            </a:r>
          </a:p>
          <a:p>
            <a:pPr>
              <a:buFont typeface="Arial" pitchFamily="34" charset="0"/>
              <a:buChar char="•"/>
            </a:pPr>
            <a:r>
              <a:rPr lang="en-US" dirty="0" smtClean="0">
                <a:solidFill>
                  <a:schemeClr val="bg1">
                    <a:lumMod val="10000"/>
                  </a:schemeClr>
                </a:solidFill>
              </a:rPr>
              <a:t>Performance tracked through accuracy/loss curves.</a:t>
            </a:r>
          </a:p>
          <a:p>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95536" y="339502"/>
            <a:ext cx="8208912" cy="572700"/>
          </a:xfrm>
          <a:prstGeom prst="rect">
            <a:avLst/>
          </a:prstGeom>
        </p:spPr>
        <p:txBody>
          <a:bodyPr spcFirstLastPara="1" wrap="square" lIns="91425" tIns="91425" rIns="91425" bIns="91425" anchor="t" anchorCtr="0">
            <a:noAutofit/>
          </a:bodyPr>
          <a:lstStyle/>
          <a:p>
            <a:r>
              <a:rPr lang="en-US" dirty="0" smtClean="0"/>
              <a:t>Code Implementation </a:t>
            </a:r>
            <a:br>
              <a:rPr lang="en-US" dirty="0" smtClean="0"/>
            </a:br>
            <a:endParaRPr dirty="0"/>
          </a:p>
        </p:txBody>
      </p:sp>
      <p:sp>
        <p:nvSpPr>
          <p:cNvPr id="342" name="Google Shape;342;p33"/>
          <p:cNvSpPr txBox="1">
            <a:spLocks noGrp="1"/>
          </p:cNvSpPr>
          <p:nvPr>
            <p:ph type="subTitle" idx="1"/>
          </p:nvPr>
        </p:nvSpPr>
        <p:spPr>
          <a:xfrm>
            <a:off x="323528" y="915566"/>
            <a:ext cx="8568952" cy="3816424"/>
          </a:xfrm>
          <a:prstGeom prst="rect">
            <a:avLst/>
          </a:prstGeom>
        </p:spPr>
        <p:txBody>
          <a:bodyPr spcFirstLastPara="1" wrap="square" lIns="91425" tIns="91425" rIns="91425" bIns="91425" anchor="t" anchorCtr="0">
            <a:noAutofit/>
          </a:bodyPr>
          <a:lstStyle/>
          <a:p>
            <a:endParaRPr lang="en-US" dirty="0" smtClean="0">
              <a:solidFill>
                <a:schemeClr val="bg1">
                  <a:lumMod val="10000"/>
                </a:schemeClr>
              </a:solidFill>
            </a:endParaRPr>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dirty="0"/>
          </a:p>
        </p:txBody>
      </p:sp>
      <p:pic>
        <p:nvPicPr>
          <p:cNvPr id="5" name="Picture 4" descr="Screenshot (144).png"/>
          <p:cNvPicPr>
            <a:picLocks noChangeAspect="1"/>
          </p:cNvPicPr>
          <p:nvPr/>
        </p:nvPicPr>
        <p:blipFill>
          <a:blip r:embed="rId3"/>
          <a:srcRect l="3538" t="3778" r="9050" b="28990"/>
          <a:stretch>
            <a:fillRect/>
          </a:stretch>
        </p:blipFill>
        <p:spPr>
          <a:xfrm>
            <a:off x="467544" y="1059582"/>
            <a:ext cx="7992888" cy="34563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95536" y="339502"/>
            <a:ext cx="8208912" cy="572700"/>
          </a:xfrm>
          <a:prstGeom prst="rect">
            <a:avLst/>
          </a:prstGeom>
        </p:spPr>
        <p:txBody>
          <a:bodyPr spcFirstLastPara="1" wrap="square" lIns="91425" tIns="91425" rIns="91425" bIns="91425" anchor="t" anchorCtr="0">
            <a:noAutofit/>
          </a:bodyPr>
          <a:lstStyle/>
          <a:p>
            <a:r>
              <a:rPr lang="en-US" dirty="0" smtClean="0"/>
              <a:t>Code Implementation </a:t>
            </a:r>
            <a:br>
              <a:rPr lang="en-US" dirty="0" smtClean="0"/>
            </a:br>
            <a:endParaRPr dirty="0"/>
          </a:p>
        </p:txBody>
      </p:sp>
      <p:sp>
        <p:nvSpPr>
          <p:cNvPr id="342" name="Google Shape;342;p33"/>
          <p:cNvSpPr txBox="1">
            <a:spLocks noGrp="1"/>
          </p:cNvSpPr>
          <p:nvPr>
            <p:ph type="subTitle" idx="1"/>
          </p:nvPr>
        </p:nvSpPr>
        <p:spPr>
          <a:xfrm>
            <a:off x="0" y="915566"/>
            <a:ext cx="8964488" cy="3816424"/>
          </a:xfrm>
          <a:prstGeom prst="rect">
            <a:avLst/>
          </a:prstGeom>
        </p:spPr>
        <p:txBody>
          <a:bodyPr spcFirstLastPara="1" wrap="square" lIns="91425" tIns="91425" rIns="91425" bIns="91425" anchor="t" anchorCtr="0">
            <a:noAutofit/>
          </a:bodyPr>
          <a:lstStyle/>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r>
              <a:rPr lang="en-US" dirty="0" smtClean="0">
                <a:solidFill>
                  <a:schemeClr val="bg1">
                    <a:lumMod val="10000"/>
                  </a:schemeClr>
                </a:solidFill>
              </a:rPr>
              <a:t>       This </a:t>
            </a:r>
            <a:r>
              <a:rPr lang="en-US" dirty="0" smtClean="0">
                <a:solidFill>
                  <a:schemeClr val="bg1">
                    <a:lumMod val="10000"/>
                  </a:schemeClr>
                </a:solidFill>
              </a:rPr>
              <a:t>is the code used to implement the InceptionV3 </a:t>
            </a:r>
            <a:r>
              <a:rPr lang="en-US" dirty="0" smtClean="0">
                <a:solidFill>
                  <a:schemeClr val="bg1">
                    <a:lumMod val="10000"/>
                  </a:schemeClr>
                </a:solidFill>
              </a:rPr>
              <a:t>model. The </a:t>
            </a:r>
            <a:r>
              <a:rPr lang="en-US" dirty="0" smtClean="0">
                <a:solidFill>
                  <a:schemeClr val="bg1">
                    <a:lumMod val="10000"/>
                  </a:schemeClr>
                </a:solidFill>
              </a:rPr>
              <a:t>same structure is followed for other models like Xception and DenseNet121, with minor changes in base model and pooling layers.</a:t>
            </a:r>
            <a:br>
              <a:rPr lang="en-US" dirty="0" smtClean="0">
                <a:solidFill>
                  <a:schemeClr val="bg1">
                    <a:lumMod val="10000"/>
                  </a:schemeClr>
                </a:solidFill>
              </a:rPr>
            </a:br>
            <a:r>
              <a:rPr lang="en-US" dirty="0" smtClean="0">
                <a:solidFill>
                  <a:schemeClr val="bg1">
                    <a:lumMod val="10000"/>
                  </a:schemeClr>
                </a:solidFill>
              </a:rPr>
              <a:t>For the custom CNN, the architecture is built entirely from scratch without a pre-trained base.</a:t>
            </a:r>
            <a:br>
              <a:rPr lang="en-US" dirty="0" smtClean="0">
                <a:solidFill>
                  <a:schemeClr val="bg1">
                    <a:lumMod val="10000"/>
                  </a:schemeClr>
                </a:solidFill>
              </a:rPr>
            </a:br>
            <a:r>
              <a:rPr lang="en-US" dirty="0" smtClean="0">
                <a:solidFill>
                  <a:schemeClr val="bg1">
                    <a:lumMod val="10000"/>
                  </a:schemeClr>
                </a:solidFill>
              </a:rPr>
              <a:t>Overall, all models share a similar approach of feature extraction followed by dense layers for classification.</a:t>
            </a:r>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dirty="0"/>
          </a:p>
        </p:txBody>
      </p:sp>
      <p:pic>
        <p:nvPicPr>
          <p:cNvPr id="6" name="Picture 5" descr="Screenshot (145).png"/>
          <p:cNvPicPr>
            <a:picLocks noChangeAspect="1"/>
          </p:cNvPicPr>
          <p:nvPr/>
        </p:nvPicPr>
        <p:blipFill>
          <a:blip r:embed="rId3"/>
          <a:srcRect l="3538" t="50000" r="12988" b="12182"/>
          <a:stretch>
            <a:fillRect/>
          </a:stretch>
        </p:blipFill>
        <p:spPr>
          <a:xfrm>
            <a:off x="539552" y="1059582"/>
            <a:ext cx="7632848" cy="19442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251520" y="339502"/>
            <a:ext cx="8208912" cy="572700"/>
          </a:xfrm>
          <a:prstGeom prst="rect">
            <a:avLst/>
          </a:prstGeom>
        </p:spPr>
        <p:txBody>
          <a:bodyPr spcFirstLastPara="1" wrap="square" lIns="91425" tIns="91425" rIns="91425" bIns="91425" anchor="t" anchorCtr="0">
            <a:noAutofit/>
          </a:bodyPr>
          <a:lstStyle/>
          <a:p>
            <a:r>
              <a:rPr lang="en-US" dirty="0" smtClean="0"/>
              <a:t>Results Overview </a:t>
            </a:r>
            <a:br>
              <a:rPr lang="en-US" dirty="0" smtClean="0"/>
            </a:br>
            <a:endParaRPr dirty="0"/>
          </a:p>
        </p:txBody>
      </p:sp>
      <p:sp>
        <p:nvSpPr>
          <p:cNvPr id="342" name="Google Shape;342;p33"/>
          <p:cNvSpPr txBox="1">
            <a:spLocks noGrp="1"/>
          </p:cNvSpPr>
          <p:nvPr>
            <p:ph type="subTitle" idx="1"/>
          </p:nvPr>
        </p:nvSpPr>
        <p:spPr>
          <a:xfrm>
            <a:off x="-252536" y="843558"/>
            <a:ext cx="9144000" cy="3816424"/>
          </a:xfrm>
          <a:prstGeom prst="rect">
            <a:avLst/>
          </a:prstGeom>
        </p:spPr>
        <p:txBody>
          <a:bodyPr spcFirstLastPara="1" wrap="square" lIns="91425" tIns="91425" rIns="91425" bIns="91425" anchor="t" anchorCtr="0">
            <a:noAutofit/>
          </a:bodyPr>
          <a:lstStyle/>
          <a:p>
            <a:r>
              <a:rPr lang="en-US" dirty="0" smtClean="0">
                <a:solidFill>
                  <a:schemeClr val="bg1">
                    <a:lumMod val="10000"/>
                  </a:schemeClr>
                </a:solidFill>
              </a:rPr>
              <a:t>       These </a:t>
            </a:r>
            <a:r>
              <a:rPr lang="en-US" dirty="0" smtClean="0">
                <a:solidFill>
                  <a:schemeClr val="bg1">
                    <a:lumMod val="10000"/>
                  </a:schemeClr>
                </a:solidFill>
              </a:rPr>
              <a:t>are the training and validation accuracy graphs for all four models: InceptionV3, </a:t>
            </a:r>
            <a:r>
              <a:rPr lang="en-US" dirty="0" smtClean="0">
                <a:solidFill>
                  <a:schemeClr val="bg1">
                    <a:lumMod val="10000"/>
                  </a:schemeClr>
                </a:solidFill>
              </a:rPr>
              <a:t>Xception, DenseNet121</a:t>
            </a:r>
            <a:r>
              <a:rPr lang="en-US" dirty="0" smtClean="0">
                <a:solidFill>
                  <a:schemeClr val="bg1">
                    <a:lumMod val="10000"/>
                  </a:schemeClr>
                </a:solidFill>
              </a:rPr>
              <a:t>, and the custom CNN. They show how each model learned during training and how </a:t>
            </a:r>
            <a:r>
              <a:rPr lang="en-US" dirty="0" smtClean="0">
                <a:solidFill>
                  <a:schemeClr val="bg1">
                    <a:lumMod val="10000"/>
                  </a:schemeClr>
                </a:solidFill>
              </a:rPr>
              <a:t>well they </a:t>
            </a:r>
            <a:r>
              <a:rPr lang="en-US" dirty="0" smtClean="0">
                <a:solidFill>
                  <a:schemeClr val="bg1">
                    <a:lumMod val="10000"/>
                  </a:schemeClr>
                </a:solidFill>
              </a:rPr>
              <a:t>performed on unseen data</a:t>
            </a:r>
            <a:r>
              <a:rPr lang="en-US" dirty="0" smtClean="0">
                <a:solidFill>
                  <a:schemeClr val="bg1">
                    <a:lumMod val="10000"/>
                  </a:schemeClr>
                </a:solidFill>
              </a:rPr>
              <a:t>. </a:t>
            </a:r>
            <a:endParaRPr dirty="0">
              <a:solidFill>
                <a:schemeClr val="bg1">
                  <a:lumMod val="10000"/>
                </a:schemeClr>
              </a:solidFill>
            </a:endParaRPr>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dirty="0"/>
          </a:p>
        </p:txBody>
      </p:sp>
      <p:pic>
        <p:nvPicPr>
          <p:cNvPr id="112642" name="Picture 2"/>
          <p:cNvPicPr>
            <a:picLocks noChangeAspect="1" noChangeArrowheads="1"/>
          </p:cNvPicPr>
          <p:nvPr/>
        </p:nvPicPr>
        <p:blipFill>
          <a:blip r:embed="rId3"/>
          <a:srcRect/>
          <a:stretch>
            <a:fillRect/>
          </a:stretch>
        </p:blipFill>
        <p:spPr bwMode="auto">
          <a:xfrm>
            <a:off x="1" y="1923678"/>
            <a:ext cx="2267744" cy="2088232"/>
          </a:xfrm>
          <a:prstGeom prst="rect">
            <a:avLst/>
          </a:prstGeom>
          <a:noFill/>
          <a:ln w="9525">
            <a:noFill/>
            <a:miter lim="800000"/>
            <a:headEnd/>
            <a:tailEnd/>
          </a:ln>
        </p:spPr>
      </p:pic>
      <p:pic>
        <p:nvPicPr>
          <p:cNvPr id="112643" name="Picture 3"/>
          <p:cNvPicPr>
            <a:picLocks noChangeAspect="1" noChangeArrowheads="1"/>
          </p:cNvPicPr>
          <p:nvPr/>
        </p:nvPicPr>
        <p:blipFill>
          <a:blip r:embed="rId4"/>
          <a:srcRect/>
          <a:stretch>
            <a:fillRect/>
          </a:stretch>
        </p:blipFill>
        <p:spPr bwMode="auto">
          <a:xfrm>
            <a:off x="2267744" y="1923678"/>
            <a:ext cx="2376264" cy="2144924"/>
          </a:xfrm>
          <a:prstGeom prst="rect">
            <a:avLst/>
          </a:prstGeom>
          <a:noFill/>
          <a:ln w="9525">
            <a:noFill/>
            <a:miter lim="800000"/>
            <a:headEnd/>
            <a:tailEnd/>
          </a:ln>
        </p:spPr>
      </p:pic>
      <p:pic>
        <p:nvPicPr>
          <p:cNvPr id="112644" name="Picture 4"/>
          <p:cNvPicPr>
            <a:picLocks noChangeAspect="1" noChangeArrowheads="1"/>
          </p:cNvPicPr>
          <p:nvPr/>
        </p:nvPicPr>
        <p:blipFill>
          <a:blip r:embed="rId5"/>
          <a:srcRect/>
          <a:stretch>
            <a:fillRect/>
          </a:stretch>
        </p:blipFill>
        <p:spPr bwMode="auto">
          <a:xfrm>
            <a:off x="4644008" y="1995686"/>
            <a:ext cx="2304256" cy="1984234"/>
          </a:xfrm>
          <a:prstGeom prst="rect">
            <a:avLst/>
          </a:prstGeom>
          <a:noFill/>
          <a:ln w="9525">
            <a:noFill/>
            <a:miter lim="800000"/>
            <a:headEnd/>
            <a:tailEnd/>
          </a:ln>
        </p:spPr>
      </p:pic>
      <p:pic>
        <p:nvPicPr>
          <p:cNvPr id="112645" name="Picture 5"/>
          <p:cNvPicPr>
            <a:picLocks noChangeAspect="1" noChangeArrowheads="1"/>
          </p:cNvPicPr>
          <p:nvPr/>
        </p:nvPicPr>
        <p:blipFill>
          <a:blip r:embed="rId6"/>
          <a:srcRect/>
          <a:stretch>
            <a:fillRect/>
          </a:stretch>
        </p:blipFill>
        <p:spPr bwMode="auto">
          <a:xfrm>
            <a:off x="6948265" y="1995686"/>
            <a:ext cx="2195736" cy="189795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251520" y="339502"/>
            <a:ext cx="8208912" cy="572700"/>
          </a:xfrm>
          <a:prstGeom prst="rect">
            <a:avLst/>
          </a:prstGeom>
        </p:spPr>
        <p:txBody>
          <a:bodyPr spcFirstLastPara="1" wrap="square" lIns="91425" tIns="91425" rIns="91425" bIns="91425" anchor="t" anchorCtr="0">
            <a:noAutofit/>
          </a:bodyPr>
          <a:lstStyle/>
          <a:p>
            <a:r>
              <a:rPr lang="en-US" dirty="0" smtClean="0"/>
              <a:t>Results Overview </a:t>
            </a:r>
            <a:br>
              <a:rPr lang="en-US" dirty="0" smtClean="0"/>
            </a:br>
            <a:endParaRPr dirty="0"/>
          </a:p>
        </p:txBody>
      </p:sp>
      <p:sp>
        <p:nvSpPr>
          <p:cNvPr id="342" name="Google Shape;342;p33"/>
          <p:cNvSpPr txBox="1">
            <a:spLocks noGrp="1"/>
          </p:cNvSpPr>
          <p:nvPr>
            <p:ph type="subTitle" idx="1"/>
          </p:nvPr>
        </p:nvSpPr>
        <p:spPr>
          <a:xfrm>
            <a:off x="-252536" y="843558"/>
            <a:ext cx="9144000" cy="3816424"/>
          </a:xfrm>
          <a:prstGeom prst="rect">
            <a:avLst/>
          </a:prstGeom>
        </p:spPr>
        <p:txBody>
          <a:bodyPr spcFirstLastPara="1" wrap="square" lIns="91425" tIns="91425" rIns="91425" bIns="91425" anchor="t" anchorCtr="0">
            <a:noAutofit/>
          </a:bodyPr>
          <a:lstStyle/>
          <a:p>
            <a:r>
              <a:rPr lang="en-US" dirty="0" smtClean="0">
                <a:solidFill>
                  <a:schemeClr val="bg1">
                    <a:lumMod val="10000"/>
                  </a:schemeClr>
                </a:solidFill>
              </a:rPr>
              <a:t>       These </a:t>
            </a:r>
            <a:r>
              <a:rPr lang="en-US" dirty="0" smtClean="0">
                <a:solidFill>
                  <a:schemeClr val="bg1">
                    <a:lumMod val="10000"/>
                  </a:schemeClr>
                </a:solidFill>
              </a:rPr>
              <a:t>confusion matrices display the number of correctly and incorrectly classified images for each model. Lower values of false positives and false negatives indicate better performance. Xception and InceptionV3 show the most balanced and accurate results</a:t>
            </a:r>
            <a:r>
              <a:rPr lang="en-US" dirty="0" smtClean="0">
                <a:solidFill>
                  <a:schemeClr val="bg1">
                    <a:lumMod val="10000"/>
                  </a:schemeClr>
                </a:solidFill>
              </a:rPr>
              <a:t>.</a:t>
            </a:r>
          </a:p>
          <a:p>
            <a:endParaRPr dirty="0">
              <a:solidFill>
                <a:schemeClr val="bg1">
                  <a:lumMod val="10000"/>
                </a:schemeClr>
              </a:solidFill>
            </a:endParaRPr>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dirty="0"/>
          </a:p>
        </p:txBody>
      </p:sp>
      <p:pic>
        <p:nvPicPr>
          <p:cNvPr id="113666" name="Picture 2"/>
          <p:cNvPicPr>
            <a:picLocks noChangeAspect="1" noChangeArrowheads="1"/>
          </p:cNvPicPr>
          <p:nvPr/>
        </p:nvPicPr>
        <p:blipFill>
          <a:blip r:embed="rId3"/>
          <a:srcRect/>
          <a:stretch>
            <a:fillRect/>
          </a:stretch>
        </p:blipFill>
        <p:spPr bwMode="auto">
          <a:xfrm>
            <a:off x="-1" y="1947794"/>
            <a:ext cx="2267745" cy="1848091"/>
          </a:xfrm>
          <a:prstGeom prst="rect">
            <a:avLst/>
          </a:prstGeom>
          <a:noFill/>
          <a:ln w="9525">
            <a:noFill/>
            <a:miter lim="800000"/>
            <a:headEnd/>
            <a:tailEnd/>
          </a:ln>
        </p:spPr>
      </p:pic>
      <p:pic>
        <p:nvPicPr>
          <p:cNvPr id="113667" name="Picture 3"/>
          <p:cNvPicPr>
            <a:picLocks noChangeAspect="1" noChangeArrowheads="1"/>
          </p:cNvPicPr>
          <p:nvPr/>
        </p:nvPicPr>
        <p:blipFill>
          <a:blip r:embed="rId4"/>
          <a:srcRect/>
          <a:stretch>
            <a:fillRect/>
          </a:stretch>
        </p:blipFill>
        <p:spPr bwMode="auto">
          <a:xfrm>
            <a:off x="2339752" y="1995686"/>
            <a:ext cx="2232248" cy="1818426"/>
          </a:xfrm>
          <a:prstGeom prst="rect">
            <a:avLst/>
          </a:prstGeom>
          <a:noFill/>
          <a:ln w="9525">
            <a:noFill/>
            <a:miter lim="800000"/>
            <a:headEnd/>
            <a:tailEnd/>
          </a:ln>
        </p:spPr>
      </p:pic>
      <p:pic>
        <p:nvPicPr>
          <p:cNvPr id="113668" name="Picture 4"/>
          <p:cNvPicPr>
            <a:picLocks noChangeAspect="1" noChangeArrowheads="1"/>
          </p:cNvPicPr>
          <p:nvPr/>
        </p:nvPicPr>
        <p:blipFill>
          <a:blip r:embed="rId5"/>
          <a:srcRect/>
          <a:stretch>
            <a:fillRect/>
          </a:stretch>
        </p:blipFill>
        <p:spPr bwMode="auto">
          <a:xfrm>
            <a:off x="4572000" y="1995686"/>
            <a:ext cx="2160240" cy="1756637"/>
          </a:xfrm>
          <a:prstGeom prst="rect">
            <a:avLst/>
          </a:prstGeom>
          <a:noFill/>
          <a:ln w="9525">
            <a:noFill/>
            <a:miter lim="800000"/>
            <a:headEnd/>
            <a:tailEnd/>
          </a:ln>
        </p:spPr>
      </p:pic>
      <p:pic>
        <p:nvPicPr>
          <p:cNvPr id="113669" name="Picture 5"/>
          <p:cNvPicPr>
            <a:picLocks noChangeAspect="1" noChangeArrowheads="1"/>
          </p:cNvPicPr>
          <p:nvPr/>
        </p:nvPicPr>
        <p:blipFill>
          <a:blip r:embed="rId6"/>
          <a:srcRect/>
          <a:stretch>
            <a:fillRect/>
          </a:stretch>
        </p:blipFill>
        <p:spPr bwMode="auto">
          <a:xfrm>
            <a:off x="6804248" y="1995686"/>
            <a:ext cx="2232146" cy="1803955"/>
          </a:xfrm>
          <a:prstGeom prst="rect">
            <a:avLst/>
          </a:prstGeom>
          <a:noFill/>
          <a:ln w="9525">
            <a:noFill/>
            <a:miter lim="800000"/>
            <a:headEnd/>
            <a:tailEnd/>
          </a:ln>
        </p:spPr>
      </p:pic>
      <p:sp>
        <p:nvSpPr>
          <p:cNvPr id="13" name="TextBox 12"/>
          <p:cNvSpPr txBox="1"/>
          <p:nvPr/>
        </p:nvSpPr>
        <p:spPr>
          <a:xfrm>
            <a:off x="179512" y="3795886"/>
            <a:ext cx="4608512" cy="1169551"/>
          </a:xfrm>
          <a:prstGeom prst="rect">
            <a:avLst/>
          </a:prstGeom>
          <a:noFill/>
        </p:spPr>
        <p:txBody>
          <a:bodyPr wrap="square" rtlCol="0">
            <a:spAutoFit/>
          </a:bodyPr>
          <a:lstStyle/>
          <a:p>
            <a:r>
              <a:rPr lang="en-US" b="1" dirty="0" smtClean="0">
                <a:solidFill>
                  <a:schemeClr val="bg1">
                    <a:lumMod val="10000"/>
                  </a:schemeClr>
                </a:solidFill>
                <a:latin typeface="Mulish" charset="0"/>
              </a:rPr>
              <a:t>True Positive (TP):</a:t>
            </a:r>
            <a:r>
              <a:rPr lang="en-US" dirty="0" smtClean="0">
                <a:solidFill>
                  <a:schemeClr val="bg1">
                    <a:lumMod val="10000"/>
                  </a:schemeClr>
                </a:solidFill>
                <a:latin typeface="Mulish" charset="0"/>
              </a:rPr>
              <a:t> Model correctly predicts TB-positive.</a:t>
            </a:r>
          </a:p>
          <a:p>
            <a:r>
              <a:rPr lang="en-US" b="1" dirty="0" smtClean="0">
                <a:solidFill>
                  <a:schemeClr val="bg1">
                    <a:lumMod val="10000"/>
                  </a:schemeClr>
                </a:solidFill>
                <a:latin typeface="Mulish" charset="0"/>
              </a:rPr>
              <a:t>False Positive (FP):</a:t>
            </a:r>
            <a:r>
              <a:rPr lang="en-US" dirty="0" smtClean="0">
                <a:solidFill>
                  <a:schemeClr val="bg1">
                    <a:lumMod val="10000"/>
                  </a:schemeClr>
                </a:solidFill>
                <a:latin typeface="Mulish" charset="0"/>
              </a:rPr>
              <a:t> Model incorrectly predicts TB-positive when it’s normal.</a:t>
            </a:r>
          </a:p>
          <a:p>
            <a:endParaRPr lang="en-US" dirty="0"/>
          </a:p>
        </p:txBody>
      </p:sp>
      <p:sp>
        <p:nvSpPr>
          <p:cNvPr id="16" name="TextBox 15"/>
          <p:cNvSpPr txBox="1"/>
          <p:nvPr/>
        </p:nvSpPr>
        <p:spPr>
          <a:xfrm>
            <a:off x="4860032" y="3795886"/>
            <a:ext cx="4283968" cy="1169551"/>
          </a:xfrm>
          <a:prstGeom prst="rect">
            <a:avLst/>
          </a:prstGeom>
          <a:noFill/>
        </p:spPr>
        <p:txBody>
          <a:bodyPr wrap="square" rtlCol="0">
            <a:spAutoFit/>
          </a:bodyPr>
          <a:lstStyle/>
          <a:p>
            <a:r>
              <a:rPr lang="en-US" b="1" dirty="0" smtClean="0">
                <a:solidFill>
                  <a:schemeClr val="bg1">
                    <a:lumMod val="10000"/>
                  </a:schemeClr>
                </a:solidFill>
                <a:latin typeface="Mulish" charset="0"/>
              </a:rPr>
              <a:t>True Negative (TN):</a:t>
            </a:r>
            <a:r>
              <a:rPr lang="en-US" dirty="0" smtClean="0">
                <a:solidFill>
                  <a:schemeClr val="bg1">
                    <a:lumMod val="10000"/>
                  </a:schemeClr>
                </a:solidFill>
                <a:latin typeface="Mulish" charset="0"/>
              </a:rPr>
              <a:t> Model correctly predicts normal.</a:t>
            </a:r>
          </a:p>
          <a:p>
            <a:r>
              <a:rPr lang="en-US" b="1" dirty="0" smtClean="0">
                <a:solidFill>
                  <a:schemeClr val="bg1">
                    <a:lumMod val="10000"/>
                  </a:schemeClr>
                </a:solidFill>
                <a:latin typeface="Mulish" charset="0"/>
              </a:rPr>
              <a:t>False Negative (FN):</a:t>
            </a:r>
            <a:r>
              <a:rPr lang="en-US" dirty="0" smtClean="0">
                <a:solidFill>
                  <a:schemeClr val="bg1">
                    <a:lumMod val="10000"/>
                  </a:schemeClr>
                </a:solidFill>
                <a:latin typeface="Mulish" charset="0"/>
              </a:rPr>
              <a:t> Model incorrectly predicts normal when it’s TB-positive.</a:t>
            </a:r>
          </a:p>
          <a:p>
            <a:endParaRPr lang="en-US" dirty="0">
              <a:solidFill>
                <a:schemeClr val="bg1">
                  <a:lumMod val="10000"/>
                </a:schemeClr>
              </a:solidFill>
              <a:latin typeface="Mulish"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251520" y="267494"/>
            <a:ext cx="8208912" cy="572700"/>
          </a:xfrm>
          <a:prstGeom prst="rect">
            <a:avLst/>
          </a:prstGeom>
        </p:spPr>
        <p:txBody>
          <a:bodyPr spcFirstLastPara="1" wrap="square" lIns="91425" tIns="91425" rIns="91425" bIns="91425" anchor="t" anchorCtr="0">
            <a:noAutofit/>
          </a:bodyPr>
          <a:lstStyle/>
          <a:p>
            <a:r>
              <a:rPr lang="en-US" dirty="0" smtClean="0"/>
              <a:t>Overall Results Table </a:t>
            </a:r>
            <a:br>
              <a:rPr lang="en-US" dirty="0" smtClean="0"/>
            </a:br>
            <a:endParaRPr dirty="0"/>
          </a:p>
        </p:txBody>
      </p:sp>
      <p:sp>
        <p:nvSpPr>
          <p:cNvPr id="342" name="Google Shape;342;p33"/>
          <p:cNvSpPr txBox="1">
            <a:spLocks noGrp="1"/>
          </p:cNvSpPr>
          <p:nvPr>
            <p:ph type="subTitle" idx="1"/>
          </p:nvPr>
        </p:nvSpPr>
        <p:spPr>
          <a:xfrm>
            <a:off x="0" y="555526"/>
            <a:ext cx="9144000" cy="3816424"/>
          </a:xfrm>
          <a:prstGeom prst="rect">
            <a:avLst/>
          </a:prstGeom>
        </p:spPr>
        <p:txBody>
          <a:bodyPr spcFirstLastPara="1" wrap="square" lIns="91425" tIns="91425" rIns="91425" bIns="91425" anchor="t" anchorCtr="0">
            <a:noAutofit/>
          </a:bodyPr>
          <a:lstStyle/>
          <a:p>
            <a:endParaRPr lang="en-US" dirty="0" smtClean="0">
              <a:solidFill>
                <a:schemeClr val="bg1">
                  <a:lumMod val="10000"/>
                </a:schemeClr>
              </a:solidFill>
            </a:endParaRPr>
          </a:p>
          <a:p>
            <a:r>
              <a:rPr lang="en-US" dirty="0" smtClean="0"/>
              <a:t>       </a:t>
            </a:r>
            <a:r>
              <a:rPr lang="en-US" dirty="0" smtClean="0">
                <a:solidFill>
                  <a:schemeClr val="bg1">
                    <a:lumMod val="10000"/>
                  </a:schemeClr>
                </a:solidFill>
              </a:rPr>
              <a:t>This </a:t>
            </a:r>
            <a:r>
              <a:rPr lang="en-US" dirty="0" smtClean="0">
                <a:solidFill>
                  <a:schemeClr val="bg1">
                    <a:lumMod val="10000"/>
                  </a:schemeClr>
                </a:solidFill>
              </a:rPr>
              <a:t>table summarizes the key performance metrics for all four models, including accuracy, precision, recall, and F1-score. Xception achieved the best overall performance.</a:t>
            </a: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endParaRPr lang="en-US" dirty="0" smtClean="0">
              <a:solidFill>
                <a:schemeClr val="bg1">
                  <a:lumMod val="10000"/>
                </a:schemeClr>
              </a:solidFill>
            </a:endParaRPr>
          </a:p>
          <a:p>
            <a:r>
              <a:rPr lang="en-US" dirty="0" smtClean="0">
                <a:solidFill>
                  <a:schemeClr val="bg1">
                    <a:lumMod val="10000"/>
                  </a:schemeClr>
                </a:solidFill>
              </a:rPr>
              <a:t>       </a:t>
            </a:r>
          </a:p>
          <a:p>
            <a:r>
              <a:rPr lang="en-US" b="1" dirty="0" smtClean="0">
                <a:solidFill>
                  <a:schemeClr val="bg1">
                    <a:lumMod val="10000"/>
                  </a:schemeClr>
                </a:solidFill>
              </a:rPr>
              <a:t>Metrics </a:t>
            </a:r>
            <a:r>
              <a:rPr lang="en-US" b="1" dirty="0" smtClean="0">
                <a:solidFill>
                  <a:schemeClr val="bg1">
                    <a:lumMod val="10000"/>
                  </a:schemeClr>
                </a:solidFill>
              </a:rPr>
              <a:t>Derived:</a:t>
            </a:r>
          </a:p>
          <a:p>
            <a:r>
              <a:rPr lang="en-US" b="1" dirty="0" smtClean="0">
                <a:solidFill>
                  <a:schemeClr val="bg1">
                    <a:lumMod val="10000"/>
                  </a:schemeClr>
                </a:solidFill>
              </a:rPr>
              <a:t>Accuracy </a:t>
            </a:r>
            <a:r>
              <a:rPr lang="en-US" dirty="0" smtClean="0">
                <a:solidFill>
                  <a:schemeClr val="bg1">
                    <a:lumMod val="10000"/>
                  </a:schemeClr>
                </a:solidFill>
              </a:rPr>
              <a:t>= (TP + TN) / (TP + TN + FP + FN)</a:t>
            </a:r>
          </a:p>
          <a:p>
            <a:r>
              <a:rPr lang="en-US" b="1" dirty="0" smtClean="0">
                <a:solidFill>
                  <a:schemeClr val="bg1">
                    <a:lumMod val="10000"/>
                  </a:schemeClr>
                </a:solidFill>
              </a:rPr>
              <a:t>Precision </a:t>
            </a:r>
            <a:r>
              <a:rPr lang="en-US" dirty="0" smtClean="0">
                <a:solidFill>
                  <a:schemeClr val="bg1">
                    <a:lumMod val="10000"/>
                  </a:schemeClr>
                </a:solidFill>
              </a:rPr>
              <a:t>= TP / (TP + FP)</a:t>
            </a:r>
          </a:p>
          <a:p>
            <a:r>
              <a:rPr lang="en-US" b="1" dirty="0" smtClean="0">
                <a:solidFill>
                  <a:schemeClr val="bg1">
                    <a:lumMod val="10000"/>
                  </a:schemeClr>
                </a:solidFill>
              </a:rPr>
              <a:t>Recall </a:t>
            </a:r>
            <a:r>
              <a:rPr lang="en-US" dirty="0" smtClean="0">
                <a:solidFill>
                  <a:schemeClr val="bg1">
                    <a:lumMod val="10000"/>
                  </a:schemeClr>
                </a:solidFill>
              </a:rPr>
              <a:t>= TP / (TP + FN)</a:t>
            </a:r>
          </a:p>
          <a:p>
            <a:r>
              <a:rPr lang="en-US" b="1" dirty="0" smtClean="0">
                <a:solidFill>
                  <a:schemeClr val="bg1">
                    <a:lumMod val="10000"/>
                  </a:schemeClr>
                </a:solidFill>
              </a:rPr>
              <a:t>F1-Score </a:t>
            </a:r>
            <a:r>
              <a:rPr lang="en-US" dirty="0" smtClean="0">
                <a:solidFill>
                  <a:schemeClr val="bg1">
                    <a:lumMod val="10000"/>
                  </a:schemeClr>
                </a:solidFill>
              </a:rPr>
              <a:t>= 2 × (Precision × Recall) / (Precision + Recall)</a:t>
            </a:r>
          </a:p>
          <a:p>
            <a:endParaRPr lang="en-US" dirty="0" smtClean="0">
              <a:solidFill>
                <a:schemeClr val="bg1">
                  <a:lumMod val="10000"/>
                </a:schemeClr>
              </a:solidFill>
            </a:endParaRPr>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dirty="0"/>
          </a:p>
        </p:txBody>
      </p:sp>
      <p:graphicFrame>
        <p:nvGraphicFramePr>
          <p:cNvPr id="7" name="Table 6"/>
          <p:cNvGraphicFramePr>
            <a:graphicFrameLocks noGrp="1"/>
          </p:cNvGraphicFramePr>
          <p:nvPr/>
        </p:nvGraphicFramePr>
        <p:xfrm>
          <a:off x="899592" y="1419622"/>
          <a:ext cx="7200800" cy="1854200"/>
        </p:xfrm>
        <a:graphic>
          <a:graphicData uri="http://schemas.openxmlformats.org/drawingml/2006/table">
            <a:tbl>
              <a:tblPr firstRow="1" bandRow="1">
                <a:tableStyleId>{8D38C94B-267B-4CF3-B60B-F655ADF77DC0}</a:tableStyleId>
              </a:tblPr>
              <a:tblGrid>
                <a:gridCol w="1440160"/>
                <a:gridCol w="1440160"/>
                <a:gridCol w="1440160"/>
                <a:gridCol w="1440160"/>
                <a:gridCol w="1440160"/>
              </a:tblGrid>
              <a:tr h="370840">
                <a:tc>
                  <a:txBody>
                    <a:bodyPr/>
                    <a:lstStyle/>
                    <a:p>
                      <a:r>
                        <a:rPr lang="en-US" b="1" dirty="0">
                          <a:solidFill>
                            <a:schemeClr val="bg1">
                              <a:lumMod val="10000"/>
                            </a:schemeClr>
                          </a:solidFill>
                          <a:latin typeface="Mulish" charset="0"/>
                        </a:rPr>
                        <a:t>Model</a:t>
                      </a:r>
                    </a:p>
                  </a:txBody>
                  <a:tcPr anchor="ctr"/>
                </a:tc>
                <a:tc>
                  <a:txBody>
                    <a:bodyPr/>
                    <a:lstStyle/>
                    <a:p>
                      <a:r>
                        <a:rPr lang="en-US" b="1" dirty="0" smtClean="0">
                          <a:solidFill>
                            <a:schemeClr val="bg1">
                              <a:lumMod val="10000"/>
                            </a:schemeClr>
                          </a:solidFill>
                          <a:latin typeface="Mulish" charset="0"/>
                        </a:rPr>
                        <a:t>Accuracy (%)</a:t>
                      </a:r>
                      <a:endParaRPr lang="en-US" b="1" dirty="0">
                        <a:solidFill>
                          <a:schemeClr val="bg1">
                            <a:lumMod val="10000"/>
                          </a:schemeClr>
                        </a:solidFill>
                        <a:latin typeface="Mulish" charset="0"/>
                      </a:endParaRPr>
                    </a:p>
                  </a:txBody>
                  <a:tcPr/>
                </a:tc>
                <a:tc>
                  <a:txBody>
                    <a:bodyPr/>
                    <a:lstStyle/>
                    <a:p>
                      <a:r>
                        <a:rPr lang="en-US" b="1" dirty="0" smtClean="0">
                          <a:solidFill>
                            <a:schemeClr val="bg1">
                              <a:lumMod val="10000"/>
                            </a:schemeClr>
                          </a:solidFill>
                          <a:latin typeface="Mulish" charset="0"/>
                        </a:rPr>
                        <a:t>Precision (%)</a:t>
                      </a:r>
                      <a:endParaRPr lang="en-US" b="1" dirty="0">
                        <a:solidFill>
                          <a:schemeClr val="bg1">
                            <a:lumMod val="10000"/>
                          </a:schemeClr>
                        </a:solidFill>
                        <a:latin typeface="Mulish" charset="0"/>
                      </a:endParaRPr>
                    </a:p>
                  </a:txBody>
                  <a:tcPr/>
                </a:tc>
                <a:tc>
                  <a:txBody>
                    <a:bodyPr/>
                    <a:lstStyle/>
                    <a:p>
                      <a:r>
                        <a:rPr lang="en-US" b="1" dirty="0" smtClean="0">
                          <a:solidFill>
                            <a:schemeClr val="bg1">
                              <a:lumMod val="10000"/>
                            </a:schemeClr>
                          </a:solidFill>
                          <a:latin typeface="Mulish" charset="0"/>
                        </a:rPr>
                        <a:t>Recall (%)</a:t>
                      </a:r>
                      <a:endParaRPr lang="en-US" b="1" dirty="0">
                        <a:solidFill>
                          <a:schemeClr val="bg1">
                            <a:lumMod val="10000"/>
                          </a:schemeClr>
                        </a:solidFill>
                        <a:latin typeface="Mulish" charset="0"/>
                      </a:endParaRPr>
                    </a:p>
                  </a:txBody>
                  <a:tcPr/>
                </a:tc>
                <a:tc>
                  <a:txBody>
                    <a:bodyPr/>
                    <a:lstStyle/>
                    <a:p>
                      <a:r>
                        <a:rPr lang="en-US" b="1" dirty="0" smtClean="0">
                          <a:solidFill>
                            <a:schemeClr val="bg1">
                              <a:lumMod val="10000"/>
                            </a:schemeClr>
                          </a:solidFill>
                          <a:latin typeface="Mulish" charset="0"/>
                        </a:rPr>
                        <a:t>F1-Score (%)</a:t>
                      </a:r>
                      <a:endParaRPr lang="en-US" b="1" dirty="0">
                        <a:solidFill>
                          <a:schemeClr val="bg1">
                            <a:lumMod val="10000"/>
                          </a:schemeClr>
                        </a:solidFill>
                        <a:latin typeface="Mulish" charset="0"/>
                      </a:endParaRPr>
                    </a:p>
                  </a:txBody>
                  <a:tcPr/>
                </a:tc>
              </a:tr>
              <a:tr h="370840">
                <a:tc>
                  <a:txBody>
                    <a:bodyPr/>
                    <a:lstStyle/>
                    <a:p>
                      <a:r>
                        <a:rPr lang="en-US" b="1" dirty="0" smtClean="0">
                          <a:solidFill>
                            <a:schemeClr val="bg1">
                              <a:lumMod val="10000"/>
                            </a:schemeClr>
                          </a:solidFill>
                          <a:latin typeface="Mulish" charset="0"/>
                        </a:rPr>
                        <a:t>InceptionV3</a:t>
                      </a:r>
                      <a:endParaRPr lang="en-US" b="1"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96.40</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96</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97</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96</a:t>
                      </a:r>
                      <a:endParaRPr lang="en-US" dirty="0">
                        <a:solidFill>
                          <a:schemeClr val="bg1">
                            <a:lumMod val="10000"/>
                          </a:schemeClr>
                        </a:solidFill>
                        <a:latin typeface="Mulish" charset="0"/>
                      </a:endParaRPr>
                    </a:p>
                  </a:txBody>
                  <a:tcPr/>
                </a:tc>
              </a:tr>
              <a:tr h="370840">
                <a:tc>
                  <a:txBody>
                    <a:bodyPr/>
                    <a:lstStyle/>
                    <a:p>
                      <a:r>
                        <a:rPr lang="en-US" b="1" dirty="0" smtClean="0">
                          <a:solidFill>
                            <a:schemeClr val="bg1">
                              <a:lumMod val="10000"/>
                            </a:schemeClr>
                          </a:solidFill>
                          <a:latin typeface="Mulish" charset="0"/>
                        </a:rPr>
                        <a:t>Xception</a:t>
                      </a:r>
                      <a:endParaRPr lang="en-US" b="1"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96.95</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97</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96</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97</a:t>
                      </a:r>
                      <a:endParaRPr lang="en-US" dirty="0">
                        <a:solidFill>
                          <a:schemeClr val="bg1">
                            <a:lumMod val="10000"/>
                          </a:schemeClr>
                        </a:solidFill>
                        <a:latin typeface="Mulish" charset="0"/>
                      </a:endParaRPr>
                    </a:p>
                  </a:txBody>
                  <a:tcPr/>
                </a:tc>
              </a:tr>
              <a:tr h="370840">
                <a:tc>
                  <a:txBody>
                    <a:bodyPr/>
                    <a:lstStyle/>
                    <a:p>
                      <a:r>
                        <a:rPr lang="en-US" b="1" dirty="0" smtClean="0">
                          <a:solidFill>
                            <a:schemeClr val="bg1">
                              <a:lumMod val="10000"/>
                            </a:schemeClr>
                          </a:solidFill>
                          <a:latin typeface="Mulish" charset="0"/>
                        </a:rPr>
                        <a:t>DenseNet121</a:t>
                      </a:r>
                      <a:endParaRPr lang="en-US" b="1"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95.01</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96</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93</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94</a:t>
                      </a:r>
                      <a:endParaRPr lang="en-US" dirty="0">
                        <a:solidFill>
                          <a:schemeClr val="bg1">
                            <a:lumMod val="10000"/>
                          </a:schemeClr>
                        </a:solidFill>
                        <a:latin typeface="Mulish" charset="0"/>
                      </a:endParaRPr>
                    </a:p>
                  </a:txBody>
                  <a:tcPr/>
                </a:tc>
              </a:tr>
              <a:tr h="370840">
                <a:tc>
                  <a:txBody>
                    <a:bodyPr/>
                    <a:lstStyle/>
                    <a:p>
                      <a:r>
                        <a:rPr lang="en-US" b="1" dirty="0" smtClean="0">
                          <a:solidFill>
                            <a:schemeClr val="bg1">
                              <a:lumMod val="10000"/>
                            </a:schemeClr>
                          </a:solidFill>
                          <a:latin typeface="Mulish" charset="0"/>
                        </a:rPr>
                        <a:t>Custom CNN</a:t>
                      </a:r>
                      <a:endParaRPr lang="en-US" b="1"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92.34</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92</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92</a:t>
                      </a:r>
                      <a:endParaRPr lang="en-US" dirty="0">
                        <a:solidFill>
                          <a:schemeClr val="bg1">
                            <a:lumMod val="10000"/>
                          </a:schemeClr>
                        </a:solidFill>
                        <a:latin typeface="Mulish" charset="0"/>
                      </a:endParaRPr>
                    </a:p>
                  </a:txBody>
                  <a:tcPr/>
                </a:tc>
                <a:tc>
                  <a:txBody>
                    <a:bodyPr/>
                    <a:lstStyle/>
                    <a:p>
                      <a:r>
                        <a:rPr lang="en-US" dirty="0" smtClean="0">
                          <a:solidFill>
                            <a:schemeClr val="bg1">
                              <a:lumMod val="10000"/>
                            </a:schemeClr>
                          </a:solidFill>
                          <a:latin typeface="Mulish" charset="0"/>
                        </a:rPr>
                        <a:t>92</a:t>
                      </a:r>
                      <a:endParaRPr lang="en-US" dirty="0">
                        <a:solidFill>
                          <a:schemeClr val="bg1">
                            <a:lumMod val="10000"/>
                          </a:schemeClr>
                        </a:solidFill>
                        <a:latin typeface="Mulish"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40"/>
          <p:cNvSpPr txBox="1"/>
          <p:nvPr/>
        </p:nvSpPr>
        <p:spPr>
          <a:xfrm>
            <a:off x="611560" y="1131590"/>
            <a:ext cx="2557200" cy="139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dirty="0">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sz="1200" dirty="0">
              <a:solidFill>
                <a:schemeClr val="dk1"/>
              </a:solidFill>
              <a:latin typeface="Mulish"/>
              <a:ea typeface="Mulish"/>
              <a:cs typeface="Mulish"/>
              <a:sym typeface="Mulish"/>
            </a:endParaRPr>
          </a:p>
        </p:txBody>
      </p:sp>
      <p:sp>
        <p:nvSpPr>
          <p:cNvPr id="6" name="Google Shape;447;p41"/>
          <p:cNvSpPr txBox="1">
            <a:spLocks/>
          </p:cNvSpPr>
          <p:nvPr/>
        </p:nvSpPr>
        <p:spPr>
          <a:xfrm>
            <a:off x="251520" y="339502"/>
            <a:ext cx="8496944" cy="572700"/>
          </a:xfrm>
          <a:prstGeom prst="rect">
            <a:avLst/>
          </a:prstGeom>
          <a:noFill/>
          <a:ln>
            <a:noFill/>
          </a:ln>
        </p:spPr>
        <p:txBody>
          <a:bodyPr spcFirstLastPara="1" wrap="square" lIns="91425" tIns="91425" rIns="91425" bIns="91425" anchor="t" anchorCtr="0">
            <a:noAutofit/>
          </a:bodyPr>
          <a:lstStyle/>
          <a:p>
            <a:pPr lvl="0">
              <a:buClr>
                <a:schemeClr val="dk1"/>
              </a:buClr>
              <a:buSzPts val="3000"/>
            </a:pPr>
            <a:r>
              <a:rPr lang="en-US" sz="3000" b="1" dirty="0" smtClean="0">
                <a:solidFill>
                  <a:schemeClr val="dk1"/>
                </a:solidFill>
                <a:latin typeface="Quicksand"/>
                <a:ea typeface="Quicksand"/>
                <a:cs typeface="Quicksand"/>
                <a:sym typeface="Quicksand"/>
              </a:rPr>
              <a:t>Graphical Representation of Test Results</a:t>
            </a:r>
            <a:endParaRPr kumimoji="0" lang="en-US" sz="3000" b="1" i="0" u="none" strike="noStrike" kern="0" cap="none" spc="0" normalizeH="0" baseline="0" noProof="0" dirty="0">
              <a:ln>
                <a:noFill/>
              </a:ln>
              <a:solidFill>
                <a:schemeClr val="dk1"/>
              </a:solidFill>
              <a:effectLst/>
              <a:uLnTx/>
              <a:uFillTx/>
              <a:latin typeface="Quicksand"/>
              <a:ea typeface="Quicksand"/>
              <a:cs typeface="Quicksand"/>
              <a:sym typeface="Quicksand"/>
            </a:endParaRPr>
          </a:p>
        </p:txBody>
      </p:sp>
      <p:sp>
        <p:nvSpPr>
          <p:cNvPr id="9" name="TextBox 8"/>
          <p:cNvSpPr txBox="1"/>
          <p:nvPr/>
        </p:nvSpPr>
        <p:spPr>
          <a:xfrm>
            <a:off x="179512" y="915566"/>
            <a:ext cx="8712968" cy="523220"/>
          </a:xfrm>
          <a:prstGeom prst="rect">
            <a:avLst/>
          </a:prstGeom>
          <a:noFill/>
        </p:spPr>
        <p:txBody>
          <a:bodyPr wrap="square" rtlCol="0">
            <a:spAutoFit/>
          </a:bodyPr>
          <a:lstStyle/>
          <a:p>
            <a:r>
              <a:rPr lang="en-US" dirty="0" smtClean="0">
                <a:solidFill>
                  <a:schemeClr val="bg1">
                    <a:lumMod val="10000"/>
                  </a:schemeClr>
                </a:solidFill>
                <a:latin typeface="Mulish" charset="0"/>
              </a:rPr>
              <a:t>This bar graph compares accuracy, precision, recall, and F1-score for all four models. Xception achieved the best overall performance across all metrics.</a:t>
            </a:r>
            <a:endParaRPr lang="en-US" dirty="0">
              <a:solidFill>
                <a:schemeClr val="bg1">
                  <a:lumMod val="10000"/>
                </a:schemeClr>
              </a:solidFill>
              <a:latin typeface="Mulish" charset="0"/>
            </a:endParaRPr>
          </a:p>
        </p:txBody>
      </p:sp>
      <p:pic>
        <p:nvPicPr>
          <p:cNvPr id="10" name="Picture 9" descr="newplot.png"/>
          <p:cNvPicPr>
            <a:picLocks noChangeAspect="1"/>
          </p:cNvPicPr>
          <p:nvPr/>
        </p:nvPicPr>
        <p:blipFill>
          <a:blip r:embed="rId3"/>
          <a:stretch>
            <a:fillRect/>
          </a:stretch>
        </p:blipFill>
        <p:spPr>
          <a:xfrm>
            <a:off x="2051720" y="1419622"/>
            <a:ext cx="4968553" cy="32792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40"/>
          <p:cNvSpPr txBox="1"/>
          <p:nvPr/>
        </p:nvSpPr>
        <p:spPr>
          <a:xfrm>
            <a:off x="611560" y="1131590"/>
            <a:ext cx="2557200" cy="139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dirty="0">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sz="1200" dirty="0">
              <a:solidFill>
                <a:schemeClr val="dk1"/>
              </a:solidFill>
              <a:latin typeface="Mulish"/>
              <a:ea typeface="Mulish"/>
              <a:cs typeface="Mulish"/>
              <a:sym typeface="Mulish"/>
            </a:endParaRPr>
          </a:p>
        </p:txBody>
      </p:sp>
      <p:sp>
        <p:nvSpPr>
          <p:cNvPr id="6" name="Google Shape;447;p41"/>
          <p:cNvSpPr txBox="1">
            <a:spLocks/>
          </p:cNvSpPr>
          <p:nvPr/>
        </p:nvSpPr>
        <p:spPr>
          <a:xfrm>
            <a:off x="251520" y="339502"/>
            <a:ext cx="8496944" cy="572700"/>
          </a:xfrm>
          <a:prstGeom prst="rect">
            <a:avLst/>
          </a:prstGeom>
          <a:noFill/>
          <a:ln>
            <a:noFill/>
          </a:ln>
        </p:spPr>
        <p:txBody>
          <a:bodyPr spcFirstLastPara="1" wrap="square" lIns="91425" tIns="91425" rIns="91425" bIns="91425" anchor="t" anchorCtr="0">
            <a:noAutofit/>
          </a:bodyPr>
          <a:lstStyle/>
          <a:p>
            <a:pPr lvl="0">
              <a:buClr>
                <a:schemeClr val="dk1"/>
              </a:buClr>
              <a:buSzPts val="3000"/>
            </a:pPr>
            <a:r>
              <a:rPr lang="en-US" sz="3000" b="1" dirty="0" smtClean="0">
                <a:solidFill>
                  <a:schemeClr val="dk1"/>
                </a:solidFill>
                <a:latin typeface="Quicksand"/>
                <a:ea typeface="Quicksand"/>
                <a:cs typeface="Quicksand"/>
                <a:sym typeface="Quicksand"/>
              </a:rPr>
              <a:t>Challenges </a:t>
            </a:r>
            <a:r>
              <a:rPr lang="en-US" sz="3000" b="1" dirty="0" smtClean="0">
                <a:solidFill>
                  <a:schemeClr val="dk1"/>
                </a:solidFill>
                <a:latin typeface="Quicksand"/>
                <a:ea typeface="Quicksand"/>
                <a:cs typeface="Quicksand"/>
                <a:sym typeface="Quicksand"/>
              </a:rPr>
              <a:t>and Solutions </a:t>
            </a:r>
            <a:endParaRPr kumimoji="0" lang="en-US" sz="3000" b="1" i="0" u="none" strike="noStrike" kern="0" cap="none" spc="0" normalizeH="0" baseline="0" noProof="0" dirty="0">
              <a:ln>
                <a:noFill/>
              </a:ln>
              <a:solidFill>
                <a:schemeClr val="dk1"/>
              </a:solidFill>
              <a:effectLst/>
              <a:uLnTx/>
              <a:uFillTx/>
              <a:latin typeface="Quicksand"/>
              <a:ea typeface="Quicksand"/>
              <a:cs typeface="Quicksand"/>
              <a:sym typeface="Quicksand"/>
            </a:endParaRPr>
          </a:p>
        </p:txBody>
      </p:sp>
      <p:sp>
        <p:nvSpPr>
          <p:cNvPr id="9" name="TextBox 8"/>
          <p:cNvSpPr txBox="1"/>
          <p:nvPr/>
        </p:nvSpPr>
        <p:spPr>
          <a:xfrm>
            <a:off x="323528" y="915566"/>
            <a:ext cx="8712968" cy="307777"/>
          </a:xfrm>
          <a:prstGeom prst="rect">
            <a:avLst/>
          </a:prstGeom>
          <a:noFill/>
        </p:spPr>
        <p:txBody>
          <a:bodyPr wrap="square" rtlCol="0">
            <a:spAutoFit/>
          </a:bodyPr>
          <a:lstStyle/>
          <a:p>
            <a:r>
              <a:rPr lang="en-US" dirty="0" smtClean="0">
                <a:solidFill>
                  <a:schemeClr val="bg1">
                    <a:lumMod val="10000"/>
                  </a:schemeClr>
                </a:solidFill>
                <a:latin typeface="Mulish" charset="0"/>
              </a:rPr>
              <a:t>During this project, several challenges arose in both data preparation and model training.</a:t>
            </a:r>
            <a:endParaRPr lang="en-US" dirty="0">
              <a:solidFill>
                <a:schemeClr val="bg1">
                  <a:lumMod val="10000"/>
                </a:schemeClr>
              </a:solidFill>
              <a:latin typeface="Mulish" charset="0"/>
            </a:endParaRPr>
          </a:p>
        </p:txBody>
      </p:sp>
      <p:sp>
        <p:nvSpPr>
          <p:cNvPr id="5" name="TextBox 4"/>
          <p:cNvSpPr txBox="1"/>
          <p:nvPr/>
        </p:nvSpPr>
        <p:spPr>
          <a:xfrm>
            <a:off x="251520" y="1275606"/>
            <a:ext cx="8784976" cy="3754874"/>
          </a:xfrm>
          <a:prstGeom prst="rect">
            <a:avLst/>
          </a:prstGeom>
          <a:noFill/>
        </p:spPr>
        <p:txBody>
          <a:bodyPr wrap="square" rtlCol="0">
            <a:spAutoFit/>
          </a:bodyPr>
          <a:lstStyle/>
          <a:p>
            <a:r>
              <a:rPr lang="en-US" b="1" dirty="0" smtClean="0">
                <a:solidFill>
                  <a:schemeClr val="bg1">
                    <a:lumMod val="10000"/>
                  </a:schemeClr>
                </a:solidFill>
                <a:latin typeface="Mulish" charset="0"/>
              </a:rPr>
              <a:t>Data Quantity and </a:t>
            </a:r>
            <a:r>
              <a:rPr lang="en-US" b="1" dirty="0" smtClean="0">
                <a:solidFill>
                  <a:schemeClr val="bg1">
                    <a:lumMod val="10000"/>
                  </a:schemeClr>
                </a:solidFill>
                <a:latin typeface="Mulish" charset="0"/>
              </a:rPr>
              <a:t>Diversity</a:t>
            </a:r>
          </a:p>
          <a:p>
            <a:pPr lvl="1"/>
            <a:r>
              <a:rPr lang="en-US" b="1" dirty="0" smtClean="0">
                <a:solidFill>
                  <a:schemeClr val="bg1">
                    <a:lumMod val="10000"/>
                  </a:schemeClr>
                </a:solidFill>
                <a:latin typeface="Mulish" charset="0"/>
              </a:rPr>
              <a:t>Challenge</a:t>
            </a:r>
            <a:r>
              <a:rPr lang="en-US" b="1" dirty="0" smtClean="0">
                <a:solidFill>
                  <a:schemeClr val="bg1">
                    <a:lumMod val="10000"/>
                  </a:schemeClr>
                </a:solidFill>
                <a:latin typeface="Mulish" charset="0"/>
              </a:rPr>
              <a:t>:</a:t>
            </a:r>
            <a:r>
              <a:rPr lang="en-US" dirty="0" smtClean="0">
                <a:solidFill>
                  <a:schemeClr val="bg1">
                    <a:lumMod val="10000"/>
                  </a:schemeClr>
                </a:solidFill>
                <a:latin typeface="Mulish" charset="0"/>
              </a:rPr>
              <a:t> Deep learning models need large, diverse datasets. Obtaining enough chest X-ray images from varied populations was difficult.</a:t>
            </a:r>
          </a:p>
          <a:p>
            <a:pPr lvl="1"/>
            <a:r>
              <a:rPr lang="en-US" b="1" dirty="0" smtClean="0">
                <a:solidFill>
                  <a:schemeClr val="bg1">
                    <a:lumMod val="10000"/>
                  </a:schemeClr>
                </a:solidFill>
                <a:latin typeface="Mulish" charset="0"/>
              </a:rPr>
              <a:t>Solution:</a:t>
            </a:r>
            <a:r>
              <a:rPr lang="en-US" dirty="0" smtClean="0">
                <a:solidFill>
                  <a:schemeClr val="bg1">
                    <a:lumMod val="10000"/>
                  </a:schemeClr>
                </a:solidFill>
                <a:latin typeface="Mulish" charset="0"/>
              </a:rPr>
              <a:t> Applied data augmentation techniques (rotation, flipping, zooming) and resampling to improve diversity and balance</a:t>
            </a:r>
            <a:r>
              <a:rPr lang="en-US" dirty="0" smtClean="0">
                <a:solidFill>
                  <a:schemeClr val="bg1">
                    <a:lumMod val="10000"/>
                  </a:schemeClr>
                </a:solidFill>
                <a:latin typeface="Mulish" charset="0"/>
              </a:rPr>
              <a:t>.</a:t>
            </a:r>
          </a:p>
          <a:p>
            <a:pPr lvl="1"/>
            <a:endParaRPr lang="en-US" dirty="0" smtClean="0">
              <a:solidFill>
                <a:schemeClr val="bg1">
                  <a:lumMod val="10000"/>
                </a:schemeClr>
              </a:solidFill>
              <a:latin typeface="Mulish" charset="0"/>
            </a:endParaRPr>
          </a:p>
          <a:p>
            <a:r>
              <a:rPr lang="en-US" b="1" dirty="0" smtClean="0">
                <a:solidFill>
                  <a:schemeClr val="bg1">
                    <a:lumMod val="10000"/>
                  </a:schemeClr>
                </a:solidFill>
                <a:latin typeface="Mulish" charset="0"/>
              </a:rPr>
              <a:t>Interpretability of Models</a:t>
            </a:r>
            <a:endParaRPr lang="en-US" dirty="0" smtClean="0">
              <a:solidFill>
                <a:schemeClr val="bg1">
                  <a:lumMod val="10000"/>
                </a:schemeClr>
              </a:solidFill>
              <a:latin typeface="Mulish" charset="0"/>
            </a:endParaRPr>
          </a:p>
          <a:p>
            <a:pPr lvl="1"/>
            <a:r>
              <a:rPr lang="en-US" b="1" dirty="0" smtClean="0">
                <a:solidFill>
                  <a:schemeClr val="bg1">
                    <a:lumMod val="10000"/>
                  </a:schemeClr>
                </a:solidFill>
                <a:latin typeface="Mulish" charset="0"/>
              </a:rPr>
              <a:t>Challenge:</a:t>
            </a:r>
            <a:r>
              <a:rPr lang="en-US" dirty="0" smtClean="0">
                <a:solidFill>
                  <a:schemeClr val="bg1">
                    <a:lumMod val="10000"/>
                  </a:schemeClr>
                </a:solidFill>
                <a:latin typeface="Mulish" charset="0"/>
              </a:rPr>
              <a:t> Deep learning models often act like black boxes, making predictions hard for medical professionals to interpret.</a:t>
            </a:r>
          </a:p>
          <a:p>
            <a:pPr lvl="1"/>
            <a:r>
              <a:rPr lang="en-US" b="1" dirty="0" smtClean="0">
                <a:solidFill>
                  <a:schemeClr val="bg1">
                    <a:lumMod val="10000"/>
                  </a:schemeClr>
                </a:solidFill>
                <a:latin typeface="Mulish" charset="0"/>
              </a:rPr>
              <a:t>Solution:</a:t>
            </a:r>
            <a:r>
              <a:rPr lang="en-US" dirty="0" smtClean="0">
                <a:solidFill>
                  <a:schemeClr val="bg1">
                    <a:lumMod val="10000"/>
                  </a:schemeClr>
                </a:solidFill>
                <a:latin typeface="Mulish" charset="0"/>
              </a:rPr>
              <a:t> Focused on exploring explainability techniques and visualization tools to build clinical trust</a:t>
            </a:r>
            <a:r>
              <a:rPr lang="en-US" dirty="0" smtClean="0">
                <a:solidFill>
                  <a:schemeClr val="bg1">
                    <a:lumMod val="10000"/>
                  </a:schemeClr>
                </a:solidFill>
                <a:latin typeface="Mulish" charset="0"/>
              </a:rPr>
              <a:t>.</a:t>
            </a:r>
          </a:p>
          <a:p>
            <a:pPr lvl="1"/>
            <a:endParaRPr lang="en-US" dirty="0" smtClean="0">
              <a:solidFill>
                <a:schemeClr val="bg1">
                  <a:lumMod val="10000"/>
                </a:schemeClr>
              </a:solidFill>
              <a:latin typeface="Mulish" charset="0"/>
            </a:endParaRPr>
          </a:p>
          <a:p>
            <a:r>
              <a:rPr lang="en-US" b="1" dirty="0" smtClean="0">
                <a:solidFill>
                  <a:schemeClr val="bg1">
                    <a:lumMod val="10000"/>
                  </a:schemeClr>
                </a:solidFill>
                <a:latin typeface="Mulish" charset="0"/>
              </a:rPr>
              <a:t>Bias and Ethical Concerns</a:t>
            </a:r>
            <a:endParaRPr lang="en-US" dirty="0" smtClean="0">
              <a:solidFill>
                <a:schemeClr val="bg1">
                  <a:lumMod val="10000"/>
                </a:schemeClr>
              </a:solidFill>
              <a:latin typeface="Mulish" charset="0"/>
            </a:endParaRPr>
          </a:p>
          <a:p>
            <a:pPr lvl="1"/>
            <a:r>
              <a:rPr lang="en-US" b="1" dirty="0" smtClean="0">
                <a:solidFill>
                  <a:schemeClr val="bg1">
                    <a:lumMod val="10000"/>
                  </a:schemeClr>
                </a:solidFill>
                <a:latin typeface="Mulish" charset="0"/>
              </a:rPr>
              <a:t>Challenge:</a:t>
            </a:r>
            <a:r>
              <a:rPr lang="en-US" dirty="0" smtClean="0">
                <a:solidFill>
                  <a:schemeClr val="bg1">
                    <a:lumMod val="10000"/>
                  </a:schemeClr>
                </a:solidFill>
                <a:latin typeface="Mulish" charset="0"/>
              </a:rPr>
              <a:t> Risk of biases from demographic and regional differences in chest X-ray data, raising ethical concerns.</a:t>
            </a:r>
          </a:p>
          <a:p>
            <a:pPr lvl="1"/>
            <a:r>
              <a:rPr lang="en-US" b="1" dirty="0" smtClean="0">
                <a:solidFill>
                  <a:schemeClr val="bg1">
                    <a:lumMod val="10000"/>
                  </a:schemeClr>
                </a:solidFill>
                <a:latin typeface="Mulish" charset="0"/>
              </a:rPr>
              <a:t>Solution:</a:t>
            </a:r>
            <a:r>
              <a:rPr lang="en-US" dirty="0" smtClean="0">
                <a:solidFill>
                  <a:schemeClr val="bg1">
                    <a:lumMod val="10000"/>
                  </a:schemeClr>
                </a:solidFill>
                <a:latin typeface="Mulish" charset="0"/>
              </a:rPr>
              <a:t> Followed ethical guidelines and worked on reducing biases during data collection and modeling.</a:t>
            </a:r>
          </a:p>
          <a:p>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1"/>
          <p:cNvSpPr txBox="1">
            <a:spLocks noGrp="1"/>
          </p:cNvSpPr>
          <p:nvPr>
            <p:ph type="title"/>
          </p:nvPr>
        </p:nvSpPr>
        <p:spPr>
          <a:xfrm>
            <a:off x="251520" y="339502"/>
            <a:ext cx="7704000" cy="572700"/>
          </a:xfrm>
          <a:prstGeom prst="rect">
            <a:avLst/>
          </a:prstGeom>
        </p:spPr>
        <p:txBody>
          <a:bodyPr spcFirstLastPara="1" wrap="square" lIns="91425" tIns="91425" rIns="91425" bIns="91425" anchor="t" anchorCtr="0">
            <a:noAutofit/>
          </a:bodyPr>
          <a:lstStyle/>
          <a:p>
            <a:r>
              <a:rPr lang="en-US" dirty="0" smtClean="0"/>
              <a:t>Discussion</a:t>
            </a:r>
            <a:r>
              <a:rPr lang="en-US" dirty="0" smtClean="0"/>
              <a:t/>
            </a:r>
            <a:br>
              <a:rPr lang="en-US" dirty="0" smtClean="0"/>
            </a:br>
            <a:endParaRPr dirty="0"/>
          </a:p>
        </p:txBody>
      </p:sp>
      <p:sp>
        <p:nvSpPr>
          <p:cNvPr id="457" name="Google Shape;457;p4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dirty="0"/>
          </a:p>
        </p:txBody>
      </p:sp>
      <p:sp>
        <p:nvSpPr>
          <p:cNvPr id="13" name="Subtitle 12"/>
          <p:cNvSpPr>
            <a:spLocks noGrp="1"/>
          </p:cNvSpPr>
          <p:nvPr>
            <p:ph type="subTitle" idx="1"/>
          </p:nvPr>
        </p:nvSpPr>
        <p:spPr>
          <a:xfrm>
            <a:off x="0" y="1491630"/>
            <a:ext cx="8676456" cy="3312368"/>
          </a:xfrm>
        </p:spPr>
        <p:txBody>
          <a:bodyPr/>
          <a:lstStyle/>
          <a:p>
            <a:r>
              <a:rPr lang="en-US" b="1" dirty="0" smtClean="0">
                <a:solidFill>
                  <a:schemeClr val="bg1">
                    <a:lumMod val="10000"/>
                  </a:schemeClr>
                </a:solidFill>
              </a:rPr>
              <a:t>Performance </a:t>
            </a:r>
            <a:r>
              <a:rPr lang="en-US" b="1" dirty="0" smtClean="0">
                <a:solidFill>
                  <a:schemeClr val="bg1">
                    <a:lumMod val="10000"/>
                  </a:schemeClr>
                </a:solidFill>
              </a:rPr>
              <a:t>Reflection:</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The </a:t>
            </a:r>
            <a:r>
              <a:rPr lang="en-US" b="1" dirty="0" smtClean="0">
                <a:solidFill>
                  <a:schemeClr val="bg1">
                    <a:lumMod val="10000"/>
                  </a:schemeClr>
                </a:solidFill>
              </a:rPr>
              <a:t>baseline CNN</a:t>
            </a:r>
            <a:r>
              <a:rPr lang="en-US" dirty="0" smtClean="0">
                <a:solidFill>
                  <a:schemeClr val="bg1">
                    <a:lumMod val="10000"/>
                  </a:schemeClr>
                </a:solidFill>
              </a:rPr>
              <a:t> achieved an accuracy of 92.34%, serving as a useful benchmark.</a:t>
            </a:r>
          </a:p>
          <a:p>
            <a:pPr>
              <a:buFont typeface="Arial" pitchFamily="34" charset="0"/>
              <a:buChar char="•"/>
            </a:pPr>
            <a:r>
              <a:rPr lang="en-US" dirty="0" smtClean="0">
                <a:solidFill>
                  <a:schemeClr val="bg1">
                    <a:lumMod val="10000"/>
                  </a:schemeClr>
                </a:solidFill>
              </a:rPr>
              <a:t>Advanced models like </a:t>
            </a:r>
            <a:r>
              <a:rPr lang="en-US" b="1" dirty="0" smtClean="0">
                <a:solidFill>
                  <a:schemeClr val="bg1">
                    <a:lumMod val="10000"/>
                  </a:schemeClr>
                </a:solidFill>
              </a:rPr>
              <a:t>Xception</a:t>
            </a:r>
            <a:r>
              <a:rPr lang="en-US" dirty="0" smtClean="0">
                <a:solidFill>
                  <a:schemeClr val="bg1">
                    <a:lumMod val="10000"/>
                  </a:schemeClr>
                </a:solidFill>
              </a:rPr>
              <a:t> reached up to </a:t>
            </a:r>
            <a:r>
              <a:rPr lang="en-US" b="1" dirty="0" smtClean="0">
                <a:solidFill>
                  <a:schemeClr val="bg1">
                    <a:lumMod val="10000"/>
                  </a:schemeClr>
                </a:solidFill>
              </a:rPr>
              <a:t>96.95% accuracy</a:t>
            </a:r>
            <a:r>
              <a:rPr lang="en-US" dirty="0" smtClean="0">
                <a:solidFill>
                  <a:schemeClr val="bg1">
                    <a:lumMod val="10000"/>
                  </a:schemeClr>
                </a:solidFill>
              </a:rPr>
              <a:t>, showing stronger feature extraction and generalization.</a:t>
            </a:r>
          </a:p>
          <a:p>
            <a:pPr>
              <a:buFont typeface="Arial" pitchFamily="34" charset="0"/>
              <a:buChar char="•"/>
            </a:pPr>
            <a:r>
              <a:rPr lang="en-US" dirty="0" smtClean="0">
                <a:solidFill>
                  <a:schemeClr val="bg1">
                    <a:lumMod val="10000"/>
                  </a:schemeClr>
                </a:solidFill>
              </a:rPr>
              <a:t>Transfer learning contributed to higher performance with less training data</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Limitations Identified:</a:t>
            </a:r>
            <a:endParaRPr lang="en-US" dirty="0" smtClean="0">
              <a:solidFill>
                <a:schemeClr val="bg1">
                  <a:lumMod val="10000"/>
                </a:schemeClr>
              </a:solidFill>
            </a:endParaRPr>
          </a:p>
          <a:p>
            <a:pPr marL="482600" indent="-342900">
              <a:buFont typeface="+mj-lt"/>
              <a:buAutoNum type="arabicPeriod"/>
            </a:pPr>
            <a:r>
              <a:rPr lang="en-US" b="1" dirty="0" smtClean="0">
                <a:solidFill>
                  <a:schemeClr val="bg1">
                    <a:lumMod val="10000"/>
                  </a:schemeClr>
                </a:solidFill>
              </a:rPr>
              <a:t>Data Diversity:</a:t>
            </a:r>
            <a:r>
              <a:rPr lang="en-US" dirty="0" smtClean="0">
                <a:solidFill>
                  <a:schemeClr val="bg1">
                    <a:lumMod val="10000"/>
                  </a:schemeClr>
                </a:solidFill>
              </a:rPr>
              <a:t> Limited diversity in available datasets may affect model generalization to new populations.</a:t>
            </a:r>
          </a:p>
          <a:p>
            <a:pPr marL="482600" indent="-342900">
              <a:buFont typeface="+mj-lt"/>
              <a:buAutoNum type="arabicPeriod"/>
            </a:pPr>
            <a:r>
              <a:rPr lang="en-US" b="1" dirty="0" smtClean="0">
                <a:solidFill>
                  <a:schemeClr val="bg1">
                    <a:lumMod val="10000"/>
                  </a:schemeClr>
                </a:solidFill>
              </a:rPr>
              <a:t>Model Interpretability:</a:t>
            </a:r>
            <a:r>
              <a:rPr lang="en-US" dirty="0" smtClean="0">
                <a:solidFill>
                  <a:schemeClr val="bg1">
                    <a:lumMod val="10000"/>
                  </a:schemeClr>
                </a:solidFill>
              </a:rPr>
              <a:t> Deep learning models remain black boxes, posing challenges for clinical adoption.</a:t>
            </a:r>
          </a:p>
          <a:p>
            <a:pPr marL="482600" indent="-342900">
              <a:buFont typeface="+mj-lt"/>
              <a:buAutoNum type="arabicPeriod"/>
            </a:pPr>
            <a:r>
              <a:rPr lang="en-US" b="1" dirty="0" smtClean="0">
                <a:solidFill>
                  <a:schemeClr val="bg1">
                    <a:lumMod val="10000"/>
                  </a:schemeClr>
                </a:solidFill>
              </a:rPr>
              <a:t>Computational Demands:</a:t>
            </a:r>
            <a:r>
              <a:rPr lang="en-US" dirty="0" smtClean="0">
                <a:solidFill>
                  <a:schemeClr val="bg1">
                    <a:lumMod val="10000"/>
                  </a:schemeClr>
                </a:solidFill>
              </a:rPr>
              <a:t> Training complex models requires significant computing resources.</a:t>
            </a:r>
          </a:p>
          <a:p>
            <a:endParaRPr lang="en-US" dirty="0" smtClean="0"/>
          </a:p>
          <a:p>
            <a:endParaRPr lang="en-US" dirty="0">
              <a:solidFill>
                <a:schemeClr val="tx2">
                  <a:lumMod val="10000"/>
                </a:schemeClr>
              </a:solidFill>
            </a:endParaRPr>
          </a:p>
        </p:txBody>
      </p:sp>
      <p:sp>
        <p:nvSpPr>
          <p:cNvPr id="8" name="TextBox 7"/>
          <p:cNvSpPr txBox="1"/>
          <p:nvPr/>
        </p:nvSpPr>
        <p:spPr>
          <a:xfrm>
            <a:off x="179512" y="987574"/>
            <a:ext cx="8352928" cy="523220"/>
          </a:xfrm>
          <a:prstGeom prst="rect">
            <a:avLst/>
          </a:prstGeom>
          <a:noFill/>
        </p:spPr>
        <p:txBody>
          <a:bodyPr wrap="square" rtlCol="0">
            <a:spAutoFit/>
          </a:bodyPr>
          <a:lstStyle/>
          <a:p>
            <a:r>
              <a:rPr lang="en-US" dirty="0" smtClean="0">
                <a:solidFill>
                  <a:schemeClr val="bg1">
                    <a:lumMod val="10000"/>
                  </a:schemeClr>
                </a:solidFill>
                <a:latin typeface="Mulish" charset="0"/>
              </a:rPr>
              <a:t>The advanced deep learning models significantly outperformed the baseline CNN in detecting tuberculosis from chest X-rays.</a:t>
            </a:r>
            <a:endParaRPr lang="en-US" dirty="0">
              <a:solidFill>
                <a:schemeClr val="bg1">
                  <a:lumMod val="10000"/>
                </a:schemeClr>
              </a:solidFill>
              <a:latin typeface="Mulish"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467544" y="339502"/>
            <a:ext cx="7704000" cy="572700"/>
          </a:xfrm>
          <a:prstGeom prst="rect">
            <a:avLst/>
          </a:prstGeom>
        </p:spPr>
        <p:txBody>
          <a:bodyPr spcFirstLastPara="1" wrap="square" lIns="91425" tIns="91425" rIns="91425" bIns="91425" anchor="t" anchorCtr="0">
            <a:noAutofit/>
          </a:bodyPr>
          <a:lstStyle/>
          <a:p>
            <a:pPr lvl="0"/>
            <a:r>
              <a:rPr lang="en" dirty="0" smtClean="0"/>
              <a:t>Table of contents</a:t>
            </a:r>
            <a:endParaRPr dirty="0"/>
          </a:p>
        </p:txBody>
      </p:sp>
      <p:graphicFrame>
        <p:nvGraphicFramePr>
          <p:cNvPr id="297" name="Google Shape;297;p30"/>
          <p:cNvGraphicFramePr/>
          <p:nvPr/>
        </p:nvGraphicFramePr>
        <p:xfrm>
          <a:off x="683568" y="915566"/>
          <a:ext cx="8208912" cy="3888432"/>
        </p:xfrm>
        <a:graphic>
          <a:graphicData uri="http://schemas.openxmlformats.org/drawingml/2006/table">
            <a:tbl>
              <a:tblPr>
                <a:noFill/>
                <a:tableStyleId>{8D38C94B-267B-4CF3-B60B-F655ADF77DC0}</a:tableStyleId>
              </a:tblPr>
              <a:tblGrid>
                <a:gridCol w="2880320"/>
                <a:gridCol w="5328592"/>
              </a:tblGrid>
              <a:tr h="432048">
                <a:tc>
                  <a:txBody>
                    <a:bodyPr/>
                    <a:lstStyle/>
                    <a:p>
                      <a:pPr marL="0" lvl="0" indent="0" algn="l" rtl="0">
                        <a:spcBef>
                          <a:spcPts val="0"/>
                        </a:spcBef>
                        <a:spcAft>
                          <a:spcPts val="0"/>
                        </a:spcAft>
                        <a:buNone/>
                      </a:pPr>
                      <a:r>
                        <a:rPr lang="en-US" sz="1200" b="1" dirty="0" smtClean="0">
                          <a:solidFill>
                            <a:schemeClr val="bg1">
                              <a:lumMod val="10000"/>
                            </a:schemeClr>
                          </a:solidFill>
                          <a:uFill>
                            <a:noFill/>
                          </a:uFill>
                          <a:latin typeface="Mulish" charset="0"/>
                          <a:ea typeface="IBM Plex Sans"/>
                          <a:cs typeface="IBM Plex Sans"/>
                          <a:sym typeface="IBM Plex Sans"/>
                        </a:rPr>
                        <a:t>1. Introduction</a:t>
                      </a:r>
                      <a:endParaRPr sz="1200" b="1" dirty="0">
                        <a:solidFill>
                          <a:schemeClr val="bg1">
                            <a:lumMod val="10000"/>
                          </a:schemeClr>
                        </a:solidFill>
                        <a:latin typeface="Mulish" charset="0"/>
                        <a:ea typeface="IBM Plex Sans"/>
                        <a:cs typeface="IBM Plex Sans"/>
                        <a:sym typeface="IBM Plex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dirty="0" smtClean="0">
                          <a:solidFill>
                            <a:schemeClr val="bg1">
                              <a:lumMod val="10000"/>
                            </a:schemeClr>
                          </a:solidFill>
                          <a:latin typeface="Mulish" charset="0"/>
                        </a:rPr>
                        <a:t>Problem, dataset source, type of task</a:t>
                      </a:r>
                      <a:endParaRPr sz="1400" b="0" dirty="0">
                        <a:solidFill>
                          <a:schemeClr val="bg1">
                            <a:lumMod val="10000"/>
                          </a:schemeClr>
                        </a:solidFill>
                        <a:latin typeface="Mulish" charset="0"/>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r>
              <a:tr h="432048">
                <a:tc>
                  <a:txBody>
                    <a:bodyPr/>
                    <a:lstStyle/>
                    <a:p>
                      <a:pPr marL="0" lvl="0" indent="0" algn="l" rtl="0">
                        <a:spcBef>
                          <a:spcPts val="0"/>
                        </a:spcBef>
                        <a:spcAft>
                          <a:spcPts val="0"/>
                        </a:spcAft>
                        <a:buNone/>
                      </a:pPr>
                      <a:r>
                        <a:rPr lang="en-US" sz="1200" b="1" dirty="0" smtClean="0">
                          <a:solidFill>
                            <a:schemeClr val="bg1">
                              <a:lumMod val="10000"/>
                            </a:schemeClr>
                          </a:solidFill>
                          <a:latin typeface="Mulish" charset="0"/>
                          <a:ea typeface="IBM Plex Sans"/>
                          <a:cs typeface="IBM Plex Sans"/>
                          <a:sym typeface="IBM Plex Sans"/>
                        </a:rPr>
                        <a:t>2. </a:t>
                      </a:r>
                      <a:r>
                        <a:rPr lang="en-US" sz="1200" b="1" dirty="0" smtClean="0">
                          <a:solidFill>
                            <a:schemeClr val="bg1">
                              <a:lumMod val="10000"/>
                            </a:schemeClr>
                          </a:solidFill>
                          <a:latin typeface="Mulish" charset="0"/>
                        </a:rPr>
                        <a:t>Literature Review</a:t>
                      </a:r>
                      <a:endParaRPr sz="1200" b="1" dirty="0">
                        <a:solidFill>
                          <a:schemeClr val="bg1">
                            <a:lumMod val="10000"/>
                          </a:schemeClr>
                        </a:solidFill>
                        <a:latin typeface="Mulish" charset="0"/>
                        <a:ea typeface="IBM Plex Sans"/>
                        <a:cs typeface="IBM Plex Sans"/>
                        <a:sym typeface="IBM Plex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dirty="0" smtClean="0">
                          <a:solidFill>
                            <a:schemeClr val="bg1">
                              <a:lumMod val="10000"/>
                            </a:schemeClr>
                          </a:solidFill>
                          <a:latin typeface="Mulish" charset="0"/>
                        </a:rPr>
                        <a:t>Related work and existing solutions</a:t>
                      </a:r>
                      <a:endParaRPr sz="1400" b="0" dirty="0">
                        <a:solidFill>
                          <a:schemeClr val="bg1">
                            <a:lumMod val="10000"/>
                          </a:schemeClr>
                        </a:solidFill>
                        <a:latin typeface="Mulish" charset="0"/>
                        <a:ea typeface="Mulish"/>
                        <a:cs typeface="Mulish"/>
                        <a:sym typeface="Mulish"/>
                      </a:endParaRPr>
                    </a:p>
                  </a:txBody>
                  <a:tcPr marL="91425" marR="91425" marT="0" marB="0" anchor="ctr">
                    <a:lnL w="9525" cap="flat" cmpd="sng" algn="ctr">
                      <a:solidFill>
                        <a:schemeClr val="dk1"/>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32048">
                <a:tc>
                  <a:txBody>
                    <a:bodyPr/>
                    <a:lstStyle/>
                    <a:p>
                      <a:pPr marL="0" lvl="0" indent="0" algn="l" rtl="0">
                        <a:spcBef>
                          <a:spcPts val="0"/>
                        </a:spcBef>
                        <a:spcAft>
                          <a:spcPts val="0"/>
                        </a:spcAft>
                        <a:buNone/>
                      </a:pPr>
                      <a:r>
                        <a:rPr lang="en-US" sz="1200" b="1" dirty="0" smtClean="0">
                          <a:solidFill>
                            <a:schemeClr val="bg1">
                              <a:lumMod val="10000"/>
                            </a:schemeClr>
                          </a:solidFill>
                          <a:latin typeface="Mulish" charset="0"/>
                          <a:ea typeface="IBM Plex Sans"/>
                          <a:cs typeface="IBM Plex Sans"/>
                          <a:sym typeface="IBM Plex Sans"/>
                        </a:rPr>
                        <a:t>3. </a:t>
                      </a:r>
                      <a:r>
                        <a:rPr lang="en-US" sz="1200" b="1" dirty="0" smtClean="0">
                          <a:solidFill>
                            <a:schemeClr val="bg1">
                              <a:lumMod val="10000"/>
                            </a:schemeClr>
                          </a:solidFill>
                          <a:latin typeface="Mulish" charset="0"/>
                        </a:rPr>
                        <a:t>Dataset</a:t>
                      </a:r>
                      <a:r>
                        <a:rPr lang="en-US" sz="1200" b="1" baseline="0" dirty="0" smtClean="0">
                          <a:solidFill>
                            <a:schemeClr val="bg1">
                              <a:lumMod val="10000"/>
                            </a:schemeClr>
                          </a:solidFill>
                          <a:latin typeface="Mulish" charset="0"/>
                        </a:rPr>
                        <a:t> </a:t>
                      </a:r>
                      <a:r>
                        <a:rPr lang="en-US" sz="1200" b="1" dirty="0" smtClean="0">
                          <a:solidFill>
                            <a:schemeClr val="bg1">
                              <a:lumMod val="10000"/>
                            </a:schemeClr>
                          </a:solidFill>
                          <a:latin typeface="Mulish" charset="0"/>
                        </a:rPr>
                        <a:t>Characteristics</a:t>
                      </a:r>
                      <a:endParaRPr sz="1200" b="1" dirty="0">
                        <a:solidFill>
                          <a:schemeClr val="bg1">
                            <a:lumMod val="10000"/>
                          </a:schemeClr>
                        </a:solidFill>
                        <a:latin typeface="Mulish" charset="0"/>
                        <a:ea typeface="IBM Plex Sans"/>
                        <a:cs typeface="IBM Plex Sans"/>
                        <a:sym typeface="IBM Plex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dirty="0" smtClean="0">
                          <a:solidFill>
                            <a:schemeClr val="bg1">
                              <a:lumMod val="10000"/>
                            </a:schemeClr>
                          </a:solidFill>
                          <a:latin typeface="Mulish" charset="0"/>
                        </a:rPr>
                        <a:t>Data details and preprocessing steps</a:t>
                      </a:r>
                      <a:endParaRPr sz="1400" b="0" dirty="0">
                        <a:solidFill>
                          <a:schemeClr val="bg1">
                            <a:lumMod val="10000"/>
                          </a:schemeClr>
                        </a:solidFill>
                        <a:latin typeface="Mulish" charset="0"/>
                        <a:ea typeface="Mulish"/>
                        <a:cs typeface="Mulish"/>
                        <a:sym typeface="Mulish"/>
                      </a:endParaRPr>
                    </a:p>
                  </a:txBody>
                  <a:tcPr marL="91425" marR="91425" marT="0" marB="0" anchor="ctr">
                    <a:lnL w="9525" cap="flat" cmpd="sng" algn="ctr">
                      <a:solidFill>
                        <a:schemeClr val="dk1"/>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32048">
                <a:tc>
                  <a:txBody>
                    <a:bodyPr/>
                    <a:lstStyle/>
                    <a:p>
                      <a:pPr marL="0" lvl="0" indent="0" algn="l" rtl="0">
                        <a:spcBef>
                          <a:spcPts val="0"/>
                        </a:spcBef>
                        <a:spcAft>
                          <a:spcPts val="0"/>
                        </a:spcAft>
                        <a:buNone/>
                      </a:pPr>
                      <a:r>
                        <a:rPr lang="en-US" sz="1200" b="1" dirty="0" smtClean="0">
                          <a:solidFill>
                            <a:schemeClr val="bg1">
                              <a:lumMod val="10000"/>
                            </a:schemeClr>
                          </a:solidFill>
                          <a:latin typeface="Mulish" charset="0"/>
                          <a:ea typeface="IBM Plex Sans"/>
                          <a:cs typeface="IBM Plex Sans"/>
                          <a:sym typeface="IBM Plex Sans"/>
                        </a:rPr>
                        <a:t>4</a:t>
                      </a:r>
                      <a:r>
                        <a:rPr lang="en-US" sz="1200" b="1" dirty="0" smtClean="0">
                          <a:solidFill>
                            <a:schemeClr val="bg1">
                              <a:lumMod val="10000"/>
                            </a:schemeClr>
                          </a:solidFill>
                          <a:latin typeface="Mulish" charset="0"/>
                          <a:ea typeface="IBM Plex Sans"/>
                          <a:cs typeface="IBM Plex Sans"/>
                          <a:sym typeface="IBM Plex Sans"/>
                        </a:rPr>
                        <a:t>. </a:t>
                      </a:r>
                      <a:r>
                        <a:rPr lang="en-US" sz="1200" b="1" dirty="0" smtClean="0">
                          <a:solidFill>
                            <a:schemeClr val="bg1">
                              <a:lumMod val="10000"/>
                            </a:schemeClr>
                          </a:solidFill>
                          <a:latin typeface="Mulish" charset="0"/>
                        </a:rPr>
                        <a:t>Baseline Model</a:t>
                      </a:r>
                      <a:endParaRPr sz="1200" b="1" dirty="0">
                        <a:solidFill>
                          <a:schemeClr val="bg1">
                            <a:lumMod val="10000"/>
                          </a:schemeClr>
                        </a:solidFill>
                        <a:latin typeface="Mulish" charset="0"/>
                        <a:ea typeface="IBM Plex Sans"/>
                        <a:cs typeface="IBM Plex Sans"/>
                        <a:sym typeface="IBM Plex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dirty="0" smtClean="0">
                          <a:solidFill>
                            <a:schemeClr val="bg1">
                              <a:lumMod val="10000"/>
                            </a:schemeClr>
                          </a:solidFill>
                          <a:latin typeface="Mulish" charset="0"/>
                        </a:rPr>
                        <a:t>Initial model and results</a:t>
                      </a:r>
                      <a:endParaRPr sz="1400" b="0" dirty="0">
                        <a:solidFill>
                          <a:schemeClr val="bg1">
                            <a:lumMod val="10000"/>
                          </a:schemeClr>
                        </a:solidFill>
                        <a:latin typeface="Mulish" charset="0"/>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32048">
                <a:tc>
                  <a:txBody>
                    <a:bodyPr/>
                    <a:lstStyle/>
                    <a:p>
                      <a:pPr marL="0" lvl="0" indent="0" algn="l" rtl="0">
                        <a:spcBef>
                          <a:spcPts val="0"/>
                        </a:spcBef>
                        <a:spcAft>
                          <a:spcPts val="0"/>
                        </a:spcAft>
                        <a:buNone/>
                      </a:pPr>
                      <a:r>
                        <a:rPr lang="en-US" sz="1200" b="1" dirty="0" smtClean="0">
                          <a:solidFill>
                            <a:schemeClr val="bg1">
                              <a:lumMod val="10000"/>
                            </a:schemeClr>
                          </a:solidFill>
                          <a:latin typeface="Mulish" charset="0"/>
                          <a:ea typeface="IBM Plex Sans"/>
                          <a:cs typeface="IBM Plex Sans"/>
                          <a:sym typeface="IBM Plex Sans"/>
                        </a:rPr>
                        <a:t>5. </a:t>
                      </a:r>
                      <a:r>
                        <a:rPr lang="en-US" sz="1200" b="1" dirty="0" smtClean="0">
                          <a:solidFill>
                            <a:schemeClr val="bg1">
                              <a:lumMod val="10000"/>
                            </a:schemeClr>
                          </a:solidFill>
                          <a:latin typeface="Mulish" charset="0"/>
                        </a:rPr>
                        <a:t>Model Definition and Evaluation</a:t>
                      </a:r>
                      <a:endParaRPr sz="1200" b="1" dirty="0">
                        <a:solidFill>
                          <a:schemeClr val="bg1">
                            <a:lumMod val="10000"/>
                          </a:schemeClr>
                        </a:solidFill>
                        <a:latin typeface="Mulish" charset="0"/>
                        <a:ea typeface="IBM Plex Sans"/>
                        <a:cs typeface="IBM Plex Sans"/>
                        <a:sym typeface="IBM Plex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dirty="0" smtClean="0">
                          <a:solidFill>
                            <a:schemeClr val="bg1">
                              <a:lumMod val="10000"/>
                            </a:schemeClr>
                          </a:solidFill>
                          <a:latin typeface="Mulish" charset="0"/>
                        </a:rPr>
                        <a:t>Models used and evaluation approach</a:t>
                      </a:r>
                      <a:endParaRPr sz="1400" b="0" dirty="0">
                        <a:solidFill>
                          <a:schemeClr val="bg1">
                            <a:lumMod val="10000"/>
                          </a:schemeClr>
                        </a:solidFill>
                        <a:latin typeface="Mulish" charset="0"/>
                        <a:ea typeface="Mulish"/>
                        <a:cs typeface="Mulish"/>
                        <a:sym typeface="Mulish"/>
                      </a:endParaRPr>
                    </a:p>
                  </a:txBody>
                  <a:tcPr marL="91425" marR="91425" marT="0" marB="0" anchor="ctr">
                    <a:lnL w="9525" cap="flat" cmpd="sng" algn="ctr">
                      <a:solidFill>
                        <a:schemeClr val="dk1"/>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32048">
                <a:tc>
                  <a:txBody>
                    <a:bodyPr/>
                    <a:lstStyle/>
                    <a:p>
                      <a:pPr marL="0" lvl="0" indent="0" algn="l" rtl="0">
                        <a:spcBef>
                          <a:spcPts val="0"/>
                        </a:spcBef>
                        <a:spcAft>
                          <a:spcPts val="0"/>
                        </a:spcAft>
                        <a:buNone/>
                      </a:pPr>
                      <a:r>
                        <a:rPr lang="en-US" sz="1200" b="1" dirty="0" smtClean="0">
                          <a:solidFill>
                            <a:schemeClr val="bg1">
                              <a:lumMod val="10000"/>
                            </a:schemeClr>
                          </a:solidFill>
                          <a:latin typeface="Mulish" charset="0"/>
                          <a:ea typeface="IBM Plex Sans"/>
                          <a:cs typeface="IBM Plex Sans"/>
                          <a:sym typeface="IBM Plex Sans"/>
                        </a:rPr>
                        <a:t>6. </a:t>
                      </a:r>
                      <a:r>
                        <a:rPr lang="en-US" sz="1200" b="1" dirty="0" smtClean="0">
                          <a:solidFill>
                            <a:schemeClr val="bg1">
                              <a:lumMod val="10000"/>
                            </a:schemeClr>
                          </a:solidFill>
                          <a:latin typeface="Mulish" charset="0"/>
                        </a:rPr>
                        <a:t>Results</a:t>
                      </a:r>
                      <a:endParaRPr sz="1200" b="1" dirty="0">
                        <a:solidFill>
                          <a:schemeClr val="bg1">
                            <a:lumMod val="10000"/>
                          </a:schemeClr>
                        </a:solidFill>
                        <a:latin typeface="Mulish" charset="0"/>
                        <a:ea typeface="IBM Plex Sans"/>
                        <a:cs typeface="IBM Plex Sans"/>
                        <a:sym typeface="IBM Plex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dirty="0" smtClean="0">
                          <a:solidFill>
                            <a:schemeClr val="bg1">
                              <a:lumMod val="10000"/>
                            </a:schemeClr>
                          </a:solidFill>
                          <a:latin typeface="Mulish" charset="0"/>
                        </a:rPr>
                        <a:t>Performance metrics and comparisons</a:t>
                      </a:r>
                      <a:endParaRPr sz="1400" b="0" dirty="0">
                        <a:solidFill>
                          <a:schemeClr val="bg1">
                            <a:lumMod val="10000"/>
                          </a:schemeClr>
                        </a:solidFill>
                        <a:latin typeface="Mulish" charset="0"/>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32048">
                <a:tc>
                  <a:txBody>
                    <a:bodyPr/>
                    <a:lstStyle/>
                    <a:p>
                      <a:pPr marL="0" lvl="0" indent="0" algn="l" rtl="0">
                        <a:spcBef>
                          <a:spcPts val="0"/>
                        </a:spcBef>
                        <a:spcAft>
                          <a:spcPts val="0"/>
                        </a:spcAft>
                        <a:buNone/>
                      </a:pPr>
                      <a:r>
                        <a:rPr lang="en-US" sz="1200" b="1" dirty="0" smtClean="0">
                          <a:solidFill>
                            <a:schemeClr val="bg1">
                              <a:lumMod val="10000"/>
                            </a:schemeClr>
                          </a:solidFill>
                          <a:latin typeface="Mulish" charset="0"/>
                          <a:ea typeface="IBM Plex Sans"/>
                          <a:cs typeface="IBM Plex Sans"/>
                          <a:sym typeface="IBM Plex Sans"/>
                        </a:rPr>
                        <a:t>7. </a:t>
                      </a:r>
                      <a:r>
                        <a:rPr lang="en-US" sz="1200" b="1" dirty="0" smtClean="0">
                          <a:solidFill>
                            <a:schemeClr val="bg1">
                              <a:lumMod val="10000"/>
                            </a:schemeClr>
                          </a:solidFill>
                          <a:latin typeface="Mulish" charset="0"/>
                        </a:rPr>
                        <a:t>Challenges and Errors</a:t>
                      </a:r>
                      <a:endParaRPr sz="1200" b="1" dirty="0">
                        <a:solidFill>
                          <a:schemeClr val="bg1">
                            <a:lumMod val="10000"/>
                          </a:schemeClr>
                        </a:solidFill>
                        <a:latin typeface="Mulish" charset="0"/>
                        <a:ea typeface="IBM Plex Sans"/>
                        <a:cs typeface="IBM Plex Sans"/>
                        <a:sym typeface="IBM Plex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solidFill>
                            <a:schemeClr val="bg1">
                              <a:lumMod val="10000"/>
                            </a:schemeClr>
                          </a:solidFill>
                          <a:latin typeface="Mulish" charset="0"/>
                        </a:rPr>
                        <a:t>Issues faced and solutions</a:t>
                      </a:r>
                      <a:endParaRPr sz="1400" b="0" dirty="0">
                        <a:solidFill>
                          <a:schemeClr val="bg1">
                            <a:lumMod val="10000"/>
                          </a:schemeClr>
                        </a:solidFill>
                        <a:latin typeface="Mulish" charset="0"/>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32048">
                <a:tc>
                  <a:txBody>
                    <a:bodyPr/>
                    <a:lstStyle/>
                    <a:p>
                      <a:pPr marL="0" lvl="0" indent="0" algn="l" rtl="0">
                        <a:spcBef>
                          <a:spcPts val="0"/>
                        </a:spcBef>
                        <a:spcAft>
                          <a:spcPts val="0"/>
                        </a:spcAft>
                        <a:buNone/>
                      </a:pPr>
                      <a:r>
                        <a:rPr lang="en-US" sz="1200" b="1" dirty="0" smtClean="0">
                          <a:solidFill>
                            <a:schemeClr val="bg1">
                              <a:lumMod val="10000"/>
                            </a:schemeClr>
                          </a:solidFill>
                          <a:latin typeface="Mulish" charset="0"/>
                          <a:ea typeface="IBM Plex Sans"/>
                          <a:cs typeface="IBM Plex Sans"/>
                          <a:sym typeface="IBM Plex Sans"/>
                        </a:rPr>
                        <a:t>8. </a:t>
                      </a:r>
                      <a:r>
                        <a:rPr lang="en-US" sz="1200" b="1" dirty="0" smtClean="0">
                          <a:solidFill>
                            <a:schemeClr val="bg1">
                              <a:lumMod val="10000"/>
                            </a:schemeClr>
                          </a:solidFill>
                          <a:latin typeface="Mulish" charset="0"/>
                        </a:rPr>
                        <a:t>Discussion</a:t>
                      </a:r>
                      <a:endParaRPr sz="1200" b="1" dirty="0">
                        <a:solidFill>
                          <a:schemeClr val="bg1">
                            <a:lumMod val="10000"/>
                          </a:schemeClr>
                        </a:solidFill>
                        <a:latin typeface="Mulish" charset="0"/>
                        <a:ea typeface="IBM Plex Sans"/>
                        <a:cs typeface="IBM Plex Sans"/>
                        <a:sym typeface="IBM Plex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dirty="0" smtClean="0">
                          <a:solidFill>
                            <a:schemeClr val="bg1">
                              <a:lumMod val="10000"/>
                            </a:schemeClr>
                          </a:solidFill>
                          <a:latin typeface="Mulish" charset="0"/>
                        </a:rPr>
                        <a:t>Interpretation of findings</a:t>
                      </a:r>
                      <a:endParaRPr lang="en-US" sz="1400" b="0" dirty="0" smtClean="0">
                        <a:solidFill>
                          <a:schemeClr val="bg1">
                            <a:lumMod val="10000"/>
                          </a:schemeClr>
                        </a:solidFill>
                        <a:latin typeface="Mulish" charset="0"/>
                        <a:ea typeface="Mulish"/>
                        <a:cs typeface="Mulish"/>
                        <a:sym typeface="Mulish"/>
                      </a:endParaRPr>
                    </a:p>
                  </a:txBody>
                  <a:tcPr marL="91425" marR="91425" marT="0" marB="0" anchor="ctr">
                    <a:lnL w="9525" cap="flat" cmpd="sng">
                      <a:solidFill>
                        <a:schemeClr val="dk1"/>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r>
              <a:tr h="432048">
                <a:tc>
                  <a:txBody>
                    <a:bodyPr/>
                    <a:lstStyle/>
                    <a:p>
                      <a:pPr marL="0" lvl="0" indent="0" algn="l" rtl="0">
                        <a:spcBef>
                          <a:spcPts val="0"/>
                        </a:spcBef>
                        <a:spcAft>
                          <a:spcPts val="0"/>
                        </a:spcAft>
                        <a:buNone/>
                      </a:pPr>
                      <a:r>
                        <a:rPr lang="en-US" sz="1200" b="1" dirty="0" smtClean="0">
                          <a:solidFill>
                            <a:schemeClr val="bg1">
                              <a:lumMod val="10000"/>
                            </a:schemeClr>
                          </a:solidFill>
                          <a:latin typeface="Mulish" charset="0"/>
                        </a:rPr>
                        <a:t>Conclusion and Future Work</a:t>
                      </a:r>
                      <a:endParaRPr sz="1200" b="1" dirty="0">
                        <a:solidFill>
                          <a:schemeClr val="bg1">
                            <a:lumMod val="10000"/>
                          </a:schemeClr>
                        </a:solidFill>
                        <a:latin typeface="Mulish" charset="0"/>
                        <a:ea typeface="IBM Plex Sans"/>
                        <a:cs typeface="IBM Plex Sans"/>
                        <a:sym typeface="IBM Plex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US" dirty="0" smtClean="0">
                          <a:solidFill>
                            <a:schemeClr val="bg1">
                              <a:lumMod val="10000"/>
                            </a:schemeClr>
                          </a:solidFill>
                          <a:latin typeface="Mulish" charset="0"/>
                        </a:rPr>
                        <a:t>Summary and next steps</a:t>
                      </a:r>
                      <a:endParaRPr lang="en-US" sz="1400" b="0" dirty="0" smtClean="0">
                        <a:solidFill>
                          <a:schemeClr val="bg1">
                            <a:lumMod val="10000"/>
                          </a:schemeClr>
                        </a:solidFill>
                        <a:latin typeface="Mulish" charset="0"/>
                        <a:ea typeface="Mulish"/>
                        <a:cs typeface="Mulish"/>
                        <a:sym typeface="Mulish"/>
                      </a:endParaRPr>
                    </a:p>
                  </a:txBody>
                  <a:tcPr marL="91425" marR="91425" marT="0" marB="0" anchor="ctr">
                    <a:lnL w="9525" cap="flat" cmpd="sng" algn="ctr">
                      <a:solidFill>
                        <a:schemeClr val="dk1"/>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tr>
            </a:tbl>
          </a:graphicData>
        </a:graphic>
      </p:graphicFrame>
      <p:sp>
        <p:nvSpPr>
          <p:cNvPr id="300" name="Google Shape;300;p3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1"/>
          <p:cNvSpPr txBox="1">
            <a:spLocks noGrp="1"/>
          </p:cNvSpPr>
          <p:nvPr>
            <p:ph type="title"/>
          </p:nvPr>
        </p:nvSpPr>
        <p:spPr>
          <a:xfrm>
            <a:off x="395536" y="411510"/>
            <a:ext cx="7704000" cy="572700"/>
          </a:xfrm>
          <a:prstGeom prst="rect">
            <a:avLst/>
          </a:prstGeom>
        </p:spPr>
        <p:txBody>
          <a:bodyPr spcFirstLastPara="1" wrap="square" lIns="91425" tIns="91425" rIns="91425" bIns="91425" anchor="t" anchorCtr="0">
            <a:noAutofit/>
          </a:bodyPr>
          <a:lstStyle/>
          <a:p>
            <a:r>
              <a:rPr lang="en-US" dirty="0" smtClean="0"/>
              <a:t>Conclusion</a:t>
            </a:r>
            <a:br>
              <a:rPr lang="en-US" dirty="0" smtClean="0"/>
            </a:br>
            <a:endParaRPr dirty="0"/>
          </a:p>
        </p:txBody>
      </p:sp>
      <p:sp>
        <p:nvSpPr>
          <p:cNvPr id="457" name="Google Shape;457;p4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dirty="0"/>
          </a:p>
        </p:txBody>
      </p:sp>
      <p:sp>
        <p:nvSpPr>
          <p:cNvPr id="13" name="Subtitle 12"/>
          <p:cNvSpPr>
            <a:spLocks noGrp="1"/>
          </p:cNvSpPr>
          <p:nvPr>
            <p:ph type="subTitle" idx="1"/>
          </p:nvPr>
        </p:nvSpPr>
        <p:spPr>
          <a:xfrm>
            <a:off x="0" y="1131590"/>
            <a:ext cx="8748464" cy="3384376"/>
          </a:xfrm>
        </p:spPr>
        <p:txBody>
          <a:bodyPr/>
          <a:lstStyle/>
          <a:p>
            <a:r>
              <a:rPr lang="en-US" sz="1500" dirty="0" smtClean="0">
                <a:solidFill>
                  <a:schemeClr val="tx2">
                    <a:lumMod val="10000"/>
                  </a:schemeClr>
                </a:solidFill>
              </a:rPr>
              <a:t>       </a:t>
            </a:r>
            <a:r>
              <a:rPr lang="en-US" sz="1500" dirty="0" smtClean="0">
                <a:solidFill>
                  <a:schemeClr val="bg1">
                    <a:lumMod val="10000"/>
                  </a:schemeClr>
                </a:solidFill>
              </a:rPr>
              <a:t>This </a:t>
            </a:r>
            <a:r>
              <a:rPr lang="en-US" sz="1500" dirty="0" smtClean="0">
                <a:solidFill>
                  <a:schemeClr val="bg1">
                    <a:lumMod val="10000"/>
                  </a:schemeClr>
                </a:solidFill>
              </a:rPr>
              <a:t>research represents a significant advancement in tuberculosis (TB) detection using deep learning models. A diverse chest X-ray dataset, combined with careful data balancing techniques, enabled the development of robust models capable of generalizing across varied patient groups. Among the tested algorithms, </a:t>
            </a:r>
            <a:r>
              <a:rPr lang="en-US" sz="1500" b="1" dirty="0" smtClean="0">
                <a:solidFill>
                  <a:schemeClr val="bg1">
                    <a:lumMod val="10000"/>
                  </a:schemeClr>
                </a:solidFill>
              </a:rPr>
              <a:t>Xception emerged as the top performer</a:t>
            </a:r>
            <a:r>
              <a:rPr lang="en-US" sz="1500" dirty="0" smtClean="0">
                <a:solidFill>
                  <a:schemeClr val="bg1">
                    <a:lumMod val="10000"/>
                  </a:schemeClr>
                </a:solidFill>
              </a:rPr>
              <a:t>, achieving exceptional accuracy and precision in distinguishing TB-positive and normal cases. The promising results from all models highlight their potential for real-time TB diagnosis. Ongoing refinement and exploration of advanced methods will further enhance accuracy and reliability, underscoring the transformative role of deep learning in medical diagnostics and public health.</a:t>
            </a:r>
            <a:endParaRPr lang="en-US" sz="1500" dirty="0" smtClean="0">
              <a:solidFill>
                <a:schemeClr val="bg1">
                  <a:lumMod val="1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1"/>
          <p:cNvSpPr txBox="1">
            <a:spLocks noGrp="1"/>
          </p:cNvSpPr>
          <p:nvPr>
            <p:ph type="title"/>
          </p:nvPr>
        </p:nvSpPr>
        <p:spPr>
          <a:xfrm>
            <a:off x="395536" y="411510"/>
            <a:ext cx="7704000" cy="572700"/>
          </a:xfrm>
          <a:prstGeom prst="rect">
            <a:avLst/>
          </a:prstGeom>
        </p:spPr>
        <p:txBody>
          <a:bodyPr spcFirstLastPara="1" wrap="square" lIns="91425" tIns="91425" rIns="91425" bIns="91425" anchor="t" anchorCtr="0">
            <a:noAutofit/>
          </a:bodyPr>
          <a:lstStyle/>
          <a:p>
            <a:r>
              <a:rPr lang="en-US" dirty="0" smtClean="0"/>
              <a:t>Future Works</a:t>
            </a:r>
            <a:r>
              <a:rPr lang="en-US" dirty="0" smtClean="0"/>
              <a:t/>
            </a:r>
            <a:br>
              <a:rPr lang="en-US" dirty="0" smtClean="0"/>
            </a:br>
            <a:endParaRPr dirty="0"/>
          </a:p>
        </p:txBody>
      </p:sp>
      <p:sp>
        <p:nvSpPr>
          <p:cNvPr id="457" name="Google Shape;457;p4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dirty="0"/>
          </a:p>
        </p:txBody>
      </p:sp>
      <p:sp>
        <p:nvSpPr>
          <p:cNvPr id="13" name="Subtitle 12"/>
          <p:cNvSpPr>
            <a:spLocks noGrp="1"/>
          </p:cNvSpPr>
          <p:nvPr>
            <p:ph type="subTitle" idx="1"/>
          </p:nvPr>
        </p:nvSpPr>
        <p:spPr>
          <a:xfrm>
            <a:off x="0" y="1059582"/>
            <a:ext cx="8964488" cy="3672408"/>
          </a:xfrm>
        </p:spPr>
        <p:txBody>
          <a:bodyPr/>
          <a:lstStyle/>
          <a:p>
            <a:pPr marL="482600" indent="-342900"/>
            <a:r>
              <a:rPr lang="en-US" b="1" dirty="0" smtClean="0">
                <a:solidFill>
                  <a:schemeClr val="bg1">
                    <a:lumMod val="10000"/>
                  </a:schemeClr>
                </a:solidFill>
              </a:rPr>
              <a:t>1. Integration </a:t>
            </a:r>
            <a:r>
              <a:rPr lang="en-US" b="1" dirty="0" smtClean="0">
                <a:solidFill>
                  <a:schemeClr val="bg1">
                    <a:lumMod val="10000"/>
                  </a:schemeClr>
                </a:solidFill>
              </a:rPr>
              <a:t>of Multimodal Data</a:t>
            </a:r>
            <a:endParaRPr lang="en-US" dirty="0" smtClean="0">
              <a:solidFill>
                <a:schemeClr val="bg1">
                  <a:lumMod val="10000"/>
                </a:schemeClr>
              </a:solidFill>
            </a:endParaRPr>
          </a:p>
          <a:p>
            <a:pPr marL="482600" indent="-342900"/>
            <a:r>
              <a:rPr lang="en-US" dirty="0" smtClean="0">
                <a:solidFill>
                  <a:schemeClr val="bg1">
                    <a:lumMod val="10000"/>
                  </a:schemeClr>
                </a:solidFill>
              </a:rPr>
              <a:t>    Combine </a:t>
            </a:r>
            <a:r>
              <a:rPr lang="en-US" dirty="0" smtClean="0">
                <a:solidFill>
                  <a:schemeClr val="bg1">
                    <a:lumMod val="10000"/>
                  </a:schemeClr>
                </a:solidFill>
              </a:rPr>
              <a:t>clinical records, lab results, and genetic info for more precise TB predictions</a:t>
            </a:r>
            <a:r>
              <a:rPr lang="en-US" dirty="0" smtClean="0">
                <a:solidFill>
                  <a:schemeClr val="bg1">
                    <a:lumMod val="10000"/>
                  </a:schemeClr>
                </a:solidFill>
              </a:rPr>
              <a:t>.</a:t>
            </a:r>
          </a:p>
          <a:p>
            <a:pPr marL="482600" indent="-342900"/>
            <a:endParaRPr lang="en-US" dirty="0" smtClean="0">
              <a:solidFill>
                <a:schemeClr val="bg1">
                  <a:lumMod val="10000"/>
                </a:schemeClr>
              </a:solidFill>
            </a:endParaRPr>
          </a:p>
          <a:p>
            <a:pPr marL="482600" indent="-342900"/>
            <a:r>
              <a:rPr lang="en-US" b="1" dirty="0" smtClean="0">
                <a:solidFill>
                  <a:schemeClr val="bg1">
                    <a:lumMod val="10000"/>
                  </a:schemeClr>
                </a:solidFill>
              </a:rPr>
              <a:t>2. Explainability </a:t>
            </a:r>
            <a:r>
              <a:rPr lang="en-US" b="1" dirty="0" smtClean="0">
                <a:solidFill>
                  <a:schemeClr val="bg1">
                    <a:lumMod val="10000"/>
                  </a:schemeClr>
                </a:solidFill>
              </a:rPr>
              <a:t>and Interpretability</a:t>
            </a:r>
            <a:endParaRPr lang="en-US" dirty="0" smtClean="0">
              <a:solidFill>
                <a:schemeClr val="bg1">
                  <a:lumMod val="10000"/>
                </a:schemeClr>
              </a:solidFill>
            </a:endParaRPr>
          </a:p>
          <a:p>
            <a:pPr marL="482600" indent="-342900"/>
            <a:r>
              <a:rPr lang="en-US" dirty="0" smtClean="0">
                <a:solidFill>
                  <a:schemeClr val="bg1">
                    <a:lumMod val="10000"/>
                  </a:schemeClr>
                </a:solidFill>
              </a:rPr>
              <a:t>    Develop </a:t>
            </a:r>
            <a:r>
              <a:rPr lang="en-US" dirty="0" smtClean="0">
                <a:solidFill>
                  <a:schemeClr val="bg1">
                    <a:lumMod val="10000"/>
                  </a:schemeClr>
                </a:solidFill>
              </a:rPr>
              <a:t>methods to explain model predictions clearly to clinicians</a:t>
            </a:r>
            <a:r>
              <a:rPr lang="en-US" dirty="0" smtClean="0">
                <a:solidFill>
                  <a:schemeClr val="bg1">
                    <a:lumMod val="10000"/>
                  </a:schemeClr>
                </a:solidFill>
              </a:rPr>
              <a:t>.</a:t>
            </a:r>
          </a:p>
          <a:p>
            <a:pPr marL="482600" indent="-342900"/>
            <a:endParaRPr lang="en-US" dirty="0" smtClean="0">
              <a:solidFill>
                <a:schemeClr val="bg1">
                  <a:lumMod val="10000"/>
                </a:schemeClr>
              </a:solidFill>
            </a:endParaRPr>
          </a:p>
          <a:p>
            <a:pPr marL="482600" indent="-342900"/>
            <a:r>
              <a:rPr lang="en-US" b="1" dirty="0" smtClean="0">
                <a:solidFill>
                  <a:schemeClr val="bg1">
                    <a:lumMod val="10000"/>
                  </a:schemeClr>
                </a:solidFill>
              </a:rPr>
              <a:t>3. Real-Time </a:t>
            </a:r>
            <a:r>
              <a:rPr lang="en-US" b="1" dirty="0" smtClean="0">
                <a:solidFill>
                  <a:schemeClr val="bg1">
                    <a:lumMod val="10000"/>
                  </a:schemeClr>
                </a:solidFill>
              </a:rPr>
              <a:t>Deployment</a:t>
            </a:r>
            <a:endParaRPr lang="en-US" dirty="0" smtClean="0">
              <a:solidFill>
                <a:schemeClr val="bg1">
                  <a:lumMod val="10000"/>
                </a:schemeClr>
              </a:solidFill>
            </a:endParaRPr>
          </a:p>
          <a:p>
            <a:pPr marL="482600" indent="-342900"/>
            <a:r>
              <a:rPr lang="en-US" dirty="0" smtClean="0">
                <a:solidFill>
                  <a:schemeClr val="bg1">
                    <a:lumMod val="10000"/>
                  </a:schemeClr>
                </a:solidFill>
              </a:rPr>
              <a:t>    Integrate </a:t>
            </a:r>
            <a:r>
              <a:rPr lang="en-US" dirty="0" smtClean="0">
                <a:solidFill>
                  <a:schemeClr val="bg1">
                    <a:lumMod val="10000"/>
                  </a:schemeClr>
                </a:solidFill>
              </a:rPr>
              <a:t>models into hospital systems (e.g., PACS) for seamless clinical use</a:t>
            </a:r>
            <a:r>
              <a:rPr lang="en-US" dirty="0" smtClean="0">
                <a:solidFill>
                  <a:schemeClr val="bg1">
                    <a:lumMod val="10000"/>
                  </a:schemeClr>
                </a:solidFill>
              </a:rPr>
              <a:t>.</a:t>
            </a:r>
          </a:p>
          <a:p>
            <a:pPr marL="482600" indent="-342900"/>
            <a:endParaRPr lang="en-US" dirty="0" smtClean="0">
              <a:solidFill>
                <a:schemeClr val="bg1">
                  <a:lumMod val="10000"/>
                </a:schemeClr>
              </a:solidFill>
            </a:endParaRPr>
          </a:p>
          <a:p>
            <a:pPr marL="482600" indent="-342900"/>
            <a:r>
              <a:rPr lang="en-US" b="1" dirty="0" smtClean="0">
                <a:solidFill>
                  <a:schemeClr val="bg1">
                    <a:lumMod val="10000"/>
                  </a:schemeClr>
                </a:solidFill>
              </a:rPr>
              <a:t>4. Continuous </a:t>
            </a:r>
            <a:r>
              <a:rPr lang="en-US" b="1" dirty="0" smtClean="0">
                <a:solidFill>
                  <a:schemeClr val="bg1">
                    <a:lumMod val="10000"/>
                  </a:schemeClr>
                </a:solidFill>
              </a:rPr>
              <a:t>Dataset Expansion</a:t>
            </a:r>
            <a:endParaRPr lang="en-US" dirty="0" smtClean="0">
              <a:solidFill>
                <a:schemeClr val="bg1">
                  <a:lumMod val="10000"/>
                </a:schemeClr>
              </a:solidFill>
            </a:endParaRPr>
          </a:p>
          <a:p>
            <a:pPr marL="482600" indent="-342900"/>
            <a:r>
              <a:rPr lang="en-US" dirty="0" smtClean="0">
                <a:solidFill>
                  <a:schemeClr val="bg1">
                    <a:lumMod val="10000"/>
                  </a:schemeClr>
                </a:solidFill>
              </a:rPr>
              <a:t>    Regularly </a:t>
            </a:r>
            <a:r>
              <a:rPr lang="en-US" dirty="0" smtClean="0">
                <a:solidFill>
                  <a:schemeClr val="bg1">
                    <a:lumMod val="10000"/>
                  </a:schemeClr>
                </a:solidFill>
              </a:rPr>
              <a:t>grow datasets with diverse global data to improve model robustness</a:t>
            </a:r>
            <a:r>
              <a:rPr lang="en-US" dirty="0" smtClean="0">
                <a:solidFill>
                  <a:schemeClr val="bg1">
                    <a:lumMod val="10000"/>
                  </a:schemeClr>
                </a:solidFill>
              </a:rPr>
              <a:t>.</a:t>
            </a:r>
          </a:p>
          <a:p>
            <a:pPr marL="482600" indent="-342900"/>
            <a:endParaRPr lang="en-US" dirty="0" smtClean="0">
              <a:solidFill>
                <a:schemeClr val="bg1">
                  <a:lumMod val="10000"/>
                </a:schemeClr>
              </a:solidFill>
            </a:endParaRPr>
          </a:p>
          <a:p>
            <a:pPr marL="482600" indent="-342900"/>
            <a:r>
              <a:rPr lang="en-US" b="1" dirty="0" smtClean="0">
                <a:solidFill>
                  <a:schemeClr val="bg1">
                    <a:lumMod val="10000"/>
                  </a:schemeClr>
                </a:solidFill>
              </a:rPr>
              <a:t>5. Benchmarking </a:t>
            </a:r>
            <a:r>
              <a:rPr lang="en-US" b="1" dirty="0" smtClean="0">
                <a:solidFill>
                  <a:schemeClr val="bg1">
                    <a:lumMod val="10000"/>
                  </a:schemeClr>
                </a:solidFill>
              </a:rPr>
              <a:t>Against External Data</a:t>
            </a:r>
            <a:endParaRPr lang="en-US" dirty="0" smtClean="0">
              <a:solidFill>
                <a:schemeClr val="bg1">
                  <a:lumMod val="10000"/>
                </a:schemeClr>
              </a:solidFill>
            </a:endParaRPr>
          </a:p>
          <a:p>
            <a:pPr marL="482600" indent="-342900"/>
            <a:r>
              <a:rPr lang="en-US" dirty="0" smtClean="0">
                <a:solidFill>
                  <a:schemeClr val="bg1">
                    <a:lumMod val="10000"/>
                  </a:schemeClr>
                </a:solidFill>
              </a:rPr>
              <a:t>    Test </a:t>
            </a:r>
            <a:r>
              <a:rPr lang="en-US" dirty="0" smtClean="0">
                <a:solidFill>
                  <a:schemeClr val="bg1">
                    <a:lumMod val="10000"/>
                  </a:schemeClr>
                </a:solidFill>
              </a:rPr>
              <a:t>models on external datasets to ensure generalization and detect biases.</a:t>
            </a:r>
          </a:p>
          <a:p>
            <a:endParaRPr lang="en-US" dirty="0">
              <a:solidFill>
                <a:schemeClr val="tx2">
                  <a:lumMod val="1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57" name="Google Shape;457;p4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dirty="0"/>
          </a:p>
        </p:txBody>
      </p:sp>
      <p:sp>
        <p:nvSpPr>
          <p:cNvPr id="11" name="Google Shape;799;p56"/>
          <p:cNvSpPr txBox="1">
            <a:spLocks/>
          </p:cNvSpPr>
          <p:nvPr/>
        </p:nvSpPr>
        <p:spPr>
          <a:xfrm>
            <a:off x="2195736" y="1707654"/>
            <a:ext cx="4448100" cy="10587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3000"/>
              <a:buFont typeface="Quicksand"/>
              <a:buNone/>
              <a:tabLst/>
              <a:defRPr/>
            </a:pPr>
            <a:r>
              <a:rPr kumimoji="0" lang="en-US" sz="8000" b="1" i="0" u="none" strike="noStrike" kern="0" cap="none" spc="0" normalizeH="0" baseline="0" noProof="0" dirty="0" smtClean="0">
                <a:ln>
                  <a:noFill/>
                </a:ln>
                <a:solidFill>
                  <a:schemeClr val="dk1"/>
                </a:solidFill>
                <a:effectLst/>
                <a:uLnTx/>
                <a:uFillTx/>
                <a:latin typeface="Quicksand"/>
                <a:ea typeface="Quicksand"/>
                <a:cs typeface="Quicksand"/>
                <a:sym typeface="Quicksand"/>
              </a:rPr>
              <a:t>Thanks</a:t>
            </a:r>
            <a:r>
              <a:rPr kumimoji="0" lang="en-US" sz="8000" b="1" i="0" u="none" strike="noStrike" kern="0" cap="none" spc="0" normalizeH="0" baseline="0" noProof="0" dirty="0" smtClean="0">
                <a:ln>
                  <a:noFill/>
                </a:ln>
                <a:solidFill>
                  <a:schemeClr val="dk1"/>
                </a:solidFill>
                <a:effectLst/>
                <a:uLnTx/>
                <a:uFillTx/>
                <a:latin typeface="Quicksand"/>
                <a:ea typeface="Quicksand"/>
                <a:cs typeface="Quicksand"/>
                <a:sym typeface="Quicksand"/>
              </a:rPr>
              <a:t>!</a:t>
            </a:r>
            <a:endParaRPr kumimoji="0" lang="en-US" sz="8000" b="1" i="0" u="none" strike="noStrike" kern="0" cap="none" spc="0" normalizeH="0" baseline="0" noProof="0" dirty="0">
              <a:ln>
                <a:noFill/>
              </a:ln>
              <a:solidFill>
                <a:schemeClr val="dk1"/>
              </a:solidFill>
              <a:effectLst/>
              <a:uLnTx/>
              <a:uFillTx/>
              <a:latin typeface="Quicksand"/>
              <a:ea typeface="Quicksand"/>
              <a:cs typeface="Quicksand"/>
              <a:sym typeface="Quicksand"/>
            </a:endParaRPr>
          </a:p>
        </p:txBody>
      </p:sp>
      <p:cxnSp>
        <p:nvCxnSpPr>
          <p:cNvPr id="12" name="Google Shape;802;p56"/>
          <p:cNvCxnSpPr/>
          <p:nvPr/>
        </p:nvCxnSpPr>
        <p:spPr>
          <a:xfrm>
            <a:off x="2195736" y="2931790"/>
            <a:ext cx="4740000" cy="0"/>
          </a:xfrm>
          <a:prstGeom prst="straightConnector1">
            <a:avLst/>
          </a:prstGeom>
          <a:noFill/>
          <a:ln w="19050" cap="flat" cmpd="sng">
            <a:solidFill>
              <a:schemeClr val="lt1"/>
            </a:solidFill>
            <a:prstDash val="solid"/>
            <a:round/>
            <a:headEnd type="oval" w="med" len="med"/>
            <a:tailEnd type="oval" w="med" len="med"/>
          </a:ln>
        </p:spPr>
      </p:cxnSp>
      <p:sp>
        <p:nvSpPr>
          <p:cNvPr id="14" name="Google Shape;803;p56"/>
          <p:cNvSpPr/>
          <p:nvPr/>
        </p:nvSpPr>
        <p:spPr>
          <a:xfrm>
            <a:off x="1619672" y="2211710"/>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804;p56"/>
          <p:cNvSpPr/>
          <p:nvPr/>
        </p:nvSpPr>
        <p:spPr>
          <a:xfrm>
            <a:off x="6948264" y="2139702"/>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467544" y="339502"/>
            <a:ext cx="7704000" cy="572700"/>
          </a:xfrm>
          <a:prstGeom prst="rect">
            <a:avLst/>
          </a:prstGeom>
        </p:spPr>
        <p:txBody>
          <a:bodyPr spcFirstLastPara="1" wrap="square" lIns="91425" tIns="91425" rIns="91425" bIns="91425" anchor="t" anchorCtr="0">
            <a:noAutofit/>
          </a:bodyPr>
          <a:lstStyle/>
          <a:p>
            <a:pPr lvl="0"/>
            <a:r>
              <a:rPr lang="en-US" dirty="0" smtClean="0"/>
              <a:t>Introduction</a:t>
            </a:r>
            <a:endParaRPr dirty="0"/>
          </a:p>
        </p:txBody>
      </p:sp>
      <p:sp>
        <p:nvSpPr>
          <p:cNvPr id="342" name="Google Shape;342;p33"/>
          <p:cNvSpPr txBox="1">
            <a:spLocks noGrp="1"/>
          </p:cNvSpPr>
          <p:nvPr>
            <p:ph type="subTitle" idx="1"/>
          </p:nvPr>
        </p:nvSpPr>
        <p:spPr>
          <a:xfrm>
            <a:off x="179512" y="915566"/>
            <a:ext cx="8352928" cy="3528392"/>
          </a:xfrm>
          <a:prstGeom prst="rect">
            <a:avLst/>
          </a:prstGeom>
        </p:spPr>
        <p:txBody>
          <a:bodyPr spcFirstLastPara="1" wrap="square" lIns="91425" tIns="91425" rIns="91425" bIns="91425" anchor="t" anchorCtr="0">
            <a:noAutofit/>
          </a:bodyPr>
          <a:lstStyle/>
          <a:p>
            <a:r>
              <a:rPr lang="en-US" b="1" dirty="0" smtClean="0">
                <a:solidFill>
                  <a:schemeClr val="bg1">
                    <a:lumMod val="10000"/>
                  </a:schemeClr>
                </a:solidFill>
              </a:rPr>
              <a:t>Global Health </a:t>
            </a:r>
            <a:r>
              <a:rPr lang="en-US" b="1" dirty="0" smtClean="0">
                <a:solidFill>
                  <a:schemeClr val="bg1">
                    <a:lumMod val="10000"/>
                  </a:schemeClr>
                </a:solidFill>
              </a:rPr>
              <a:t>Impact:</a:t>
            </a:r>
            <a:r>
              <a:rPr lang="en-US" dirty="0" smtClean="0">
                <a:solidFill>
                  <a:schemeClr val="bg1">
                    <a:lumMod val="10000"/>
                  </a:schemeClr>
                </a:solidFill>
              </a:rPr>
              <a:t/>
            </a:r>
            <a:br>
              <a:rPr lang="en-US" dirty="0" smtClean="0">
                <a:solidFill>
                  <a:schemeClr val="bg1">
                    <a:lumMod val="10000"/>
                  </a:schemeClr>
                </a:solidFill>
              </a:rPr>
            </a:br>
            <a:r>
              <a:rPr lang="en-US" dirty="0" smtClean="0">
                <a:solidFill>
                  <a:schemeClr val="bg1">
                    <a:lumMod val="10000"/>
                  </a:schemeClr>
                </a:solidFill>
              </a:rPr>
              <a:t>Tuberculosis (TB) is one of the leading infectious diseases worldwide, posing a major public health challenge, particularly in low-resource settings. Early and accurate detection is crucial to control its spread and improve patient outcomes</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Limitations of Traditional </a:t>
            </a:r>
            <a:r>
              <a:rPr lang="en-US" b="1" dirty="0" smtClean="0">
                <a:solidFill>
                  <a:schemeClr val="bg1">
                    <a:lumMod val="10000"/>
                  </a:schemeClr>
                </a:solidFill>
              </a:rPr>
              <a:t>Methods:</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Sputum </a:t>
            </a:r>
            <a:r>
              <a:rPr lang="en-US" dirty="0" smtClean="0">
                <a:solidFill>
                  <a:schemeClr val="bg1">
                    <a:lumMod val="10000"/>
                  </a:schemeClr>
                </a:solidFill>
              </a:rPr>
              <a:t>microscopy is time-consuming and less effective for patients with low bacterial loads.</a:t>
            </a:r>
          </a:p>
          <a:p>
            <a:pPr>
              <a:buFont typeface="Arial" pitchFamily="34" charset="0"/>
              <a:buChar char="•"/>
            </a:pPr>
            <a:r>
              <a:rPr lang="en-US" dirty="0" smtClean="0">
                <a:solidFill>
                  <a:schemeClr val="bg1">
                    <a:lumMod val="10000"/>
                  </a:schemeClr>
                </a:solidFill>
              </a:rPr>
              <a:t>Manual </a:t>
            </a:r>
            <a:r>
              <a:rPr lang="en-US" dirty="0" smtClean="0">
                <a:solidFill>
                  <a:schemeClr val="bg1">
                    <a:lumMod val="10000"/>
                  </a:schemeClr>
                </a:solidFill>
              </a:rPr>
              <a:t>interpretation of chest X-rays is subjective, requiring experienced radiologists, </a:t>
            </a:r>
            <a:r>
              <a:rPr lang="en-US" dirty="0" smtClean="0">
                <a:solidFill>
                  <a:schemeClr val="bg1">
                    <a:lumMod val="10000"/>
                  </a:schemeClr>
                </a:solidFill>
              </a:rPr>
              <a:t>leading to </a:t>
            </a:r>
            <a:r>
              <a:rPr lang="en-US" dirty="0" smtClean="0">
                <a:solidFill>
                  <a:schemeClr val="bg1">
                    <a:lumMod val="10000"/>
                  </a:schemeClr>
                </a:solidFill>
              </a:rPr>
              <a:t>delays and potential errors.</a:t>
            </a:r>
          </a:p>
          <a:p>
            <a:pPr>
              <a:buFont typeface="Arial" pitchFamily="34" charset="0"/>
              <a:buChar char="•"/>
            </a:pPr>
            <a:r>
              <a:rPr lang="en-US" dirty="0" smtClean="0">
                <a:solidFill>
                  <a:schemeClr val="bg1">
                    <a:lumMod val="10000"/>
                  </a:schemeClr>
                </a:solidFill>
              </a:rPr>
              <a:t>Existing </a:t>
            </a:r>
            <a:r>
              <a:rPr lang="en-US" dirty="0" smtClean="0">
                <a:solidFill>
                  <a:schemeClr val="bg1">
                    <a:lumMod val="10000"/>
                  </a:schemeClr>
                </a:solidFill>
              </a:rPr>
              <a:t>Computer-Aided Diagnosis (CAD) systems, while promising, often suffer from limited </a:t>
            </a:r>
            <a:r>
              <a:rPr lang="en-US" dirty="0" smtClean="0">
                <a:solidFill>
                  <a:schemeClr val="bg1">
                    <a:lumMod val="10000"/>
                  </a:schemeClr>
                </a:solidFill>
              </a:rPr>
              <a:t> accuracy.</a:t>
            </a:r>
          </a:p>
          <a:p>
            <a:pPr>
              <a:buFont typeface="Arial" pitchFamily="34" charset="0"/>
              <a:buChar char="•"/>
            </a:pPr>
            <a:endParaRPr lang="en-US" dirty="0" smtClean="0">
              <a:solidFill>
                <a:schemeClr val="bg1">
                  <a:lumMod val="10000"/>
                </a:schemeClr>
              </a:solidFill>
            </a:endParaRPr>
          </a:p>
          <a:p>
            <a:r>
              <a:rPr lang="en-US" b="1" dirty="0" smtClean="0">
                <a:solidFill>
                  <a:schemeClr val="bg1">
                    <a:lumMod val="10000"/>
                  </a:schemeClr>
                </a:solidFill>
              </a:rPr>
              <a:t>Need for </a:t>
            </a:r>
            <a:r>
              <a:rPr lang="en-US" b="1" dirty="0" smtClean="0">
                <a:solidFill>
                  <a:schemeClr val="bg1">
                    <a:lumMod val="10000"/>
                  </a:schemeClr>
                </a:solidFill>
              </a:rPr>
              <a:t>Automation:</a:t>
            </a:r>
            <a:r>
              <a:rPr lang="en-US" dirty="0" smtClean="0">
                <a:solidFill>
                  <a:schemeClr val="bg1">
                    <a:lumMod val="10000"/>
                  </a:schemeClr>
                </a:solidFill>
              </a:rPr>
              <a:t/>
            </a:r>
            <a:br>
              <a:rPr lang="en-US" dirty="0" smtClean="0">
                <a:solidFill>
                  <a:schemeClr val="bg1">
                    <a:lumMod val="10000"/>
                  </a:schemeClr>
                </a:solidFill>
              </a:rPr>
            </a:br>
            <a:r>
              <a:rPr lang="en-US" dirty="0" smtClean="0">
                <a:solidFill>
                  <a:schemeClr val="bg1">
                    <a:lumMod val="10000"/>
                  </a:schemeClr>
                </a:solidFill>
              </a:rPr>
              <a:t>There is an urgent need for advanced, automated systems that can rapidly and accurately detect TB from medical images, reducing diagnostic delays and supporting clinical decisions.</a:t>
            </a:r>
            <a:endParaRPr lang="en-US" dirty="0" smtClean="0">
              <a:solidFill>
                <a:schemeClr val="bg1">
                  <a:lumMod val="10000"/>
                </a:schemeClr>
              </a:solidFill>
            </a:endParaRPr>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33"/>
          <p:cNvSpPr txBox="1">
            <a:spLocks noGrp="1"/>
          </p:cNvSpPr>
          <p:nvPr>
            <p:ph type="subTitle" idx="1"/>
          </p:nvPr>
        </p:nvSpPr>
        <p:spPr>
          <a:xfrm>
            <a:off x="179512" y="411510"/>
            <a:ext cx="8748464" cy="4320480"/>
          </a:xfrm>
          <a:prstGeom prst="rect">
            <a:avLst/>
          </a:prstGeom>
        </p:spPr>
        <p:txBody>
          <a:bodyPr spcFirstLastPara="1" wrap="square" lIns="91425" tIns="91425" rIns="91425" bIns="91425" anchor="t" anchorCtr="0">
            <a:noAutofit/>
          </a:bodyPr>
          <a:lstStyle/>
          <a:p>
            <a:r>
              <a:rPr lang="en-US" dirty="0" smtClean="0">
                <a:solidFill>
                  <a:schemeClr val="bg1">
                    <a:lumMod val="10000"/>
                  </a:schemeClr>
                </a:solidFill>
              </a:rPr>
              <a:t> </a:t>
            </a:r>
            <a:r>
              <a:rPr lang="en-US" b="1" dirty="0" smtClean="0">
                <a:solidFill>
                  <a:schemeClr val="bg1">
                    <a:lumMod val="10000"/>
                  </a:schemeClr>
                </a:solidFill>
              </a:rPr>
              <a:t>Objective:</a:t>
            </a:r>
            <a:r>
              <a:rPr lang="en-US" dirty="0" smtClean="0">
                <a:solidFill>
                  <a:schemeClr val="bg1">
                    <a:lumMod val="10000"/>
                  </a:schemeClr>
                </a:solidFill>
              </a:rPr>
              <a:t/>
            </a:r>
            <a:br>
              <a:rPr lang="en-US" dirty="0" smtClean="0">
                <a:solidFill>
                  <a:schemeClr val="bg1">
                    <a:lumMod val="10000"/>
                  </a:schemeClr>
                </a:solidFill>
              </a:rPr>
            </a:br>
            <a:r>
              <a:rPr lang="en-US" dirty="0" smtClean="0">
                <a:solidFill>
                  <a:schemeClr val="bg1">
                    <a:lumMod val="10000"/>
                  </a:schemeClr>
                </a:solidFill>
              </a:rPr>
              <a:t>To develop an automated TB detection system using deep learning models to analyze chest X-ray images, enhancing diagnostic speed and reliability</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Type of Task</a:t>
            </a:r>
            <a:endParaRPr lang="en-US" dirty="0" smtClean="0">
              <a:solidFill>
                <a:schemeClr val="bg1">
                  <a:lumMod val="10000"/>
                </a:schemeClr>
              </a:solidFill>
            </a:endParaRPr>
          </a:p>
          <a:p>
            <a:r>
              <a:rPr lang="en-US" b="1" dirty="0" smtClean="0">
                <a:solidFill>
                  <a:schemeClr val="bg1">
                    <a:lumMod val="10000"/>
                  </a:schemeClr>
                </a:solidFill>
              </a:rPr>
              <a:t>Binary </a:t>
            </a:r>
            <a:r>
              <a:rPr lang="en-US" b="1" dirty="0" smtClean="0">
                <a:solidFill>
                  <a:schemeClr val="bg1">
                    <a:lumMod val="10000"/>
                  </a:schemeClr>
                </a:solidFill>
              </a:rPr>
              <a:t>Classification</a:t>
            </a:r>
            <a:r>
              <a:rPr lang="en-US" dirty="0" smtClean="0">
                <a:solidFill>
                  <a:schemeClr val="bg1">
                    <a:lumMod val="10000"/>
                  </a:schemeClr>
                </a:solidFill>
              </a:rPr>
              <a:t>: Classifies </a:t>
            </a:r>
            <a:r>
              <a:rPr lang="en-US" dirty="0" smtClean="0">
                <a:solidFill>
                  <a:schemeClr val="bg1">
                    <a:lumMod val="10000"/>
                  </a:schemeClr>
                </a:solidFill>
              </a:rPr>
              <a:t>chest X-ray images </a:t>
            </a:r>
            <a:r>
              <a:rPr lang="en-US" dirty="0" smtClean="0">
                <a:solidFill>
                  <a:schemeClr val="bg1">
                    <a:lumMod val="10000"/>
                  </a:schemeClr>
                </a:solidFill>
              </a:rPr>
              <a:t>into </a:t>
            </a:r>
            <a:r>
              <a:rPr lang="en-US" b="1" dirty="0" smtClean="0">
                <a:solidFill>
                  <a:schemeClr val="bg1">
                    <a:lumMod val="10000"/>
                  </a:schemeClr>
                </a:solidFill>
              </a:rPr>
              <a:t>Normal </a:t>
            </a:r>
            <a:r>
              <a:rPr lang="en-US" b="1" dirty="0" smtClean="0">
                <a:solidFill>
                  <a:schemeClr val="bg1">
                    <a:lumMod val="10000"/>
                  </a:schemeClr>
                </a:solidFill>
              </a:rPr>
              <a:t>(No </a:t>
            </a:r>
            <a:r>
              <a:rPr lang="en-US" b="1" dirty="0" smtClean="0">
                <a:solidFill>
                  <a:schemeClr val="bg1">
                    <a:lumMod val="10000"/>
                  </a:schemeClr>
                </a:solidFill>
              </a:rPr>
              <a:t>TB)</a:t>
            </a:r>
            <a:r>
              <a:rPr lang="en-US" dirty="0" smtClean="0">
                <a:solidFill>
                  <a:schemeClr val="bg1">
                    <a:lumMod val="10000"/>
                  </a:schemeClr>
                </a:solidFill>
              </a:rPr>
              <a:t> and </a:t>
            </a:r>
            <a:r>
              <a:rPr lang="en-US" b="1" dirty="0" smtClean="0">
                <a:solidFill>
                  <a:schemeClr val="bg1">
                    <a:lumMod val="10000"/>
                  </a:schemeClr>
                </a:solidFill>
              </a:rPr>
              <a:t>TB Positive</a:t>
            </a:r>
          </a:p>
          <a:p>
            <a:endParaRPr lang="en-US" dirty="0" smtClean="0">
              <a:solidFill>
                <a:schemeClr val="bg1">
                  <a:lumMod val="10000"/>
                </a:schemeClr>
              </a:solidFill>
            </a:endParaRPr>
          </a:p>
          <a:p>
            <a:r>
              <a:rPr lang="en-US" b="1" dirty="0" smtClean="0">
                <a:solidFill>
                  <a:schemeClr val="bg1">
                    <a:lumMod val="10000"/>
                  </a:schemeClr>
                </a:solidFill>
              </a:rPr>
              <a:t>Dataset </a:t>
            </a:r>
            <a:r>
              <a:rPr lang="en-US" b="1" dirty="0" smtClean="0">
                <a:solidFill>
                  <a:schemeClr val="bg1">
                    <a:lumMod val="10000"/>
                  </a:schemeClr>
                </a:solidFill>
              </a:rPr>
              <a:t>Used:</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The chest X-ray dataset was sourced from </a:t>
            </a:r>
            <a:r>
              <a:rPr lang="en-US" b="1" dirty="0" smtClean="0">
                <a:solidFill>
                  <a:schemeClr val="bg1">
                    <a:lumMod val="10000"/>
                  </a:schemeClr>
                </a:solidFill>
              </a:rPr>
              <a:t>Kaggle</a:t>
            </a:r>
            <a:r>
              <a:rPr lang="en-US" dirty="0" smtClean="0">
                <a:solidFill>
                  <a:schemeClr val="bg1">
                    <a:lumMod val="10000"/>
                  </a:schemeClr>
                </a:solidFill>
              </a:rPr>
              <a:t>, containing images of patients diagnosed as either TB-positive or normal.</a:t>
            </a:r>
          </a:p>
          <a:p>
            <a:pPr>
              <a:buFont typeface="Arial" pitchFamily="34" charset="0"/>
              <a:buChar char="•"/>
            </a:pPr>
            <a:r>
              <a:rPr lang="en-US" dirty="0" smtClean="0">
                <a:solidFill>
                  <a:schemeClr val="bg1">
                    <a:lumMod val="10000"/>
                  </a:schemeClr>
                </a:solidFill>
              </a:rPr>
              <a:t>Images were resized to 224×224 pixels for consistency with deep learning model requirements.</a:t>
            </a:r>
          </a:p>
          <a:p>
            <a:pPr>
              <a:buFont typeface="Arial" pitchFamily="34" charset="0"/>
              <a:buChar char="•"/>
            </a:pPr>
            <a:r>
              <a:rPr lang="en-US" dirty="0" smtClean="0">
                <a:solidFill>
                  <a:schemeClr val="bg1">
                    <a:lumMod val="10000"/>
                  </a:schemeClr>
                </a:solidFill>
              </a:rPr>
              <a:t>Data balancing and augmentation techniques were applied to address class imbalance and improve model </a:t>
            </a:r>
            <a:r>
              <a:rPr lang="en-US" dirty="0" smtClean="0">
                <a:solidFill>
                  <a:schemeClr val="bg1">
                    <a:lumMod val="10000"/>
                  </a:schemeClr>
                </a:solidFill>
              </a:rPr>
              <a:t>robustness</a:t>
            </a:r>
          </a:p>
          <a:p>
            <a:pPr>
              <a:buFont typeface="Arial" pitchFamily="34" charset="0"/>
              <a:buChar char="•"/>
            </a:pPr>
            <a:endParaRPr lang="en-US" dirty="0" smtClean="0">
              <a:solidFill>
                <a:schemeClr val="bg1">
                  <a:lumMod val="10000"/>
                </a:schemeClr>
              </a:solidFill>
            </a:endParaRPr>
          </a:p>
          <a:p>
            <a:r>
              <a:rPr lang="en-US" b="1" dirty="0" smtClean="0">
                <a:solidFill>
                  <a:schemeClr val="bg1">
                    <a:lumMod val="10000"/>
                  </a:schemeClr>
                </a:solidFill>
              </a:rPr>
              <a:t>Why Deep Learning?</a:t>
            </a:r>
            <a:r>
              <a:rPr lang="en-US" dirty="0" smtClean="0">
                <a:solidFill>
                  <a:schemeClr val="bg1">
                    <a:lumMod val="10000"/>
                  </a:schemeClr>
                </a:solidFill>
              </a:rPr>
              <a:t/>
            </a:r>
            <a:br>
              <a:rPr lang="en-US" dirty="0" smtClean="0">
                <a:solidFill>
                  <a:schemeClr val="bg1">
                    <a:lumMod val="10000"/>
                  </a:schemeClr>
                </a:solidFill>
              </a:rPr>
            </a:br>
            <a:r>
              <a:rPr lang="en-US" dirty="0" smtClean="0">
                <a:solidFill>
                  <a:schemeClr val="bg1">
                    <a:lumMod val="10000"/>
                  </a:schemeClr>
                </a:solidFill>
              </a:rPr>
              <a:t>Deep learning, particularly Convolutional Neural Networks (CNNs), offers superior capabilities in extracting complex patterns from images, enabling highly accurate, automated medical diagnoses.</a:t>
            </a:r>
          </a:p>
          <a:p>
            <a:endParaRPr lang="en-US" dirty="0" smtClean="0">
              <a:solidFill>
                <a:schemeClr val="bg1">
                  <a:lumMod val="10000"/>
                </a:schemeClr>
              </a:solidFill>
            </a:endParaRPr>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95536" y="339502"/>
            <a:ext cx="7704000" cy="572700"/>
          </a:xfrm>
          <a:prstGeom prst="rect">
            <a:avLst/>
          </a:prstGeom>
        </p:spPr>
        <p:txBody>
          <a:bodyPr spcFirstLastPara="1" wrap="square" lIns="91425" tIns="91425" rIns="91425" bIns="91425" anchor="t" anchorCtr="0">
            <a:noAutofit/>
          </a:bodyPr>
          <a:lstStyle/>
          <a:p>
            <a:pPr lvl="0"/>
            <a:r>
              <a:rPr lang="en-US" dirty="0" smtClean="0"/>
              <a:t>Literature </a:t>
            </a:r>
            <a:r>
              <a:rPr lang="en-US" dirty="0" smtClean="0"/>
              <a:t>Review</a:t>
            </a:r>
            <a:endParaRPr dirty="0"/>
          </a:p>
        </p:txBody>
      </p:sp>
      <p:sp>
        <p:nvSpPr>
          <p:cNvPr id="342" name="Google Shape;342;p33"/>
          <p:cNvSpPr txBox="1">
            <a:spLocks noGrp="1"/>
          </p:cNvSpPr>
          <p:nvPr>
            <p:ph type="subTitle" idx="1"/>
          </p:nvPr>
        </p:nvSpPr>
        <p:spPr>
          <a:xfrm>
            <a:off x="179512" y="987574"/>
            <a:ext cx="8640960" cy="3744416"/>
          </a:xfrm>
          <a:prstGeom prst="rect">
            <a:avLst/>
          </a:prstGeom>
        </p:spPr>
        <p:txBody>
          <a:bodyPr spcFirstLastPara="1" wrap="square" lIns="91425" tIns="91425" rIns="91425" bIns="91425" anchor="t" anchorCtr="0">
            <a:noAutofit/>
          </a:bodyPr>
          <a:lstStyle/>
          <a:p>
            <a:r>
              <a:rPr lang="en-US" sz="1500" b="1" dirty="0" smtClean="0">
                <a:solidFill>
                  <a:schemeClr val="bg1">
                    <a:lumMod val="10000"/>
                  </a:schemeClr>
                </a:solidFill>
              </a:rPr>
              <a:t>1.     </a:t>
            </a:r>
            <a:r>
              <a:rPr lang="en-US" sz="1500" b="1" dirty="0" smtClean="0">
                <a:solidFill>
                  <a:schemeClr val="bg1">
                    <a:lumMod val="10000"/>
                  </a:schemeClr>
                </a:solidFill>
              </a:rPr>
              <a:t>Sharma </a:t>
            </a:r>
            <a:r>
              <a:rPr lang="en-US" sz="1500" b="1" dirty="0" smtClean="0">
                <a:solidFill>
                  <a:schemeClr val="bg1">
                    <a:lumMod val="10000"/>
                  </a:schemeClr>
                </a:solidFill>
              </a:rPr>
              <a:t>V. et al.</a:t>
            </a:r>
            <a:endParaRPr lang="en-US" sz="1500" dirty="0" smtClean="0">
              <a:solidFill>
                <a:schemeClr val="bg1">
                  <a:lumMod val="10000"/>
                </a:schemeClr>
              </a:solidFill>
            </a:endParaRPr>
          </a:p>
          <a:p>
            <a:pPr lvl="1">
              <a:buFont typeface="Arial" pitchFamily="34" charset="0"/>
              <a:buChar char="•"/>
            </a:pPr>
            <a:r>
              <a:rPr lang="en-US" sz="1500" dirty="0" smtClean="0">
                <a:solidFill>
                  <a:schemeClr val="bg1">
                    <a:lumMod val="10000"/>
                  </a:schemeClr>
                </a:solidFill>
              </a:rPr>
              <a:t>Used </a:t>
            </a:r>
            <a:r>
              <a:rPr lang="en-US" sz="1500" b="1" dirty="0" smtClean="0">
                <a:solidFill>
                  <a:schemeClr val="bg1">
                    <a:lumMod val="10000"/>
                  </a:schemeClr>
                </a:solidFill>
              </a:rPr>
              <a:t>UNet</a:t>
            </a:r>
            <a:r>
              <a:rPr lang="en-US" sz="1500" dirty="0" smtClean="0">
                <a:solidFill>
                  <a:schemeClr val="bg1">
                    <a:lumMod val="10000"/>
                  </a:schemeClr>
                </a:solidFill>
              </a:rPr>
              <a:t> for TB lesion segmentation (96.35% accuracy, 99.00% AUC).</a:t>
            </a:r>
          </a:p>
          <a:p>
            <a:pPr lvl="1">
              <a:buFont typeface="Arial" pitchFamily="34" charset="0"/>
              <a:buChar char="•"/>
            </a:pPr>
            <a:r>
              <a:rPr lang="en-US" sz="1500" b="1" dirty="0" smtClean="0">
                <a:solidFill>
                  <a:schemeClr val="bg1">
                    <a:lumMod val="10000"/>
                  </a:schemeClr>
                </a:solidFill>
              </a:rPr>
              <a:t>Xception model</a:t>
            </a:r>
            <a:r>
              <a:rPr lang="en-US" sz="1500" dirty="0" smtClean="0">
                <a:solidFill>
                  <a:schemeClr val="bg1">
                    <a:lumMod val="10000"/>
                  </a:schemeClr>
                </a:solidFill>
              </a:rPr>
              <a:t> achieved high accuracy for TB classification</a:t>
            </a:r>
            <a:r>
              <a:rPr lang="en-US" sz="1500" dirty="0" smtClean="0">
                <a:solidFill>
                  <a:schemeClr val="bg1">
                    <a:lumMod val="10000"/>
                  </a:schemeClr>
                </a:solidFill>
              </a:rPr>
              <a:t>.</a:t>
            </a:r>
          </a:p>
          <a:p>
            <a:pPr lvl="1"/>
            <a:endParaRPr lang="en-US" sz="1500" dirty="0" smtClean="0">
              <a:solidFill>
                <a:schemeClr val="bg1">
                  <a:lumMod val="10000"/>
                </a:schemeClr>
              </a:solidFill>
            </a:endParaRPr>
          </a:p>
          <a:p>
            <a:r>
              <a:rPr lang="en-US" sz="1500" b="1" dirty="0" smtClean="0">
                <a:solidFill>
                  <a:schemeClr val="bg1">
                    <a:lumMod val="10000"/>
                  </a:schemeClr>
                </a:solidFill>
              </a:rPr>
              <a:t>2.    Hansun </a:t>
            </a:r>
            <a:r>
              <a:rPr lang="en-US" sz="1500" b="1" dirty="0" smtClean="0">
                <a:solidFill>
                  <a:schemeClr val="bg1">
                    <a:lumMod val="10000"/>
                  </a:schemeClr>
                </a:solidFill>
              </a:rPr>
              <a:t>S. et al.</a:t>
            </a:r>
            <a:endParaRPr lang="en-US" sz="1500" dirty="0" smtClean="0">
              <a:solidFill>
                <a:schemeClr val="bg1">
                  <a:lumMod val="10000"/>
                </a:schemeClr>
              </a:solidFill>
            </a:endParaRPr>
          </a:p>
          <a:p>
            <a:pPr lvl="1">
              <a:buFont typeface="Arial" pitchFamily="34" charset="0"/>
              <a:buChar char="•"/>
            </a:pPr>
            <a:r>
              <a:rPr lang="en-US" sz="1500" dirty="0" smtClean="0">
                <a:solidFill>
                  <a:schemeClr val="bg1">
                    <a:lumMod val="10000"/>
                  </a:schemeClr>
                </a:solidFill>
              </a:rPr>
              <a:t>Reviewed 47 studies on TB detection with ML/DL.</a:t>
            </a:r>
          </a:p>
          <a:p>
            <a:pPr lvl="1">
              <a:buFont typeface="Arial" pitchFamily="34" charset="0"/>
              <a:buChar char="•"/>
            </a:pPr>
            <a:r>
              <a:rPr lang="en-US" sz="1500" dirty="0" smtClean="0">
                <a:solidFill>
                  <a:schemeClr val="bg1">
                    <a:lumMod val="10000"/>
                  </a:schemeClr>
                </a:solidFill>
              </a:rPr>
              <a:t>ML showed ~94% accuracy and sensitivity.</a:t>
            </a:r>
          </a:p>
          <a:p>
            <a:pPr lvl="1">
              <a:buFont typeface="Arial" pitchFamily="34" charset="0"/>
              <a:buChar char="•"/>
            </a:pPr>
            <a:r>
              <a:rPr lang="en-US" sz="1500" dirty="0" smtClean="0">
                <a:solidFill>
                  <a:schemeClr val="bg1">
                    <a:lumMod val="10000"/>
                  </a:schemeClr>
                </a:solidFill>
              </a:rPr>
              <a:t>DL excelled in AUC and specificity (~92%).</a:t>
            </a:r>
          </a:p>
          <a:p>
            <a:pPr lvl="1">
              <a:buFont typeface="Arial" pitchFamily="34" charset="0"/>
              <a:buChar char="•"/>
            </a:pPr>
            <a:r>
              <a:rPr lang="en-US" sz="1500" dirty="0" smtClean="0">
                <a:solidFill>
                  <a:schemeClr val="bg1">
                    <a:lumMod val="10000"/>
                  </a:schemeClr>
                </a:solidFill>
              </a:rPr>
              <a:t>Noted data bias and need for robust study designs</a:t>
            </a:r>
            <a:r>
              <a:rPr lang="en-US" sz="1500" dirty="0" smtClean="0">
                <a:solidFill>
                  <a:schemeClr val="bg1">
                    <a:lumMod val="10000"/>
                  </a:schemeClr>
                </a:solidFill>
              </a:rPr>
              <a:t>.</a:t>
            </a:r>
          </a:p>
          <a:p>
            <a:pPr lvl="1"/>
            <a:endParaRPr lang="en-US" sz="1500" dirty="0" smtClean="0">
              <a:solidFill>
                <a:schemeClr val="bg1">
                  <a:lumMod val="10000"/>
                </a:schemeClr>
              </a:solidFill>
            </a:endParaRPr>
          </a:p>
          <a:p>
            <a:r>
              <a:rPr lang="en-US" sz="1500" b="1" dirty="0" smtClean="0">
                <a:solidFill>
                  <a:schemeClr val="bg1">
                    <a:lumMod val="10000"/>
                  </a:schemeClr>
                </a:solidFill>
              </a:rPr>
              <a:t>3.    Sana </a:t>
            </a:r>
            <a:r>
              <a:rPr lang="en-US" sz="1500" b="1" dirty="0" smtClean="0">
                <a:solidFill>
                  <a:schemeClr val="bg1">
                    <a:lumMod val="10000"/>
                  </a:schemeClr>
                </a:solidFill>
              </a:rPr>
              <a:t>Sahar Guia et al.</a:t>
            </a:r>
            <a:endParaRPr lang="en-US" sz="1500" dirty="0" smtClean="0">
              <a:solidFill>
                <a:schemeClr val="bg1">
                  <a:lumMod val="10000"/>
                </a:schemeClr>
              </a:solidFill>
            </a:endParaRPr>
          </a:p>
          <a:p>
            <a:pPr lvl="1">
              <a:buFont typeface="Arial" pitchFamily="34" charset="0"/>
              <a:buChar char="•"/>
            </a:pPr>
            <a:r>
              <a:rPr lang="en-US" sz="1500" dirty="0" smtClean="0">
                <a:solidFill>
                  <a:schemeClr val="bg1">
                    <a:lumMod val="10000"/>
                  </a:schemeClr>
                </a:solidFill>
              </a:rPr>
              <a:t>Combined </a:t>
            </a:r>
            <a:r>
              <a:rPr lang="en-US" sz="1500" b="1" dirty="0" smtClean="0">
                <a:solidFill>
                  <a:schemeClr val="bg1">
                    <a:lumMod val="10000"/>
                  </a:schemeClr>
                </a:solidFill>
              </a:rPr>
              <a:t>VGG16/VGG19</a:t>
            </a:r>
            <a:r>
              <a:rPr lang="en-US" sz="1500" dirty="0" smtClean="0">
                <a:solidFill>
                  <a:schemeClr val="bg1">
                    <a:lumMod val="10000"/>
                  </a:schemeClr>
                </a:solidFill>
              </a:rPr>
              <a:t> with attention mechanism.</a:t>
            </a:r>
          </a:p>
          <a:p>
            <a:pPr lvl="1">
              <a:buFont typeface="Arial" pitchFamily="34" charset="0"/>
              <a:buChar char="•"/>
            </a:pPr>
            <a:r>
              <a:rPr lang="en-US" sz="1500" dirty="0" smtClean="0">
                <a:solidFill>
                  <a:schemeClr val="bg1">
                    <a:lumMod val="10000"/>
                  </a:schemeClr>
                </a:solidFill>
              </a:rPr>
              <a:t>Achieved ~99.7% validation accuracy.</a:t>
            </a:r>
          </a:p>
          <a:p>
            <a:pPr lvl="1">
              <a:buFont typeface="Arial" pitchFamily="34" charset="0"/>
              <a:buChar char="•"/>
            </a:pPr>
            <a:r>
              <a:rPr lang="en-US" sz="1500" dirty="0" smtClean="0">
                <a:solidFill>
                  <a:schemeClr val="bg1">
                    <a:lumMod val="10000"/>
                  </a:schemeClr>
                </a:solidFill>
              </a:rPr>
              <a:t>Proposed reinforcement learning for further improvement.</a:t>
            </a:r>
          </a:p>
          <a:p>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95536" y="339502"/>
            <a:ext cx="7704000" cy="572700"/>
          </a:xfrm>
          <a:prstGeom prst="rect">
            <a:avLst/>
          </a:prstGeom>
        </p:spPr>
        <p:txBody>
          <a:bodyPr spcFirstLastPara="1" wrap="square" lIns="91425" tIns="91425" rIns="91425" bIns="91425" anchor="t" anchorCtr="0">
            <a:noAutofit/>
          </a:bodyPr>
          <a:lstStyle/>
          <a:p>
            <a:pPr lvl="0"/>
            <a:r>
              <a:rPr lang="en-US" dirty="0" smtClean="0"/>
              <a:t>Dataset Characteristics</a:t>
            </a:r>
            <a:endParaRPr dirty="0"/>
          </a:p>
        </p:txBody>
      </p:sp>
      <p:sp>
        <p:nvSpPr>
          <p:cNvPr id="342" name="Google Shape;342;p33"/>
          <p:cNvSpPr txBox="1">
            <a:spLocks noGrp="1"/>
          </p:cNvSpPr>
          <p:nvPr>
            <p:ph type="subTitle" idx="1"/>
          </p:nvPr>
        </p:nvSpPr>
        <p:spPr>
          <a:xfrm>
            <a:off x="323528" y="1203598"/>
            <a:ext cx="8172400" cy="3456384"/>
          </a:xfrm>
          <a:prstGeom prst="rect">
            <a:avLst/>
          </a:prstGeom>
        </p:spPr>
        <p:txBody>
          <a:bodyPr spcFirstLastPara="1" wrap="square" lIns="91425" tIns="91425" rIns="91425" bIns="91425" anchor="t" anchorCtr="0">
            <a:noAutofit/>
          </a:bodyPr>
          <a:lstStyle/>
          <a:p>
            <a:r>
              <a:rPr lang="en-US" sz="1500" dirty="0" smtClean="0">
                <a:solidFill>
                  <a:schemeClr val="bg1">
                    <a:lumMod val="10000"/>
                  </a:schemeClr>
                </a:solidFill>
              </a:rPr>
              <a:t> </a:t>
            </a:r>
            <a:r>
              <a:rPr lang="en-US" sz="1500" b="1" dirty="0" smtClean="0">
                <a:solidFill>
                  <a:schemeClr val="bg1">
                    <a:lumMod val="10000"/>
                  </a:schemeClr>
                </a:solidFill>
              </a:rPr>
              <a:t>Data Source:</a:t>
            </a:r>
            <a:endParaRPr lang="en-US" sz="1500" dirty="0" smtClean="0">
              <a:solidFill>
                <a:schemeClr val="bg1">
                  <a:lumMod val="10000"/>
                </a:schemeClr>
              </a:solidFill>
            </a:endParaRPr>
          </a:p>
          <a:p>
            <a:r>
              <a:rPr lang="en-US" sz="1500" dirty="0" smtClean="0">
                <a:solidFill>
                  <a:schemeClr val="bg1">
                    <a:lumMod val="10000"/>
                  </a:schemeClr>
                </a:solidFill>
              </a:rPr>
              <a:t>Chest X-ray images sourced from </a:t>
            </a:r>
            <a:r>
              <a:rPr lang="en-US" sz="1500" b="1" dirty="0" smtClean="0">
                <a:solidFill>
                  <a:schemeClr val="bg1">
                    <a:lumMod val="10000"/>
                  </a:schemeClr>
                </a:solidFill>
              </a:rPr>
              <a:t>Kaggle</a:t>
            </a:r>
            <a:r>
              <a:rPr lang="en-US" sz="1500" dirty="0" smtClean="0">
                <a:solidFill>
                  <a:schemeClr val="bg1">
                    <a:lumMod val="10000"/>
                  </a:schemeClr>
                </a:solidFill>
              </a:rPr>
              <a:t>, labeled as either </a:t>
            </a:r>
            <a:r>
              <a:rPr lang="en-US" sz="1500" b="1" dirty="0" smtClean="0">
                <a:solidFill>
                  <a:schemeClr val="bg1">
                    <a:lumMod val="10000"/>
                  </a:schemeClr>
                </a:solidFill>
              </a:rPr>
              <a:t>TB Positive</a:t>
            </a:r>
            <a:r>
              <a:rPr lang="en-US" sz="1500" dirty="0" smtClean="0">
                <a:solidFill>
                  <a:schemeClr val="bg1">
                    <a:lumMod val="10000"/>
                  </a:schemeClr>
                </a:solidFill>
              </a:rPr>
              <a:t> or </a:t>
            </a:r>
            <a:r>
              <a:rPr lang="en-US" sz="1500" b="1" dirty="0" smtClean="0">
                <a:solidFill>
                  <a:schemeClr val="bg1">
                    <a:lumMod val="10000"/>
                  </a:schemeClr>
                </a:solidFill>
              </a:rPr>
              <a:t>Normal.</a:t>
            </a:r>
            <a:endParaRPr lang="en-US" sz="1500" dirty="0" smtClean="0">
              <a:solidFill>
                <a:schemeClr val="bg1">
                  <a:lumMod val="10000"/>
                </a:schemeClr>
              </a:solidFill>
            </a:endParaRPr>
          </a:p>
          <a:p>
            <a:endParaRPr lang="en-US" sz="1500" dirty="0" smtClean="0">
              <a:solidFill>
                <a:schemeClr val="bg1">
                  <a:lumMod val="10000"/>
                </a:schemeClr>
              </a:solidFill>
            </a:endParaRPr>
          </a:p>
          <a:p>
            <a:r>
              <a:rPr lang="en-US" sz="1500" b="1" dirty="0" smtClean="0">
                <a:solidFill>
                  <a:schemeClr val="bg1">
                    <a:lumMod val="10000"/>
                  </a:schemeClr>
                </a:solidFill>
              </a:rPr>
              <a:t>Dataset Size &amp; Balance</a:t>
            </a:r>
            <a:r>
              <a:rPr lang="en-US" sz="1500" b="1" dirty="0" smtClean="0">
                <a:solidFill>
                  <a:schemeClr val="bg1">
                    <a:lumMod val="10000"/>
                  </a:schemeClr>
                </a:solidFill>
              </a:rPr>
              <a:t>:</a:t>
            </a:r>
          </a:p>
          <a:p>
            <a:pPr>
              <a:buFont typeface="Arial" pitchFamily="34" charset="0"/>
              <a:buChar char="•"/>
            </a:pPr>
            <a:r>
              <a:rPr lang="en-US" sz="1500" dirty="0" smtClean="0">
                <a:solidFill>
                  <a:schemeClr val="bg1">
                    <a:lumMod val="10000"/>
                  </a:schemeClr>
                </a:solidFill>
              </a:rPr>
              <a:t>Original </a:t>
            </a:r>
            <a:r>
              <a:rPr lang="en-US" sz="1500" dirty="0" smtClean="0">
                <a:solidFill>
                  <a:schemeClr val="bg1">
                    <a:lumMod val="10000"/>
                  </a:schemeClr>
                </a:solidFill>
              </a:rPr>
              <a:t>dataset was imbalanced, with more normal cases than TB-positive cases.</a:t>
            </a:r>
          </a:p>
          <a:p>
            <a:pPr>
              <a:buFont typeface="Arial" pitchFamily="34" charset="0"/>
              <a:buChar char="•"/>
            </a:pPr>
            <a:r>
              <a:rPr lang="en-US" sz="1500" dirty="0" smtClean="0">
                <a:solidFill>
                  <a:schemeClr val="bg1">
                    <a:lumMod val="10000"/>
                  </a:schemeClr>
                </a:solidFill>
              </a:rPr>
              <a:t>Balanced through </a:t>
            </a:r>
            <a:r>
              <a:rPr lang="en-US" sz="1500" b="1" dirty="0" smtClean="0">
                <a:solidFill>
                  <a:schemeClr val="bg1">
                    <a:lumMod val="10000"/>
                  </a:schemeClr>
                </a:solidFill>
              </a:rPr>
              <a:t>resampling</a:t>
            </a:r>
            <a:r>
              <a:rPr lang="en-US" sz="1500" dirty="0" smtClean="0">
                <a:solidFill>
                  <a:schemeClr val="bg1">
                    <a:lumMod val="10000"/>
                  </a:schemeClr>
                </a:solidFill>
              </a:rPr>
              <a:t> to ensure equal representation of both classes</a:t>
            </a:r>
            <a:r>
              <a:rPr lang="en-US" sz="1500" dirty="0" smtClean="0">
                <a:solidFill>
                  <a:schemeClr val="bg1">
                    <a:lumMod val="10000"/>
                  </a:schemeClr>
                </a:solidFill>
              </a:rPr>
              <a:t>.</a:t>
            </a:r>
          </a:p>
          <a:p>
            <a:endParaRPr lang="en-US" sz="1500" dirty="0" smtClean="0">
              <a:solidFill>
                <a:schemeClr val="bg1">
                  <a:lumMod val="10000"/>
                </a:schemeClr>
              </a:solidFill>
            </a:endParaRPr>
          </a:p>
          <a:p>
            <a:r>
              <a:rPr lang="en-US" sz="1500" b="1" dirty="0" smtClean="0">
                <a:solidFill>
                  <a:schemeClr val="bg1">
                    <a:lumMod val="10000"/>
                  </a:schemeClr>
                </a:solidFill>
              </a:rPr>
              <a:t>Image Format:</a:t>
            </a:r>
            <a:endParaRPr lang="en-US" sz="1500" dirty="0" smtClean="0">
              <a:solidFill>
                <a:schemeClr val="bg1">
                  <a:lumMod val="10000"/>
                </a:schemeClr>
              </a:solidFill>
            </a:endParaRPr>
          </a:p>
          <a:p>
            <a:pPr>
              <a:buFont typeface="Arial" pitchFamily="34" charset="0"/>
              <a:buChar char="•"/>
            </a:pPr>
            <a:r>
              <a:rPr lang="en-US" sz="1500" dirty="0" smtClean="0">
                <a:solidFill>
                  <a:schemeClr val="bg1">
                    <a:lumMod val="10000"/>
                  </a:schemeClr>
                </a:solidFill>
              </a:rPr>
              <a:t>All images converted to grayscale if needed.</a:t>
            </a:r>
          </a:p>
          <a:p>
            <a:pPr>
              <a:buFont typeface="Arial" pitchFamily="34" charset="0"/>
              <a:buChar char="•"/>
            </a:pPr>
            <a:r>
              <a:rPr lang="en-US" sz="1500" dirty="0" smtClean="0">
                <a:solidFill>
                  <a:schemeClr val="bg1">
                    <a:lumMod val="10000"/>
                  </a:schemeClr>
                </a:solidFill>
              </a:rPr>
              <a:t>Uniform size of </a:t>
            </a:r>
            <a:r>
              <a:rPr lang="en-US" sz="1500" b="1" dirty="0" smtClean="0">
                <a:solidFill>
                  <a:schemeClr val="bg1">
                    <a:lumMod val="10000"/>
                  </a:schemeClr>
                </a:solidFill>
              </a:rPr>
              <a:t>224×224 pixels</a:t>
            </a:r>
            <a:r>
              <a:rPr lang="en-US" sz="1500" dirty="0" smtClean="0">
                <a:solidFill>
                  <a:schemeClr val="bg1">
                    <a:lumMod val="10000"/>
                  </a:schemeClr>
                </a:solidFill>
              </a:rPr>
              <a:t> for compatibility with deep learning architectures.</a:t>
            </a:r>
          </a:p>
          <a:p>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95536" y="339502"/>
            <a:ext cx="7704000" cy="572700"/>
          </a:xfrm>
          <a:prstGeom prst="rect">
            <a:avLst/>
          </a:prstGeom>
        </p:spPr>
        <p:txBody>
          <a:bodyPr spcFirstLastPara="1" wrap="square" lIns="91425" tIns="91425" rIns="91425" bIns="91425" anchor="t" anchorCtr="0">
            <a:noAutofit/>
          </a:bodyPr>
          <a:lstStyle/>
          <a:p>
            <a:pPr lvl="0"/>
            <a:r>
              <a:rPr lang="en-US" dirty="0" smtClean="0"/>
              <a:t>Dataset Characteristics</a:t>
            </a:r>
            <a:endParaRPr dirty="0"/>
          </a:p>
        </p:txBody>
      </p:sp>
      <p:sp>
        <p:nvSpPr>
          <p:cNvPr id="342" name="Google Shape;342;p33"/>
          <p:cNvSpPr txBox="1">
            <a:spLocks noGrp="1"/>
          </p:cNvSpPr>
          <p:nvPr>
            <p:ph type="subTitle" idx="1"/>
          </p:nvPr>
        </p:nvSpPr>
        <p:spPr>
          <a:xfrm>
            <a:off x="323528" y="915566"/>
            <a:ext cx="8172400" cy="3816424"/>
          </a:xfrm>
          <a:prstGeom prst="rect">
            <a:avLst/>
          </a:prstGeom>
        </p:spPr>
        <p:txBody>
          <a:bodyPr spcFirstLastPara="1" wrap="square" lIns="91425" tIns="91425" rIns="91425" bIns="91425" anchor="t" anchorCtr="0">
            <a:noAutofit/>
          </a:bodyPr>
          <a:lstStyle/>
          <a:p>
            <a:r>
              <a:rPr lang="en-US" b="1" dirty="0" smtClean="0">
                <a:solidFill>
                  <a:schemeClr val="bg1">
                    <a:lumMod val="10000"/>
                  </a:schemeClr>
                </a:solidFill>
              </a:rPr>
              <a:t>Preprocessing Steps:</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Pixel intensity normalization applied for better model training.</a:t>
            </a:r>
          </a:p>
          <a:p>
            <a:pPr>
              <a:buFont typeface="Arial" pitchFamily="34" charset="0"/>
              <a:buChar char="•"/>
            </a:pPr>
            <a:r>
              <a:rPr lang="en-US" dirty="0" smtClean="0">
                <a:solidFill>
                  <a:schemeClr val="bg1">
                    <a:lumMod val="10000"/>
                  </a:schemeClr>
                </a:solidFill>
              </a:rPr>
              <a:t>Images resized and standardized for input consistency</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Data Augmentation Techniques:</a:t>
            </a:r>
            <a:endParaRPr lang="en-US" dirty="0" smtClean="0">
              <a:solidFill>
                <a:schemeClr val="bg1">
                  <a:lumMod val="10000"/>
                </a:schemeClr>
              </a:solidFill>
            </a:endParaRPr>
          </a:p>
          <a:p>
            <a:pPr>
              <a:buFont typeface="Wingdings" pitchFamily="2" charset="2"/>
              <a:buChar char="Ø"/>
            </a:pPr>
            <a:r>
              <a:rPr lang="en-US" dirty="0" smtClean="0">
                <a:solidFill>
                  <a:schemeClr val="bg1">
                    <a:lumMod val="10000"/>
                  </a:schemeClr>
                </a:solidFill>
              </a:rPr>
              <a:t>Random rotations</a:t>
            </a:r>
          </a:p>
          <a:p>
            <a:pPr>
              <a:buFont typeface="Wingdings" pitchFamily="2" charset="2"/>
              <a:buChar char="Ø"/>
            </a:pPr>
            <a:r>
              <a:rPr lang="en-US" dirty="0" smtClean="0">
                <a:solidFill>
                  <a:schemeClr val="bg1">
                    <a:lumMod val="10000"/>
                  </a:schemeClr>
                </a:solidFill>
              </a:rPr>
              <a:t>Horizontal and vertical flipping</a:t>
            </a:r>
          </a:p>
          <a:p>
            <a:pPr>
              <a:buFont typeface="Wingdings" pitchFamily="2" charset="2"/>
              <a:buChar char="Ø"/>
            </a:pPr>
            <a:r>
              <a:rPr lang="en-US" dirty="0" smtClean="0">
                <a:solidFill>
                  <a:schemeClr val="bg1">
                    <a:lumMod val="10000"/>
                  </a:schemeClr>
                </a:solidFill>
              </a:rPr>
              <a:t>Zooming and shifting</a:t>
            </a:r>
          </a:p>
          <a:p>
            <a:pPr>
              <a:buFont typeface="Wingdings" pitchFamily="2" charset="2"/>
              <a:buChar char="Ø"/>
            </a:pPr>
            <a:r>
              <a:rPr lang="en-US" dirty="0" smtClean="0">
                <a:solidFill>
                  <a:schemeClr val="bg1">
                    <a:lumMod val="10000"/>
                  </a:schemeClr>
                </a:solidFill>
              </a:rPr>
              <a:t>Helps prevent overfitting and improve </a:t>
            </a:r>
            <a:r>
              <a:rPr lang="en-US" dirty="0" smtClean="0">
                <a:solidFill>
                  <a:schemeClr val="bg1">
                    <a:lumMod val="10000"/>
                  </a:schemeClr>
                </a:solidFill>
              </a:rPr>
              <a:t>generalization</a:t>
            </a:r>
          </a:p>
          <a:p>
            <a:endParaRPr lang="en-US" dirty="0" smtClean="0">
              <a:solidFill>
                <a:schemeClr val="bg1">
                  <a:lumMod val="10000"/>
                </a:schemeClr>
              </a:solidFill>
            </a:endParaRPr>
          </a:p>
          <a:p>
            <a:r>
              <a:rPr lang="en-US" b="1" dirty="0" smtClean="0">
                <a:solidFill>
                  <a:schemeClr val="bg1">
                    <a:lumMod val="10000"/>
                  </a:schemeClr>
                </a:solidFill>
              </a:rPr>
              <a:t>Feature Engineering:</a:t>
            </a:r>
            <a:endParaRPr lang="en-US" dirty="0" smtClean="0">
              <a:solidFill>
                <a:schemeClr val="bg1">
                  <a:lumMod val="10000"/>
                </a:schemeClr>
              </a:solidFill>
            </a:endParaRPr>
          </a:p>
          <a:p>
            <a:r>
              <a:rPr lang="en-US" dirty="0" smtClean="0">
                <a:solidFill>
                  <a:schemeClr val="bg1">
                    <a:lumMod val="10000"/>
                  </a:schemeClr>
                </a:solidFill>
              </a:rPr>
              <a:t>Deep </a:t>
            </a:r>
            <a:r>
              <a:rPr lang="en-US" dirty="0" smtClean="0">
                <a:solidFill>
                  <a:schemeClr val="bg1">
                    <a:lumMod val="10000"/>
                  </a:schemeClr>
                </a:solidFill>
              </a:rPr>
              <a:t>learning models automatically extract relevant features through convolutional layers</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Type of Task:</a:t>
            </a:r>
            <a:endParaRPr lang="en-US" dirty="0" smtClean="0">
              <a:solidFill>
                <a:schemeClr val="bg1">
                  <a:lumMod val="10000"/>
                </a:schemeClr>
              </a:solidFill>
            </a:endParaRPr>
          </a:p>
          <a:p>
            <a:r>
              <a:rPr lang="en-US" b="1" dirty="0" smtClean="0">
                <a:solidFill>
                  <a:schemeClr val="bg1">
                    <a:lumMod val="10000"/>
                  </a:schemeClr>
                </a:solidFill>
              </a:rPr>
              <a:t>Binary Classification:</a:t>
            </a:r>
            <a:r>
              <a:rPr lang="en-US" dirty="0" smtClean="0">
                <a:solidFill>
                  <a:schemeClr val="bg1">
                    <a:lumMod val="10000"/>
                  </a:schemeClr>
                </a:solidFill>
              </a:rPr>
              <a:t> Predicting whether a chest X-ray is </a:t>
            </a:r>
            <a:r>
              <a:rPr lang="en-US" b="1" dirty="0" smtClean="0">
                <a:solidFill>
                  <a:schemeClr val="bg1">
                    <a:lumMod val="10000"/>
                  </a:schemeClr>
                </a:solidFill>
              </a:rPr>
              <a:t>TB Positive</a:t>
            </a:r>
            <a:r>
              <a:rPr lang="en-US" dirty="0" smtClean="0">
                <a:solidFill>
                  <a:schemeClr val="bg1">
                    <a:lumMod val="10000"/>
                  </a:schemeClr>
                </a:solidFill>
              </a:rPr>
              <a:t> or </a:t>
            </a:r>
            <a:r>
              <a:rPr lang="en-US" b="1" dirty="0" smtClean="0">
                <a:solidFill>
                  <a:schemeClr val="bg1">
                    <a:lumMod val="10000"/>
                  </a:schemeClr>
                </a:solidFill>
              </a:rPr>
              <a:t>Normal</a:t>
            </a:r>
            <a:r>
              <a:rPr lang="en-US" dirty="0" smtClean="0">
                <a:solidFill>
                  <a:schemeClr val="bg1">
                    <a:lumMod val="10000"/>
                  </a:schemeClr>
                </a:solidFill>
              </a:rPr>
              <a:t>.</a:t>
            </a:r>
          </a:p>
          <a:p>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95536" y="339502"/>
            <a:ext cx="7704000" cy="572700"/>
          </a:xfrm>
          <a:prstGeom prst="rect">
            <a:avLst/>
          </a:prstGeom>
        </p:spPr>
        <p:txBody>
          <a:bodyPr spcFirstLastPara="1" wrap="square" lIns="91425" tIns="91425" rIns="91425" bIns="91425" anchor="t" anchorCtr="0">
            <a:noAutofit/>
          </a:bodyPr>
          <a:lstStyle/>
          <a:p>
            <a:pPr lvl="0"/>
            <a:r>
              <a:rPr lang="en-US" dirty="0" smtClean="0"/>
              <a:t>Baseline Model</a:t>
            </a:r>
            <a:endParaRPr b="0" dirty="0"/>
          </a:p>
        </p:txBody>
      </p:sp>
      <p:sp>
        <p:nvSpPr>
          <p:cNvPr id="342" name="Google Shape;342;p33"/>
          <p:cNvSpPr txBox="1">
            <a:spLocks noGrp="1"/>
          </p:cNvSpPr>
          <p:nvPr>
            <p:ph type="subTitle" idx="1"/>
          </p:nvPr>
        </p:nvSpPr>
        <p:spPr>
          <a:xfrm>
            <a:off x="0" y="915566"/>
            <a:ext cx="8964488" cy="1440160"/>
          </a:xfrm>
          <a:prstGeom prst="rect">
            <a:avLst/>
          </a:prstGeom>
        </p:spPr>
        <p:txBody>
          <a:bodyPr spcFirstLastPara="1" wrap="square" lIns="91425" tIns="91425" rIns="91425" bIns="91425" anchor="t" anchorCtr="0">
            <a:noAutofit/>
          </a:bodyPr>
          <a:lstStyle/>
          <a:p>
            <a:r>
              <a:rPr lang="en-US" dirty="0" smtClean="0">
                <a:solidFill>
                  <a:schemeClr val="bg1">
                    <a:lumMod val="10000"/>
                  </a:schemeClr>
                </a:solidFill>
              </a:rPr>
              <a:t>       A </a:t>
            </a:r>
            <a:r>
              <a:rPr lang="en-US" dirty="0" smtClean="0">
                <a:solidFill>
                  <a:schemeClr val="bg1">
                    <a:lumMod val="10000"/>
                  </a:schemeClr>
                </a:solidFill>
              </a:rPr>
              <a:t>simple </a:t>
            </a:r>
            <a:r>
              <a:rPr lang="en-US" b="1" dirty="0" smtClean="0">
                <a:solidFill>
                  <a:schemeClr val="bg1">
                    <a:lumMod val="10000"/>
                  </a:schemeClr>
                </a:solidFill>
              </a:rPr>
              <a:t>Convolutional Neural Network (CNN) </a:t>
            </a:r>
            <a:r>
              <a:rPr lang="en-US" dirty="0" smtClean="0">
                <a:solidFill>
                  <a:schemeClr val="bg1">
                    <a:lumMod val="10000"/>
                  </a:schemeClr>
                </a:solidFill>
              </a:rPr>
              <a:t>was chosen as the baseline model to establish a reference point for evaluating more advanced deep learning architectures. This model allowed quick experimentation and provided insights into how well a custom architecture could perform TB classification before investing time and resources into complex models. It served as a useful starting point to identify strengths and limitations in handling chest X-ray images</a:t>
            </a:r>
            <a:r>
              <a:rPr lang="en-US" dirty="0" smtClean="0">
                <a:solidFill>
                  <a:schemeClr val="bg1">
                    <a:lumMod val="10000"/>
                  </a:schemeClr>
                </a:solidFill>
              </a:rPr>
              <a:t>.</a:t>
            </a:r>
          </a:p>
          <a:p>
            <a:endParaRPr lang="en-US" dirty="0" smtClean="0">
              <a:solidFill>
                <a:schemeClr val="bg1">
                  <a:lumMod val="10000"/>
                </a:schemeClr>
              </a:solidFill>
            </a:endParaRPr>
          </a:p>
          <a:p>
            <a:endParaRPr lang="en-US" dirty="0" smtClean="0">
              <a:solidFill>
                <a:schemeClr val="bg1">
                  <a:lumMod val="10000"/>
                </a:schemeClr>
              </a:solidFill>
            </a:endParaRPr>
          </a:p>
          <a:p>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dirty="0"/>
          </a:p>
        </p:txBody>
      </p:sp>
      <p:sp>
        <p:nvSpPr>
          <p:cNvPr id="5" name="TextBox 4"/>
          <p:cNvSpPr txBox="1"/>
          <p:nvPr/>
        </p:nvSpPr>
        <p:spPr>
          <a:xfrm>
            <a:off x="467544" y="2355726"/>
            <a:ext cx="4824536" cy="2246769"/>
          </a:xfrm>
          <a:prstGeom prst="rect">
            <a:avLst/>
          </a:prstGeom>
          <a:noFill/>
        </p:spPr>
        <p:txBody>
          <a:bodyPr wrap="square" rtlCol="0">
            <a:spAutoFit/>
          </a:bodyPr>
          <a:lstStyle/>
          <a:p>
            <a:r>
              <a:rPr lang="en-US" b="1" dirty="0" smtClean="0">
                <a:solidFill>
                  <a:schemeClr val="bg1">
                    <a:lumMod val="10000"/>
                  </a:schemeClr>
                </a:solidFill>
                <a:latin typeface="Mulish" charset="0"/>
              </a:rPr>
              <a:t>Why Chosen:</a:t>
            </a:r>
          </a:p>
          <a:p>
            <a:pPr>
              <a:buFont typeface="Wingdings" pitchFamily="2" charset="2"/>
              <a:buChar char="Ø"/>
            </a:pPr>
            <a:r>
              <a:rPr lang="en-US" dirty="0" smtClean="0">
                <a:solidFill>
                  <a:schemeClr val="bg1">
                    <a:lumMod val="10000"/>
                  </a:schemeClr>
                </a:solidFill>
                <a:latin typeface="Mulish" charset="0"/>
              </a:rPr>
              <a:t>Quick to build and train</a:t>
            </a:r>
          </a:p>
          <a:p>
            <a:pPr>
              <a:buFont typeface="Wingdings" pitchFamily="2" charset="2"/>
              <a:buChar char="Ø"/>
            </a:pPr>
            <a:r>
              <a:rPr lang="en-US" dirty="0" smtClean="0">
                <a:solidFill>
                  <a:schemeClr val="bg1">
                    <a:lumMod val="10000"/>
                  </a:schemeClr>
                </a:solidFill>
                <a:latin typeface="Mulish" charset="0"/>
              </a:rPr>
              <a:t>Easy to interpret initial results</a:t>
            </a:r>
          </a:p>
          <a:p>
            <a:pPr>
              <a:buFont typeface="Wingdings" pitchFamily="2" charset="2"/>
              <a:buChar char="Ø"/>
            </a:pPr>
            <a:r>
              <a:rPr lang="en-US" dirty="0" smtClean="0">
                <a:solidFill>
                  <a:schemeClr val="bg1">
                    <a:lumMod val="10000"/>
                  </a:schemeClr>
                </a:solidFill>
                <a:latin typeface="Mulish" charset="0"/>
              </a:rPr>
              <a:t>Provides a performance benchmark</a:t>
            </a:r>
          </a:p>
          <a:p>
            <a:endParaRPr lang="en-US" dirty="0" smtClean="0">
              <a:solidFill>
                <a:schemeClr val="bg1">
                  <a:lumMod val="10000"/>
                </a:schemeClr>
              </a:solidFill>
              <a:latin typeface="Mulish" charset="0"/>
            </a:endParaRPr>
          </a:p>
          <a:p>
            <a:r>
              <a:rPr lang="en-US" b="1" dirty="0" smtClean="0">
                <a:solidFill>
                  <a:schemeClr val="bg1">
                    <a:lumMod val="10000"/>
                  </a:schemeClr>
                </a:solidFill>
                <a:latin typeface="Mulish" charset="0"/>
              </a:rPr>
              <a:t>Architecture:</a:t>
            </a:r>
            <a:endParaRPr lang="en-US" dirty="0" smtClean="0">
              <a:solidFill>
                <a:schemeClr val="bg1">
                  <a:lumMod val="10000"/>
                </a:schemeClr>
              </a:solidFill>
              <a:latin typeface="Mulish" charset="0"/>
            </a:endParaRPr>
          </a:p>
          <a:p>
            <a:pPr>
              <a:buFont typeface="Wingdings" pitchFamily="2" charset="2"/>
              <a:buChar char="Ø"/>
            </a:pPr>
            <a:r>
              <a:rPr lang="en-US" dirty="0" smtClean="0">
                <a:solidFill>
                  <a:schemeClr val="bg1">
                    <a:lumMod val="10000"/>
                  </a:schemeClr>
                </a:solidFill>
                <a:latin typeface="Mulish" charset="0"/>
              </a:rPr>
              <a:t>Convolution and pooling layers</a:t>
            </a:r>
          </a:p>
          <a:p>
            <a:pPr>
              <a:buFont typeface="Wingdings" pitchFamily="2" charset="2"/>
              <a:buChar char="Ø"/>
            </a:pPr>
            <a:r>
              <a:rPr lang="en-US" dirty="0" smtClean="0">
                <a:solidFill>
                  <a:schemeClr val="bg1">
                    <a:lumMod val="10000"/>
                  </a:schemeClr>
                </a:solidFill>
                <a:latin typeface="Mulish" charset="0"/>
              </a:rPr>
              <a:t>Dense layers for classification</a:t>
            </a:r>
          </a:p>
          <a:p>
            <a:pPr>
              <a:buFont typeface="Wingdings" pitchFamily="2" charset="2"/>
              <a:buChar char="Ø"/>
            </a:pPr>
            <a:r>
              <a:rPr lang="en-US" dirty="0" smtClean="0">
                <a:solidFill>
                  <a:schemeClr val="bg1">
                    <a:lumMod val="10000"/>
                  </a:schemeClr>
                </a:solidFill>
                <a:latin typeface="Mulish" charset="0"/>
              </a:rPr>
              <a:t>Dropout layers for regularization</a:t>
            </a:r>
          </a:p>
          <a:p>
            <a:endParaRPr lang="en-US" dirty="0"/>
          </a:p>
        </p:txBody>
      </p:sp>
      <p:pic>
        <p:nvPicPr>
          <p:cNvPr id="8" name="Picture 7" descr="2.png"/>
          <p:cNvPicPr>
            <a:picLocks noChangeAspect="1"/>
          </p:cNvPicPr>
          <p:nvPr/>
        </p:nvPicPr>
        <p:blipFill>
          <a:blip r:embed="rId3"/>
          <a:stretch>
            <a:fillRect/>
          </a:stretch>
        </p:blipFill>
        <p:spPr>
          <a:xfrm>
            <a:off x="4860032" y="2715766"/>
            <a:ext cx="3888432" cy="18865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395536" y="339502"/>
            <a:ext cx="8208912" cy="572700"/>
          </a:xfrm>
          <a:prstGeom prst="rect">
            <a:avLst/>
          </a:prstGeom>
        </p:spPr>
        <p:txBody>
          <a:bodyPr spcFirstLastPara="1" wrap="square" lIns="91425" tIns="91425" rIns="91425" bIns="91425" anchor="t" anchorCtr="0">
            <a:noAutofit/>
          </a:bodyPr>
          <a:lstStyle/>
          <a:p>
            <a:r>
              <a:rPr lang="en-US" dirty="0" smtClean="0"/>
              <a:t>Model Definition: Architectures Used</a:t>
            </a:r>
            <a:br>
              <a:rPr lang="en-US" dirty="0" smtClean="0"/>
            </a:br>
            <a:endParaRPr dirty="0"/>
          </a:p>
        </p:txBody>
      </p:sp>
      <p:sp>
        <p:nvSpPr>
          <p:cNvPr id="342" name="Google Shape;342;p33"/>
          <p:cNvSpPr txBox="1">
            <a:spLocks noGrp="1"/>
          </p:cNvSpPr>
          <p:nvPr>
            <p:ph type="subTitle" idx="1"/>
          </p:nvPr>
        </p:nvSpPr>
        <p:spPr>
          <a:xfrm>
            <a:off x="323528" y="915566"/>
            <a:ext cx="8172400" cy="3816424"/>
          </a:xfrm>
          <a:prstGeom prst="rect">
            <a:avLst/>
          </a:prstGeom>
        </p:spPr>
        <p:txBody>
          <a:bodyPr spcFirstLastPara="1" wrap="square" lIns="91425" tIns="91425" rIns="91425" bIns="91425" anchor="t" anchorCtr="0">
            <a:noAutofit/>
          </a:bodyPr>
          <a:lstStyle/>
          <a:p>
            <a:r>
              <a:rPr lang="en-US" b="1" dirty="0" smtClean="0">
                <a:solidFill>
                  <a:schemeClr val="bg1">
                    <a:lumMod val="10000"/>
                  </a:schemeClr>
                </a:solidFill>
              </a:rPr>
              <a:t>InceptionV3</a:t>
            </a:r>
            <a:endParaRPr lang="en-US" dirty="0" smtClean="0">
              <a:solidFill>
                <a:schemeClr val="bg1">
                  <a:lumMod val="10000"/>
                </a:schemeClr>
              </a:solidFill>
            </a:endParaRPr>
          </a:p>
          <a:p>
            <a:pPr marL="482600" indent="-342900">
              <a:buFont typeface="Arial" pitchFamily="34" charset="0"/>
              <a:buChar char="•"/>
            </a:pPr>
            <a:r>
              <a:rPr lang="en-US" dirty="0" smtClean="0">
                <a:solidFill>
                  <a:schemeClr val="bg1">
                    <a:lumMod val="10000"/>
                  </a:schemeClr>
                </a:solidFill>
              </a:rPr>
              <a:t>Uses Inception modules to capture features at multiple scales.</a:t>
            </a:r>
          </a:p>
          <a:p>
            <a:pPr marL="482600" indent="-342900">
              <a:buFont typeface="Arial" pitchFamily="34" charset="0"/>
              <a:buChar char="•"/>
            </a:pPr>
            <a:r>
              <a:rPr lang="en-US" dirty="0" smtClean="0">
                <a:solidFill>
                  <a:schemeClr val="bg1">
                    <a:lumMod val="10000"/>
                  </a:schemeClr>
                </a:solidFill>
              </a:rPr>
              <a:t>Employs global average pooling to reduce parameters and overfitting</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Xception</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Based on depthwise separable convolutions for better efficiency.</a:t>
            </a:r>
          </a:p>
          <a:p>
            <a:pPr>
              <a:buFont typeface="Arial" pitchFamily="34" charset="0"/>
              <a:buChar char="•"/>
            </a:pPr>
            <a:r>
              <a:rPr lang="en-US" dirty="0" smtClean="0">
                <a:solidFill>
                  <a:schemeClr val="bg1">
                    <a:lumMod val="10000"/>
                  </a:schemeClr>
                </a:solidFill>
              </a:rPr>
              <a:t>Achieves high accuracy with fewer parameters</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DenseNet121</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Features dense connections between layers for improved gradient flow.</a:t>
            </a:r>
          </a:p>
          <a:p>
            <a:pPr>
              <a:buFont typeface="Arial" pitchFamily="34" charset="0"/>
              <a:buChar char="•"/>
            </a:pPr>
            <a:r>
              <a:rPr lang="en-US" dirty="0" smtClean="0">
                <a:solidFill>
                  <a:schemeClr val="bg1">
                    <a:lumMod val="10000"/>
                  </a:schemeClr>
                </a:solidFill>
              </a:rPr>
              <a:t>Encourages feature reuse and reduces vanishing gradient issues</a:t>
            </a:r>
            <a:r>
              <a:rPr lang="en-US" dirty="0" smtClean="0">
                <a:solidFill>
                  <a:schemeClr val="bg1">
                    <a:lumMod val="10000"/>
                  </a:schemeClr>
                </a:solidFill>
              </a:rPr>
              <a:t>.</a:t>
            </a:r>
          </a:p>
          <a:p>
            <a:endParaRPr lang="en-US" dirty="0" smtClean="0">
              <a:solidFill>
                <a:schemeClr val="bg1">
                  <a:lumMod val="10000"/>
                </a:schemeClr>
              </a:solidFill>
            </a:endParaRPr>
          </a:p>
          <a:p>
            <a:r>
              <a:rPr lang="en-US" b="1" dirty="0" smtClean="0">
                <a:solidFill>
                  <a:schemeClr val="bg1">
                    <a:lumMod val="10000"/>
                  </a:schemeClr>
                </a:solidFill>
              </a:rPr>
              <a:t>Custom CNN</a:t>
            </a:r>
            <a:endParaRPr lang="en-US" dirty="0" smtClean="0">
              <a:solidFill>
                <a:schemeClr val="bg1">
                  <a:lumMod val="10000"/>
                </a:schemeClr>
              </a:solidFill>
            </a:endParaRPr>
          </a:p>
          <a:p>
            <a:pPr>
              <a:buFont typeface="Arial" pitchFamily="34" charset="0"/>
              <a:buChar char="•"/>
            </a:pPr>
            <a:r>
              <a:rPr lang="en-US" dirty="0" smtClean="0">
                <a:solidFill>
                  <a:schemeClr val="bg1">
                    <a:lumMod val="10000"/>
                  </a:schemeClr>
                </a:solidFill>
              </a:rPr>
              <a:t>Built from scratch with multiple convolutional and pooling layers.</a:t>
            </a:r>
          </a:p>
          <a:p>
            <a:pPr>
              <a:buFont typeface="Arial" pitchFamily="34" charset="0"/>
              <a:buChar char="•"/>
            </a:pPr>
            <a:r>
              <a:rPr lang="en-US" dirty="0" smtClean="0">
                <a:solidFill>
                  <a:schemeClr val="bg1">
                    <a:lumMod val="10000"/>
                  </a:schemeClr>
                </a:solidFill>
              </a:rPr>
              <a:t>Acts as a baseline for comparison with advanced architectures.</a:t>
            </a:r>
          </a:p>
          <a:p>
            <a:endParaRPr dirty="0"/>
          </a:p>
        </p:txBody>
      </p:sp>
      <p:sp>
        <p:nvSpPr>
          <p:cNvPr id="348" name="Google Shape;348;p3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dirty="0"/>
          </a:p>
        </p:txBody>
      </p:sp>
    </p:spTree>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D8CEC9"/>
      </a:lt1>
      <a:dk2>
        <a:srgbClr val="927C71"/>
      </a:dk2>
      <a:lt2>
        <a:srgbClr val="FAFAFA"/>
      </a:lt2>
      <a:accent1>
        <a:srgbClr val="C99A7D"/>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1460</Words>
  <Application>Microsoft Office PowerPoint</Application>
  <PresentationFormat>On-screen Show (16:9)</PresentationFormat>
  <Paragraphs>268</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Quicksand</vt:lpstr>
      <vt:lpstr>Mulish</vt:lpstr>
      <vt:lpstr>IBM Plex Sans</vt:lpstr>
      <vt:lpstr>Wingdings</vt:lpstr>
      <vt:lpstr>Nunito Light</vt:lpstr>
      <vt:lpstr>Bebas Neue</vt:lpstr>
      <vt:lpstr>Elegant Bachelor Thesis by Slidesgo</vt:lpstr>
      <vt:lpstr>    Machine Learning with TensorFlow   Tuberculosis Detection Using Deep Learning Models  </vt:lpstr>
      <vt:lpstr>Table of contents</vt:lpstr>
      <vt:lpstr>Introduction</vt:lpstr>
      <vt:lpstr>Slide 4</vt:lpstr>
      <vt:lpstr>Literature Review</vt:lpstr>
      <vt:lpstr>Dataset Characteristics</vt:lpstr>
      <vt:lpstr>Dataset Characteristics</vt:lpstr>
      <vt:lpstr>Baseline Model</vt:lpstr>
      <vt:lpstr>Model Definition: Architectures Used </vt:lpstr>
      <vt:lpstr>Feature Engineering &amp; Preprocessing  </vt:lpstr>
      <vt:lpstr>Model Evaluation Strategy  </vt:lpstr>
      <vt:lpstr>Code Implementation  </vt:lpstr>
      <vt:lpstr>Code Implementation  </vt:lpstr>
      <vt:lpstr>Results Overview  </vt:lpstr>
      <vt:lpstr>Results Overview  </vt:lpstr>
      <vt:lpstr>Overall Results Table  </vt:lpstr>
      <vt:lpstr>Slide 17</vt:lpstr>
      <vt:lpstr>Slide 18</vt:lpstr>
      <vt:lpstr>Discussion </vt:lpstr>
      <vt:lpstr>Conclusion </vt:lpstr>
      <vt:lpstr>Future Works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Advanced Cloud Computing  Evaluation of Service Meshes for Cloud Native Applications </dc:title>
  <cp:lastModifiedBy>sujit</cp:lastModifiedBy>
  <cp:revision>34</cp:revision>
  <dcterms:modified xsi:type="dcterms:W3CDTF">2025-07-01T22:36:49Z</dcterms:modified>
</cp:coreProperties>
</file>