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 id="2147483660" r:id="rId2"/>
    <p:sldMasterId id="2147483868" r:id="rId3"/>
    <p:sldMasterId id="2147483869" r:id="rId4"/>
    <p:sldMasterId id="2147483672" r:id="rId5"/>
  </p:sldMasterIdLst>
  <p:sldIdLst>
    <p:sldId id="257" r:id="rId6"/>
    <p:sldId id="259" r:id="rId7"/>
    <p:sldId id="261" r:id="rId8"/>
    <p:sldId id="262" r:id="rId9"/>
    <p:sldId id="263" r:id="rId10"/>
    <p:sldId id="265" r:id="rId11"/>
    <p:sldId id="266" r:id="rId12"/>
    <p:sldId id="268" r:id="rId13"/>
    <p:sldId id="269" r:id="rId14"/>
    <p:sldId id="272" r:id="rId15"/>
    <p:sldId id="270" r:id="rId16"/>
    <p:sldId id="271" r:id="rId17"/>
    <p:sldId id="29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2" r:id="rId31"/>
    <p:sldId id="287" r:id="rId32"/>
    <p:sldId id="288" r:id="rId33"/>
    <p:sldId id="290" r:id="rId34"/>
    <p:sldId id="296" r:id="rId35"/>
    <p:sldId id="297" r:id="rId36"/>
    <p:sldId id="295" r:id="rId37"/>
    <p:sldId id="298"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45489-4707-4FF5-B93B-61E14F65C703}" v="944" dt="2023-05-29T15:29:31.721"/>
    <p1510:client id="{A719C2CB-C0DD-44D4-B572-5EE95A639916}" v="536" dt="2023-05-30T10:48:32.913"/>
    <p1510:client id="{CDB55EB3-0360-4CDE-86D8-C42987D0D0B0}" v="236" dt="2023-05-29T17:16:50.080"/>
    <p1510:client id="{EE9EF4A3-3706-4DEB-9A74-21E38944D7EF}" v="632" dt="2023-06-01T04:09:40.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5/31/2023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396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744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406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0908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7351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459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5/31/2023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5862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99696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88097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84295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2986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21104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32760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129907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5466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5/31/2023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0560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663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4272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854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998139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2625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448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41312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18686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0812770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7089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1695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34418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02397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841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8745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19873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836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20389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12655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01742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89526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70071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9978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58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51464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277004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32255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244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37854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09869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96426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70783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45749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7313997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313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214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87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5/31/2023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185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5.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5/31/2023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7106026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898" r:id="rId6"/>
    <p:sldLayoutId id="2147483894" r:id="rId7"/>
    <p:sldLayoutId id="2147483895" r:id="rId8"/>
    <p:sldLayoutId id="2147483896" r:id="rId9"/>
    <p:sldLayoutId id="2147483897" r:id="rId10"/>
    <p:sldLayoutId id="214748389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5/31/2023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01290256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57" r:id="rId4"/>
    <p:sldLayoutId id="2147483858" r:id="rId5"/>
    <p:sldLayoutId id="2147483859" r:id="rId6"/>
    <p:sldLayoutId id="2147483864"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206574"/>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70490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4FEC0C-9F6F-A528-A9D7-272B74843939}"/>
              </a:ext>
            </a:extLst>
          </p:cNvPr>
          <p:cNvSpPr>
            <a:spLocks noGrp="1"/>
          </p:cNvSpPr>
          <p:nvPr>
            <p:ph type="ctrTitle"/>
          </p:nvPr>
        </p:nvSpPr>
        <p:spPr>
          <a:xfrm>
            <a:off x="504281" y="325688"/>
            <a:ext cx="5462843" cy="6268237"/>
          </a:xfrm>
        </p:spPr>
        <p:txBody>
          <a:bodyPr>
            <a:normAutofit fontScale="90000"/>
          </a:bodyPr>
          <a:lstStyle/>
          <a:p>
            <a:br>
              <a:rPr lang="en-US" sz="4000" b="1" dirty="0">
                <a:latin typeface="Book Antiqua"/>
              </a:rPr>
            </a:br>
            <a:br>
              <a:rPr lang="en-US" sz="4000" b="1" dirty="0">
                <a:latin typeface="Book Antiqua"/>
              </a:rPr>
            </a:br>
            <a:br>
              <a:rPr lang="en-US" sz="4000" b="1" dirty="0">
                <a:latin typeface="Book Antiqua"/>
              </a:rPr>
            </a:br>
            <a:br>
              <a:rPr lang="en-US" sz="4000" b="1" dirty="0">
                <a:latin typeface="Book Antiqua"/>
              </a:rPr>
            </a:br>
            <a:br>
              <a:rPr lang="en-US" sz="4000" b="1" dirty="0">
                <a:latin typeface="Book Antiqua"/>
              </a:rPr>
            </a:br>
            <a:r>
              <a:rPr lang="en-US" sz="4000" b="1" dirty="0">
                <a:latin typeface="Book Antiqua"/>
              </a:rPr>
              <a:t>Crop yield prediction using machine learning </a:t>
            </a:r>
            <a:br>
              <a:rPr lang="en-US" sz="4000" b="1" dirty="0">
                <a:latin typeface="Book Antiqua"/>
              </a:rPr>
            </a:br>
            <a:r>
              <a:rPr lang="en-US" sz="4000" b="1" dirty="0">
                <a:latin typeface="Book Antiqua"/>
              </a:rPr>
              <a:t>techniques</a:t>
            </a:r>
            <a:br>
              <a:rPr lang="en-US" sz="4000" dirty="0"/>
            </a:br>
            <a:br>
              <a:rPr lang="en-US" sz="4000" dirty="0"/>
            </a:br>
            <a:r>
              <a:rPr lang="en-US" sz="2700" b="1" dirty="0">
                <a:ea typeface="+mj-lt"/>
                <a:cs typeface="+mj-lt"/>
              </a:rPr>
              <a:t>Published by S Iniyan, V Akhil Varma,</a:t>
            </a:r>
            <a:br>
              <a:rPr lang="en-US" sz="2700" b="1" dirty="0">
                <a:ea typeface="+mj-lt"/>
                <a:cs typeface="+mj-lt"/>
              </a:rPr>
            </a:br>
            <a:r>
              <a:rPr lang="en-US" sz="2700" b="1" dirty="0">
                <a:ea typeface="+mj-lt"/>
                <a:cs typeface="+mj-lt"/>
              </a:rPr>
              <a:t>Ch Teja Naidu</a:t>
            </a:r>
            <a:br>
              <a:rPr lang="en-US" sz="2700" b="1" dirty="0">
                <a:ea typeface="+mj-lt"/>
                <a:cs typeface="+mj-lt"/>
              </a:rPr>
            </a:br>
            <a:br>
              <a:rPr lang="en-US" sz="4400" b="1" dirty="0"/>
            </a:br>
            <a:r>
              <a:rPr lang="en-US" sz="2700" b="1" dirty="0">
                <a:ea typeface="+mj-lt"/>
                <a:cs typeface="+mj-lt"/>
              </a:rPr>
              <a:t>Presented by group number:-8</a:t>
            </a:r>
            <a:br>
              <a:rPr lang="en-US" sz="2700" b="1" dirty="0">
                <a:ea typeface="+mj-lt"/>
                <a:cs typeface="+mj-lt"/>
              </a:rPr>
            </a:br>
            <a:r>
              <a:rPr lang="en-US" sz="2700" b="1" dirty="0">
                <a:ea typeface="+mj-lt"/>
                <a:cs typeface="+mj-lt"/>
              </a:rPr>
              <a:t>( </a:t>
            </a:r>
            <a:r>
              <a:rPr lang="en-US" sz="2700" b="1" dirty="0" err="1">
                <a:ea typeface="+mj-lt"/>
                <a:cs typeface="+mj-lt"/>
              </a:rPr>
              <a:t>Souvick</a:t>
            </a:r>
            <a:r>
              <a:rPr lang="en-US" sz="2700" b="1" dirty="0">
                <a:ea typeface="+mj-lt"/>
                <a:cs typeface="+mj-lt"/>
              </a:rPr>
              <a:t> Mazumdar, Shashi Shankar, </a:t>
            </a:r>
            <a:br>
              <a:rPr lang="en-US" sz="2700" b="1" dirty="0">
                <a:ea typeface="+mj-lt"/>
                <a:cs typeface="+mj-lt"/>
              </a:rPr>
            </a:br>
            <a:r>
              <a:rPr lang="en-US" sz="2700" b="1" dirty="0">
                <a:ea typeface="+mj-lt"/>
                <a:cs typeface="+mj-lt"/>
              </a:rPr>
              <a:t>Satyam Kumar, Sayantan Dey )</a:t>
            </a:r>
            <a:br>
              <a:rPr lang="en-US" sz="4400" b="1" dirty="0"/>
            </a:br>
            <a:br>
              <a:rPr lang="en-US" sz="4400" b="1" dirty="0"/>
            </a:br>
            <a:r>
              <a:rPr lang="en-US" sz="2700" b="1" dirty="0"/>
              <a:t>Under the Guidance of Asst. Prof. Abhirup Paria</a:t>
            </a:r>
            <a:br>
              <a:rPr lang="en-US" sz="4000" dirty="0"/>
            </a:br>
            <a:endParaRPr lang="en-US" sz="2400"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Pink flowers and leaves on white background">
            <a:extLst>
              <a:ext uri="{FF2B5EF4-FFF2-40B4-BE49-F238E27FC236}">
                <a16:creationId xmlns:a16="http://schemas.microsoft.com/office/drawing/2014/main" id="{6B2FADAF-69CC-7B94-6CB4-DACBDF5A3EB3}"/>
              </a:ext>
            </a:extLst>
          </p:cNvPr>
          <p:cNvPicPr>
            <a:picLocks noChangeAspect="1"/>
          </p:cNvPicPr>
          <p:nvPr/>
        </p:nvPicPr>
        <p:blipFill rotWithShape="1">
          <a:blip r:embed="rId2"/>
          <a:srcRect l="18763" r="17222" b="-2"/>
          <a:stretch/>
        </p:blipFill>
        <p:spPr>
          <a:xfrm>
            <a:off x="6089520" y="3159"/>
            <a:ext cx="6487111" cy="7074089"/>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04945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pic>
        <p:nvPicPr>
          <p:cNvPr id="3" name="Picture 2" descr="Diagram&#10;&#10;Description automatically generated">
            <a:extLst>
              <a:ext uri="{FF2B5EF4-FFF2-40B4-BE49-F238E27FC236}">
                <a16:creationId xmlns:a16="http://schemas.microsoft.com/office/drawing/2014/main" id="{501F5F86-27E3-9B83-3DA6-95440F135BB9}"/>
              </a:ext>
            </a:extLst>
          </p:cNvPr>
          <p:cNvPicPr>
            <a:picLocks noChangeAspect="1"/>
          </p:cNvPicPr>
          <p:nvPr/>
        </p:nvPicPr>
        <p:blipFill>
          <a:blip r:embed="rId2"/>
          <a:stretch>
            <a:fillRect/>
          </a:stretch>
        </p:blipFill>
        <p:spPr>
          <a:xfrm>
            <a:off x="776144" y="492062"/>
            <a:ext cx="10376348" cy="5897155"/>
          </a:xfrm>
          <a:prstGeom prst="rect">
            <a:avLst/>
          </a:prstGeom>
        </p:spPr>
      </p:pic>
    </p:spTree>
    <p:extLst>
      <p:ext uri="{BB962C8B-B14F-4D97-AF65-F5344CB8AC3E}">
        <p14:creationId xmlns:p14="http://schemas.microsoft.com/office/powerpoint/2010/main" val="156060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9" name="Rectangle 5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letter&#10;&#10;Description automatically generated">
            <a:extLst>
              <a:ext uri="{FF2B5EF4-FFF2-40B4-BE49-F238E27FC236}">
                <a16:creationId xmlns:a16="http://schemas.microsoft.com/office/drawing/2014/main" id="{8BD7DAC4-5659-537D-249A-48B8FA567F12}"/>
              </a:ext>
            </a:extLst>
          </p:cNvPr>
          <p:cNvPicPr>
            <a:picLocks noChangeAspect="1"/>
          </p:cNvPicPr>
          <p:nvPr/>
        </p:nvPicPr>
        <p:blipFill>
          <a:blip r:embed="rId2"/>
          <a:stretch>
            <a:fillRect/>
          </a:stretch>
        </p:blipFill>
        <p:spPr>
          <a:xfrm>
            <a:off x="685778" y="1489743"/>
            <a:ext cx="10822321" cy="3565326"/>
          </a:xfrm>
          <a:prstGeom prst="rect">
            <a:avLst/>
          </a:prstGeom>
        </p:spPr>
      </p:pic>
    </p:spTree>
    <p:extLst>
      <p:ext uri="{BB962C8B-B14F-4D97-AF65-F5344CB8AC3E}">
        <p14:creationId xmlns:p14="http://schemas.microsoft.com/office/powerpoint/2010/main" val="56525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2" name="TextBox 1">
            <a:extLst>
              <a:ext uri="{FF2B5EF4-FFF2-40B4-BE49-F238E27FC236}">
                <a16:creationId xmlns:a16="http://schemas.microsoft.com/office/drawing/2014/main" id="{880836BE-ACAE-9499-AF43-E4B7CAF6026F}"/>
              </a:ext>
            </a:extLst>
          </p:cNvPr>
          <p:cNvSpPr txBox="1"/>
          <p:nvPr/>
        </p:nvSpPr>
        <p:spPr>
          <a:xfrm>
            <a:off x="1039504" y="664191"/>
            <a:ext cx="77814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90C226"/>
                </a:solidFill>
                <a:latin typeface="Book Antiqua"/>
                <a:cs typeface="Calibri"/>
              </a:rPr>
              <a:t>Exploratory data analysis(EDA):</a:t>
            </a:r>
            <a:endParaRPr lang="en-US" sz="4000" dirty="0">
              <a:latin typeface="Book Antiqua"/>
            </a:endParaRPr>
          </a:p>
        </p:txBody>
      </p:sp>
      <p:sp>
        <p:nvSpPr>
          <p:cNvPr id="3" name="TextBox 2">
            <a:extLst>
              <a:ext uri="{FF2B5EF4-FFF2-40B4-BE49-F238E27FC236}">
                <a16:creationId xmlns:a16="http://schemas.microsoft.com/office/drawing/2014/main" id="{63511350-CC66-8847-31F6-DB358FB4582B}"/>
              </a:ext>
            </a:extLst>
          </p:cNvPr>
          <p:cNvSpPr txBox="1"/>
          <p:nvPr/>
        </p:nvSpPr>
        <p:spPr>
          <a:xfrm>
            <a:off x="1039505" y="1972101"/>
            <a:ext cx="863448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ea typeface="+mn-lt"/>
                <a:cs typeface="+mn-lt"/>
              </a:rPr>
              <a:t>Author used plotting to model the data, which includes scatter plots, histograms, and so on. It entails all data preprocessing steps, such as dealing with incomplete, null, extreme outliers, and redundant data points. Encoding categorical variables and bivariate analysis were also included.</a:t>
            </a:r>
            <a:endParaRPr lang="en-US"/>
          </a:p>
          <a:p>
            <a:pPr marL="342900" indent="-342900">
              <a:buFont typeface="Wingdings"/>
              <a:buChar char="Ø"/>
            </a:pPr>
            <a:endParaRPr lang="en-US" sz="2000" dirty="0">
              <a:ea typeface="+mn-lt"/>
              <a:cs typeface="+mn-lt"/>
            </a:endParaRPr>
          </a:p>
          <a:p>
            <a:pPr marL="342900" indent="-342900">
              <a:buFont typeface="Wingdings"/>
              <a:buChar char="Ø"/>
            </a:pPr>
            <a:r>
              <a:rPr lang="en-US" sz="2000" dirty="0">
                <a:ea typeface="+mn-lt"/>
                <a:cs typeface="+mn-lt"/>
              </a:rPr>
              <a:t>Multicollinearity is a challenge posed by One-Hot Encoding. The variable inflation factor is less than 5. </a:t>
            </a:r>
            <a:endParaRPr lang="en-US" sz="2000" dirty="0"/>
          </a:p>
          <a:p>
            <a:endParaRPr lang="en-US" sz="2000" dirty="0">
              <a:latin typeface="Trebuchet MS"/>
              <a:cs typeface="Calibri"/>
            </a:endParaRPr>
          </a:p>
        </p:txBody>
      </p:sp>
    </p:spTree>
    <p:extLst>
      <p:ext uri="{BB962C8B-B14F-4D97-AF65-F5344CB8AC3E}">
        <p14:creationId xmlns:p14="http://schemas.microsoft.com/office/powerpoint/2010/main" val="405619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5" name="TextBox 4">
            <a:extLst>
              <a:ext uri="{FF2B5EF4-FFF2-40B4-BE49-F238E27FC236}">
                <a16:creationId xmlns:a16="http://schemas.microsoft.com/office/drawing/2014/main" id="{A901766E-7BF3-6F7C-BBF3-D2907DDBCE0D}"/>
              </a:ext>
            </a:extLst>
          </p:cNvPr>
          <p:cNvSpPr txBox="1"/>
          <p:nvPr/>
        </p:nvSpPr>
        <p:spPr>
          <a:xfrm>
            <a:off x="709682" y="971265"/>
            <a:ext cx="570021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90C226"/>
                </a:solidFill>
                <a:latin typeface="Book Antiqua"/>
                <a:cs typeface="Calibri"/>
              </a:rPr>
              <a:t>Feature engineering:</a:t>
            </a:r>
            <a:endParaRPr lang="en-US" sz="4000" dirty="0">
              <a:latin typeface="Book Antiqua"/>
            </a:endParaRPr>
          </a:p>
          <a:p>
            <a:endParaRPr lang="en-US" sz="4000" b="1" dirty="0">
              <a:solidFill>
                <a:srgbClr val="90C226"/>
              </a:solidFill>
              <a:latin typeface="Book Antiqua"/>
              <a:cs typeface="Calibri"/>
            </a:endParaRPr>
          </a:p>
        </p:txBody>
      </p:sp>
      <p:sp>
        <p:nvSpPr>
          <p:cNvPr id="6" name="TextBox 5">
            <a:extLst>
              <a:ext uri="{FF2B5EF4-FFF2-40B4-BE49-F238E27FC236}">
                <a16:creationId xmlns:a16="http://schemas.microsoft.com/office/drawing/2014/main" id="{8D8A6734-B6FD-3020-6E7B-3B0C4F8B4774}"/>
              </a:ext>
            </a:extLst>
          </p:cNvPr>
          <p:cNvSpPr txBox="1"/>
          <p:nvPr/>
        </p:nvSpPr>
        <p:spPr>
          <a:xfrm>
            <a:off x="709683" y="2301922"/>
            <a:ext cx="92486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Author has used this approach for our LSTM model, as deep learning models require more data to train and deliver better results, author planned on using features to create ones like Precipitation area ratio, precipitation humidity ratio, precipitation to mean temperature ratio. Along with adding these features, author reframed and normalized the dataset before training the model.</a:t>
            </a:r>
            <a:endParaRPr lang="en-US" dirty="0">
              <a:ea typeface="+mn-lt"/>
              <a:cs typeface="+mn-lt"/>
            </a:endParaRPr>
          </a:p>
          <a:p>
            <a:endParaRPr lang="en-US" sz="2000" dirty="0">
              <a:ea typeface="+mn-lt"/>
              <a:cs typeface="+mn-lt"/>
            </a:endParaRPr>
          </a:p>
          <a:p>
            <a:endParaRPr lang="en-US" sz="2000" dirty="0">
              <a:ea typeface="+mn-lt"/>
              <a:cs typeface="+mn-lt"/>
            </a:endParaRPr>
          </a:p>
          <a:p>
            <a:endParaRPr lang="en-US" sz="2000" dirty="0"/>
          </a:p>
        </p:txBody>
      </p:sp>
    </p:spTree>
    <p:extLst>
      <p:ext uri="{BB962C8B-B14F-4D97-AF65-F5344CB8AC3E}">
        <p14:creationId xmlns:p14="http://schemas.microsoft.com/office/powerpoint/2010/main" val="228771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2" name="TextBox 1">
            <a:extLst>
              <a:ext uri="{FF2B5EF4-FFF2-40B4-BE49-F238E27FC236}">
                <a16:creationId xmlns:a16="http://schemas.microsoft.com/office/drawing/2014/main" id="{880836BE-ACAE-9499-AF43-E4B7CAF6026F}"/>
              </a:ext>
            </a:extLst>
          </p:cNvPr>
          <p:cNvSpPr txBox="1"/>
          <p:nvPr/>
        </p:nvSpPr>
        <p:spPr>
          <a:xfrm>
            <a:off x="1039504" y="516340"/>
            <a:ext cx="82932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90C226"/>
                </a:solidFill>
                <a:latin typeface="Book Antiqua"/>
                <a:cs typeface="Calibri"/>
              </a:rPr>
              <a:t>Web application implementation:</a:t>
            </a:r>
            <a:endParaRPr lang="en-US" sz="4000" dirty="0">
              <a:latin typeface="Book Antiqua"/>
            </a:endParaRPr>
          </a:p>
        </p:txBody>
      </p:sp>
      <p:sp>
        <p:nvSpPr>
          <p:cNvPr id="3" name="TextBox 2">
            <a:extLst>
              <a:ext uri="{FF2B5EF4-FFF2-40B4-BE49-F238E27FC236}">
                <a16:creationId xmlns:a16="http://schemas.microsoft.com/office/drawing/2014/main" id="{63511350-CC66-8847-31F6-DB358FB4582B}"/>
              </a:ext>
            </a:extLst>
          </p:cNvPr>
          <p:cNvSpPr txBox="1"/>
          <p:nvPr/>
        </p:nvSpPr>
        <p:spPr>
          <a:xfrm>
            <a:off x="1039505" y="1665027"/>
            <a:ext cx="829328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ea typeface="+mn-lt"/>
                <a:cs typeface="+mn-lt"/>
              </a:rPr>
              <a:t>Author has built a web application using </a:t>
            </a:r>
            <a:r>
              <a:rPr lang="en-US" sz="2000" dirty="0" err="1">
                <a:ea typeface="+mn-lt"/>
                <a:cs typeface="+mn-lt"/>
              </a:rPr>
              <a:t>Streamlit</a:t>
            </a:r>
            <a:r>
              <a:rPr lang="en-US" sz="2000" dirty="0">
                <a:ea typeface="+mn-lt"/>
                <a:cs typeface="+mn-lt"/>
              </a:rPr>
              <a:t> library of Python. </a:t>
            </a:r>
            <a:endParaRPr lang="en-US" sz="2000"/>
          </a:p>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ea typeface="+mn-lt"/>
                <a:cs typeface="+mn-lt"/>
              </a:rPr>
              <a:t>This application takes input from the user for District name, crop name, soil type, season, area of the land, temperature, precipitation, humidity, and new features.</a:t>
            </a:r>
            <a:endParaRPr lang="en-US" sz="2000" dirty="0"/>
          </a:p>
          <a:p>
            <a:pPr marL="342900" indent="-342900">
              <a:buFont typeface="Wingdings"/>
              <a:buChar char="Ø"/>
            </a:pPr>
            <a:endParaRPr lang="en-US" sz="2000" dirty="0">
              <a:ea typeface="+mn-lt"/>
              <a:cs typeface="+mn-lt"/>
            </a:endParaRPr>
          </a:p>
          <a:p>
            <a:pPr marL="342900" indent="-342900">
              <a:buFont typeface="Wingdings"/>
              <a:buChar char="Ø"/>
            </a:pPr>
            <a:r>
              <a:rPr lang="en-US" sz="2000" dirty="0">
                <a:ea typeface="+mn-lt"/>
                <a:cs typeface="+mn-lt"/>
              </a:rPr>
              <a:t>The models predicts the yield and output is displayed on the webpage. The web application is deployed on local server using command prompt. Although web­ page is useful, it is limited to working offline and on a single system.</a:t>
            </a:r>
          </a:p>
          <a:p>
            <a:pPr marL="342900" indent="-342900">
              <a:buFont typeface="Wingdings"/>
              <a:buChar char="Ø"/>
            </a:pPr>
            <a:endParaRPr lang="en-US" sz="2000" dirty="0">
              <a:solidFill>
                <a:schemeClr val="tx1">
                  <a:lumMod val="75000"/>
                  <a:lumOff val="25000"/>
                </a:schemeClr>
              </a:solidFill>
              <a:ea typeface="+mn-lt"/>
              <a:cs typeface="+mn-lt"/>
            </a:endParaRPr>
          </a:p>
          <a:p>
            <a:endParaRPr lang="en-US" sz="2000" dirty="0">
              <a:solidFill>
                <a:schemeClr val="tx1">
                  <a:lumMod val="75000"/>
                  <a:lumOff val="25000"/>
                </a:schemeClr>
              </a:solidFill>
            </a:endParaRPr>
          </a:p>
          <a:p>
            <a:endParaRPr lang="en-US" sz="2000" dirty="0">
              <a:latin typeface="Trebuchet MS"/>
              <a:cs typeface="Calibri"/>
            </a:endParaRPr>
          </a:p>
          <a:p>
            <a:endParaRPr lang="en-US" sz="2000" dirty="0">
              <a:latin typeface="Trebuchet MS"/>
              <a:cs typeface="Calibri"/>
            </a:endParaRPr>
          </a:p>
        </p:txBody>
      </p:sp>
    </p:spTree>
    <p:extLst>
      <p:ext uri="{BB962C8B-B14F-4D97-AF65-F5344CB8AC3E}">
        <p14:creationId xmlns:p14="http://schemas.microsoft.com/office/powerpoint/2010/main" val="316856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pic>
        <p:nvPicPr>
          <p:cNvPr id="2" name="Picture 4" descr="A screenshot of a computer&#10;&#10;Description automatically generated">
            <a:extLst>
              <a:ext uri="{FF2B5EF4-FFF2-40B4-BE49-F238E27FC236}">
                <a16:creationId xmlns:a16="http://schemas.microsoft.com/office/drawing/2014/main" id="{97140F3E-558F-EB4B-1BD3-ED6750EC6243}"/>
              </a:ext>
            </a:extLst>
          </p:cNvPr>
          <p:cNvPicPr>
            <a:picLocks noChangeAspect="1"/>
          </p:cNvPicPr>
          <p:nvPr/>
        </p:nvPicPr>
        <p:blipFill>
          <a:blip r:embed="rId2"/>
          <a:stretch>
            <a:fillRect/>
          </a:stretch>
        </p:blipFill>
        <p:spPr>
          <a:xfrm>
            <a:off x="820927" y="387996"/>
            <a:ext cx="10556719" cy="6302541"/>
          </a:xfrm>
          <a:prstGeom prst="rect">
            <a:avLst/>
          </a:prstGeom>
        </p:spPr>
      </p:pic>
    </p:spTree>
    <p:extLst>
      <p:ext uri="{BB962C8B-B14F-4D97-AF65-F5344CB8AC3E}">
        <p14:creationId xmlns:p14="http://schemas.microsoft.com/office/powerpoint/2010/main" val="310511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latin typeface="Book Antiqua"/>
                <a:cs typeface="Times New Roman"/>
              </a:rPr>
              <a:t>Algorithms </a:t>
            </a:r>
            <a:r>
              <a:rPr lang="en-US" sz="8000" b="1" dirty="0">
                <a:solidFill>
                  <a:schemeClr val="tx1"/>
                </a:solidFill>
                <a:latin typeface="Book Antiqua"/>
                <a:cs typeface="Times New Roman"/>
              </a:rPr>
              <a:t>  </a:t>
            </a:r>
            <a:r>
              <a:rPr lang="en-US" sz="8000" b="1" dirty="0">
                <a:latin typeface="Times New Roman"/>
                <a:cs typeface="Times New Roman"/>
              </a:rPr>
              <a:t> </a:t>
            </a:r>
            <a:endParaRPr lang="en-US" sz="8000" b="1" dirty="0"/>
          </a:p>
        </p:txBody>
      </p:sp>
    </p:spTree>
    <p:extLst>
      <p:ext uri="{BB962C8B-B14F-4D97-AF65-F5344CB8AC3E}">
        <p14:creationId xmlns:p14="http://schemas.microsoft.com/office/powerpoint/2010/main" val="30322598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5065" y="609600"/>
            <a:ext cx="4625115" cy="1298054"/>
          </a:xfrm>
        </p:spPr>
        <p:txBody>
          <a:bodyPr anchor="ctr">
            <a:normAutofit/>
          </a:bodyPr>
          <a:lstStyle/>
          <a:p>
            <a:pPr>
              <a:lnSpc>
                <a:spcPct val="90000"/>
              </a:lnSpc>
            </a:pPr>
            <a:r>
              <a:rPr lang="en-US" sz="4000" b="1" dirty="0">
                <a:latin typeface="Book Antiqua"/>
                <a:cs typeface="Times New Roman"/>
              </a:rPr>
              <a:t>Multiple linear regression :</a:t>
            </a:r>
            <a:endParaRPr lang="en-US" sz="4000" dirty="0">
              <a:latin typeface="Book Antiqua"/>
            </a:endParaRPr>
          </a:p>
        </p:txBody>
      </p:sp>
      <p:sp>
        <p:nvSpPr>
          <p:cNvPr id="7" name="Content Placeholder 6">
            <a:extLst>
              <a:ext uri="{FF2B5EF4-FFF2-40B4-BE49-F238E27FC236}">
                <a16:creationId xmlns:a16="http://schemas.microsoft.com/office/drawing/2014/main" id="{7E3A6E82-E9F8-C15F-0D25-A82E0BC49CE6}"/>
              </a:ext>
            </a:extLst>
          </p:cNvPr>
          <p:cNvSpPr>
            <a:spLocks noGrp="1"/>
          </p:cNvSpPr>
          <p:nvPr>
            <p:ph idx="1"/>
          </p:nvPr>
        </p:nvSpPr>
        <p:spPr>
          <a:xfrm>
            <a:off x="671361" y="2626888"/>
            <a:ext cx="4488636" cy="4039997"/>
          </a:xfrm>
        </p:spPr>
        <p:txBody>
          <a:bodyPr vert="horz" lIns="91440" tIns="45720" rIns="91440" bIns="45720" rtlCol="0" anchor="t">
            <a:normAutofit/>
          </a:bodyPr>
          <a:lstStyle/>
          <a:p>
            <a:pPr marL="0" indent="0">
              <a:buNone/>
            </a:pPr>
            <a:r>
              <a:rPr lang="en-US" sz="2000" dirty="0">
                <a:ea typeface="+mn-lt"/>
                <a:cs typeface="+mn-lt"/>
              </a:rPr>
              <a:t>Multiple linear regression(MLR) is a mathematical  method for predicting the result of an answer parameter by integrating several logical factors. It depicts the relationship between a continuous dependent  parameter and several independent parameters.</a:t>
            </a:r>
            <a:endParaRPr lang="en-US" sz="2000" dirty="0"/>
          </a:p>
        </p:txBody>
      </p:sp>
      <p:pic>
        <p:nvPicPr>
          <p:cNvPr id="5" name="Picture 5" descr="Text&#10;&#10;Description automatically generated">
            <a:extLst>
              <a:ext uri="{FF2B5EF4-FFF2-40B4-BE49-F238E27FC236}">
                <a16:creationId xmlns:a16="http://schemas.microsoft.com/office/drawing/2014/main" id="{92E249F7-4233-7325-1EB7-33B53B419675}"/>
              </a:ext>
            </a:extLst>
          </p:cNvPr>
          <p:cNvPicPr>
            <a:picLocks noChangeAspect="1"/>
          </p:cNvPicPr>
          <p:nvPr/>
        </p:nvPicPr>
        <p:blipFill>
          <a:blip r:embed="rId2"/>
          <a:stretch>
            <a:fillRect/>
          </a:stretch>
        </p:blipFill>
        <p:spPr>
          <a:xfrm>
            <a:off x="5921020" y="564107"/>
            <a:ext cx="5040930" cy="2601747"/>
          </a:xfrm>
          <a:prstGeom prst="rect">
            <a:avLst/>
          </a:prstGeom>
        </p:spPr>
      </p:pic>
      <p:pic>
        <p:nvPicPr>
          <p:cNvPr id="6" name="Picture 6" descr="Chart, scatter chart&#10;&#10;Description automatically generated">
            <a:extLst>
              <a:ext uri="{FF2B5EF4-FFF2-40B4-BE49-F238E27FC236}">
                <a16:creationId xmlns:a16="http://schemas.microsoft.com/office/drawing/2014/main" id="{318F22A5-18F7-2211-5CC4-9D931D0F4160}"/>
              </a:ext>
            </a:extLst>
          </p:cNvPr>
          <p:cNvPicPr>
            <a:picLocks noChangeAspect="1"/>
          </p:cNvPicPr>
          <p:nvPr/>
        </p:nvPicPr>
        <p:blipFill>
          <a:blip r:embed="rId3"/>
          <a:stretch>
            <a:fillRect/>
          </a:stretch>
        </p:blipFill>
        <p:spPr>
          <a:xfrm>
            <a:off x="5330012" y="3427647"/>
            <a:ext cx="5677037" cy="3284729"/>
          </a:xfrm>
          <a:prstGeom prst="rect">
            <a:avLst/>
          </a:prstGeom>
        </p:spPr>
      </p:pic>
    </p:spTree>
    <p:extLst>
      <p:ext uri="{BB962C8B-B14F-4D97-AF65-F5344CB8AC3E}">
        <p14:creationId xmlns:p14="http://schemas.microsoft.com/office/powerpoint/2010/main" val="158303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29572" y="416257"/>
            <a:ext cx="4625115" cy="1298054"/>
          </a:xfrm>
        </p:spPr>
        <p:txBody>
          <a:bodyPr anchor="ctr">
            <a:normAutofit/>
          </a:bodyPr>
          <a:lstStyle/>
          <a:p>
            <a:pPr>
              <a:lnSpc>
                <a:spcPct val="90000"/>
              </a:lnSpc>
            </a:pPr>
            <a:r>
              <a:rPr lang="en-US" sz="4000" b="1" dirty="0">
                <a:latin typeface="Book Antiqua"/>
                <a:cs typeface="Times New Roman"/>
              </a:rPr>
              <a:t>Decision tree regressor:</a:t>
            </a:r>
            <a:endParaRPr lang="en-US" sz="4000" dirty="0">
              <a:latin typeface="Book Antiqua"/>
            </a:endParaRPr>
          </a:p>
        </p:txBody>
      </p:sp>
      <p:pic>
        <p:nvPicPr>
          <p:cNvPr id="3" name="Picture 3" descr="Diagram&#10;&#10;Description automatically generated">
            <a:extLst>
              <a:ext uri="{FF2B5EF4-FFF2-40B4-BE49-F238E27FC236}">
                <a16:creationId xmlns:a16="http://schemas.microsoft.com/office/drawing/2014/main" id="{ECEE338E-595B-AD95-6509-F9E4721FB18C}"/>
              </a:ext>
            </a:extLst>
          </p:cNvPr>
          <p:cNvPicPr>
            <a:picLocks noChangeAspect="1"/>
          </p:cNvPicPr>
          <p:nvPr/>
        </p:nvPicPr>
        <p:blipFill>
          <a:blip r:embed="rId2"/>
          <a:stretch>
            <a:fillRect/>
          </a:stretch>
        </p:blipFill>
        <p:spPr>
          <a:xfrm>
            <a:off x="6248401" y="350921"/>
            <a:ext cx="4801735" cy="2937560"/>
          </a:xfrm>
          <a:prstGeom prst="rect">
            <a:avLst/>
          </a:prstGeom>
        </p:spPr>
      </p:pic>
      <p:pic>
        <p:nvPicPr>
          <p:cNvPr id="4" name="Picture 7" descr="Chart, scatter chart&#10;&#10;Description automatically generated">
            <a:extLst>
              <a:ext uri="{FF2B5EF4-FFF2-40B4-BE49-F238E27FC236}">
                <a16:creationId xmlns:a16="http://schemas.microsoft.com/office/drawing/2014/main" id="{2A1220BD-33FC-0613-A615-69E967E275FF}"/>
              </a:ext>
            </a:extLst>
          </p:cNvPr>
          <p:cNvPicPr>
            <a:picLocks noChangeAspect="1"/>
          </p:cNvPicPr>
          <p:nvPr/>
        </p:nvPicPr>
        <p:blipFill>
          <a:blip r:embed="rId3"/>
          <a:stretch>
            <a:fillRect/>
          </a:stretch>
        </p:blipFill>
        <p:spPr>
          <a:xfrm>
            <a:off x="6760191" y="3538629"/>
            <a:ext cx="4744871" cy="2908351"/>
          </a:xfrm>
          <a:prstGeom prst="rect">
            <a:avLst/>
          </a:prstGeom>
        </p:spPr>
      </p:pic>
      <p:sp>
        <p:nvSpPr>
          <p:cNvPr id="9" name="Content Placeholder 8">
            <a:extLst>
              <a:ext uri="{FF2B5EF4-FFF2-40B4-BE49-F238E27FC236}">
                <a16:creationId xmlns:a16="http://schemas.microsoft.com/office/drawing/2014/main" id="{70A1A1C9-A451-032C-0A86-FDD01CA572B8}"/>
              </a:ext>
            </a:extLst>
          </p:cNvPr>
          <p:cNvSpPr>
            <a:spLocks noGrp="1"/>
          </p:cNvSpPr>
          <p:nvPr>
            <p:ph idx="1"/>
          </p:nvPr>
        </p:nvSpPr>
        <p:spPr>
          <a:xfrm>
            <a:off x="449872" y="2160589"/>
            <a:ext cx="5764758" cy="4290205"/>
          </a:xfrm>
        </p:spPr>
        <p:txBody>
          <a:bodyPr vert="horz" lIns="91440" tIns="45720" rIns="91440" bIns="45720" rtlCol="0" anchor="t">
            <a:normAutofit/>
          </a:bodyPr>
          <a:lstStyle/>
          <a:p>
            <a:pPr>
              <a:buFont typeface="Wingdings" charset="2"/>
              <a:buChar char="Ø"/>
            </a:pPr>
            <a:r>
              <a:rPr lang="en-US" sz="2000" dirty="0">
                <a:solidFill>
                  <a:srgbClr val="404040"/>
                </a:solidFill>
                <a:latin typeface="Trebuchet MS"/>
                <a:cs typeface="Times New Roman"/>
              </a:rPr>
              <a:t>The</a:t>
            </a:r>
            <a:r>
              <a:rPr lang="en-US" sz="2000" dirty="0">
                <a:latin typeface="Trebuchet MS"/>
                <a:cs typeface="Times New Roman"/>
              </a:rPr>
              <a:t> Decision Tree is a Supervised Machine Learning technique that learns decision tools from associated features to estimate a target value. </a:t>
            </a:r>
            <a:endParaRPr lang="en-US" sz="2000">
              <a:latin typeface="Trebuchet MS"/>
            </a:endParaRPr>
          </a:p>
          <a:p>
            <a:pPr>
              <a:buFont typeface="Wingdings" charset="2"/>
              <a:buChar char="Ø"/>
            </a:pPr>
            <a:r>
              <a:rPr lang="en-US" sz="2000" dirty="0">
                <a:solidFill>
                  <a:srgbClr val="404040"/>
                </a:solidFill>
                <a:latin typeface="Trebuchet MS"/>
                <a:cs typeface="Times New Roman"/>
              </a:rPr>
              <a:t>A</a:t>
            </a:r>
            <a:r>
              <a:rPr lang="en-US" sz="2000" dirty="0">
                <a:latin typeface="Trebuchet MS"/>
                <a:cs typeface="Times New Roman"/>
              </a:rPr>
              <a:t> tree with leaf and decision nodes is the final product. A leaf node has more than two branches that represent the attribute values that have been evaluated. When compared to other models these do not require more effort for preprocessing. They don't need data normalization or scaling. </a:t>
            </a:r>
          </a:p>
          <a:p>
            <a:endParaRPr lang="en-US" dirty="0"/>
          </a:p>
        </p:txBody>
      </p:sp>
    </p:spTree>
    <p:extLst>
      <p:ext uri="{BB962C8B-B14F-4D97-AF65-F5344CB8AC3E}">
        <p14:creationId xmlns:p14="http://schemas.microsoft.com/office/powerpoint/2010/main" val="147737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7334" y="552734"/>
            <a:ext cx="4490968" cy="627039"/>
          </a:xfrm>
        </p:spPr>
        <p:txBody>
          <a:bodyPr>
            <a:noAutofit/>
          </a:bodyPr>
          <a:lstStyle/>
          <a:p>
            <a:r>
              <a:rPr lang="en-US" sz="4000" b="1" dirty="0">
                <a:latin typeface="Book Antiqua"/>
                <a:cs typeface="Times New Roman"/>
              </a:rPr>
              <a:t>Elastic-Net:</a:t>
            </a:r>
            <a:endParaRPr lang="en-US" sz="4000" b="1" dirty="0">
              <a:latin typeface="Book Antiqua"/>
            </a:endParaRPr>
          </a:p>
        </p:txBody>
      </p:sp>
      <p:sp>
        <p:nvSpPr>
          <p:cNvPr id="3" name="Subtitle 2">
            <a:extLst>
              <a:ext uri="{FF2B5EF4-FFF2-40B4-BE49-F238E27FC236}">
                <a16:creationId xmlns:a16="http://schemas.microsoft.com/office/drawing/2014/main" id="{1908DAE4-9952-DA5E-AB8E-5A4A58782CCC}"/>
              </a:ext>
            </a:extLst>
          </p:cNvPr>
          <p:cNvSpPr>
            <a:spLocks noGrp="1"/>
          </p:cNvSpPr>
          <p:nvPr>
            <p:ph idx="1"/>
          </p:nvPr>
        </p:nvSpPr>
        <p:spPr>
          <a:xfrm>
            <a:off x="677332" y="1553572"/>
            <a:ext cx="4410718" cy="3880773"/>
          </a:xfrm>
        </p:spPr>
        <p:txBody>
          <a:bodyPr vert="horz" lIns="91440" tIns="45720" rIns="91440" bIns="45720" rtlCol="0" anchor="t">
            <a:normAutofit/>
          </a:bodyPr>
          <a:lstStyle/>
          <a:p>
            <a:pPr>
              <a:lnSpc>
                <a:spcPct val="90000"/>
              </a:lnSpc>
              <a:buFont typeface="Wingdings" charset="2"/>
              <a:buChar char="Ø"/>
            </a:pPr>
            <a:r>
              <a:rPr lang="en-US" sz="2000" dirty="0">
                <a:latin typeface="Trebuchet MS"/>
                <a:cs typeface="Times New Roman"/>
              </a:rPr>
              <a:t>Elastic-Net is a normal regression approach that incorporates the Ridge and the Lasso regression's L1 and L2 penalties. </a:t>
            </a:r>
            <a:endParaRPr lang="en-US"/>
          </a:p>
          <a:p>
            <a:pPr>
              <a:lnSpc>
                <a:spcPct val="90000"/>
              </a:lnSpc>
              <a:buFont typeface="Wingdings" charset="2"/>
              <a:buChar char="Ø"/>
            </a:pPr>
            <a:endParaRPr lang="en-US" sz="2000" dirty="0">
              <a:latin typeface="Trebuchet MS"/>
              <a:cs typeface="Times New Roman"/>
            </a:endParaRPr>
          </a:p>
          <a:p>
            <a:pPr>
              <a:lnSpc>
                <a:spcPct val="90000"/>
              </a:lnSpc>
              <a:buFont typeface="Wingdings" charset="2"/>
              <a:buChar char="Ø"/>
            </a:pPr>
            <a:r>
              <a:rPr lang="en-US" sz="2000">
                <a:latin typeface="Trebuchet MS"/>
                <a:cs typeface="Times New Roman"/>
              </a:rPr>
              <a:t>Elastic net can deal with a large </a:t>
            </a:r>
            <a:r>
              <a:rPr lang="en-US" sz="2000" dirty="0">
                <a:latin typeface="Trebuchet MS"/>
                <a:cs typeface="Times New Roman"/>
              </a:rPr>
              <a:t>number of parameters and even when there exists a correlation between the parameters. It can decrease the effect of various parameters without completely removing all of the parameters.</a:t>
            </a:r>
            <a:endParaRPr lang="en-US" sz="2000">
              <a:latin typeface="Trebuchet MS"/>
            </a:endParaRPr>
          </a:p>
          <a:p>
            <a:pPr>
              <a:lnSpc>
                <a:spcPct val="90000"/>
              </a:lnSpc>
            </a:pPr>
            <a:endParaRPr lang="en-US">
              <a:latin typeface="Times New Roman"/>
              <a:cs typeface="Times New Roman"/>
            </a:endParaRPr>
          </a:p>
        </p:txBody>
      </p:sp>
      <p:pic>
        <p:nvPicPr>
          <p:cNvPr id="6" name="Picture 6" descr="Chart, scatter chart&#10;&#10;Description automatically generated">
            <a:extLst>
              <a:ext uri="{FF2B5EF4-FFF2-40B4-BE49-F238E27FC236}">
                <a16:creationId xmlns:a16="http://schemas.microsoft.com/office/drawing/2014/main" id="{C0E56B1A-F4FA-5620-F6B8-C16B0BA5175D}"/>
              </a:ext>
            </a:extLst>
          </p:cNvPr>
          <p:cNvPicPr>
            <a:picLocks noChangeAspect="1"/>
          </p:cNvPicPr>
          <p:nvPr/>
        </p:nvPicPr>
        <p:blipFill>
          <a:blip r:embed="rId2"/>
          <a:stretch>
            <a:fillRect/>
          </a:stretch>
        </p:blipFill>
        <p:spPr>
          <a:xfrm>
            <a:off x="5549566" y="916910"/>
            <a:ext cx="5251187" cy="3925757"/>
          </a:xfrm>
          <a:prstGeom prst="rect">
            <a:avLst/>
          </a:prstGeom>
        </p:spPr>
      </p:pic>
      <p:pic>
        <p:nvPicPr>
          <p:cNvPr id="7" name="Picture 7" descr="Diagram, schematic&#10;&#10;Description automatically generated">
            <a:extLst>
              <a:ext uri="{FF2B5EF4-FFF2-40B4-BE49-F238E27FC236}">
                <a16:creationId xmlns:a16="http://schemas.microsoft.com/office/drawing/2014/main" id="{4EBB6108-8FBC-29D2-CC9A-EDF2A00F3CC4}"/>
              </a:ext>
            </a:extLst>
          </p:cNvPr>
          <p:cNvPicPr>
            <a:picLocks noChangeAspect="1"/>
          </p:cNvPicPr>
          <p:nvPr/>
        </p:nvPicPr>
        <p:blipFill>
          <a:blip r:embed="rId3"/>
          <a:stretch>
            <a:fillRect/>
          </a:stretch>
        </p:blipFill>
        <p:spPr>
          <a:xfrm>
            <a:off x="2288988" y="5566759"/>
            <a:ext cx="6837564" cy="956618"/>
          </a:xfrm>
          <a:prstGeom prst="rect">
            <a:avLst/>
          </a:prstGeom>
        </p:spPr>
      </p:pic>
    </p:spTree>
    <p:extLst>
      <p:ext uri="{BB962C8B-B14F-4D97-AF65-F5344CB8AC3E}">
        <p14:creationId xmlns:p14="http://schemas.microsoft.com/office/powerpoint/2010/main" val="6556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0" name="Straight Connector 10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1" name="Rectangle 1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3" name="Rectangle 1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40857" y="609600"/>
            <a:ext cx="3979852" cy="5175624"/>
          </a:xfrm>
        </p:spPr>
        <p:txBody>
          <a:bodyPr vert="horz" lIns="91440" tIns="45720" rIns="91440" bIns="45720" rtlCol="0" anchor="ctr">
            <a:normAutofit/>
          </a:bodyPr>
          <a:lstStyle/>
          <a:p>
            <a:pPr algn="l"/>
            <a:r>
              <a:rPr lang="en-US" sz="3600" dirty="0">
                <a:solidFill>
                  <a:schemeClr val="tx1">
                    <a:lumMod val="85000"/>
                    <a:lumOff val="15000"/>
                  </a:schemeClr>
                </a:solidFill>
              </a:rPr>
              <a:t> </a:t>
            </a:r>
            <a:r>
              <a:rPr lang="en-US" sz="3600" dirty="0">
                <a:solidFill>
                  <a:schemeClr val="tx1">
                    <a:lumMod val="85000"/>
                    <a:lumOff val="15000"/>
                  </a:schemeClr>
                </a:solidFill>
                <a:latin typeface="Trebuchet MS"/>
                <a:cs typeface="Calibri"/>
              </a:rPr>
              <a:t>  </a:t>
            </a:r>
            <a:r>
              <a:rPr lang="en-US" sz="8000" b="1" dirty="0">
                <a:latin typeface="Book Antiqua"/>
                <a:cs typeface="Calibri"/>
              </a:rPr>
              <a:t>Index</a:t>
            </a:r>
          </a:p>
        </p:txBody>
      </p:sp>
      <p:sp>
        <p:nvSpPr>
          <p:cNvPr id="139" name="Freeform: Shape 13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6622761" y="382059"/>
            <a:ext cx="4527047" cy="6247186"/>
          </a:xfrm>
        </p:spPr>
        <p:txBody>
          <a:bodyPr vert="horz" lIns="91440" tIns="45720" rIns="91440" bIns="45720" rtlCol="0" anchor="ctr">
            <a:normAutofit fontScale="70000" lnSpcReduction="20000"/>
          </a:bodyPr>
          <a:lstStyle/>
          <a:p>
            <a:pPr marL="457200" indent="-457200" algn="l">
              <a:buFont typeface="Wingdings" charset="2"/>
              <a:buChar char="q"/>
            </a:pPr>
            <a:r>
              <a:rPr lang="en-US" sz="3200" dirty="0">
                <a:solidFill>
                  <a:srgbClr val="FFFFFF"/>
                </a:solidFill>
              </a:rPr>
              <a:t>Abstract</a:t>
            </a:r>
            <a:endParaRPr lang="en-US" sz="3200"/>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Introduction</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Methodology</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Algorithms</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Results</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Conclusion</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Limitations</a:t>
            </a:r>
          </a:p>
          <a:p>
            <a:pPr marL="457200" indent="-457200" algn="l">
              <a:buFont typeface="Wingdings" charset="2"/>
              <a:buChar char="q"/>
            </a:pPr>
            <a:endParaRPr lang="en-US" sz="3200" dirty="0">
              <a:solidFill>
                <a:srgbClr val="FFFFFF"/>
              </a:solidFill>
            </a:endParaRPr>
          </a:p>
          <a:p>
            <a:pPr marL="457200" indent="-457200" algn="l">
              <a:buFont typeface="Wingdings" charset="2"/>
              <a:buChar char="q"/>
            </a:pPr>
            <a:r>
              <a:rPr lang="en-US" sz="3200" dirty="0">
                <a:solidFill>
                  <a:srgbClr val="FFFFFF"/>
                </a:solidFill>
              </a:rPr>
              <a:t>Future Scope</a:t>
            </a:r>
          </a:p>
          <a:p>
            <a:pPr marL="171450" indent="-171450" algn="l">
              <a:buFont typeface="Wingdings 3" charset="2"/>
              <a:buChar char=""/>
            </a:pPr>
            <a:endParaRPr lang="en-US">
              <a:solidFill>
                <a:srgbClr val="FFFFFF"/>
              </a:solidFill>
            </a:endParaRPr>
          </a:p>
        </p:txBody>
      </p:sp>
    </p:spTree>
    <p:extLst>
      <p:ext uri="{BB962C8B-B14F-4D97-AF65-F5344CB8AC3E}">
        <p14:creationId xmlns:p14="http://schemas.microsoft.com/office/powerpoint/2010/main" val="33926936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7334" y="609600"/>
            <a:ext cx="4843536" cy="501935"/>
          </a:xfrm>
        </p:spPr>
        <p:txBody>
          <a:bodyPr vert="horz" lIns="91440" tIns="45720" rIns="91440" bIns="45720" rtlCol="0" anchor="t">
            <a:noAutofit/>
          </a:bodyPr>
          <a:lstStyle/>
          <a:p>
            <a:r>
              <a:rPr lang="en-US" sz="4000" b="1" dirty="0">
                <a:latin typeface="Book Antiqua"/>
                <a:cs typeface="Times New Roman"/>
              </a:rPr>
              <a:t>Lasso regression:</a:t>
            </a:r>
            <a:endParaRPr lang="en-US" sz="4000" dirty="0">
              <a:latin typeface="Book Antiqua"/>
              <a:cs typeface="Times New Roman"/>
            </a:endParaRPr>
          </a:p>
          <a:p>
            <a:endParaRPr lang="en-US" b="1" dirty="0">
              <a:latin typeface="Times New Roman"/>
              <a:cs typeface="Times New Roman"/>
            </a:endParaRPr>
          </a:p>
        </p:txBody>
      </p:sp>
      <p:sp>
        <p:nvSpPr>
          <p:cNvPr id="3" name="Subtitle 2">
            <a:extLst>
              <a:ext uri="{FF2B5EF4-FFF2-40B4-BE49-F238E27FC236}">
                <a16:creationId xmlns:a16="http://schemas.microsoft.com/office/drawing/2014/main" id="{1908DAE4-9952-DA5E-AB8E-5A4A58782CCC}"/>
              </a:ext>
            </a:extLst>
          </p:cNvPr>
          <p:cNvSpPr>
            <a:spLocks noGrp="1"/>
          </p:cNvSpPr>
          <p:nvPr>
            <p:ph idx="1"/>
          </p:nvPr>
        </p:nvSpPr>
        <p:spPr>
          <a:xfrm>
            <a:off x="677332" y="1514826"/>
            <a:ext cx="4410718" cy="3067113"/>
          </a:xfrm>
        </p:spPr>
        <p:txBody>
          <a:bodyPr vert="horz" lIns="91440" tIns="45720" rIns="91440" bIns="45720" rtlCol="0" anchor="t">
            <a:noAutofit/>
          </a:bodyPr>
          <a:lstStyle/>
          <a:p>
            <a:pPr>
              <a:spcBef>
                <a:spcPts val="0"/>
              </a:spcBef>
              <a:buFont typeface="Wingdings" charset="2"/>
              <a:buChar char="Ø"/>
            </a:pPr>
            <a:r>
              <a:rPr lang="en-US" sz="2000" dirty="0">
                <a:latin typeface="Trebuchet MS"/>
                <a:cs typeface="Calibri"/>
              </a:rPr>
              <a:t>LASSO is known as Least Absolute Shrinkage and Selection Operator. It's a modified form of linear regression that implements shrinkage as a factor.</a:t>
            </a:r>
            <a:endParaRPr lang="en-US" sz="2000" dirty="0">
              <a:latin typeface="Trebuchet MS"/>
            </a:endParaRPr>
          </a:p>
          <a:p>
            <a:pPr>
              <a:spcBef>
                <a:spcPts val="0"/>
              </a:spcBef>
              <a:buFont typeface="Wingdings" charset="2"/>
              <a:buChar char="Ø"/>
            </a:pPr>
            <a:endParaRPr lang="en-US" sz="2000" dirty="0">
              <a:latin typeface="Trebuchet MS"/>
              <a:cs typeface="Calibri"/>
            </a:endParaRPr>
          </a:p>
          <a:p>
            <a:pPr>
              <a:spcBef>
                <a:spcPts val="0"/>
              </a:spcBef>
              <a:buFont typeface="Wingdings" charset="2"/>
              <a:buChar char="Ø"/>
            </a:pPr>
            <a:r>
              <a:rPr lang="en-US" sz="2000" dirty="0">
                <a:latin typeface="Trebuchet MS"/>
                <a:cs typeface="Calibri"/>
              </a:rPr>
              <a:t>Lasso is very reliable when using variable selection or feature selection/elimination.</a:t>
            </a:r>
          </a:p>
          <a:p>
            <a:endParaRPr lang="en-US">
              <a:latin typeface="Times New Roman"/>
              <a:cs typeface="Times New Roman"/>
            </a:endParaRPr>
          </a:p>
        </p:txBody>
      </p:sp>
      <p:pic>
        <p:nvPicPr>
          <p:cNvPr id="4" name="Picture 4" descr="Chart, scatter chart&#10;&#10;Description automatically generated">
            <a:extLst>
              <a:ext uri="{FF2B5EF4-FFF2-40B4-BE49-F238E27FC236}">
                <a16:creationId xmlns:a16="http://schemas.microsoft.com/office/drawing/2014/main" id="{60B5EE5C-4E71-F8D2-DC7F-82A01975BF97}"/>
              </a:ext>
            </a:extLst>
          </p:cNvPr>
          <p:cNvPicPr>
            <a:picLocks noChangeAspect="1"/>
          </p:cNvPicPr>
          <p:nvPr/>
        </p:nvPicPr>
        <p:blipFill>
          <a:blip r:embed="rId2"/>
          <a:stretch>
            <a:fillRect/>
          </a:stretch>
        </p:blipFill>
        <p:spPr>
          <a:xfrm>
            <a:off x="5682622" y="924342"/>
            <a:ext cx="5030132" cy="3754098"/>
          </a:xfrm>
          <a:prstGeom prst="rect">
            <a:avLst/>
          </a:prstGeom>
        </p:spPr>
      </p:pic>
      <p:pic>
        <p:nvPicPr>
          <p:cNvPr id="8" name="Picture 8" descr="A picture containing diagram&#10;&#10;Description automatically generated">
            <a:extLst>
              <a:ext uri="{FF2B5EF4-FFF2-40B4-BE49-F238E27FC236}">
                <a16:creationId xmlns:a16="http://schemas.microsoft.com/office/drawing/2014/main" id="{E30BDA1C-EC13-FB45-FF60-38F50E25B9AA}"/>
              </a:ext>
            </a:extLst>
          </p:cNvPr>
          <p:cNvPicPr>
            <a:picLocks noChangeAspect="1"/>
          </p:cNvPicPr>
          <p:nvPr/>
        </p:nvPicPr>
        <p:blipFill>
          <a:blip r:embed="rId3"/>
          <a:stretch>
            <a:fillRect/>
          </a:stretch>
        </p:blipFill>
        <p:spPr>
          <a:xfrm>
            <a:off x="1480597" y="4893976"/>
            <a:ext cx="7664826" cy="1712995"/>
          </a:xfrm>
          <a:prstGeom prst="rect">
            <a:avLst/>
          </a:prstGeom>
        </p:spPr>
      </p:pic>
    </p:spTree>
    <p:extLst>
      <p:ext uri="{BB962C8B-B14F-4D97-AF65-F5344CB8AC3E}">
        <p14:creationId xmlns:p14="http://schemas.microsoft.com/office/powerpoint/2010/main" val="241996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7334" y="609600"/>
            <a:ext cx="4945892" cy="592920"/>
          </a:xfrm>
        </p:spPr>
        <p:txBody>
          <a:bodyPr>
            <a:noAutofit/>
          </a:bodyPr>
          <a:lstStyle/>
          <a:p>
            <a:r>
              <a:rPr lang="en-US" sz="4000" b="1" dirty="0">
                <a:latin typeface="Book Antiqua"/>
                <a:cs typeface="Times New Roman"/>
              </a:rPr>
              <a:t>Ridge regression:</a:t>
            </a:r>
            <a:endParaRPr lang="en-US" sz="4000" b="1" dirty="0">
              <a:latin typeface="Book Antiqua"/>
            </a:endParaRPr>
          </a:p>
        </p:txBody>
      </p:sp>
      <p:sp>
        <p:nvSpPr>
          <p:cNvPr id="3" name="Subtitle 2">
            <a:extLst>
              <a:ext uri="{FF2B5EF4-FFF2-40B4-BE49-F238E27FC236}">
                <a16:creationId xmlns:a16="http://schemas.microsoft.com/office/drawing/2014/main" id="{1908DAE4-9952-DA5E-AB8E-5A4A58782CCC}"/>
              </a:ext>
            </a:extLst>
          </p:cNvPr>
          <p:cNvSpPr>
            <a:spLocks noGrp="1"/>
          </p:cNvSpPr>
          <p:nvPr>
            <p:ph idx="1"/>
          </p:nvPr>
        </p:nvSpPr>
        <p:spPr>
          <a:xfrm>
            <a:off x="677332" y="1592318"/>
            <a:ext cx="4410718" cy="2950875"/>
          </a:xfrm>
        </p:spPr>
        <p:txBody>
          <a:bodyPr vert="horz" lIns="91440" tIns="45720" rIns="91440" bIns="45720" rtlCol="0" anchor="t">
            <a:normAutofit/>
          </a:bodyPr>
          <a:lstStyle/>
          <a:p>
            <a:pPr marL="0" indent="0">
              <a:buNone/>
            </a:pPr>
            <a:r>
              <a:rPr lang="en-US" sz="2000" dirty="0">
                <a:latin typeface="Trebuchet MS"/>
                <a:cs typeface="Times New Roman"/>
              </a:rPr>
              <a:t>The Ridge Regression is a method for assessing multicollinear values in these models. Where there is multicollinearity, the least squares es­timates are without bias, but the values of variance are noted to be high, so they may be distant from the actual value.</a:t>
            </a:r>
            <a:endParaRPr lang="en-US"/>
          </a:p>
        </p:txBody>
      </p:sp>
      <p:pic>
        <p:nvPicPr>
          <p:cNvPr id="4" name="Picture 4" descr="Chart, scatter chart&#10;&#10;Description automatically generated">
            <a:extLst>
              <a:ext uri="{FF2B5EF4-FFF2-40B4-BE49-F238E27FC236}">
                <a16:creationId xmlns:a16="http://schemas.microsoft.com/office/drawing/2014/main" id="{A6783E7E-1560-02D9-6CF0-64288353169D}"/>
              </a:ext>
            </a:extLst>
          </p:cNvPr>
          <p:cNvPicPr>
            <a:picLocks noChangeAspect="1"/>
          </p:cNvPicPr>
          <p:nvPr/>
        </p:nvPicPr>
        <p:blipFill>
          <a:blip r:embed="rId2"/>
          <a:stretch>
            <a:fillRect/>
          </a:stretch>
        </p:blipFill>
        <p:spPr>
          <a:xfrm>
            <a:off x="5919518" y="462246"/>
            <a:ext cx="5060330" cy="3932487"/>
          </a:xfrm>
          <a:prstGeom prst="rect">
            <a:avLst/>
          </a:prstGeom>
        </p:spPr>
      </p:pic>
      <p:pic>
        <p:nvPicPr>
          <p:cNvPr id="5" name="Picture 5" descr="Text, letter&#10;&#10;Description automatically generated">
            <a:extLst>
              <a:ext uri="{FF2B5EF4-FFF2-40B4-BE49-F238E27FC236}">
                <a16:creationId xmlns:a16="http://schemas.microsoft.com/office/drawing/2014/main" id="{4F4D4532-8B5E-7086-67EE-43E1BE0359A2}"/>
              </a:ext>
            </a:extLst>
          </p:cNvPr>
          <p:cNvPicPr>
            <a:picLocks noChangeAspect="1"/>
          </p:cNvPicPr>
          <p:nvPr/>
        </p:nvPicPr>
        <p:blipFill>
          <a:blip r:embed="rId3"/>
          <a:stretch>
            <a:fillRect/>
          </a:stretch>
        </p:blipFill>
        <p:spPr>
          <a:xfrm>
            <a:off x="1569010" y="4715127"/>
            <a:ext cx="7003727" cy="2046699"/>
          </a:xfrm>
          <a:prstGeom prst="rect">
            <a:avLst/>
          </a:prstGeom>
        </p:spPr>
      </p:pic>
    </p:spTree>
    <p:extLst>
      <p:ext uri="{BB962C8B-B14F-4D97-AF65-F5344CB8AC3E}">
        <p14:creationId xmlns:p14="http://schemas.microsoft.com/office/powerpoint/2010/main" val="411591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7334" y="609600"/>
            <a:ext cx="7356996" cy="615666"/>
          </a:xfrm>
        </p:spPr>
        <p:txBody>
          <a:bodyPr>
            <a:noAutofit/>
          </a:bodyPr>
          <a:lstStyle/>
          <a:p>
            <a:r>
              <a:rPr lang="en-US" sz="4000" b="1" dirty="0">
                <a:latin typeface="Book Antiqua"/>
                <a:cs typeface="Times New Roman"/>
              </a:rPr>
              <a:t>Partial least square regression:</a:t>
            </a:r>
            <a:endParaRPr lang="en-US" sz="4000" b="1" dirty="0">
              <a:latin typeface="Book Antiqua"/>
            </a:endParaRPr>
          </a:p>
        </p:txBody>
      </p:sp>
      <p:sp>
        <p:nvSpPr>
          <p:cNvPr id="3" name="Subtitle 2">
            <a:extLst>
              <a:ext uri="{FF2B5EF4-FFF2-40B4-BE49-F238E27FC236}">
                <a16:creationId xmlns:a16="http://schemas.microsoft.com/office/drawing/2014/main" id="{1908DAE4-9952-DA5E-AB8E-5A4A58782CCC}"/>
              </a:ext>
            </a:extLst>
          </p:cNvPr>
          <p:cNvSpPr>
            <a:spLocks noGrp="1"/>
          </p:cNvSpPr>
          <p:nvPr>
            <p:ph idx="1"/>
          </p:nvPr>
        </p:nvSpPr>
        <p:spPr>
          <a:xfrm>
            <a:off x="677332" y="1837708"/>
            <a:ext cx="4547195" cy="3080798"/>
          </a:xfrm>
        </p:spPr>
        <p:txBody>
          <a:bodyPr vert="horz" lIns="91440" tIns="45720" rIns="91440" bIns="45720" rtlCol="0" anchor="t">
            <a:normAutofit/>
          </a:bodyPr>
          <a:lstStyle/>
          <a:p>
            <a:pPr>
              <a:buFont typeface="Wingdings" charset="2"/>
              <a:buChar char="Ø"/>
            </a:pPr>
            <a:r>
              <a:rPr lang="en-US" sz="2000" dirty="0">
                <a:latin typeface="Trebuchet MS"/>
                <a:cs typeface="Times New Roman"/>
              </a:rPr>
              <a:t>In industrial applications, partial least squares (PLS) is a common method for soft modeling.</a:t>
            </a:r>
            <a:endParaRPr lang="en-US" dirty="0"/>
          </a:p>
          <a:p>
            <a:pPr>
              <a:buFont typeface="Wingdings" charset="2"/>
              <a:buChar char="Ø"/>
            </a:pPr>
            <a:r>
              <a:rPr lang="en-US" sz="2000" dirty="0">
                <a:latin typeface="Trebuchet MS"/>
                <a:cs typeface="Times New Roman"/>
              </a:rPr>
              <a:t>Where  the  parameters are  multiple  and  strongly collinear, partial least squares (PLS) is a tool for constructing predictive models.</a:t>
            </a:r>
          </a:p>
          <a:p>
            <a:endParaRPr lang="en-US">
              <a:latin typeface="Times New Roman"/>
              <a:cs typeface="Times New Roman"/>
            </a:endParaRPr>
          </a:p>
        </p:txBody>
      </p:sp>
      <p:pic>
        <p:nvPicPr>
          <p:cNvPr id="5" name="Picture 5" descr="Chart, scatter chart&#10;&#10;Description automatically generated">
            <a:extLst>
              <a:ext uri="{FF2B5EF4-FFF2-40B4-BE49-F238E27FC236}">
                <a16:creationId xmlns:a16="http://schemas.microsoft.com/office/drawing/2014/main" id="{E7B5CC26-35EB-F105-AE42-A8F6873F3E97}"/>
              </a:ext>
            </a:extLst>
          </p:cNvPr>
          <p:cNvPicPr>
            <a:picLocks noChangeAspect="1"/>
          </p:cNvPicPr>
          <p:nvPr/>
        </p:nvPicPr>
        <p:blipFill>
          <a:blip r:embed="rId2"/>
          <a:stretch>
            <a:fillRect/>
          </a:stretch>
        </p:blipFill>
        <p:spPr>
          <a:xfrm>
            <a:off x="5708882" y="1623584"/>
            <a:ext cx="5038575" cy="3496665"/>
          </a:xfrm>
          <a:prstGeom prst="rect">
            <a:avLst/>
          </a:prstGeom>
        </p:spPr>
      </p:pic>
      <p:pic>
        <p:nvPicPr>
          <p:cNvPr id="4" name="Picture 4" descr="Text, letter&#10;&#10;Description automatically generated">
            <a:extLst>
              <a:ext uri="{FF2B5EF4-FFF2-40B4-BE49-F238E27FC236}">
                <a16:creationId xmlns:a16="http://schemas.microsoft.com/office/drawing/2014/main" id="{ABF3E853-A49C-9284-C18F-9F276BCDDADF}"/>
              </a:ext>
            </a:extLst>
          </p:cNvPr>
          <p:cNvPicPr>
            <a:picLocks noChangeAspect="1"/>
          </p:cNvPicPr>
          <p:nvPr/>
        </p:nvPicPr>
        <p:blipFill>
          <a:blip r:embed="rId3"/>
          <a:stretch>
            <a:fillRect/>
          </a:stretch>
        </p:blipFill>
        <p:spPr>
          <a:xfrm>
            <a:off x="1065123" y="5229890"/>
            <a:ext cx="7012789" cy="1315380"/>
          </a:xfrm>
          <a:prstGeom prst="rect">
            <a:avLst/>
          </a:prstGeom>
        </p:spPr>
      </p:pic>
    </p:spTree>
    <p:extLst>
      <p:ext uri="{BB962C8B-B14F-4D97-AF65-F5344CB8AC3E}">
        <p14:creationId xmlns:p14="http://schemas.microsoft.com/office/powerpoint/2010/main" val="247733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677334" y="609600"/>
            <a:ext cx="8653533" cy="661159"/>
          </a:xfrm>
        </p:spPr>
        <p:txBody>
          <a:bodyPr>
            <a:noAutofit/>
          </a:bodyPr>
          <a:lstStyle/>
          <a:p>
            <a:r>
              <a:rPr lang="en-US" sz="4000" b="1" dirty="0">
                <a:latin typeface="Book Antiqua"/>
                <a:cs typeface="Times New Roman"/>
              </a:rPr>
              <a:t>Gradient boosting regression:</a:t>
            </a:r>
            <a:endParaRPr lang="en-US" sz="4000" b="1" dirty="0">
              <a:latin typeface="Book Antiqua"/>
            </a:endParaRPr>
          </a:p>
        </p:txBody>
      </p:sp>
      <p:sp>
        <p:nvSpPr>
          <p:cNvPr id="3" name="Subtitle 2">
            <a:extLst>
              <a:ext uri="{FF2B5EF4-FFF2-40B4-BE49-F238E27FC236}">
                <a16:creationId xmlns:a16="http://schemas.microsoft.com/office/drawing/2014/main" id="{1908DAE4-9952-DA5E-AB8E-5A4A58782CCC}"/>
              </a:ext>
            </a:extLst>
          </p:cNvPr>
          <p:cNvSpPr>
            <a:spLocks noGrp="1"/>
          </p:cNvSpPr>
          <p:nvPr>
            <p:ph idx="1"/>
          </p:nvPr>
        </p:nvSpPr>
        <p:spPr>
          <a:xfrm>
            <a:off x="677332" y="1605233"/>
            <a:ext cx="4656107" cy="3506231"/>
          </a:xfrm>
        </p:spPr>
        <p:txBody>
          <a:bodyPr vert="horz" lIns="91440" tIns="45720" rIns="91440" bIns="45720" rtlCol="0" anchor="t">
            <a:noAutofit/>
          </a:bodyPr>
          <a:lstStyle/>
          <a:p>
            <a:pPr>
              <a:buFont typeface="Wingdings" charset="2"/>
              <a:buChar char="Ø"/>
            </a:pPr>
            <a:r>
              <a:rPr lang="en-US" sz="2000" dirty="0">
                <a:latin typeface="Trebuchet MS"/>
                <a:cs typeface="Times New Roman"/>
              </a:rPr>
              <a:t>Gradient boosting is a machine learning technique that can be used for a variety of applications, including regression and classification.</a:t>
            </a:r>
            <a:endParaRPr lang="en-US" sz="2000"/>
          </a:p>
          <a:p>
            <a:pPr>
              <a:buFont typeface="Wingdings" charset="2"/>
              <a:buChar char="Ø"/>
            </a:pPr>
            <a:r>
              <a:rPr lang="en-US" sz="2000" dirty="0">
                <a:latin typeface="Trebuchet MS"/>
                <a:cs typeface="Times New Roman"/>
              </a:rPr>
              <a:t>The resulting approach is called gradient-boosted trees when a decision tree is the weak learner, it usually outperforms random forest.</a:t>
            </a:r>
          </a:p>
          <a:p>
            <a:endParaRPr lang="en-US">
              <a:latin typeface="Times New Roman"/>
              <a:cs typeface="Times New Roman"/>
            </a:endParaRPr>
          </a:p>
        </p:txBody>
      </p:sp>
      <p:pic>
        <p:nvPicPr>
          <p:cNvPr id="5" name="Picture 5" descr="Chart, scatter chart&#10;&#10;Description automatically generated">
            <a:extLst>
              <a:ext uri="{FF2B5EF4-FFF2-40B4-BE49-F238E27FC236}">
                <a16:creationId xmlns:a16="http://schemas.microsoft.com/office/drawing/2014/main" id="{3546AA0B-23CE-83C9-0582-898F1CCDFD93}"/>
              </a:ext>
            </a:extLst>
          </p:cNvPr>
          <p:cNvPicPr>
            <a:picLocks noChangeAspect="1"/>
          </p:cNvPicPr>
          <p:nvPr/>
        </p:nvPicPr>
        <p:blipFill>
          <a:blip r:embed="rId2"/>
          <a:stretch>
            <a:fillRect/>
          </a:stretch>
        </p:blipFill>
        <p:spPr>
          <a:xfrm>
            <a:off x="6143373" y="1609511"/>
            <a:ext cx="4983451" cy="3437292"/>
          </a:xfrm>
          <a:prstGeom prst="rect">
            <a:avLst/>
          </a:prstGeom>
        </p:spPr>
      </p:pic>
      <p:pic>
        <p:nvPicPr>
          <p:cNvPr id="4" name="Picture 4" descr="Text&#10;&#10;Description automatically generated">
            <a:extLst>
              <a:ext uri="{FF2B5EF4-FFF2-40B4-BE49-F238E27FC236}">
                <a16:creationId xmlns:a16="http://schemas.microsoft.com/office/drawing/2014/main" id="{F205FFF5-07E0-80D8-CCE8-081436EDAD9D}"/>
              </a:ext>
            </a:extLst>
          </p:cNvPr>
          <p:cNvPicPr>
            <a:picLocks noChangeAspect="1"/>
          </p:cNvPicPr>
          <p:nvPr/>
        </p:nvPicPr>
        <p:blipFill>
          <a:blip r:embed="rId3"/>
          <a:stretch>
            <a:fillRect/>
          </a:stretch>
        </p:blipFill>
        <p:spPr>
          <a:xfrm>
            <a:off x="2083886" y="5279474"/>
            <a:ext cx="6760073" cy="1418039"/>
          </a:xfrm>
          <a:prstGeom prst="rect">
            <a:avLst/>
          </a:prstGeom>
        </p:spPr>
      </p:pic>
    </p:spTree>
    <p:extLst>
      <p:ext uri="{BB962C8B-B14F-4D97-AF65-F5344CB8AC3E}">
        <p14:creationId xmlns:p14="http://schemas.microsoft.com/office/powerpoint/2010/main" val="145324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85A4-8B7C-09E3-F9C6-0BD137FE0E5F}"/>
              </a:ext>
            </a:extLst>
          </p:cNvPr>
          <p:cNvSpPr>
            <a:spLocks noGrp="1"/>
          </p:cNvSpPr>
          <p:nvPr>
            <p:ph type="title"/>
          </p:nvPr>
        </p:nvSpPr>
        <p:spPr>
          <a:xfrm>
            <a:off x="520082" y="493363"/>
            <a:ext cx="3988219" cy="1320800"/>
          </a:xfrm>
        </p:spPr>
        <p:txBody>
          <a:bodyPr anchor="ctr">
            <a:normAutofit fontScale="90000"/>
          </a:bodyPr>
          <a:lstStyle/>
          <a:p>
            <a:pPr>
              <a:lnSpc>
                <a:spcPct val="90000"/>
              </a:lnSpc>
            </a:pPr>
            <a:r>
              <a:rPr lang="en-US" sz="4000" b="1" dirty="0">
                <a:latin typeface="Book Antiqua"/>
                <a:cs typeface="Times New Roman"/>
              </a:rPr>
              <a:t>Long short-term memory (LSTM):</a:t>
            </a:r>
            <a:endParaRPr lang="en-US" sz="4000" b="1" dirty="0">
              <a:latin typeface="Book Antiqua"/>
            </a:endParaRPr>
          </a:p>
        </p:txBody>
      </p:sp>
      <p:pic>
        <p:nvPicPr>
          <p:cNvPr id="4" name="Picture 4" descr="Text, letter&#10;&#10;Description automatically generated">
            <a:extLst>
              <a:ext uri="{FF2B5EF4-FFF2-40B4-BE49-F238E27FC236}">
                <a16:creationId xmlns:a16="http://schemas.microsoft.com/office/drawing/2014/main" id="{4E974F32-99D6-D212-FBBA-EDF3C80E1A06}"/>
              </a:ext>
            </a:extLst>
          </p:cNvPr>
          <p:cNvPicPr>
            <a:picLocks noChangeAspect="1"/>
          </p:cNvPicPr>
          <p:nvPr/>
        </p:nvPicPr>
        <p:blipFill>
          <a:blip r:embed="rId2"/>
          <a:stretch>
            <a:fillRect/>
          </a:stretch>
        </p:blipFill>
        <p:spPr>
          <a:xfrm>
            <a:off x="4947314" y="4324658"/>
            <a:ext cx="5580385" cy="2290441"/>
          </a:xfrm>
          <a:prstGeom prst="rect">
            <a:avLst/>
          </a:prstGeom>
        </p:spPr>
      </p:pic>
      <p:pic>
        <p:nvPicPr>
          <p:cNvPr id="5" name="Picture 5" descr="Chart, scatter chart&#10;&#10;Description automatically generated">
            <a:extLst>
              <a:ext uri="{FF2B5EF4-FFF2-40B4-BE49-F238E27FC236}">
                <a16:creationId xmlns:a16="http://schemas.microsoft.com/office/drawing/2014/main" id="{D4AD6DF5-46B4-2DF6-7998-271F2B875115}"/>
              </a:ext>
            </a:extLst>
          </p:cNvPr>
          <p:cNvPicPr>
            <a:picLocks noChangeAspect="1"/>
          </p:cNvPicPr>
          <p:nvPr/>
        </p:nvPicPr>
        <p:blipFill>
          <a:blip r:embed="rId3"/>
          <a:stretch>
            <a:fillRect/>
          </a:stretch>
        </p:blipFill>
        <p:spPr>
          <a:xfrm>
            <a:off x="5480587" y="502822"/>
            <a:ext cx="4889538" cy="3400002"/>
          </a:xfrm>
          <a:prstGeom prst="rect">
            <a:avLst/>
          </a:prstGeom>
        </p:spPr>
      </p:pic>
      <p:sp>
        <p:nvSpPr>
          <p:cNvPr id="62" name="TextBox 61">
            <a:extLst>
              <a:ext uri="{FF2B5EF4-FFF2-40B4-BE49-F238E27FC236}">
                <a16:creationId xmlns:a16="http://schemas.microsoft.com/office/drawing/2014/main" id="{3E317F21-1E9E-6453-D759-1E95A7E14127}"/>
              </a:ext>
            </a:extLst>
          </p:cNvPr>
          <p:cNvSpPr txBox="1"/>
          <p:nvPr/>
        </p:nvSpPr>
        <p:spPr>
          <a:xfrm>
            <a:off x="436536" y="1715146"/>
            <a:ext cx="4287632"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solidFill>
                  <a:srgbClr val="444444"/>
                </a:solidFill>
                <a:latin typeface="Trebuchet MS"/>
                <a:cs typeface="Calibri"/>
              </a:rPr>
              <a:t>The main principle of RNN is that it, saves the output of a layer then feeds it back to the input to guess the output. Multiple RNNs that are each trained for a particular task are controlled by logic gates in the long short-term memory.</a:t>
            </a:r>
          </a:p>
          <a:p>
            <a:pPr marL="342900" indent="-342900">
              <a:buFont typeface="Wingdings"/>
              <a:buChar char="Ø"/>
            </a:pPr>
            <a:endParaRPr lang="en-US" sz="2000" dirty="0">
              <a:solidFill>
                <a:srgbClr val="444444"/>
              </a:solidFill>
              <a:latin typeface="Trebuchet MS"/>
              <a:cs typeface="Calibri"/>
            </a:endParaRPr>
          </a:p>
          <a:p>
            <a:pPr marL="342900" indent="-342900">
              <a:buFont typeface="Wingdings"/>
              <a:buChar char="Ø"/>
            </a:pPr>
            <a:r>
              <a:rPr lang="en-US" sz="2000" dirty="0">
                <a:solidFill>
                  <a:srgbClr val="444444"/>
                </a:solidFill>
                <a:latin typeface="Trebuchet MS"/>
                <a:cs typeface="Calibri"/>
              </a:rPr>
              <a:t>LSTM determines the temporal relation during crop growing season.</a:t>
            </a:r>
          </a:p>
          <a:p>
            <a:endParaRPr lang="en-US" dirty="0">
              <a:latin typeface="Calibri"/>
              <a:cs typeface="Calibri"/>
            </a:endParaRPr>
          </a:p>
        </p:txBody>
      </p:sp>
    </p:spTree>
    <p:extLst>
      <p:ext uri="{BB962C8B-B14F-4D97-AF65-F5344CB8AC3E}">
        <p14:creationId xmlns:p14="http://schemas.microsoft.com/office/powerpoint/2010/main" val="233190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latin typeface="Book Antiqua"/>
                <a:cs typeface="Times New Roman"/>
              </a:rPr>
              <a:t>Results</a:t>
            </a:r>
            <a:r>
              <a:rPr lang="en-US" sz="8000" b="1" dirty="0">
                <a:latin typeface="Times New Roman"/>
                <a:cs typeface="Times New Roman"/>
              </a:rPr>
              <a:t>        </a:t>
            </a:r>
            <a:endParaRPr lang="en-US" sz="8000" b="1" dirty="0"/>
          </a:p>
        </p:txBody>
      </p:sp>
    </p:spTree>
    <p:extLst>
      <p:ext uri="{BB962C8B-B14F-4D97-AF65-F5344CB8AC3E}">
        <p14:creationId xmlns:p14="http://schemas.microsoft.com/office/powerpoint/2010/main" val="41324486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5" name="Picture 24" descr="Close up of Barley in the wild">
            <a:extLst>
              <a:ext uri="{FF2B5EF4-FFF2-40B4-BE49-F238E27FC236}">
                <a16:creationId xmlns:a16="http://schemas.microsoft.com/office/drawing/2014/main" id="{2BCF0B74-ECC4-1C3F-3BE4-002995E1A1D0}"/>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46" name="Freeform: Shape 45">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8" name="Straight Connector 47">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descr="Table&#10;&#10;Description automatically generated">
            <a:extLst>
              <a:ext uri="{FF2B5EF4-FFF2-40B4-BE49-F238E27FC236}">
                <a16:creationId xmlns:a16="http://schemas.microsoft.com/office/drawing/2014/main" id="{1432AA87-9E56-D1FE-EFC1-0C066D56E5CB}"/>
              </a:ext>
            </a:extLst>
          </p:cNvPr>
          <p:cNvPicPr>
            <a:picLocks noChangeAspect="1"/>
          </p:cNvPicPr>
          <p:nvPr/>
        </p:nvPicPr>
        <p:blipFill>
          <a:blip r:embed="rId3"/>
          <a:stretch>
            <a:fillRect/>
          </a:stretch>
        </p:blipFill>
        <p:spPr>
          <a:xfrm>
            <a:off x="692370" y="599790"/>
            <a:ext cx="10505247" cy="5635805"/>
          </a:xfrm>
          <a:prstGeom prst="rect">
            <a:avLst/>
          </a:prstGeom>
        </p:spPr>
      </p:pic>
    </p:spTree>
    <p:extLst>
      <p:ext uri="{BB962C8B-B14F-4D97-AF65-F5344CB8AC3E}">
        <p14:creationId xmlns:p14="http://schemas.microsoft.com/office/powerpoint/2010/main" val="369358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Content Placeholder 21">
            <a:extLst>
              <a:ext uri="{FF2B5EF4-FFF2-40B4-BE49-F238E27FC236}">
                <a16:creationId xmlns:a16="http://schemas.microsoft.com/office/drawing/2014/main" id="{7820BAF1-FB12-A951-D512-939279B00541}"/>
              </a:ext>
            </a:extLst>
          </p:cNvPr>
          <p:cNvSpPr>
            <a:spLocks noGrp="1"/>
          </p:cNvSpPr>
          <p:nvPr>
            <p:ph idx="1"/>
          </p:nvPr>
        </p:nvSpPr>
        <p:spPr>
          <a:xfrm>
            <a:off x="5550319" y="4050833"/>
            <a:ext cx="3742675" cy="1990924"/>
          </a:xfrm>
        </p:spPr>
        <p:txBody>
          <a:bodyPr vert="horz" lIns="91440" tIns="45720" rIns="91440" bIns="45720" rtlCol="0" anchor="t">
            <a:normAutofit/>
          </a:bodyPr>
          <a:lstStyle/>
          <a:p>
            <a:pPr marL="0" indent="0" algn="r">
              <a:buNone/>
            </a:pPr>
            <a:r>
              <a:rPr lang="en-US">
                <a:solidFill>
                  <a:schemeClr val="tx1">
                    <a:lumMod val="50000"/>
                    <a:lumOff val="50000"/>
                  </a:schemeClr>
                </a:solidFill>
              </a:rPr>
              <a:t>.</a:t>
            </a:r>
          </a:p>
        </p:txBody>
      </p:sp>
      <p:pic>
        <p:nvPicPr>
          <p:cNvPr id="4" name="Picture 4" descr="Chart, bar chart&#10;&#10;Description automatically generated">
            <a:extLst>
              <a:ext uri="{FF2B5EF4-FFF2-40B4-BE49-F238E27FC236}">
                <a16:creationId xmlns:a16="http://schemas.microsoft.com/office/drawing/2014/main" id="{A88AA0EA-ADDE-BFC5-5348-08B1F13F84B7}"/>
              </a:ext>
            </a:extLst>
          </p:cNvPr>
          <p:cNvPicPr>
            <a:picLocks noChangeAspect="1"/>
          </p:cNvPicPr>
          <p:nvPr/>
        </p:nvPicPr>
        <p:blipFill>
          <a:blip r:embed="rId2"/>
          <a:stretch>
            <a:fillRect/>
          </a:stretch>
        </p:blipFill>
        <p:spPr>
          <a:xfrm>
            <a:off x="709335" y="122614"/>
            <a:ext cx="5385970" cy="3503557"/>
          </a:xfrm>
          <a:prstGeom prst="rect">
            <a:avLst/>
          </a:prstGeom>
        </p:spPr>
      </p:pic>
      <p:pic>
        <p:nvPicPr>
          <p:cNvPr id="6" name="Picture 6" descr="Chart, bar chart&#10;&#10;Description automatically generated">
            <a:extLst>
              <a:ext uri="{FF2B5EF4-FFF2-40B4-BE49-F238E27FC236}">
                <a16:creationId xmlns:a16="http://schemas.microsoft.com/office/drawing/2014/main" id="{82B2D6E8-74C8-D6E6-1CE2-90B3E9210B58}"/>
              </a:ext>
            </a:extLst>
          </p:cNvPr>
          <p:cNvPicPr>
            <a:picLocks noChangeAspect="1"/>
          </p:cNvPicPr>
          <p:nvPr/>
        </p:nvPicPr>
        <p:blipFill>
          <a:blip r:embed="rId3"/>
          <a:stretch>
            <a:fillRect/>
          </a:stretch>
        </p:blipFill>
        <p:spPr>
          <a:xfrm>
            <a:off x="769211" y="3819518"/>
            <a:ext cx="5133123" cy="2904406"/>
          </a:xfrm>
          <a:prstGeom prst="rect">
            <a:avLst/>
          </a:prstGeom>
        </p:spPr>
      </p:pic>
      <p:pic>
        <p:nvPicPr>
          <p:cNvPr id="5" name="Picture 5" descr="Chart, bar chart&#10;&#10;Description automatically generated">
            <a:extLst>
              <a:ext uri="{FF2B5EF4-FFF2-40B4-BE49-F238E27FC236}">
                <a16:creationId xmlns:a16="http://schemas.microsoft.com/office/drawing/2014/main" id="{7F7D00DF-BE8C-6FDA-BFF5-F13231BE1859}"/>
              </a:ext>
            </a:extLst>
          </p:cNvPr>
          <p:cNvPicPr>
            <a:picLocks noChangeAspect="1"/>
          </p:cNvPicPr>
          <p:nvPr/>
        </p:nvPicPr>
        <p:blipFill>
          <a:blip r:embed="rId4"/>
          <a:stretch>
            <a:fillRect/>
          </a:stretch>
        </p:blipFill>
        <p:spPr>
          <a:xfrm>
            <a:off x="6401716" y="1276856"/>
            <a:ext cx="5081441" cy="4163676"/>
          </a:xfrm>
          <a:prstGeom prst="rect">
            <a:avLst/>
          </a:prstGeom>
        </p:spPr>
      </p:pic>
    </p:spTree>
    <p:extLst>
      <p:ext uri="{BB962C8B-B14F-4D97-AF65-F5344CB8AC3E}">
        <p14:creationId xmlns:p14="http://schemas.microsoft.com/office/powerpoint/2010/main" val="310614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solidFill>
                  <a:schemeClr val="tx1"/>
                </a:solidFill>
                <a:latin typeface="Book Antiqua"/>
                <a:cs typeface="Times New Roman"/>
              </a:rPr>
              <a:t>  </a:t>
            </a:r>
            <a:r>
              <a:rPr lang="en-US" sz="8000" b="1" dirty="0">
                <a:latin typeface="Book Antiqua"/>
                <a:cs typeface="Times New Roman"/>
              </a:rPr>
              <a:t> Conclusion</a:t>
            </a:r>
            <a:r>
              <a:rPr lang="en-US" sz="8000" b="1" dirty="0">
                <a:latin typeface="Times New Roman"/>
                <a:cs typeface="Times New Roman"/>
              </a:rPr>
              <a:t>     </a:t>
            </a:r>
            <a:endParaRPr lang="en-US" sz="8000" b="1" dirty="0"/>
          </a:p>
        </p:txBody>
      </p:sp>
    </p:spTree>
    <p:extLst>
      <p:ext uri="{BB962C8B-B14F-4D97-AF65-F5344CB8AC3E}">
        <p14:creationId xmlns:p14="http://schemas.microsoft.com/office/powerpoint/2010/main" val="330587967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Close up of Barley in the wild">
            <a:extLst>
              <a:ext uri="{FF2B5EF4-FFF2-40B4-BE49-F238E27FC236}">
                <a16:creationId xmlns:a16="http://schemas.microsoft.com/office/drawing/2014/main" id="{2BCF0B74-ECC4-1C3F-3BE4-002995E1A1D0}"/>
              </a:ext>
            </a:extLst>
          </p:cNvPr>
          <p:cNvPicPr>
            <a:picLocks noChangeAspect="1"/>
          </p:cNvPicPr>
          <p:nvPr/>
        </p:nvPicPr>
        <p:blipFill rotWithShape="1">
          <a:blip r:embed="rId2"/>
          <a:srcRect r="22891" b="-2"/>
          <a:stretch/>
        </p:blipFill>
        <p:spPr>
          <a:xfrm>
            <a:off x="5673189" y="-11374"/>
            <a:ext cx="6518811" cy="6869374"/>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extBox 1">
            <a:extLst>
              <a:ext uri="{FF2B5EF4-FFF2-40B4-BE49-F238E27FC236}">
                <a16:creationId xmlns:a16="http://schemas.microsoft.com/office/drawing/2014/main" id="{F013146A-2443-BA8A-C8FE-60DE9BF508E9}"/>
              </a:ext>
            </a:extLst>
          </p:cNvPr>
          <p:cNvSpPr txBox="1"/>
          <p:nvPr/>
        </p:nvSpPr>
        <p:spPr>
          <a:xfrm>
            <a:off x="673425" y="849658"/>
            <a:ext cx="5261567" cy="58493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In the project, author has implemented crop yield prediction by using various regression  models and  found  the feature engineering-based LSTM is the most efficient model, which gives the best accuracy 86.3%, and the least mean absolute error, root mean square error when compared to others. </a:t>
            </a:r>
            <a:endParaRPr lang="en-US">
              <a:solidFill>
                <a:schemeClr val="tx1">
                  <a:lumMod val="75000"/>
                  <a:lumOff val="25000"/>
                </a:schemeClr>
              </a:solidFill>
            </a:endParaRPr>
          </a:p>
          <a:p>
            <a:pPr defTabSz="457200">
              <a:lnSpc>
                <a:spcPct val="90000"/>
              </a:lnSpc>
              <a:spcBef>
                <a:spcPts val="1000"/>
              </a:spcBef>
            </a:pPr>
            <a:endParaRPr lang="en-US" sz="2000" dirty="0">
              <a:solidFill>
                <a:schemeClr val="tx1">
                  <a:lumMod val="75000"/>
                  <a:lumOff val="25000"/>
                </a:schemeClr>
              </a:solidFill>
            </a:endParaRPr>
          </a:p>
          <a:p>
            <a:pPr defTabSz="457200">
              <a:lnSpc>
                <a:spcPct val="90000"/>
              </a:lnSpc>
              <a:spcBef>
                <a:spcPts val="1000"/>
              </a:spcBef>
            </a:pPr>
            <a:r>
              <a:rPr lang="en-US" sz="2000" dirty="0">
                <a:solidFill>
                  <a:schemeClr val="tx1">
                    <a:lumMod val="75000"/>
                    <a:lumOff val="25000"/>
                  </a:schemeClr>
                </a:solidFill>
              </a:rPr>
              <a:t>With an increase in data, author can also increase ac­curacy. Author made this project end-to-end so that farmers can directly use their web to decide which new crops to try out in a certain field that will bring maximum yield and more profits. It will also help in improving our economy and help policymakers make better decisions. </a:t>
            </a:r>
          </a:p>
        </p:txBody>
      </p:sp>
      <p:cxnSp>
        <p:nvCxnSpPr>
          <p:cNvPr id="62" name="Straight Connector 6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102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type="subTitle" idx="1"/>
          </p:nvPr>
        </p:nvSpPr>
        <p:spPr>
          <a:xfrm>
            <a:off x="1507067" y="4050833"/>
            <a:ext cx="7766936" cy="1096899"/>
          </a:xfrm>
        </p:spPr>
        <p:txBody>
          <a:bodyPr vert="horz" lIns="91440" tIns="45720" rIns="91440" bIns="45720" rtlCol="0">
            <a:normAutofit/>
          </a:bodyPr>
          <a:lstStyle/>
          <a:p>
            <a:endParaRPr lang="en-US">
              <a:solidFill>
                <a:schemeClr val="tx1"/>
              </a:solidFill>
            </a:endParaRPr>
          </a:p>
          <a:p>
            <a:pPr marL="171450" indent="-171450">
              <a:buFont typeface="Wingdings 3" charset="2"/>
              <a:buChar char=""/>
            </a:pPr>
            <a:endParaRPr lang="en-US">
              <a:solidFill>
                <a:schemeClr val="tx1"/>
              </a:solidFill>
            </a:endParaRPr>
          </a:p>
        </p:txBody>
      </p:sp>
      <p:sp>
        <p:nvSpPr>
          <p:cNvPr id="2" name="Title 1"/>
          <p:cNvSpPr>
            <a:spLocks noGrp="1"/>
          </p:cNvSpPr>
          <p:nvPr>
            <p:ph type="ctrTitle"/>
          </p:nvPr>
        </p:nvSpPr>
        <p:spPr>
          <a:xfrm>
            <a:off x="3224411" y="2404534"/>
            <a:ext cx="4457353" cy="1646302"/>
          </a:xfrm>
        </p:spPr>
        <p:txBody>
          <a:bodyPr vert="horz" lIns="91440" tIns="45720" rIns="91440" bIns="45720" rtlCol="0">
            <a:noAutofit/>
          </a:bodyPr>
          <a:lstStyle/>
          <a:p>
            <a:r>
              <a:rPr lang="en-US" sz="8000" b="1" dirty="0">
                <a:latin typeface="Book Antiqua"/>
              </a:rPr>
              <a:t>Abstract</a:t>
            </a:r>
          </a:p>
        </p:txBody>
      </p:sp>
    </p:spTree>
    <p:extLst>
      <p:ext uri="{BB962C8B-B14F-4D97-AF65-F5344CB8AC3E}">
        <p14:creationId xmlns:p14="http://schemas.microsoft.com/office/powerpoint/2010/main" val="369653985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0824E31-7BF4-3CD9-AE7C-3C6BC9E5070F}"/>
              </a:ext>
            </a:extLst>
          </p:cNvPr>
          <p:cNvSpPr>
            <a:spLocks noGrp="1"/>
          </p:cNvSpPr>
          <p:nvPr>
            <p:ph type="title"/>
          </p:nvPr>
        </p:nvSpPr>
        <p:spPr>
          <a:xfrm>
            <a:off x="260615" y="2764631"/>
            <a:ext cx="8596668" cy="1320800"/>
          </a:xfrm>
        </p:spPr>
        <p:txBody>
          <a:bodyPr>
            <a:normAutofit/>
          </a:bodyPr>
          <a:lstStyle/>
          <a:p>
            <a:pPr algn="r"/>
            <a:r>
              <a:rPr lang="en-US" sz="8000" b="1" dirty="0">
                <a:solidFill>
                  <a:schemeClr val="tx1"/>
                </a:solidFill>
                <a:latin typeface="Book Antiqua"/>
              </a:rPr>
              <a:t>   </a:t>
            </a:r>
            <a:r>
              <a:rPr lang="en-US" sz="8000" b="1" dirty="0">
                <a:solidFill>
                  <a:srgbClr val="90C226"/>
                </a:solidFill>
                <a:latin typeface="Book Antiqua"/>
              </a:rPr>
              <a:t>Limitations</a:t>
            </a:r>
            <a:r>
              <a:rPr lang="en-US" sz="8000" b="1" dirty="0">
                <a:latin typeface="Book Antiqua"/>
              </a:rPr>
              <a:t> </a:t>
            </a:r>
            <a:r>
              <a:rPr lang="en-US" sz="8000" b="1" dirty="0">
                <a:latin typeface="Times New Roman"/>
                <a:cs typeface="Times New Roman"/>
              </a:rPr>
              <a:t>   </a:t>
            </a:r>
            <a:endParaRPr lang="en-US" sz="8000" dirty="0">
              <a:latin typeface="Times New Roman"/>
              <a:cs typeface="Times New Roman"/>
            </a:endParaRPr>
          </a:p>
          <a:p>
            <a:endParaRPr lang="en-US" dirty="0"/>
          </a:p>
        </p:txBody>
      </p:sp>
    </p:spTree>
    <p:extLst>
      <p:ext uri="{BB962C8B-B14F-4D97-AF65-F5344CB8AC3E}">
        <p14:creationId xmlns:p14="http://schemas.microsoft.com/office/powerpoint/2010/main" val="176105327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9D2AA-9AA1-E7AA-70D4-E1F86469126A}"/>
              </a:ext>
            </a:extLst>
          </p:cNvPr>
          <p:cNvSpPr>
            <a:spLocks noGrp="1"/>
          </p:cNvSpPr>
          <p:nvPr>
            <p:ph idx="1"/>
          </p:nvPr>
        </p:nvSpPr>
        <p:spPr>
          <a:xfrm>
            <a:off x="474928" y="958058"/>
            <a:ext cx="8596668" cy="2618711"/>
          </a:xfrm>
        </p:spPr>
        <p:txBody>
          <a:bodyPr vert="horz" lIns="91440" tIns="45720" rIns="91440" bIns="45720" rtlCol="0" anchor="t">
            <a:normAutofit lnSpcReduction="10000"/>
          </a:bodyPr>
          <a:lstStyle/>
          <a:p>
            <a:pPr>
              <a:buFont typeface="Wingdings" charset="2"/>
              <a:buChar char="Ø"/>
            </a:pPr>
            <a:r>
              <a:rPr lang="en" sz="2000" dirty="0">
                <a:solidFill>
                  <a:schemeClr val="tx1">
                    <a:lumMod val="85000"/>
                    <a:lumOff val="15000"/>
                  </a:schemeClr>
                </a:solidFill>
                <a:latin typeface="Trebuchet MS"/>
                <a:cs typeface="Arial"/>
              </a:rPr>
              <a:t>The only area where LSTM model can limit is the presence of long term dependencies. This was demonstrated in a paper published by Google Brain researchers in 2016.</a:t>
            </a:r>
            <a:endParaRPr lang="en" sz="2000" dirty="0">
              <a:solidFill>
                <a:schemeClr val="tx1">
                  <a:lumMod val="85000"/>
                  <a:lumOff val="15000"/>
                </a:schemeClr>
              </a:solidFill>
              <a:ea typeface="+mn-lt"/>
              <a:cs typeface="+mn-lt"/>
            </a:endParaRPr>
          </a:p>
          <a:p>
            <a:pPr>
              <a:buFont typeface="Wingdings" charset="2"/>
              <a:buChar char="Ø"/>
            </a:pPr>
            <a:endParaRPr lang="en" sz="2000" dirty="0">
              <a:solidFill>
                <a:srgbClr val="231F20"/>
              </a:solidFill>
              <a:latin typeface="Trebuchet MS"/>
              <a:cs typeface="Arial"/>
            </a:endParaRPr>
          </a:p>
          <a:p>
            <a:pPr>
              <a:buFont typeface="Wingdings" charset="2"/>
              <a:buChar char="Ø"/>
            </a:pPr>
            <a:r>
              <a:rPr lang="en" sz="2000" dirty="0">
                <a:solidFill>
                  <a:schemeClr val="tx1">
                    <a:lumMod val="85000"/>
                    <a:lumOff val="15000"/>
                  </a:schemeClr>
                </a:solidFill>
                <a:latin typeface="Trebuchet MS"/>
                <a:cs typeface="Arial"/>
              </a:rPr>
              <a:t>Another limitation of LSTMs is their limited context window size. This means that an LSTM can only consider a limited number of inputs when making predictions; anything outside of the context window is ignored completely.</a:t>
            </a:r>
            <a:endParaRPr lang="en" sz="2400" dirty="0">
              <a:solidFill>
                <a:schemeClr val="tx1">
                  <a:lumMod val="85000"/>
                  <a:lumOff val="15000"/>
                </a:schemeClr>
              </a:solidFill>
              <a:latin typeface="Trebuchet MS"/>
              <a:cs typeface="Arial"/>
            </a:endParaRPr>
          </a:p>
        </p:txBody>
      </p:sp>
      <p:pic>
        <p:nvPicPr>
          <p:cNvPr id="4" name="Picture 4" descr="Diagram&#10;&#10;Description automatically generated">
            <a:extLst>
              <a:ext uri="{FF2B5EF4-FFF2-40B4-BE49-F238E27FC236}">
                <a16:creationId xmlns:a16="http://schemas.microsoft.com/office/drawing/2014/main" id="{F77A3575-91D8-B1C7-128C-64B016620229}"/>
              </a:ext>
            </a:extLst>
          </p:cNvPr>
          <p:cNvPicPr>
            <a:picLocks noChangeAspect="1"/>
          </p:cNvPicPr>
          <p:nvPr/>
        </p:nvPicPr>
        <p:blipFill>
          <a:blip r:embed="rId2"/>
          <a:stretch>
            <a:fillRect/>
          </a:stretch>
        </p:blipFill>
        <p:spPr>
          <a:xfrm>
            <a:off x="1307307" y="3572594"/>
            <a:ext cx="6577011" cy="2903689"/>
          </a:xfrm>
          <a:prstGeom prst="rect">
            <a:avLst/>
          </a:prstGeom>
        </p:spPr>
      </p:pic>
    </p:spTree>
    <p:extLst>
      <p:ext uri="{BB962C8B-B14F-4D97-AF65-F5344CB8AC3E}">
        <p14:creationId xmlns:p14="http://schemas.microsoft.com/office/powerpoint/2010/main" val="191351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8062637" cy="1646302"/>
          </a:xfrm>
        </p:spPr>
        <p:txBody>
          <a:bodyPr>
            <a:normAutofit/>
          </a:bodyPr>
          <a:lstStyle/>
          <a:p>
            <a:r>
              <a:rPr lang="en-US" sz="8000" b="1" dirty="0">
                <a:solidFill>
                  <a:schemeClr val="tx1"/>
                </a:solidFill>
                <a:latin typeface="Book Antiqua"/>
                <a:cs typeface="Times New Roman"/>
              </a:rPr>
              <a:t>   </a:t>
            </a:r>
            <a:r>
              <a:rPr lang="en-US" sz="8000" b="1" dirty="0">
                <a:latin typeface="Book Antiqua"/>
                <a:cs typeface="Times New Roman"/>
              </a:rPr>
              <a:t>Future Scope </a:t>
            </a:r>
            <a:r>
              <a:rPr lang="en-US" sz="8000" b="1" dirty="0">
                <a:latin typeface="Times New Roman"/>
                <a:cs typeface="Times New Roman"/>
              </a:rPr>
              <a:t>   </a:t>
            </a:r>
            <a:endParaRPr lang="en-US" sz="8000" b="1" dirty="0"/>
          </a:p>
        </p:txBody>
      </p:sp>
    </p:spTree>
    <p:extLst>
      <p:ext uri="{BB962C8B-B14F-4D97-AF65-F5344CB8AC3E}">
        <p14:creationId xmlns:p14="http://schemas.microsoft.com/office/powerpoint/2010/main" val="267219705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882F3-BDA9-B509-DE9E-C18F915DD2F9}"/>
              </a:ext>
            </a:extLst>
          </p:cNvPr>
          <p:cNvSpPr>
            <a:spLocks noGrp="1"/>
          </p:cNvSpPr>
          <p:nvPr>
            <p:ph idx="1"/>
          </p:nvPr>
        </p:nvSpPr>
        <p:spPr>
          <a:xfrm>
            <a:off x="974990" y="1208090"/>
            <a:ext cx="8596668" cy="5726240"/>
          </a:xfrm>
        </p:spPr>
        <p:txBody>
          <a:bodyPr vert="horz" lIns="91440" tIns="45720" rIns="91440" bIns="45720" rtlCol="0" anchor="t">
            <a:noAutofit/>
          </a:bodyPr>
          <a:lstStyle/>
          <a:p>
            <a:pPr>
              <a:buFont typeface="Wingdings" charset="2"/>
              <a:buChar char="Ø"/>
            </a:pPr>
            <a:r>
              <a:rPr lang="en" sz="2000" dirty="0">
                <a:ea typeface="+mn-lt"/>
                <a:cs typeface="+mn-lt"/>
              </a:rPr>
              <a:t>By the use of  Bidirectional LSTM and Neural Stack Machine we can find something more better than LSTM.</a:t>
            </a:r>
            <a:endParaRPr lang="en-US" sz="2000">
              <a:ea typeface="+mn-lt"/>
              <a:cs typeface="+mn-lt"/>
            </a:endParaRPr>
          </a:p>
          <a:p>
            <a:pPr>
              <a:buFont typeface="Wingdings" charset="2"/>
              <a:buChar char="Ø"/>
            </a:pPr>
            <a:endParaRPr lang="en" sz="2000" dirty="0">
              <a:ea typeface="+mn-lt"/>
              <a:cs typeface="+mn-lt"/>
            </a:endParaRPr>
          </a:p>
          <a:p>
            <a:pPr>
              <a:buFont typeface="Wingdings" charset="2"/>
              <a:buChar char="Ø"/>
            </a:pPr>
            <a:r>
              <a:rPr lang="en" sz="2000" dirty="0">
                <a:ea typeface="+mn-lt"/>
                <a:cs typeface="+mn-lt"/>
              </a:rPr>
              <a:t>We can also merge image input to get more info. In that  case we can also merge the power of CNN (Convolutional Neural Network).</a:t>
            </a:r>
          </a:p>
          <a:p>
            <a:pPr>
              <a:buFont typeface="Wingdings" charset="2"/>
              <a:buChar char="Ø"/>
            </a:pPr>
            <a:endParaRPr lang="en" sz="2000" dirty="0">
              <a:ea typeface="+mn-lt"/>
              <a:cs typeface="+mn-lt"/>
            </a:endParaRPr>
          </a:p>
          <a:p>
            <a:pPr>
              <a:buFont typeface="Wingdings" charset="2"/>
              <a:buChar char="Ø"/>
            </a:pPr>
            <a:r>
              <a:rPr lang="en" sz="2000" dirty="0">
                <a:ea typeface="+mn-lt"/>
                <a:cs typeface="+mn-lt"/>
              </a:rPr>
              <a:t>Can perform some kind of Ensemble Learning. </a:t>
            </a:r>
          </a:p>
          <a:p>
            <a:pPr>
              <a:buFont typeface="Wingdings" charset="2"/>
              <a:buChar char="Ø"/>
            </a:pPr>
            <a:endParaRPr lang="en" sz="2000" dirty="0">
              <a:ea typeface="+mn-lt"/>
              <a:cs typeface="+mn-lt"/>
            </a:endParaRPr>
          </a:p>
          <a:p>
            <a:pPr>
              <a:buFont typeface="Wingdings" charset="2"/>
              <a:buChar char="Ø"/>
            </a:pPr>
            <a:r>
              <a:rPr lang="en-US" sz="2000" dirty="0"/>
              <a:t>Deployment of the web app.</a:t>
            </a:r>
          </a:p>
        </p:txBody>
      </p:sp>
    </p:spTree>
    <p:extLst>
      <p:ext uri="{BB962C8B-B14F-4D97-AF65-F5344CB8AC3E}">
        <p14:creationId xmlns:p14="http://schemas.microsoft.com/office/powerpoint/2010/main" val="1029576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solidFill>
                  <a:schemeClr val="tx1"/>
                </a:solidFill>
                <a:latin typeface="Book Antiqua"/>
                <a:cs typeface="Times New Roman"/>
              </a:rPr>
              <a:t>  </a:t>
            </a:r>
            <a:r>
              <a:rPr lang="en-US" sz="8000" b="1" dirty="0">
                <a:latin typeface="Book Antiqua"/>
                <a:cs typeface="Times New Roman"/>
              </a:rPr>
              <a:t> Thank you</a:t>
            </a:r>
            <a:r>
              <a:rPr lang="en-US" sz="8000" b="1" dirty="0">
                <a:latin typeface="Times New Roman"/>
                <a:cs typeface="Times New Roman"/>
              </a:rPr>
              <a:t>    </a:t>
            </a:r>
            <a:endParaRPr lang="en-US" sz="8000" b="1"/>
          </a:p>
        </p:txBody>
      </p:sp>
    </p:spTree>
    <p:extLst>
      <p:ext uri="{BB962C8B-B14F-4D97-AF65-F5344CB8AC3E}">
        <p14:creationId xmlns:p14="http://schemas.microsoft.com/office/powerpoint/2010/main" val="16937263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59264" y="807186"/>
            <a:ext cx="8505722" cy="55867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endParaRPr lang="en-US" sz="2000" dirty="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a:buChar char="Ø"/>
            </a:pPr>
            <a:r>
              <a:rPr lang="en-US" sz="2000" dirty="0">
                <a:solidFill>
                  <a:schemeClr val="tx1">
                    <a:lumMod val="75000"/>
                    <a:lumOff val="25000"/>
                  </a:schemeClr>
                </a:solidFill>
              </a:rPr>
              <a:t>The following paper investigates a variety of methods for predicting crop yields using a variety of soil and environmental variables. The main purpose of this project is to make a machine learning model make predictions. ​</a:t>
            </a:r>
          </a:p>
          <a:p>
            <a:pPr marL="342900" indent="-342900" defTabSz="457200">
              <a:lnSpc>
                <a:spcPct val="90000"/>
              </a:lnSpc>
              <a:spcBef>
                <a:spcPts val="1000"/>
              </a:spcBef>
              <a:buClr>
                <a:schemeClr val="accent1"/>
              </a:buClr>
              <a:buSzPct val="80000"/>
              <a:buFont typeface="Wingdings" charset="2"/>
              <a:buChar char="Ø"/>
            </a:pPr>
            <a:endParaRPr lang="en-US" sz="2000" dirty="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charset="2"/>
              <a:buChar char="Ø"/>
            </a:pPr>
            <a:endParaRPr lang="en-US" sz="2000" dirty="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a:buChar char="Ø"/>
            </a:pPr>
            <a:r>
              <a:rPr lang="en-US" sz="2000" dirty="0">
                <a:solidFill>
                  <a:schemeClr val="tx1">
                    <a:lumMod val="75000"/>
                    <a:lumOff val="25000"/>
                  </a:schemeClr>
                </a:solidFill>
              </a:rPr>
              <a:t>By taking into account several variables, machine leaning algorithms can help farmers decide which crop to grow in addition to increasing yield. Farmers can benefit from yield estimation because it allows them to minimize crop loss and obtain the best prices for their crops. ​</a:t>
            </a:r>
            <a:endParaRPr lang="en-US" sz="2000">
              <a:solidFill>
                <a:schemeClr val="tx1">
                  <a:lumMod val="75000"/>
                  <a:lumOff val="25000"/>
                </a:schemeClr>
              </a:solidFill>
            </a:endParaRPr>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Tree>
    <p:extLst>
      <p:ext uri="{BB962C8B-B14F-4D97-AF65-F5344CB8AC3E}">
        <p14:creationId xmlns:p14="http://schemas.microsoft.com/office/powerpoint/2010/main" val="217287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latin typeface="Book Antiqua"/>
                <a:cs typeface="Times New Roman"/>
              </a:rPr>
              <a:t>Introduction</a:t>
            </a:r>
            <a:r>
              <a:rPr lang="en-US" sz="8000" b="1" dirty="0">
                <a:solidFill>
                  <a:schemeClr val="tx1"/>
                </a:solidFill>
                <a:latin typeface="Book Antiqua"/>
                <a:cs typeface="Times New Roman"/>
              </a:rPr>
              <a:t> </a:t>
            </a:r>
            <a:r>
              <a:rPr lang="en-US" sz="8000" b="1" dirty="0">
                <a:latin typeface="Times New Roman"/>
                <a:cs typeface="Times New Roman"/>
              </a:rPr>
              <a:t>  </a:t>
            </a:r>
          </a:p>
        </p:txBody>
      </p:sp>
    </p:spTree>
    <p:extLst>
      <p:ext uri="{BB962C8B-B14F-4D97-AF65-F5344CB8AC3E}">
        <p14:creationId xmlns:p14="http://schemas.microsoft.com/office/powerpoint/2010/main" val="3436264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Close up of Barley in the wild">
            <a:extLst>
              <a:ext uri="{FF2B5EF4-FFF2-40B4-BE49-F238E27FC236}">
                <a16:creationId xmlns:a16="http://schemas.microsoft.com/office/drawing/2014/main" id="{2BCF0B74-ECC4-1C3F-3BE4-002995E1A1D0}"/>
              </a:ext>
            </a:extLst>
          </p:cNvPr>
          <p:cNvPicPr>
            <a:picLocks noChangeAspect="1"/>
          </p:cNvPicPr>
          <p:nvPr/>
        </p:nvPicPr>
        <p:blipFill rotWithShape="1">
          <a:blip r:embed="rId2"/>
          <a:srcRect l="29089" t="9092" r="46788" b="-8"/>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2690339" y="625216"/>
            <a:ext cx="6906375" cy="56549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342900" defTabSz="457200">
              <a:lnSpc>
                <a:spcPct val="90000"/>
              </a:lnSpc>
              <a:spcBef>
                <a:spcPts val="1000"/>
              </a:spcBef>
              <a:buClr>
                <a:schemeClr val="accent1"/>
              </a:buClr>
              <a:buSzPct val="80000"/>
              <a:buFont typeface="Wingdings"/>
              <a:buChar char="Ø"/>
            </a:pPr>
            <a:r>
              <a:rPr lang="en-US" sz="2000" dirty="0">
                <a:solidFill>
                  <a:schemeClr val="tx1">
                    <a:lumMod val="75000"/>
                    <a:lumOff val="25000"/>
                  </a:schemeClr>
                </a:solidFill>
              </a:rPr>
              <a:t>Yield is affected by numerous conditions like soil, climate, environment, compost use, and seed assortment. </a:t>
            </a:r>
            <a:endParaRPr lang="en-US" sz="200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charset="2"/>
              <a:buChar char="Ø"/>
            </a:pPr>
            <a:endParaRPr lang="en-US" sz="2000" dirty="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a:buChar char="Ø"/>
            </a:pPr>
            <a:r>
              <a:rPr lang="en-US" sz="2000" dirty="0">
                <a:solidFill>
                  <a:schemeClr val="tx1">
                    <a:lumMod val="75000"/>
                    <a:lumOff val="25000"/>
                  </a:schemeClr>
                </a:solidFill>
              </a:rPr>
              <a:t>Yield estimation is a recent revolution in agriculture that has a major economic impact. It uses satellite images, vast records of soil parameters, climate parameters, and plant history to obtain useful </a:t>
            </a:r>
            <a:r>
              <a:rPr lang="en-US" sz="2000">
                <a:solidFill>
                  <a:schemeClr val="tx1">
                    <a:lumMod val="75000"/>
                    <a:lumOff val="25000"/>
                  </a:schemeClr>
                </a:solidFill>
              </a:rPr>
              <a:t>insights. </a:t>
            </a:r>
            <a:endParaRPr lang="en-US">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a:buChar char="Ø"/>
            </a:pPr>
            <a:endParaRPr lang="en-US" sz="2000" dirty="0">
              <a:solidFill>
                <a:schemeClr val="tx1">
                  <a:lumMod val="75000"/>
                  <a:lumOff val="25000"/>
                </a:schemeClr>
              </a:solidFill>
            </a:endParaRPr>
          </a:p>
          <a:p>
            <a:pPr marL="342900" indent="-342900" defTabSz="457200">
              <a:lnSpc>
                <a:spcPct val="90000"/>
              </a:lnSpc>
              <a:spcBef>
                <a:spcPts val="1000"/>
              </a:spcBef>
              <a:buClr>
                <a:schemeClr val="accent1"/>
              </a:buClr>
              <a:buSzPct val="80000"/>
              <a:buFont typeface="Wingdings"/>
              <a:buChar char="Ø"/>
            </a:pPr>
            <a:r>
              <a:rPr lang="en-US" sz="2000" dirty="0">
                <a:solidFill>
                  <a:schemeClr val="tx1">
                    <a:lumMod val="75000"/>
                    <a:lumOff val="25000"/>
                  </a:schemeClr>
                </a:solidFill>
              </a:rPr>
              <a:t>As a result, author have chosen to use the best performing regression models, compare their accuracies, and see which model best predicts yield when certain weather and soil parameters are input. </a:t>
            </a:r>
            <a:endParaRPr lang="en-US">
              <a:solidFill>
                <a:schemeClr val="tx1">
                  <a:lumMod val="75000"/>
                  <a:lumOff val="25000"/>
                </a:schemeClr>
              </a:solidFill>
            </a:endParaRPr>
          </a:p>
          <a:p>
            <a:pPr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a:p>
            <a:pPr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a:p>
            <a:pPr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p:txBody>
      </p:sp>
    </p:spTree>
    <p:extLst>
      <p:ext uri="{BB962C8B-B14F-4D97-AF65-F5344CB8AC3E}">
        <p14:creationId xmlns:p14="http://schemas.microsoft.com/office/powerpoint/2010/main" val="8488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1908DAE4-9952-DA5E-AB8E-5A4A58782CC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t>
            </a:r>
          </a:p>
        </p:txBody>
      </p:sp>
      <p:sp>
        <p:nvSpPr>
          <p:cNvPr id="2" name="Title 1">
            <a:extLst>
              <a:ext uri="{FF2B5EF4-FFF2-40B4-BE49-F238E27FC236}">
                <a16:creationId xmlns:a16="http://schemas.microsoft.com/office/drawing/2014/main" id="{B76C85A4-8B7C-09E3-F9C6-0BD137FE0E5F}"/>
              </a:ext>
            </a:extLst>
          </p:cNvPr>
          <p:cNvSpPr>
            <a:spLocks noGrp="1"/>
          </p:cNvSpPr>
          <p:nvPr>
            <p:ph type="ctrTitle"/>
          </p:nvPr>
        </p:nvSpPr>
        <p:spPr>
          <a:xfrm>
            <a:off x="1507067" y="2404534"/>
            <a:ext cx="7766936" cy="1646302"/>
          </a:xfrm>
        </p:spPr>
        <p:txBody>
          <a:bodyPr>
            <a:normAutofit/>
          </a:bodyPr>
          <a:lstStyle/>
          <a:p>
            <a:r>
              <a:rPr lang="en-US" sz="8000" b="1" dirty="0">
                <a:latin typeface="Book Antiqua"/>
                <a:cs typeface="Times New Roman"/>
              </a:rPr>
              <a:t>Methodology</a:t>
            </a:r>
            <a:r>
              <a:rPr lang="en-US" sz="8000" b="1" dirty="0">
                <a:latin typeface="Times New Roman"/>
                <a:cs typeface="Times New Roman"/>
              </a:rPr>
              <a:t>  </a:t>
            </a:r>
          </a:p>
        </p:txBody>
      </p:sp>
    </p:spTree>
    <p:extLst>
      <p:ext uri="{BB962C8B-B14F-4D97-AF65-F5344CB8AC3E}">
        <p14:creationId xmlns:p14="http://schemas.microsoft.com/office/powerpoint/2010/main" val="14756061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2" name="TextBox 1">
            <a:extLst>
              <a:ext uri="{FF2B5EF4-FFF2-40B4-BE49-F238E27FC236}">
                <a16:creationId xmlns:a16="http://schemas.microsoft.com/office/drawing/2014/main" id="{880836BE-ACAE-9499-AF43-E4B7CAF6026F}"/>
              </a:ext>
            </a:extLst>
          </p:cNvPr>
          <p:cNvSpPr txBox="1"/>
          <p:nvPr/>
        </p:nvSpPr>
        <p:spPr>
          <a:xfrm>
            <a:off x="1039504" y="516340"/>
            <a:ext cx="52225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90C226"/>
                </a:solidFill>
                <a:latin typeface="Book Antiqua"/>
                <a:cs typeface="Calibri"/>
              </a:rPr>
              <a:t>Dataset description:</a:t>
            </a:r>
            <a:endParaRPr lang="en-US" sz="4000" dirty="0">
              <a:latin typeface="Book Antiqua"/>
              <a:cs typeface="Calibri"/>
            </a:endParaRPr>
          </a:p>
        </p:txBody>
      </p:sp>
      <p:sp>
        <p:nvSpPr>
          <p:cNvPr id="3" name="TextBox 2">
            <a:extLst>
              <a:ext uri="{FF2B5EF4-FFF2-40B4-BE49-F238E27FC236}">
                <a16:creationId xmlns:a16="http://schemas.microsoft.com/office/drawing/2014/main" id="{63511350-CC66-8847-31F6-DB358FB4582B}"/>
              </a:ext>
            </a:extLst>
          </p:cNvPr>
          <p:cNvSpPr txBox="1"/>
          <p:nvPr/>
        </p:nvSpPr>
        <p:spPr>
          <a:xfrm>
            <a:off x="1039505" y="1665027"/>
            <a:ext cx="779287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latin typeface="Trebuchet MS"/>
                <a:cs typeface="Calibri"/>
              </a:rPr>
              <a:t>The</a:t>
            </a:r>
            <a:r>
              <a:rPr lang="en-US" sz="2000" dirty="0"/>
              <a:t> csv dataset has different district-wise parameters of the state of Maharashtra like temperature, precipitation, humidity, soil type, crop type, season, area of the field. </a:t>
            </a:r>
            <a:r>
              <a:rPr lang="en-US" sz="2000" dirty="0">
                <a:latin typeface="Trebuchet MS"/>
                <a:cs typeface="Calibri"/>
              </a:rPr>
              <a:t>​</a:t>
            </a:r>
            <a:endParaRPr lang="en-US">
              <a:latin typeface="Trebuchet MS"/>
            </a:endParaRPr>
          </a:p>
          <a:p>
            <a:pPr marL="342900" indent="-342900">
              <a:buFont typeface="Wingdings"/>
              <a:buChar char="Ø"/>
            </a:pPr>
            <a:endParaRPr lang="en-US" sz="2000" dirty="0">
              <a:latin typeface="Trebuchet MS"/>
              <a:cs typeface="Calibri"/>
            </a:endParaRPr>
          </a:p>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latin typeface="Trebuchet MS"/>
                <a:cs typeface="Calibri"/>
              </a:rPr>
              <a:t>Some</a:t>
            </a:r>
            <a:r>
              <a:rPr lang="en-US" sz="2000" dirty="0"/>
              <a:t> models cannot take string values as inputs, so author had to do encoding of those variables. By label encoding each value is given a unique integer value based on order which is alphabetical.</a:t>
            </a:r>
            <a:r>
              <a:rPr lang="en-US" sz="2000" dirty="0">
                <a:latin typeface="Trebuchet MS"/>
                <a:cs typeface="Calibri"/>
              </a:rPr>
              <a:t>​</a:t>
            </a:r>
          </a:p>
          <a:p>
            <a:pPr marL="342900" indent="-342900">
              <a:buFont typeface="Wingdings"/>
              <a:buChar char="Ø"/>
            </a:pPr>
            <a:endParaRPr lang="en-US" sz="2000" dirty="0">
              <a:latin typeface="Trebuchet MS"/>
              <a:cs typeface="Calibri"/>
            </a:endParaRPr>
          </a:p>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latin typeface="Trebuchet MS"/>
                <a:cs typeface="Calibri"/>
              </a:rPr>
              <a:t>Author has</a:t>
            </a:r>
            <a:r>
              <a:rPr lang="en-US" sz="2000" dirty="0"/>
              <a:t> implemented One hot encoding. One-Hot encoding where it creates extra features and each is assigned a Boolean value. By doing this author has solved the problem of rank.</a:t>
            </a:r>
            <a:r>
              <a:rPr lang="en-US" sz="2000" dirty="0">
                <a:latin typeface="Trebuchet MS"/>
                <a:cs typeface="Calibri"/>
              </a:rPr>
              <a:t>​</a:t>
            </a:r>
          </a:p>
        </p:txBody>
      </p:sp>
    </p:spTree>
    <p:extLst>
      <p:ext uri="{BB962C8B-B14F-4D97-AF65-F5344CB8AC3E}">
        <p14:creationId xmlns:p14="http://schemas.microsoft.com/office/powerpoint/2010/main" val="356714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D56CF70-C4EF-7714-3A7C-84DEC0EF0E55}"/>
              </a:ext>
            </a:extLst>
          </p:cNvPr>
          <p:cNvSpPr txBox="1"/>
          <p:nvPr/>
        </p:nvSpPr>
        <p:spPr>
          <a:xfrm>
            <a:off x="882010" y="2297067"/>
            <a:ext cx="8460230" cy="26524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accent1"/>
              </a:buClr>
              <a:buSzPct val="80000"/>
            </a:pPr>
            <a:r>
              <a:rPr lang="en-US" sz="2000" dirty="0">
                <a:solidFill>
                  <a:schemeClr val="tx1">
                    <a:lumMod val="75000"/>
                    <a:lumOff val="25000"/>
                  </a:schemeClr>
                </a:solidFill>
              </a:rPr>
              <a:t> ​</a:t>
            </a:r>
            <a:endParaRPr lang="en-US" dirty="0"/>
          </a:p>
          <a:p>
            <a:pPr defTabSz="4572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2" name="TextBox 1">
            <a:extLst>
              <a:ext uri="{FF2B5EF4-FFF2-40B4-BE49-F238E27FC236}">
                <a16:creationId xmlns:a16="http://schemas.microsoft.com/office/drawing/2014/main" id="{880836BE-ACAE-9499-AF43-E4B7CAF6026F}"/>
              </a:ext>
            </a:extLst>
          </p:cNvPr>
          <p:cNvSpPr txBox="1"/>
          <p:nvPr/>
        </p:nvSpPr>
        <p:spPr>
          <a:xfrm>
            <a:off x="1039504" y="516340"/>
            <a:ext cx="52225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90C226"/>
                </a:solidFill>
                <a:latin typeface="Book Antiqua"/>
                <a:cs typeface="Calibri"/>
              </a:rPr>
              <a:t>Proposed framework:</a:t>
            </a:r>
            <a:endParaRPr lang="en-US" sz="4000" dirty="0">
              <a:latin typeface="Book Antiqua"/>
            </a:endParaRPr>
          </a:p>
        </p:txBody>
      </p:sp>
      <p:sp>
        <p:nvSpPr>
          <p:cNvPr id="3" name="TextBox 2">
            <a:extLst>
              <a:ext uri="{FF2B5EF4-FFF2-40B4-BE49-F238E27FC236}">
                <a16:creationId xmlns:a16="http://schemas.microsoft.com/office/drawing/2014/main" id="{63511350-CC66-8847-31F6-DB358FB4582B}"/>
              </a:ext>
            </a:extLst>
          </p:cNvPr>
          <p:cNvSpPr txBox="1"/>
          <p:nvPr/>
        </p:nvSpPr>
        <p:spPr>
          <a:xfrm>
            <a:off x="1039505" y="1665027"/>
            <a:ext cx="829328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t>Performed Data preprocessing.</a:t>
            </a:r>
          </a:p>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solidFill>
                  <a:srgbClr val="444444"/>
                </a:solidFill>
                <a:cs typeface="Calibri"/>
              </a:rPr>
              <a:t>Splitting of data set to train the models.</a:t>
            </a:r>
          </a:p>
          <a:p>
            <a:pPr marL="342900" indent="-342900">
              <a:buFont typeface="Wingdings"/>
              <a:buChar char="Ø"/>
            </a:pPr>
            <a:endParaRPr lang="en-US" sz="2000" dirty="0">
              <a:latin typeface="Trebuchet MS"/>
              <a:cs typeface="Calibri"/>
            </a:endParaRPr>
          </a:p>
          <a:p>
            <a:pPr marL="342900" indent="-342900">
              <a:buFont typeface="Wingdings"/>
              <a:buChar char="Ø"/>
            </a:pPr>
            <a:r>
              <a:rPr lang="en-US" sz="2000" dirty="0">
                <a:solidFill>
                  <a:srgbClr val="444444"/>
                </a:solidFill>
                <a:latin typeface="Trebuchet MS"/>
                <a:cs typeface="Calibri"/>
              </a:rPr>
              <a:t>For analyzing the model performance, author used the metric R-squared (Coefficient of Determination). For comparing the efficiency of these regression models, author used Mean Absolute Error, Root Mean Square Error. </a:t>
            </a:r>
            <a:endParaRPr lang="en-US" dirty="0"/>
          </a:p>
          <a:p>
            <a:endParaRPr lang="en-US" sz="2000" dirty="0">
              <a:latin typeface="Trebuchet MS"/>
              <a:cs typeface="Calibri"/>
            </a:endParaRPr>
          </a:p>
        </p:txBody>
      </p:sp>
    </p:spTree>
    <p:extLst>
      <p:ext uri="{BB962C8B-B14F-4D97-AF65-F5344CB8AC3E}">
        <p14:creationId xmlns:p14="http://schemas.microsoft.com/office/powerpoint/2010/main" val="239903763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lowVTI">
  <a:themeElements>
    <a:clrScheme name="AnalogousFromLightSeedRightStep">
      <a:dk1>
        <a:srgbClr val="000000"/>
      </a:dk1>
      <a:lt1>
        <a:srgbClr val="FFFFFF"/>
      </a:lt1>
      <a:dk2>
        <a:srgbClr val="263B22"/>
      </a:dk2>
      <a:lt2>
        <a:srgbClr val="E2E6E8"/>
      </a:lt2>
      <a:accent1>
        <a:srgbClr val="C4997F"/>
      </a:accent1>
      <a:accent2>
        <a:srgbClr val="AFA16C"/>
      </a:accent2>
      <a:accent3>
        <a:srgbClr val="9CA675"/>
      </a:accent3>
      <a:accent4>
        <a:srgbClr val="84AE6C"/>
      </a:accent4>
      <a:accent5>
        <a:srgbClr val="78B07A"/>
      </a:accent5>
      <a:accent6>
        <a:srgbClr val="6CAE8B"/>
      </a:accent6>
      <a:hlink>
        <a:srgbClr val="5A87A2"/>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5</vt:i4>
      </vt:variant>
      <vt:variant>
        <vt:lpstr>Slide Titles</vt:lpstr>
      </vt:variant>
      <vt:variant>
        <vt:i4>34</vt:i4>
      </vt:variant>
    </vt:vector>
  </HeadingPairs>
  <TitlesOfParts>
    <vt:vector size="39" baseType="lpstr">
      <vt:lpstr>ExploreVTI</vt:lpstr>
      <vt:lpstr>office theme</vt:lpstr>
      <vt:lpstr>GlowVTI</vt:lpstr>
      <vt:lpstr>Facet</vt:lpstr>
      <vt:lpstr>Facet</vt:lpstr>
      <vt:lpstr>     Crop yield prediction using machine learning  techniques  Published by S Iniyan, V Akhil Varma, Ch Teja Naidu  Presented by group number:-8 ( Souvick Mazumdar, Shashi Shankar,  Satyam Kumar, Sayantan Dey )  Under the Guidance of Asst. Prof. Abhirup Paria </vt:lpstr>
      <vt:lpstr>   Index</vt:lpstr>
      <vt:lpstr>Abstract</vt:lpstr>
      <vt:lpstr>PowerPoint Presentation</vt:lpstr>
      <vt:lpstr>Introduction   </vt:lpstr>
      <vt:lpstr>PowerPoint Presentation</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vt:lpstr>
      <vt:lpstr>Multiple linear regression :</vt:lpstr>
      <vt:lpstr>Decision tree regressor:</vt:lpstr>
      <vt:lpstr>Elastic-Net:</vt:lpstr>
      <vt:lpstr>Lasso regression: </vt:lpstr>
      <vt:lpstr>Ridge regression:</vt:lpstr>
      <vt:lpstr>Partial least square regression:</vt:lpstr>
      <vt:lpstr>Gradient boosting regression:</vt:lpstr>
      <vt:lpstr>Long short-term memory (LSTM):</vt:lpstr>
      <vt:lpstr>Results        </vt:lpstr>
      <vt:lpstr>PowerPoint Presentation</vt:lpstr>
      <vt:lpstr>PowerPoint Presentation</vt:lpstr>
      <vt:lpstr>   Conclusion     </vt:lpstr>
      <vt:lpstr>PowerPoint Presentation</vt:lpstr>
      <vt:lpstr>   Limitations     </vt:lpstr>
      <vt:lpstr>PowerPoint Presentation</vt:lpstr>
      <vt:lpstr>   Future Scope    </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934</cp:revision>
  <dcterms:created xsi:type="dcterms:W3CDTF">2023-05-29T14:13:04Z</dcterms:created>
  <dcterms:modified xsi:type="dcterms:W3CDTF">2023-06-01T04:09:41Z</dcterms:modified>
</cp:coreProperties>
</file>