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085" y="170180"/>
            <a:ext cx="11085195" cy="999490"/>
          </a:xfrm>
        </p:spPr>
        <p:txBody>
          <a:bodyPr/>
          <a:lstStyle/>
          <a:p>
            <a:r>
              <a:rPr lang="en-US" dirty="0"/>
              <a:t>INVENTORY MANAGEMENT</a:t>
            </a:r>
            <a:endParaRPr lang="en-US" dirty="0"/>
          </a:p>
        </p:txBody>
      </p:sp>
      <p:sp>
        <p:nvSpPr>
          <p:cNvPr id="3" name="Subtitle 2"/>
          <p:cNvSpPr>
            <a:spLocks noGrp="1"/>
          </p:cNvSpPr>
          <p:nvPr>
            <p:ph type="subTitle" idx="1"/>
          </p:nvPr>
        </p:nvSpPr>
        <p:spPr>
          <a:xfrm>
            <a:off x="237490" y="1169670"/>
            <a:ext cx="11717655" cy="5476240"/>
          </a:xfrm>
        </p:spPr>
        <p:txBody>
          <a:bodyPr>
            <a:normAutofit lnSpcReduction="20000"/>
          </a:bodyPr>
          <a:lstStyle/>
          <a:p>
            <a:pPr algn="l"/>
            <a:r>
              <a:rPr lang="en-US" b="1" u="sng"/>
              <a:t>Product Backorder Prediction</a:t>
            </a:r>
            <a:r>
              <a:rPr lang="en-US"/>
              <a:t> </a:t>
            </a:r>
            <a:endParaRPr lang="en-US"/>
          </a:p>
          <a:p>
            <a:pPr algn="l"/>
            <a:r>
              <a:rPr lang="en-US" sz="2000">
                <a:solidFill>
                  <a:srgbClr val="FF0000"/>
                </a:solidFill>
              </a:rPr>
              <a:t>1. Introduction :</a:t>
            </a:r>
            <a:endParaRPr lang="en-US" sz="2000">
              <a:solidFill>
                <a:srgbClr val="FF0000"/>
              </a:solidFill>
            </a:endParaRPr>
          </a:p>
          <a:p>
            <a:pPr marL="0" lvl="1" algn="l">
              <a:buFont typeface="Arial" panose="020B0604020202020204" pitchFamily="34" charset="0"/>
            </a:pPr>
            <a:r>
              <a:rPr lang="en-US" sz="1800"/>
              <a:t>A Backorder is an order which can’t be fulfilled at the given time due to lack of supply or the product is currently out of stock or not in inventory but can guarantee delivery of the goods or service requested by a certain date in the future because the production of goods or replenishment of inventory is underway. Unlike in the situation of Out-of-stock where the delivery date of the goods can’t be promised , in the Backorder scenario the customers are allowed to shop for the products and order. Simply put Backorder can be thought of as an order with a delayed delivery date.</a:t>
            </a:r>
            <a:endParaRPr lang="en-US" sz="1800"/>
          </a:p>
          <a:p>
            <a:pPr marL="0" lvl="1" algn="l">
              <a:buFont typeface="Arial" panose="020B0604020202020204" pitchFamily="34" charset="0"/>
            </a:pPr>
            <a:endParaRPr lang="en-US" sz="1800"/>
          </a:p>
          <a:p>
            <a:pPr marL="0" lvl="1" algn="l">
              <a:buFont typeface="Arial" panose="020B0604020202020204" pitchFamily="34" charset="0"/>
            </a:pPr>
            <a:r>
              <a:rPr lang="en-US">
                <a:solidFill>
                  <a:srgbClr val="FF0000"/>
                </a:solidFill>
              </a:rPr>
              <a:t>2. Why do Backorders happen ?</a:t>
            </a:r>
            <a:endParaRPr lang="en-US">
              <a:solidFill>
                <a:srgbClr val="FF0000"/>
              </a:solidFill>
            </a:endParaRPr>
          </a:p>
          <a:p>
            <a:pPr marL="342900" lvl="1" indent="-342900" algn="l">
              <a:buFont typeface="Arial" panose="020B0604020202020204" pitchFamily="34" charset="0"/>
              <a:buChar char="•"/>
            </a:pPr>
            <a:r>
              <a:rPr lang="en-US" sz="1800">
                <a:solidFill>
                  <a:schemeClr val="tx1"/>
                </a:solidFill>
              </a:rPr>
              <a:t>When there is a sudden increase in demand </a:t>
            </a:r>
            <a:endParaRPr lang="en-US" sz="1800">
              <a:solidFill>
                <a:schemeClr val="tx1"/>
              </a:solidFill>
            </a:endParaRPr>
          </a:p>
          <a:p>
            <a:pPr marL="342900" lvl="1" indent="-342900" algn="l">
              <a:buFont typeface="Arial" panose="020B0604020202020204" pitchFamily="34" charset="0"/>
              <a:buChar char="•"/>
            </a:pPr>
            <a:r>
              <a:rPr lang="en-US" sz="1800">
                <a:solidFill>
                  <a:schemeClr val="tx1"/>
                </a:solidFill>
              </a:rPr>
              <a:t>Poor Supply chain Management</a:t>
            </a:r>
            <a:endParaRPr lang="en-US" sz="1800">
              <a:solidFill>
                <a:schemeClr val="tx1"/>
              </a:solidFill>
            </a:endParaRPr>
          </a:p>
          <a:p>
            <a:pPr marL="342900" lvl="1" indent="-342900" algn="l">
              <a:buFont typeface="Arial" panose="020B0604020202020204" pitchFamily="34" charset="0"/>
              <a:buChar char="•"/>
            </a:pPr>
            <a:r>
              <a:rPr lang="en-US" sz="1800">
                <a:solidFill>
                  <a:schemeClr val="tx1"/>
                </a:solidFill>
              </a:rPr>
              <a:t>Improper Inventory Management</a:t>
            </a:r>
            <a:endParaRPr lang="en-US" sz="1800">
              <a:solidFill>
                <a:schemeClr val="tx1"/>
              </a:solidFill>
            </a:endParaRPr>
          </a:p>
          <a:p>
            <a:pPr marL="0" lvl="1" algn="l">
              <a:buFont typeface="Arial" panose="020B0604020202020204" pitchFamily="34" charset="0"/>
            </a:pPr>
            <a:endParaRPr lang="en-US" sz="1800">
              <a:solidFill>
                <a:schemeClr val="tx1"/>
              </a:solidFill>
            </a:endParaRPr>
          </a:p>
          <a:p>
            <a:pPr marL="0" lvl="1" algn="l">
              <a:buFont typeface="Arial" panose="020B0604020202020204" pitchFamily="34" charset="0"/>
            </a:pPr>
            <a:r>
              <a:rPr lang="en-US">
                <a:solidFill>
                  <a:srgbClr val="FF0000"/>
                </a:solidFill>
              </a:rPr>
              <a:t>3.Effects of Backorders:</a:t>
            </a:r>
            <a:endParaRPr lang="en-US">
              <a:solidFill>
                <a:srgbClr val="FF0000"/>
              </a:solidFill>
            </a:endParaRPr>
          </a:p>
          <a:p>
            <a:pPr marL="342900" lvl="1" indent="-342900" algn="l">
              <a:buFont typeface="Arial" panose="020B0604020202020204" pitchFamily="34" charset="0"/>
              <a:buChar char="•"/>
            </a:pPr>
            <a:r>
              <a:rPr lang="en-US" sz="1800">
                <a:solidFill>
                  <a:schemeClr val="tx1"/>
                </a:solidFill>
              </a:rPr>
              <a:t>If many items are going on Backorders consistently it is a sign that companies operations are not properly planned and also there is a very high chance of missing out business on the products.</a:t>
            </a:r>
            <a:endParaRPr lang="en-US" sz="1800">
              <a:solidFill>
                <a:schemeClr val="tx1"/>
              </a:solidFill>
            </a:endParaRPr>
          </a:p>
          <a:p>
            <a:pPr marL="342900" lvl="1" indent="-342900" algn="l">
              <a:buFont typeface="Arial" panose="020B0604020202020204" pitchFamily="34" charset="0"/>
              <a:buChar char="•"/>
            </a:pPr>
            <a:r>
              <a:rPr lang="en-US" sz="1800">
                <a:solidFill>
                  <a:schemeClr val="tx1"/>
                </a:solidFill>
              </a:rPr>
              <a:t>Also if the customers frequently experience Backorders they switch their loyalities to your competitors.</a:t>
            </a:r>
            <a:endParaRPr lang="en-US" sz="1800">
              <a:solidFill>
                <a:schemeClr val="tx1"/>
              </a:solidFill>
            </a:endParaRPr>
          </a:p>
          <a:p>
            <a:pPr marL="342900" lvl="1" indent="-342900" algn="l">
              <a:buFont typeface="Arial" panose="020B0604020202020204" pitchFamily="34" charset="0"/>
              <a:buChar char="•"/>
            </a:pPr>
            <a:r>
              <a:rPr lang="en-US" sz="1800">
                <a:solidFill>
                  <a:schemeClr val="tx1"/>
                </a:solidFill>
              </a:rPr>
              <a:t>Backorders(unpredicted) also affect the production planning, Transportation management and logistics management etc.</a:t>
            </a:r>
            <a:endParaRPr lang="en-US" sz="1800">
              <a:solidFill>
                <a:schemeClr val="tx1"/>
              </a:solidFill>
            </a:endParaRPr>
          </a:p>
          <a:p>
            <a:pPr marL="0" lvl="1" algn="l">
              <a:buFont typeface="Arial" panose="020B0604020202020204" pitchFamily="34" charset="0"/>
            </a:pPr>
            <a:endParaRPr lang="en-US" sz="1800">
              <a:solidFill>
                <a:schemeClr val="tx1"/>
              </a:solidFill>
            </a:endParaRPr>
          </a:p>
          <a:p>
            <a:pPr marL="0" lvl="1" algn="l">
              <a:buFont typeface="Arial" panose="020B0604020202020204" pitchFamily="34" charset="0"/>
            </a:pPr>
            <a:endParaRPr lang="en-US" sz="1800">
              <a:solidFill>
                <a:schemeClr val="tx1"/>
              </a:solidFill>
            </a:endParaRPr>
          </a:p>
          <a:p>
            <a:pPr marL="342900" lvl="1" indent="-342900" algn="l">
              <a:buFont typeface="Arial" panose="020B0604020202020204" pitchFamily="34" charset="0"/>
            </a:pPr>
            <a:endParaRPr lang="en-US">
              <a:solidFill>
                <a:schemeClr val="tx1"/>
              </a:solidFill>
            </a:endParaRPr>
          </a:p>
          <a:p>
            <a:pPr marL="0" lvl="1" algn="just">
              <a:buFont typeface="Arial" panose="020B0604020202020204" pitchFamily="34" charset="0"/>
            </a:pPr>
            <a:endParaRPr lang="en-US"/>
          </a:p>
          <a:p>
            <a:pPr lvl="2" algn="l">
              <a:buFont typeface="Arial" panose="020B0604020202020204" pitchFamily="34" charset="0"/>
            </a:pPr>
            <a:endParaRPr lang="en-US"/>
          </a:p>
          <a:p>
            <a:pPr marL="457200" lvl="2" algn="l">
              <a:buFont typeface="Arial" panose="020B0604020202020204" pitchFamily="34" charset="0"/>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196215"/>
            <a:ext cx="11891645" cy="6428740"/>
          </a:xfrm>
        </p:spPr>
        <p:txBody>
          <a:bodyPr/>
          <a:p>
            <a:pPr marL="0" indent="0">
              <a:buNone/>
            </a:pPr>
            <a:r>
              <a:rPr lang="en-US" sz="2000">
                <a:solidFill>
                  <a:srgbClr val="FF0000"/>
                </a:solidFill>
              </a:rPr>
              <a:t>4.What to do to avoid Backorders ?</a:t>
            </a:r>
            <a:endParaRPr lang="en-US" sz="2000">
              <a:solidFill>
                <a:srgbClr val="FF0000"/>
              </a:solidFill>
            </a:endParaRPr>
          </a:p>
          <a:p>
            <a:r>
              <a:rPr lang="en-US" sz="1800">
                <a:solidFill>
                  <a:schemeClr val="tx1"/>
                </a:solidFill>
              </a:rPr>
              <a:t>Increasing inventory or stock of produts is not a solution as it increases storage costs and extra costs means they have to be included in the product prices which might result in losing business to competitors.</a:t>
            </a:r>
            <a:endParaRPr lang="en-US" sz="1800">
              <a:solidFill>
                <a:schemeClr val="tx1"/>
              </a:solidFill>
            </a:endParaRPr>
          </a:p>
          <a:p>
            <a:r>
              <a:rPr lang="en-US" sz="1800">
                <a:solidFill>
                  <a:schemeClr val="tx1"/>
                </a:solidFill>
              </a:rPr>
              <a:t>A well planned Suppply Chain Management , Warehouse management and inventory management can avoid Backorders to some extent.</a:t>
            </a:r>
            <a:endParaRPr lang="en-US" sz="1800">
              <a:solidFill>
                <a:schemeClr val="tx1"/>
              </a:solidFill>
            </a:endParaRPr>
          </a:p>
          <a:p>
            <a:pPr marL="0" indent="0">
              <a:buNone/>
            </a:pPr>
            <a:r>
              <a:rPr lang="en-US" sz="2000">
                <a:solidFill>
                  <a:srgbClr val="FF0000"/>
                </a:solidFill>
              </a:rPr>
              <a:t>5.Need for Having Backorder prediction system:</a:t>
            </a:r>
            <a:endParaRPr lang="en-US" sz="2000">
              <a:solidFill>
                <a:srgbClr val="FF0000"/>
              </a:solidFill>
            </a:endParaRPr>
          </a:p>
          <a:p>
            <a:r>
              <a:rPr lang="en-US" sz="1800">
                <a:solidFill>
                  <a:schemeClr val="tx1"/>
                </a:solidFill>
              </a:rPr>
              <a:t>Backorders are inevitable but through prediction of the items which may go on backorder planning can be optimized at different levels avoiding un expected burden on production , logistics and transportation planning.</a:t>
            </a:r>
            <a:endParaRPr lang="en-US" sz="1800">
              <a:solidFill>
                <a:schemeClr val="tx1"/>
              </a:solidFill>
            </a:endParaRPr>
          </a:p>
          <a:p>
            <a:r>
              <a:rPr lang="en-US" sz="1800">
                <a:solidFill>
                  <a:schemeClr val="tx1"/>
                </a:solidFill>
              </a:rPr>
              <a:t>ERP systems produce a lot of data (mostly structured) and also would have a lot of historical data , if this data can be leveraged correctly a Predictive model can be developed to forecast the Backorders and plan accordingly.</a:t>
            </a:r>
            <a:endParaRPr lang="en-US" sz="1800">
              <a:solidFill>
                <a:schemeClr val="tx1"/>
              </a:solidFill>
            </a:endParaRPr>
          </a:p>
          <a:p>
            <a:pPr marL="0" indent="0">
              <a:buNone/>
            </a:pPr>
            <a:r>
              <a:rPr lang="en-US" sz="2000" u="sng">
                <a:solidFill>
                  <a:srgbClr val="FF0000"/>
                </a:solidFill>
              </a:rPr>
              <a:t>Problem Statement :</a:t>
            </a:r>
            <a:endParaRPr lang="en-US" sz="2000" u="sng">
              <a:solidFill>
                <a:srgbClr val="FF0000"/>
              </a:solidFill>
            </a:endParaRPr>
          </a:p>
          <a:p>
            <a:r>
              <a:rPr lang="en-US" sz="1800">
                <a:solidFill>
                  <a:schemeClr val="tx1"/>
                </a:solidFill>
              </a:rPr>
              <a:t>Classify the products whether they would go into Backorder(Yes or No) based on the historical data from inventory, supply chain and sales.</a:t>
            </a:r>
            <a:endParaRPr lang="en-US" sz="1800">
              <a:solidFill>
                <a:schemeClr val="tx1"/>
              </a:solidFill>
            </a:endParaRPr>
          </a:p>
          <a:p>
            <a:pPr marL="0" indent="0">
              <a:buNone/>
            </a:pPr>
            <a:r>
              <a:rPr lang="en-IN" altLang="en-US" sz="2000" u="sng">
                <a:solidFill>
                  <a:srgbClr val="FF0000"/>
                </a:solidFill>
              </a:rPr>
              <a:t>Task:</a:t>
            </a:r>
            <a:endParaRPr lang="en-IN" altLang="en-US" sz="2000" u="sng">
              <a:solidFill>
                <a:srgbClr val="FF0000"/>
              </a:solidFill>
            </a:endParaRPr>
          </a:p>
          <a:p>
            <a:r>
              <a:rPr lang="en-IN" altLang="en-US" sz="1800">
                <a:solidFill>
                  <a:schemeClr val="tx1"/>
                </a:solidFill>
              </a:rPr>
              <a:t>The task at hand is classifying whether a product would go to Backorder given input data.</a:t>
            </a:r>
            <a:endParaRPr lang="en-IN" altLang="en-US" sz="1800">
              <a:solidFill>
                <a:schemeClr val="tx1"/>
              </a:solidFill>
            </a:endParaRPr>
          </a:p>
          <a:p>
            <a:r>
              <a:rPr lang="en-IN" altLang="en-US" sz="1800">
                <a:solidFill>
                  <a:schemeClr val="tx1"/>
                </a:solidFill>
              </a:rPr>
              <a:t>The target variable to predict consists of two values:</a:t>
            </a:r>
            <a:endParaRPr lang="en-IN" altLang="en-US" sz="1800">
              <a:solidFill>
                <a:schemeClr val="tx1"/>
              </a:solidFill>
            </a:endParaRPr>
          </a:p>
          <a:p>
            <a:r>
              <a:rPr lang="en-IN" altLang="en-US" sz="1800">
                <a:solidFill>
                  <a:schemeClr val="tx1"/>
                </a:solidFill>
              </a:rPr>
              <a:t>“Yes” - If the Product predicted to go to Backorder</a:t>
            </a:r>
            <a:endParaRPr lang="en-IN" altLang="en-US" sz="1800">
              <a:solidFill>
                <a:schemeClr val="tx1"/>
              </a:solidFill>
            </a:endParaRPr>
          </a:p>
          <a:p>
            <a:r>
              <a:rPr lang="en-IN" altLang="en-US" sz="1800">
                <a:solidFill>
                  <a:schemeClr val="tx1"/>
                </a:solidFill>
              </a:rPr>
              <a:t>“No”- If the Product predicted to be not going to Backorder</a:t>
            </a:r>
            <a:endParaRPr lang="en-IN" altLang="en-US" sz="1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7490" y="206375"/>
            <a:ext cx="11737340" cy="6551295"/>
          </a:xfrm>
        </p:spPr>
        <p:txBody>
          <a:bodyPr>
            <a:normAutofit fontScale="60000"/>
          </a:bodyPr>
          <a:p>
            <a:pPr marL="0" indent="0">
              <a:buNone/>
            </a:pPr>
            <a:r>
              <a:rPr lang="en-US" sz="3335" u="sng">
                <a:solidFill>
                  <a:srgbClr val="FF0000"/>
                </a:solidFill>
              </a:rPr>
              <a:t>Dataset Analysis :</a:t>
            </a:r>
            <a:endParaRPr lang="en-US" sz="3335" u="sng">
              <a:solidFill>
                <a:srgbClr val="FF0000"/>
              </a:solidFill>
            </a:endParaRPr>
          </a:p>
          <a:p>
            <a:r>
              <a:rPr lang="en-US"/>
              <a:t>In the Train dataset we are provided with 23 columns(Features) of data.</a:t>
            </a:r>
            <a:endParaRPr lang="en-US"/>
          </a:p>
          <a:p>
            <a:r>
              <a:rPr lang="en-US"/>
              <a:t>Sku(Stock Keeping unit) : The product id — Unique for each row so can be ignored</a:t>
            </a:r>
            <a:endParaRPr lang="en-US"/>
          </a:p>
          <a:p>
            <a:r>
              <a:rPr lang="en-US"/>
              <a:t>National_inv : The present inventory level of the product</a:t>
            </a:r>
            <a:endParaRPr lang="en-US"/>
          </a:p>
          <a:p>
            <a:r>
              <a:rPr lang="en-US"/>
              <a:t>Lead_time : Transit time of the product</a:t>
            </a:r>
            <a:r>
              <a:rPr lang="en-IN" altLang="en-US"/>
              <a:t>(it is the amount of time spent when moving goods from one point to another)</a:t>
            </a:r>
            <a:endParaRPr lang="en-US"/>
          </a:p>
          <a:p>
            <a:r>
              <a:rPr lang="en-US"/>
              <a:t>In_transit_qty : The amount of product in transit</a:t>
            </a:r>
            <a:endParaRPr lang="en-US"/>
          </a:p>
          <a:p>
            <a:r>
              <a:rPr lang="en-US"/>
              <a:t>Forecast_3_month , Forecast_6_month , Forecast_9_month : Forecast of the sales of the product for coming 3 , 6 and 9 months respectively</a:t>
            </a:r>
            <a:endParaRPr lang="en-US"/>
          </a:p>
          <a:p>
            <a:r>
              <a:rPr lang="en-US"/>
              <a:t>Sales_1_month , sales_3_month ,sales_6_month , sales_9_month : Actual sales of the product in last 1 , 3 ,6 and 9 months respectively</a:t>
            </a:r>
            <a:endParaRPr lang="en-US"/>
          </a:p>
          <a:p>
            <a:r>
              <a:rPr lang="en-US"/>
              <a:t>Min_bank : Minimum amount of stock recommended</a:t>
            </a:r>
            <a:endParaRPr lang="en-US"/>
          </a:p>
          <a:p>
            <a:r>
              <a:rPr lang="en-US"/>
              <a:t>Potential_issue : Any problem identified in the product/part</a:t>
            </a:r>
            <a:endParaRPr lang="en-US"/>
          </a:p>
          <a:p>
            <a:r>
              <a:rPr lang="en-US"/>
              <a:t>Pieces_past_due: Amount of parts of the product overdue if any</a:t>
            </a:r>
            <a:endParaRPr lang="en-US"/>
          </a:p>
          <a:p>
            <a:r>
              <a:rPr lang="en-US"/>
              <a:t>Perf_6_month_avg , perf_12_month_avg : Product performance over past 6 and 12 months respectively</a:t>
            </a:r>
            <a:endParaRPr lang="en-US"/>
          </a:p>
          <a:p>
            <a:r>
              <a:rPr lang="en-US"/>
              <a:t>Local_bo_qty : Amount of stock overdue</a:t>
            </a:r>
            <a:endParaRPr lang="en-US"/>
          </a:p>
          <a:p>
            <a:r>
              <a:rPr lang="en-US"/>
              <a:t>Deck_risk , oe_constraint, ppap_risk, stop_auto_buy, rev_stop : Different Flags (Yes or No) set for the product</a:t>
            </a:r>
            <a:endParaRPr lang="en-US"/>
          </a:p>
          <a:p>
            <a:r>
              <a:rPr lang="en-US"/>
              <a:t>Went_on_backorder : Target variable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4970" y="382905"/>
            <a:ext cx="11522710" cy="6227445"/>
          </a:xfrm>
        </p:spPr>
        <p:txBody>
          <a:bodyPr>
            <a:normAutofit lnSpcReduction="10000"/>
          </a:bodyPr>
          <a:p>
            <a:pPr marL="0" indent="0">
              <a:buNone/>
            </a:pPr>
            <a:r>
              <a:rPr lang="en-US" sz="2000" b="1" u="sng">
                <a:solidFill>
                  <a:srgbClr val="FF0000"/>
                </a:solidFill>
              </a:rPr>
              <a:t>UNDERSTANDING</a:t>
            </a:r>
            <a:endParaRPr lang="en-US" sz="2000" b="1" u="sng">
              <a:solidFill>
                <a:srgbClr val="FF0000"/>
              </a:solidFill>
            </a:endParaRPr>
          </a:p>
          <a:p>
            <a:r>
              <a:rPr lang="en-US" sz="1800"/>
              <a:t>The class ratio of Products that went to Backorder(‘Yes’) to those which didn’t go to Backorder(‘No’) is 1:148.</a:t>
            </a:r>
            <a:endParaRPr lang="en-US" sz="1800"/>
          </a:p>
          <a:p>
            <a:r>
              <a:rPr lang="en-US" sz="1800"/>
              <a:t>The dataset is highly imbalaced which should be addressed for accurate predictions by the model.</a:t>
            </a:r>
            <a:endParaRPr lang="en-US" sz="1800"/>
          </a:p>
          <a:p>
            <a:r>
              <a:rPr lang="en-US" sz="1800"/>
              <a:t>Out of the 23 features given in the dataset 15 are numerical and 8(including the target variable) are categorical features. The first column ‘sku’ corresponds to product identifier which is unique for each datapoint in the dataset. So this feature can be dropped as it adds no value in output prediction.</a:t>
            </a:r>
            <a:endParaRPr lang="en-US" sz="1800"/>
          </a:p>
          <a:p>
            <a:pPr marL="0" indent="0">
              <a:buNone/>
            </a:pPr>
            <a:r>
              <a:rPr lang="en-US" sz="2000" u="sng">
                <a:solidFill>
                  <a:srgbClr val="FF0000"/>
                </a:solidFill>
              </a:rPr>
              <a:t>Missing values :</a:t>
            </a:r>
            <a:endParaRPr lang="en-US" sz="2000">
              <a:solidFill>
                <a:srgbClr val="FF0000"/>
              </a:solidFill>
            </a:endParaRPr>
          </a:p>
          <a:p>
            <a:pPr marL="0" indent="0">
              <a:buNone/>
            </a:pPr>
            <a:r>
              <a:rPr lang="en-US" sz="1800"/>
              <a:t>Only the column lead_time has a few null values.</a:t>
            </a:r>
            <a:endParaRPr lang="en-US" sz="1800"/>
          </a:p>
          <a:p>
            <a:pPr marL="0" indent="0">
              <a:buNone/>
            </a:pPr>
            <a:r>
              <a:rPr lang="en-US" sz="1800"/>
              <a:t>The last row in training dataset contains all nan values which should be dropped.</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3450"/>
          </a:xfrm>
        </p:spPr>
        <p:txBody>
          <a:bodyPr/>
          <a:p>
            <a:r>
              <a:rPr lang="en-US" sz="3600" b="1">
                <a:solidFill>
                  <a:srgbClr val="FF0000"/>
                </a:solidFill>
                <a:latin typeface="+mn-lt"/>
                <a:cs typeface="+mn-lt"/>
              </a:rPr>
              <a:t>PREPROCESSING</a:t>
            </a:r>
            <a:endParaRPr lang="en-US" sz="3600" b="1">
              <a:solidFill>
                <a:srgbClr val="FF0000"/>
              </a:solidFill>
              <a:latin typeface="+mn-lt"/>
              <a:cs typeface="+mn-lt"/>
            </a:endParaRPr>
          </a:p>
        </p:txBody>
      </p:sp>
      <p:sp>
        <p:nvSpPr>
          <p:cNvPr id="3" name="Content Placeholder 2"/>
          <p:cNvSpPr>
            <a:spLocks noGrp="1"/>
          </p:cNvSpPr>
          <p:nvPr>
            <p:ph idx="1"/>
          </p:nvPr>
        </p:nvSpPr>
        <p:spPr>
          <a:xfrm>
            <a:off x="384810" y="1252855"/>
            <a:ext cx="11381740" cy="5037455"/>
          </a:xfrm>
        </p:spPr>
        <p:txBody>
          <a:bodyPr/>
          <a:p>
            <a:r>
              <a:rPr lang="en-US"/>
              <a:t>Remove Null/Duplicate Rows</a:t>
            </a:r>
            <a:endParaRPr lang="en-US"/>
          </a:p>
          <a:p>
            <a:r>
              <a:rPr lang="en-US"/>
              <a:t>Remove sku (all unique values)</a:t>
            </a:r>
            <a:endParaRPr lang="en-US"/>
          </a:p>
          <a:p>
            <a:r>
              <a:rPr lang="en-US"/>
              <a:t>Impute NAs in lead_time to mean</a:t>
            </a:r>
            <a:endParaRPr lang="en-US"/>
          </a:p>
          <a:p>
            <a:r>
              <a:rPr lang="en-US"/>
              <a:t>Normalize the quantity columns</a:t>
            </a:r>
            <a:endParaRPr lang="en-US"/>
          </a:p>
          <a:p>
            <a:r>
              <a:rPr lang="en-US"/>
              <a:t>Convert categorical binary attributes to numeric attributes (Yes/No to 1/0)</a:t>
            </a:r>
            <a:endParaRPr lang="en-US"/>
          </a:p>
          <a:p>
            <a:r>
              <a:rPr lang="en-US"/>
              <a:t>Remove the correlated columns based on corrplot</a:t>
            </a:r>
            <a:endParaRPr lang="en-US"/>
          </a:p>
          <a:p>
            <a:r>
              <a:rPr lang="en-US"/>
              <a:t>Drop unused levels (When creating a subset of a dataframe</a:t>
            </a:r>
            <a:endParaRPr lang="en-US"/>
          </a:p>
          <a:p>
            <a:r>
              <a:rPr lang="en-US"/>
              <a:t>Remove the SKUs for which forecast and sales are 0 and the target class “Went to Back order is also “No” . Remaining No of records = 1015940</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4710</Words>
  <Application>WPS Presentation</Application>
  <PresentationFormat>Widescreen</PresentationFormat>
  <Paragraphs>71</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Theme</vt:lpstr>
      <vt:lpstr>INVENTORY MANAGEMENT</vt:lpstr>
      <vt:lpstr>PowerPoint 演示文稿</vt:lpstr>
      <vt:lpstr>PowerPoint 演示文稿</vt:lpstr>
      <vt:lpstr>PowerPoint 演示文稿</vt:lpstr>
      <vt:lpstr>PREPROCESSING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
  <cp:lastModifiedBy>Souvik Karmakar</cp:lastModifiedBy>
  <cp:revision>4</cp:revision>
  <dcterms:created xsi:type="dcterms:W3CDTF">2021-06-27T17:59:00Z</dcterms:created>
  <dcterms:modified xsi:type="dcterms:W3CDTF">2021-07-03T18:44:07Z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