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Nunito" panose="00000500000000000000"/>
      <p:regular r:id="rId22"/>
    </p:embeddedFont>
    <p:embeddedFont>
      <p:font typeface="Calibri" panose="020F0502020204030204"/>
      <p:regular r:id="rId23"/>
    </p:embeddedFont>
    <p:embeddedFont>
      <p:font typeface="Questrial" panose="0200000000000000000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Shape 132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pranav ghodke</a:t>
            </a:r>
            <a:endParaRPr lang="en-US"/>
          </a:p>
        </p:txBody>
      </p:sp>
      <p:sp>
        <p:nvSpPr>
          <p:cNvPr id="138" name="Shape 138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Shape 1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Shape 1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Shape 13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Shape 1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Shape 35"/>
          <p:cNvSpPr txBox="1"/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Shape 1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Shape 119"/>
          <p:cNvSpPr txBox="1"/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 panose="02000000000000000000"/>
              <a:buNone/>
              <a:defRPr sz="36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75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9pPr>
          </a:lstStyle>
          <a:p/>
        </p:txBody>
      </p:sp>
      <p:sp>
        <p:nvSpPr>
          <p:cNvPr id="127" name="Shape 127"/>
          <p:cNvSpPr txBox="1"/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9pPr>
          </a:lstStyle>
          <a:p/>
        </p:txBody>
      </p:sp>
      <p:sp>
        <p:nvSpPr>
          <p:cNvPr id="128" name="Shape 128"/>
          <p:cNvSpPr txBox="1"/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9pPr>
          </a:lstStyle>
          <a:p/>
        </p:txBody>
      </p:sp>
      <p:sp>
        <p:nvSpPr>
          <p:cNvPr id="129" name="Shape 129"/>
          <p:cNvSpPr txBox="1"/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Shape 3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Shape 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Shape 5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Shape 54"/>
          <p:cNvSpPr txBox="1"/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Shape 5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Shape 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Shape 6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Shape 6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Shape 69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Shape 7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Shape 7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Shape 75"/>
          <p:cNvSpPr txBox="1"/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Shape 80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Shape 8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Shape 85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Shape 94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Shape 9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Shape 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Shape 10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Shape 10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Shape 107"/>
          <p:cNvSpPr txBox="1"/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 panose="00000500000000000000"/>
              <a:buNone/>
              <a:defRPr sz="37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 panose="020F0502020204030204"/>
              <a:buChar char="●"/>
              <a:defRPr sz="17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○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■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●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○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■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●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 panose="020F0502020204030204"/>
              <a:buChar char="○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 panose="020F0502020204030204"/>
              <a:buChar char="■"/>
              <a:defRPr sz="15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 panose="02000000000000000000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BACKORDER PREDICTION</a:t>
            </a:r>
            <a:endParaRPr lang="en-US" sz="4800" b="0" i="0" u="none" strike="noStrike" cap="none">
              <a:solidFill>
                <a:schemeClr val="lt1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  <p:sp>
        <p:nvSpPr>
          <p:cNvPr id="135" name="Shape 135"/>
          <p:cNvSpPr txBox="1"/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E4F2"/>
              </a:buClr>
              <a:buSzPts val="2313"/>
              <a:buFont typeface="Arial" panose="020B0604020202020204"/>
              <a:buNone/>
            </a:pPr>
            <a:r>
              <a:rPr lang="en-US" sz="1850" b="1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AMAR CHHEDA </a:t>
            </a:r>
            <a:endParaRPr b="1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9E4F2"/>
              </a:buClr>
              <a:buSzPts val="2313"/>
              <a:buFont typeface="Arial" panose="020B0604020202020204"/>
              <a:buNone/>
            </a:pPr>
            <a:r>
              <a:rPr lang="en-US" sz="1850" b="1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ROHITH NAGABHYRAVA</a:t>
            </a:r>
            <a:endParaRPr sz="1850" b="1" i="0" u="none" strike="noStrike" cap="none">
              <a:solidFill>
                <a:srgbClr val="000000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9E4F2"/>
              </a:buClr>
              <a:buSzPts val="2313"/>
              <a:buFont typeface="Arial" panose="020B0604020202020204"/>
              <a:buNone/>
            </a:pPr>
            <a:r>
              <a:rPr lang="en-US" sz="1850" b="1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SANKET KULKARNI</a:t>
            </a:r>
            <a:endParaRPr b="1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B9E4F2"/>
              </a:buClr>
              <a:buSzPts val="2313"/>
              <a:buFont typeface="Arial" panose="020B0604020202020204"/>
              <a:buNone/>
            </a:pPr>
            <a:r>
              <a:rPr lang="en-US" sz="1850" b="1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PRANAV GHODKE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Using SMOTE</a:t>
            </a:r>
            <a:endParaRPr lang="en-US"/>
          </a:p>
        </p:txBody>
      </p:sp>
      <p:pic>
        <p:nvPicPr>
          <p:cNvPr id="198" name="Shape 19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03300" y="2198925"/>
            <a:ext cx="4914900" cy="329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56300" y="2349500"/>
            <a:ext cx="5677028" cy="3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092150" y="827848"/>
            <a:ext cx="10007700" cy="93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With All 22 Features</a:t>
            </a:r>
            <a:endParaRPr lang="en-US"/>
          </a:p>
        </p:txBody>
      </p:sp>
      <p:pic>
        <p:nvPicPr>
          <p:cNvPr id="205" name="Shape 20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68400" y="2273300"/>
            <a:ext cx="4750049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07100" y="2349500"/>
            <a:ext cx="5625191" cy="3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092200" y="1051272"/>
            <a:ext cx="10007700" cy="7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Interpreting The Results</a:t>
            </a:r>
            <a:endParaRPr lang="en-US"/>
          </a:p>
        </p:txBody>
      </p:sp>
      <p:sp>
        <p:nvSpPr>
          <p:cNvPr id="212" name="Shape 212"/>
          <p:cNvSpPr txBox="1"/>
          <p:nvPr>
            <p:ph type="body" idx="1"/>
          </p:nvPr>
        </p:nvSpPr>
        <p:spPr>
          <a:xfrm>
            <a:off x="1092200" y="2078850"/>
            <a:ext cx="10326600" cy="29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Why overall accuracy is a bad predictor?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Why just ROC curve is not enough?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Why </a:t>
            </a:r>
            <a:r>
              <a:rPr lang="en-US" sz="3000"/>
              <a:t>Precision</a:t>
            </a:r>
            <a:r>
              <a:rPr lang="en-US" sz="3000"/>
              <a:t> - Recall graph is important?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Precision VS Recall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Computational Time Complexity VS Results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92200" y="1127473"/>
            <a:ext cx="10007700" cy="1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 lang="en-US"/>
          </a:p>
        </p:txBody>
      </p:sp>
      <p:sp>
        <p:nvSpPr>
          <p:cNvPr id="218" name="Shape 218"/>
          <p:cNvSpPr txBox="1"/>
          <p:nvPr/>
        </p:nvSpPr>
        <p:spPr>
          <a:xfrm>
            <a:off x="1198475" y="2463550"/>
            <a:ext cx="9954000" cy="3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Nunito" panose="00000500000000000000"/>
              <a:buChar char="●"/>
            </a:pPr>
            <a:r>
              <a:rPr lang="en-US" sz="3000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K-fold </a:t>
            </a:r>
            <a:r>
              <a:rPr lang="en-US" sz="3000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Cross Validation</a:t>
            </a:r>
            <a:r>
              <a:rPr lang="en-US" sz="3000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 before sampling</a:t>
            </a:r>
            <a:endParaRPr sz="3000"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Nunito" panose="00000500000000000000"/>
              <a:buChar char="●"/>
            </a:pPr>
            <a:r>
              <a:rPr lang="en-US" sz="3000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Higher K values for cross validation</a:t>
            </a:r>
            <a:endParaRPr sz="3000"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Font typeface="Nunito" panose="00000500000000000000"/>
              <a:buChar char="●"/>
            </a:pPr>
            <a:r>
              <a:rPr lang="en-US" sz="3000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Different sampling techniques.</a:t>
            </a:r>
            <a:endParaRPr sz="3000"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092200" y="2270499"/>
            <a:ext cx="10007700" cy="13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92200" y="24228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You! :)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 panose="02000000000000000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INTRODUCTION</a:t>
            </a:r>
            <a:endParaRPr lang="en-US" sz="3600" b="0" i="0" u="none" strike="noStrike" cap="none">
              <a:solidFill>
                <a:schemeClr val="lt1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  <p:sp>
        <p:nvSpPr>
          <p:cNvPr id="141" name="Shape 141"/>
          <p:cNvSpPr txBox="1"/>
          <p:nvPr>
            <p:ph type="body" idx="1"/>
          </p:nvPr>
        </p:nvSpPr>
        <p:spPr>
          <a:xfrm>
            <a:off x="1092200" y="25781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What is backorder</a:t>
            </a:r>
            <a:endParaRPr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Is it good or bad?</a:t>
            </a:r>
            <a:endParaRPr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How to deal with backorders?</a:t>
            </a:r>
            <a:endParaRPr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</a:rPr>
              <a:t>Why backorder predicting is </a:t>
            </a: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   necessary?</a:t>
            </a:r>
            <a:endParaRPr sz="24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54050" y="1895450"/>
            <a:ext cx="5874626" cy="40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24925" y="597550"/>
            <a:ext cx="4182016" cy="26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65225" y="3702500"/>
            <a:ext cx="37814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947250" y="3358163"/>
            <a:ext cx="3659700" cy="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Distribution of perf_12_month_avg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947238" y="6102800"/>
            <a:ext cx="3659700" cy="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Distribution of lead_time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092138" y="534642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</a:t>
            </a:r>
            <a:endParaRPr lang="en-US"/>
          </a:p>
        </p:txBody>
      </p:sp>
      <p:sp>
        <p:nvSpPr>
          <p:cNvPr id="152" name="Shape 152"/>
          <p:cNvSpPr txBox="1"/>
          <p:nvPr>
            <p:ph type="body" idx="1"/>
          </p:nvPr>
        </p:nvSpPr>
        <p:spPr>
          <a:xfrm>
            <a:off x="1092150" y="1807550"/>
            <a:ext cx="4914900" cy="4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Our data is 16,00,000 * 23 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It consists Numerical and </a:t>
            </a:r>
            <a:r>
              <a:rPr lang="en-US"/>
              <a:t>categorical</a:t>
            </a:r>
            <a:r>
              <a:rPr lang="en-US"/>
              <a:t> variables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 is majorly imbalanced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numerical features have different scales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Features such as Lead time, performances have </a:t>
            </a:r>
            <a:r>
              <a:rPr lang="en-US"/>
              <a:t>outliers and missing values ranging from 5-10% of total data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target variable is </a:t>
            </a:r>
            <a:r>
              <a:rPr lang="en-US"/>
              <a:t> went_on_backorder which is categorical variable with Yes/No response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 is highly imbalanced - Yes response forwent_on_backorder is only 0.7%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92150" y="64241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</a:t>
            </a:r>
            <a:r>
              <a:rPr lang="en-US"/>
              <a:t>Selection</a:t>
            </a:r>
            <a:endParaRPr lang="en-US"/>
          </a:p>
        </p:txBody>
      </p:sp>
      <p:sp>
        <p:nvSpPr>
          <p:cNvPr id="158" name="Shape 158"/>
          <p:cNvSpPr txBox="1"/>
          <p:nvPr>
            <p:ph type="body" idx="1"/>
          </p:nvPr>
        </p:nvSpPr>
        <p:spPr>
          <a:xfrm>
            <a:off x="1092200" y="1729100"/>
            <a:ext cx="4914900" cy="464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Features were selected by applying domain knowledge of Supply chain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Forecasts and Sales were analyzed for 3, 6 and 9 months data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</a:t>
            </a:r>
            <a:r>
              <a:rPr lang="en-US"/>
              <a:t>e can see that the relationship between the variables are linear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We also observed that the backorders happen only when the value of sales and forecast is very low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Linear relation was observed between sales and forecast data</a:t>
            </a:r>
            <a:endParaRPr lang="en-US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Due to the good correlations and sufficiently linear relationships between these features we </a:t>
            </a:r>
            <a:r>
              <a:rPr lang="en-US"/>
              <a:t>concluded</a:t>
            </a:r>
            <a:r>
              <a:rPr lang="en-US"/>
              <a:t> that sales_1_month can represent all forecast and sales data</a:t>
            </a:r>
            <a:endParaRPr lang="en-US"/>
          </a:p>
        </p:txBody>
      </p:sp>
      <p:pic>
        <p:nvPicPr>
          <p:cNvPr id="159" name="Shape 1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54963" y="1742900"/>
            <a:ext cx="5053224" cy="41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23050" y="456192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- Contd</a:t>
            </a:r>
            <a:endParaRPr lang="en-US"/>
          </a:p>
        </p:txBody>
      </p:sp>
      <p:pic>
        <p:nvPicPr>
          <p:cNvPr id="165" name="Shape 16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12375" y="1519825"/>
            <a:ext cx="5932751" cy="4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1125" y="1729100"/>
            <a:ext cx="4037850" cy="44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92200" y="664150"/>
            <a:ext cx="10007700" cy="5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Approach to handle Imbalanced Data (only 0.7% went on backorder)</a:t>
            </a:r>
            <a:endParaRPr sz="24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  <p:sp>
        <p:nvSpPr>
          <p:cNvPr id="172" name="Shape 172"/>
          <p:cNvSpPr txBox="1"/>
          <p:nvPr>
            <p:ph type="body" idx="1"/>
          </p:nvPr>
        </p:nvSpPr>
        <p:spPr>
          <a:xfrm>
            <a:off x="1141400" y="1241650"/>
            <a:ext cx="9906000" cy="5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Oversampling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lvl="1" indent="-4318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Minority class is randomly replicated.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lvl="1" indent="-4318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Increases the overall size of the data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228600" marR="0" lvl="0" indent="-165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Under Sampling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lvl="1" indent="-4318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Randomly eliminating the majority class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lvl="1" indent="-4318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This method help improve run time and the storage problems by reducing the sample size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lvl="1" indent="-4318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There can be loss of potentially useful information which could be important </a:t>
            </a:r>
            <a:endParaRPr sz="20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228600" marR="0" lvl="0" indent="-165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SMOTE (</a:t>
            </a:r>
            <a:r>
              <a:rPr lang="en-US" sz="2000">
                <a:highlight>
                  <a:srgbClr val="FFFFFF"/>
                </a:highlight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Synthetic Minority Over-sampling Technique)</a:t>
            </a:r>
            <a:endParaRPr sz="2000">
              <a:highlight>
                <a:srgbClr val="FFFFFF"/>
              </a:highlight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marR="0" lvl="1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highlight>
                  <a:srgbClr val="FFFFFF"/>
                </a:highlight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Used to avoid overfitting which can occur when replicating the minority class</a:t>
            </a:r>
            <a:endParaRPr sz="2000">
              <a:highlight>
                <a:srgbClr val="FFFFFF"/>
              </a:highlight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1219200" lvl="1" indent="-4318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 panose="02000000000000000000"/>
              <a:buChar char="○"/>
            </a:pPr>
            <a:r>
              <a:rPr lang="en-US" sz="2000">
                <a:highlight>
                  <a:srgbClr val="FFFFFF"/>
                </a:highlight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SMOTE is found not effective for high dimensional data.</a:t>
            </a:r>
            <a:endParaRPr sz="2000">
              <a:highlight>
                <a:srgbClr val="FFFFFF"/>
              </a:highlight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0" lvl="0" indent="0" algn="just" rtl="0">
              <a:lnSpc>
                <a:spcPct val="107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highlight>
                <a:srgbClr val="FFFFFF"/>
              </a:highlight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92200" y="1127472"/>
            <a:ext cx="10007700" cy="83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Algorithm Selection - Random Forest</a:t>
            </a:r>
            <a:endParaRPr b="1"/>
          </a:p>
        </p:txBody>
      </p:sp>
      <p:sp>
        <p:nvSpPr>
          <p:cNvPr id="178" name="Shape 178"/>
          <p:cNvSpPr txBox="1"/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•"/>
            </a:pPr>
            <a:r>
              <a:rPr lang="en-US" sz="24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Robust to outliers and missing values</a:t>
            </a:r>
            <a:endParaRPr sz="24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228600" marR="0" lvl="0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•"/>
            </a:pPr>
            <a:r>
              <a:rPr lang="en-US" sz="24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Perform well with large dimensional datasets</a:t>
            </a:r>
            <a:endParaRPr sz="24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228600" lvl="0" indent="-190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•"/>
            </a:pPr>
            <a:r>
              <a:rPr lang="en-US" sz="24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Can handle thousands of input variables without variable deletion.</a:t>
            </a:r>
            <a:endParaRPr sz="24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228600" marR="0" lvl="0" indent="-190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•"/>
            </a:pPr>
            <a:r>
              <a:rPr lang="en-US" sz="24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 Gives estimates of what variables are important in the classification</a:t>
            </a:r>
            <a:endParaRPr sz="24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228600" marR="0" lvl="0" indent="-1905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 panose="02000000000000000000"/>
              <a:buChar char="•"/>
            </a:pPr>
            <a:r>
              <a:rPr lang="en-US" sz="2400"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 We compared the model by varying number of leaves and the minimum support.</a:t>
            </a:r>
            <a:endParaRPr sz="2400"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K-fold Cross Validation</a:t>
            </a:r>
            <a:endParaRPr b="1"/>
          </a:p>
        </p:txBody>
      </p:sp>
      <p:sp>
        <p:nvSpPr>
          <p:cNvPr id="184" name="Shape 184"/>
          <p:cNvSpPr txBox="1"/>
          <p:nvPr/>
        </p:nvSpPr>
        <p:spPr>
          <a:xfrm>
            <a:off x="1371600" y="2050175"/>
            <a:ext cx="9728400" cy="4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●"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The original data is randomly partitioned into k equal sized subsamples.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●"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A single subsample is used as the validation data for testing the model, and the remaining k-1 subsamples are used as the training data.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●"/>
            </a:pPr>
            <a:r>
              <a:rPr lang="en-US" sz="2400">
                <a:solidFill>
                  <a:schemeClr val="dk2"/>
                </a:solidFill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The advantage of K-Fold Cross validation is that all the observations in the dataset are eventually used for both training and testing</a:t>
            </a:r>
            <a:endParaRPr sz="2400">
              <a:solidFill>
                <a:schemeClr val="dk2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 panose="02000000000000000000"/>
              <a:buChar char="●"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Questrial" panose="02000000000000000000"/>
                <a:ea typeface="Questrial" panose="02000000000000000000"/>
                <a:cs typeface="Questrial" panose="02000000000000000000"/>
                <a:sym typeface="Questrial" panose="02000000000000000000"/>
              </a:rPr>
              <a:t>Reduces bias as we are using most of the data for fitting, and also significantly reduces variance as most of the data is also being used in validation set</a:t>
            </a:r>
            <a:endParaRPr sz="2400">
              <a:solidFill>
                <a:schemeClr val="dk2"/>
              </a:solidFill>
              <a:latin typeface="Questrial" panose="02000000000000000000"/>
              <a:ea typeface="Questrial" panose="02000000000000000000"/>
              <a:cs typeface="Questrial" panose="02000000000000000000"/>
              <a:sym typeface="Questrial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Downsampling </a:t>
            </a:r>
            <a:r>
              <a:rPr lang="en-US"/>
              <a:t>Cross Validation Results</a:t>
            </a:r>
            <a:r>
              <a:rPr lang="en-US"/>
              <a:t> </a:t>
            </a:r>
            <a:endParaRPr lang="en-US"/>
          </a:p>
        </p:txBody>
      </p:sp>
      <p:pic>
        <p:nvPicPr>
          <p:cNvPr id="190" name="Shape 1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92200" y="1717949"/>
            <a:ext cx="4914900" cy="33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08700" y="1739900"/>
            <a:ext cx="5234000" cy="3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443650" y="5177400"/>
            <a:ext cx="93048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Number of estimators: 50 | Maximum features: 7 | Minimum leafs: 5</a:t>
            </a:r>
            <a:endParaRPr sz="2400"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3123</Words>
  <Application>WPS Presentation</Application>
  <PresentationFormat/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</vt:lpstr>
      <vt:lpstr>Nunito</vt:lpstr>
      <vt:lpstr>Calibri</vt:lpstr>
      <vt:lpstr>Questrial</vt:lpstr>
      <vt:lpstr>Microsoft YaHei</vt:lpstr>
      <vt:lpstr>Arial Unicode MS</vt:lpstr>
      <vt:lpstr>Shift</vt:lpstr>
      <vt:lpstr>BACKORDER PREDICTION</vt:lpstr>
      <vt:lpstr>INTRODUCTION</vt:lpstr>
      <vt:lpstr>Data Description</vt:lpstr>
      <vt:lpstr>Feature Selection</vt:lpstr>
      <vt:lpstr>Feature Selection - Contd</vt:lpstr>
      <vt:lpstr>Approach to handle Imbalanced Data (only 0.7% went on backorder)</vt:lpstr>
      <vt:lpstr>Algorithm Selection - Random Forest</vt:lpstr>
      <vt:lpstr>K-fold Cross Validation</vt:lpstr>
      <vt:lpstr>Downsampling Cross Validation Results </vt:lpstr>
      <vt:lpstr>Results Using SMOTE</vt:lpstr>
      <vt:lpstr>Results With All 22 Features</vt:lpstr>
      <vt:lpstr>Interpreting The Results</vt:lpstr>
      <vt:lpstr>Future Work</vt:lpstr>
      <vt:lpstr>Questions?</vt:lpstr>
      <vt:lpstr>Thank You!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BACKORDER PREDICTION</dc:title>
  <dc:creator/>
  <cp:lastModifiedBy>SOUVIK</cp:lastModifiedBy>
  <cp:revision>1</cp:revision>
  <dcterms:created xsi:type="dcterms:W3CDTF">2021-07-06T03:26:06Z</dcterms:created>
  <dcterms:modified xsi:type="dcterms:W3CDTF">2021-07-06T03:26:07Z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