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6" r:id="rId3"/>
    <p:sldId id="256" r:id="rId4"/>
    <p:sldId id="261" r:id="rId5"/>
    <p:sldId id="262" r:id="rId6"/>
    <p:sldId id="259" r:id="rId7"/>
    <p:sldId id="260" r:id="rId8"/>
    <p:sldId id="269" r:id="rId9"/>
    <p:sldId id="277" r:id="rId10"/>
    <p:sldId id="282" r:id="rId11"/>
    <p:sldId id="272" r:id="rId12"/>
    <p:sldId id="273" r:id="rId13"/>
    <p:sldId id="274" r:id="rId14"/>
    <p:sldId id="284" r:id="rId15"/>
    <p:sldId id="276"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000"/>
          </a:xfrm>
          <a:prstGeom prst="rect">
            <a:avLst/>
          </a:prstGeom>
        </p:spPr>
      </p:pic>
      <p:sp>
        <p:nvSpPr>
          <p:cNvPr id="5" name="Text Box 4"/>
          <p:cNvSpPr txBox="1"/>
          <p:nvPr/>
        </p:nvSpPr>
        <p:spPr>
          <a:xfrm>
            <a:off x="8209280" y="1879600"/>
            <a:ext cx="3829685" cy="368300"/>
          </a:xfrm>
          <a:prstGeom prst="rect">
            <a:avLst/>
          </a:prstGeom>
          <a:noFill/>
        </p:spPr>
        <p:txBody>
          <a:bodyPr wrap="square" rtlCol="0">
            <a:spAutoFit/>
          </a:bodyPr>
          <a:p>
            <a:endParaRPr lang="en-US">
              <a:solidFill>
                <a:srgbClr val="FF0000"/>
              </a:solidFill>
            </a:endParaRPr>
          </a:p>
        </p:txBody>
      </p:sp>
      <p:sp>
        <p:nvSpPr>
          <p:cNvPr id="6" name="Text Box 5"/>
          <p:cNvSpPr txBox="1"/>
          <p:nvPr/>
        </p:nvSpPr>
        <p:spPr>
          <a:xfrm>
            <a:off x="7607935" y="1604645"/>
            <a:ext cx="4400550" cy="1445260"/>
          </a:xfrm>
          <a:prstGeom prst="rect">
            <a:avLst/>
          </a:prstGeom>
          <a:noFill/>
        </p:spPr>
        <p:txBody>
          <a:bodyPr wrap="square" rtlCol="0">
            <a:spAutoFit/>
          </a:bodyPr>
          <a:p>
            <a:r>
              <a:rPr lang="en-IN" altLang="en-US" sz="3200" b="1">
                <a:ln w="12700" cmpd="sng">
                  <a:solidFill>
                    <a:schemeClr val="accent4"/>
                  </a:solidFill>
                  <a:prstDash val="solid"/>
                </a:ln>
                <a:solidFill>
                  <a:srgbClr val="FFFF00"/>
                </a:solidFill>
                <a:effectLst/>
              </a:rPr>
              <a:t>Topic:-</a:t>
            </a:r>
            <a:endParaRPr lang="en-IN" altLang="en-US" sz="3200" b="1">
              <a:ln w="12700" cmpd="sng">
                <a:solidFill>
                  <a:schemeClr val="accent4"/>
                </a:solidFill>
                <a:prstDash val="solid"/>
              </a:ln>
              <a:solidFill>
                <a:srgbClr val="FFFF00"/>
              </a:solidFill>
              <a:effectLst/>
            </a:endParaRPr>
          </a:p>
          <a:p>
            <a:r>
              <a:rPr lang="en-IN" altLang="en-US" sz="2800" b="1">
                <a:ln w="9525" cmpd="sng">
                  <a:solidFill>
                    <a:schemeClr val="accent1"/>
                  </a:solidFill>
                  <a:prstDash val="solid"/>
                </a:ln>
                <a:solidFill>
                  <a:srgbClr val="70AD47">
                    <a:tint val="1000"/>
                  </a:srgbClr>
                </a:solidFill>
                <a:effectLst>
                  <a:glow rad="38100">
                    <a:schemeClr val="accent1">
                      <a:alpha val="40000"/>
                    </a:schemeClr>
                  </a:glow>
                </a:effectLst>
              </a:rPr>
              <a:t>Product Backorder Prediction</a:t>
            </a:r>
            <a:endParaRPr lang="en-IN" altLang="en-US"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Text Box 7"/>
          <p:cNvSpPr txBox="1"/>
          <p:nvPr/>
        </p:nvSpPr>
        <p:spPr>
          <a:xfrm>
            <a:off x="7282180" y="5434330"/>
            <a:ext cx="4022725" cy="953135"/>
          </a:xfrm>
          <a:prstGeom prst="rect">
            <a:avLst/>
          </a:prstGeom>
          <a:noFill/>
        </p:spPr>
        <p:txBody>
          <a:bodyPr wrap="square" rtlCol="0">
            <a:spAutoFit/>
          </a:bodyPr>
          <a:p>
            <a:r>
              <a:rPr lang="en-IN" altLang="en-US" sz="2800" b="1">
                <a:ln w="12700">
                  <a:solidFill>
                    <a:schemeClr val="tx2">
                      <a:lumMod val="75000"/>
                    </a:schemeClr>
                  </a:solidFill>
                  <a:prstDash val="solid"/>
                </a:ln>
                <a:solidFill>
                  <a:srgbClr val="92D050"/>
                </a:solidFill>
                <a:effectLst>
                  <a:outerShdw dist="38100" dir="2640000" algn="bl" rotWithShape="0">
                    <a:schemeClr val="tx2">
                      <a:lumMod val="75000"/>
                    </a:schemeClr>
                  </a:outerShdw>
                </a:effectLst>
              </a:rPr>
              <a:t>Presented By:-</a:t>
            </a:r>
            <a:endParaRPr lang="en-IN" altLang="en-US" sz="2800" b="1">
              <a:ln w="12700">
                <a:solidFill>
                  <a:schemeClr val="tx2">
                    <a:lumMod val="75000"/>
                  </a:schemeClr>
                </a:solidFill>
                <a:prstDash val="solid"/>
              </a:ln>
              <a:solidFill>
                <a:srgbClr val="92D050"/>
              </a:solidFill>
              <a:effectLst>
                <a:outerShdw dist="38100" dir="2640000" algn="bl" rotWithShape="0">
                  <a:schemeClr val="tx2">
                    <a:lumMod val="75000"/>
                  </a:schemeClr>
                </a:outerShdw>
              </a:effectLst>
            </a:endParaRPr>
          </a:p>
          <a:p>
            <a:r>
              <a:rPr lang="en-IN" altLang="en-US" sz="2800">
                <a:solidFill>
                  <a:srgbClr val="FFFF00"/>
                </a:solidFill>
              </a:rPr>
              <a:t>        </a:t>
            </a:r>
            <a:r>
              <a:rPr lang="en-IN" altLang="en-US" sz="2800" b="1">
                <a:solidFill>
                  <a:srgbClr val="FF0000"/>
                </a:solidFill>
                <a:effectLst>
                  <a:innerShdw blurRad="63500" dist="50800" dir="13500000">
                    <a:srgbClr val="000000">
                      <a:alpha val="50000"/>
                    </a:srgbClr>
                  </a:innerShdw>
                </a:effectLst>
              </a:rPr>
              <a:t> Souvik Karmakar</a:t>
            </a:r>
            <a:endParaRPr lang="en-IN" altLang="en-US" sz="2800" b="1">
              <a:solidFill>
                <a:srgbClr val="FF0000"/>
              </a:solidFill>
              <a:effectLst>
                <a:innerShdw blurRad="63500" dist="50800" dir="13500000">
                  <a:srgbClr val="000000">
                    <a:alpha val="50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6695" y="233045"/>
            <a:ext cx="10515600" cy="918845"/>
          </a:xfrm>
        </p:spPr>
        <p:txBody>
          <a:bodyPr>
            <a:normAutofit fontScale="90000"/>
          </a:bodyPr>
          <a:p>
            <a:r>
              <a:rPr lang="en-US" b="1" i="1">
                <a:solidFill>
                  <a:srgbClr val="FF0000"/>
                </a:solidFill>
                <a:latin typeface="Calibri" panose="020F0502020204030204" charset="0"/>
                <a:cs typeface="Calibri" panose="020F0502020204030204" charset="0"/>
                <a:sym typeface="+mn-ea"/>
              </a:rPr>
              <a:t>Algorithm Selection - Random Forest</a:t>
            </a:r>
            <a:br>
              <a:rPr b="1">
                <a:latin typeface="Calibri" panose="020F0502020204030204" charset="0"/>
                <a:cs typeface="Calibri" panose="020F0502020204030204" charset="0"/>
              </a:rPr>
            </a:br>
            <a:endParaRPr lang="en-US">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156210" y="1275715"/>
            <a:ext cx="11739880" cy="5329555"/>
          </a:xfrm>
        </p:spPr>
        <p:txBody>
          <a:bodyPr>
            <a:normAutofit/>
          </a:bodyPr>
          <a:p>
            <a:pPr marL="228600" marR="0" lvl="0" indent="-190500" algn="l" rtl="0">
              <a:lnSpc>
                <a:spcPct val="120000"/>
              </a:lnSpc>
              <a:spcBef>
                <a:spcPts val="0"/>
              </a:spcBef>
              <a:spcAft>
                <a:spcPts val="0"/>
              </a:spcAft>
              <a:buClr>
                <a:schemeClr val="dk2"/>
              </a:buClr>
              <a:buSzPts val="2400"/>
              <a:buFont typeface="Questrial" panose="02000000000000000000"/>
              <a:buChar char="•"/>
            </a:pPr>
            <a:r>
              <a:rPr sz="2220">
                <a:latin typeface="Calibri" panose="020F0502020204030204" charset="0"/>
                <a:ea typeface="Questrial" panose="02000000000000000000"/>
                <a:cs typeface="Calibri" panose="020F0502020204030204" charset="0"/>
                <a:sym typeface="Questrial" panose="02000000000000000000"/>
              </a:rPr>
              <a:t>Random Forest is based on the bagging algorithm and uses Ensemble Learning technique. It creates as many trees on the subset of the data and combines the output of all the trees. In this way it reduces overfitting problem in decision trees and also reduces the variance and therefore improves the accuracy.</a:t>
            </a:r>
            <a:endParaRPr sz="2220">
              <a:latin typeface="Calibri" panose="020F0502020204030204" charset="0"/>
              <a:ea typeface="Questrial" panose="02000000000000000000"/>
              <a:cs typeface="Calibri" panose="020F0502020204030204" charset="0"/>
              <a:sym typeface="Questrial" panose="02000000000000000000"/>
            </a:endParaRPr>
          </a:p>
          <a:p>
            <a:pPr marL="228600" marR="0" lvl="0" indent="-190500" algn="l" rtl="0">
              <a:lnSpc>
                <a:spcPct val="120000"/>
              </a:lnSpc>
              <a:spcBef>
                <a:spcPts val="0"/>
              </a:spcBef>
              <a:spcAft>
                <a:spcPts val="0"/>
              </a:spcAft>
              <a:buClr>
                <a:schemeClr val="dk2"/>
              </a:buClr>
              <a:buSzPts val="2400"/>
              <a:buFont typeface="Questrial" panose="02000000000000000000"/>
              <a:buChar char="•"/>
            </a:pPr>
            <a:r>
              <a:rPr lang="en-IN" altLang="en-US" sz="2220">
                <a:latin typeface="Calibri" panose="020F0502020204030204" charset="0"/>
                <a:ea typeface="Questrial" panose="02000000000000000000"/>
                <a:cs typeface="Calibri" panose="020F0502020204030204" charset="0"/>
                <a:sym typeface="Questrial" panose="02000000000000000000"/>
              </a:rPr>
              <a:t>R</a:t>
            </a:r>
            <a:r>
              <a:rPr lang="en-US" sz="2220">
                <a:latin typeface="Calibri" panose="020F0502020204030204" charset="0"/>
                <a:ea typeface="Questrial" panose="02000000000000000000"/>
                <a:cs typeface="Calibri" panose="020F0502020204030204" charset="0"/>
                <a:sym typeface="Questrial" panose="02000000000000000000"/>
              </a:rPr>
              <a:t>andom Forest can automatically handle missing values.</a:t>
            </a:r>
            <a:endParaRPr lang="en-US" sz="2220">
              <a:latin typeface="Calibri" panose="020F0502020204030204" charset="0"/>
              <a:ea typeface="Questrial" panose="02000000000000000000"/>
              <a:cs typeface="Calibri" panose="020F0502020204030204" charset="0"/>
              <a:sym typeface="Questrial" panose="02000000000000000000"/>
            </a:endParaRPr>
          </a:p>
          <a:p>
            <a:pPr marL="228600" marR="0" lvl="0" indent="-190500" algn="l" rtl="0">
              <a:lnSpc>
                <a:spcPct val="120000"/>
              </a:lnSpc>
              <a:spcBef>
                <a:spcPts val="0"/>
              </a:spcBef>
              <a:spcAft>
                <a:spcPts val="0"/>
              </a:spcAft>
              <a:buClr>
                <a:schemeClr val="dk2"/>
              </a:buClr>
              <a:buSzPts val="24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Robust to outliers and missing values</a:t>
            </a:r>
            <a:endParaRPr sz="2220">
              <a:latin typeface="Calibri" panose="020F0502020204030204" charset="0"/>
              <a:ea typeface="Questrial" panose="02000000000000000000"/>
              <a:cs typeface="Calibri" panose="020F0502020204030204" charset="0"/>
              <a:sym typeface="Questrial" panose="02000000000000000000"/>
            </a:endParaRPr>
          </a:p>
          <a:p>
            <a:pPr marL="228600" marR="0" lvl="0" indent="-190500" algn="l" rtl="0">
              <a:lnSpc>
                <a:spcPct val="120000"/>
              </a:lnSpc>
              <a:spcBef>
                <a:spcPts val="0"/>
              </a:spcBef>
              <a:spcAft>
                <a:spcPts val="0"/>
              </a:spcAft>
              <a:buClr>
                <a:schemeClr val="dk2"/>
              </a:buClr>
              <a:buSzPts val="24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Perform well with large dimensional datasets</a:t>
            </a:r>
            <a:endParaRPr sz="2220">
              <a:latin typeface="Calibri" panose="020F0502020204030204" charset="0"/>
              <a:ea typeface="Questrial" panose="02000000000000000000"/>
              <a:cs typeface="Calibri" panose="020F0502020204030204" charset="0"/>
              <a:sym typeface="Questrial" panose="02000000000000000000"/>
            </a:endParaRPr>
          </a:p>
          <a:p>
            <a:pPr marL="228600" lvl="0" indent="-190500" rtl="0">
              <a:spcBef>
                <a:spcPts val="0"/>
              </a:spcBef>
              <a:spcAft>
                <a:spcPts val="0"/>
              </a:spcAft>
              <a:buClr>
                <a:schemeClr val="dk2"/>
              </a:buClr>
              <a:buSzPts val="24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Can handle thousands of input variables without variable deletion.</a:t>
            </a:r>
            <a:endParaRPr lang="en-US" sz="2220">
              <a:latin typeface="Calibri" panose="020F0502020204030204" charset="0"/>
              <a:ea typeface="Questrial" panose="02000000000000000000"/>
              <a:cs typeface="Calibri" panose="020F0502020204030204" charset="0"/>
              <a:sym typeface="Questrial" panose="02000000000000000000"/>
            </a:endParaRPr>
          </a:p>
          <a:p>
            <a:pPr marL="228600" marR="0" lvl="0" indent="-190500" algn="l" rtl="0">
              <a:lnSpc>
                <a:spcPct val="120000"/>
              </a:lnSpc>
              <a:spcBef>
                <a:spcPts val="1000"/>
              </a:spcBef>
              <a:spcAft>
                <a:spcPts val="0"/>
              </a:spcAft>
              <a:buClr>
                <a:schemeClr val="dk2"/>
              </a:buClr>
              <a:buSzPts val="24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 Gives estimates of what variables are important in the classification</a:t>
            </a:r>
            <a:endParaRPr sz="2220">
              <a:latin typeface="Calibri" panose="020F0502020204030204" charset="0"/>
              <a:ea typeface="Questrial" panose="02000000000000000000"/>
              <a:cs typeface="Calibri" panose="020F0502020204030204" charset="0"/>
              <a:sym typeface="Questrial" panose="02000000000000000000"/>
            </a:endParaRPr>
          </a:p>
          <a:p>
            <a:pPr marL="228600" marR="0" lvl="0" indent="-190500" algn="l" rtl="0">
              <a:lnSpc>
                <a:spcPct val="120000"/>
              </a:lnSpc>
              <a:spcBef>
                <a:spcPts val="1000"/>
              </a:spcBef>
              <a:spcAft>
                <a:spcPts val="0"/>
              </a:spcAft>
              <a:buClr>
                <a:schemeClr val="lt1"/>
              </a:buClr>
              <a:buSzPts val="24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 We compared the model by varying number of leaves and the minimum support.</a:t>
            </a:r>
            <a:endParaRPr sz="2220">
              <a:latin typeface="Calibri" panose="020F0502020204030204" charset="0"/>
              <a:ea typeface="Questrial" panose="02000000000000000000"/>
              <a:cs typeface="Calibri" panose="020F0502020204030204" charset="0"/>
              <a:sym typeface="Questrial" panose="02000000000000000000"/>
            </a:endParaRPr>
          </a:p>
          <a:p>
            <a:pPr marL="0" marR="0" lvl="0" indent="0" algn="l" rtl="0">
              <a:lnSpc>
                <a:spcPct val="120000"/>
              </a:lnSpc>
              <a:spcBef>
                <a:spcPts val="1000"/>
              </a:spcBef>
              <a:spcAft>
                <a:spcPts val="0"/>
              </a:spcAft>
              <a:buNone/>
            </a:pPr>
            <a:endParaRPr lang="en-US" sz="2220">
              <a:latin typeface="Calibri" panose="020F0502020204030204" charset="0"/>
              <a:cs typeface="Calibri" panose="020F0502020204030204" charset="0"/>
            </a:endParaRPr>
          </a:p>
          <a:p>
            <a:endParaRPr lang="en-US" sz="222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0205" y="92710"/>
            <a:ext cx="10515600" cy="1325563"/>
          </a:xfrm>
        </p:spPr>
        <p:txBody>
          <a:bodyPr>
            <a:normAutofit/>
          </a:bodyPr>
          <a:p>
            <a:r>
              <a:rPr lang="en-US" b="1">
                <a:solidFill>
                  <a:srgbClr val="FF0000"/>
                </a:solidFill>
                <a:latin typeface="Calibri" panose="020F0502020204030204" charset="0"/>
                <a:cs typeface="Calibri" panose="020F0502020204030204" charset="0"/>
                <a:sym typeface="+mn-ea"/>
              </a:rPr>
              <a:t>K-fold Cross Validation(Resampling procedure)</a:t>
            </a:r>
            <a:br>
              <a:rPr b="1">
                <a:solidFill>
                  <a:srgbClr val="FF0000"/>
                </a:solidFill>
                <a:latin typeface="Calibri" panose="020F0502020204030204" charset="0"/>
                <a:cs typeface="Calibri" panose="020F0502020204030204" charset="0"/>
              </a:rPr>
            </a:br>
            <a:endParaRPr lang="en-US" b="1">
              <a:solidFill>
                <a:srgbClr val="FF0000"/>
              </a:solidFill>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370205" y="1418590"/>
            <a:ext cx="11679555" cy="5196205"/>
          </a:xfrm>
        </p:spPr>
        <p:txBody>
          <a:bodyPr/>
          <a:p>
            <a:pPr marL="457200" lvl="0" indent="-381000" algn="just" rtl="0">
              <a:lnSpc>
                <a:spcPct val="107000"/>
              </a:lnSpc>
              <a:spcBef>
                <a:spcPts val="0"/>
              </a:spcBef>
              <a:spcAft>
                <a:spcPts val="0"/>
              </a:spcAft>
              <a:buClr>
                <a:schemeClr val="dk2"/>
              </a:buClr>
              <a:buSzPts val="2400"/>
              <a:buFont typeface="Questrial" panose="02000000000000000000"/>
              <a:buChar char="●"/>
            </a:pPr>
            <a:r>
              <a:rPr lang="en-US" sz="2000">
                <a:solidFill>
                  <a:schemeClr val="dk2"/>
                </a:solidFill>
                <a:highlight>
                  <a:srgbClr val="FFFFFF"/>
                </a:highlight>
                <a:latin typeface="Calibri" panose="020F0502020204030204" charset="0"/>
                <a:ea typeface="Questrial" panose="02000000000000000000"/>
                <a:cs typeface="Calibri" panose="020F0502020204030204" charset="0"/>
                <a:sym typeface="Questrial" panose="02000000000000000000"/>
              </a:rPr>
              <a:t>The original data is randomly partitioned into k equal sized subsamples.</a:t>
            </a:r>
            <a:endParaRPr sz="2000">
              <a:solidFill>
                <a:schemeClr val="dk2"/>
              </a:solidFill>
              <a:highlight>
                <a:srgbClr val="FFFFFF"/>
              </a:highlight>
              <a:latin typeface="Calibri" panose="020F0502020204030204" charset="0"/>
              <a:ea typeface="Questrial" panose="02000000000000000000"/>
              <a:cs typeface="Calibri" panose="020F0502020204030204" charset="0"/>
              <a:sym typeface="Questrial" panose="02000000000000000000"/>
            </a:endParaRPr>
          </a:p>
          <a:p>
            <a:pPr marL="457200" lvl="0" indent="-381000" algn="just" rtl="0">
              <a:lnSpc>
                <a:spcPct val="107000"/>
              </a:lnSpc>
              <a:spcBef>
                <a:spcPts val="0"/>
              </a:spcBef>
              <a:spcAft>
                <a:spcPts val="0"/>
              </a:spcAft>
              <a:buClr>
                <a:schemeClr val="dk2"/>
              </a:buClr>
              <a:buSzPts val="2400"/>
              <a:buFont typeface="Questrial" panose="02000000000000000000"/>
              <a:buChar char="●"/>
            </a:pPr>
            <a:r>
              <a:rPr lang="en-US" sz="2000">
                <a:solidFill>
                  <a:schemeClr val="dk2"/>
                </a:solidFill>
                <a:highlight>
                  <a:srgbClr val="FFFFFF"/>
                </a:highlight>
                <a:latin typeface="Calibri" panose="020F0502020204030204" charset="0"/>
                <a:ea typeface="Questrial" panose="02000000000000000000"/>
                <a:cs typeface="Calibri" panose="020F0502020204030204" charset="0"/>
                <a:sym typeface="Questrial" panose="02000000000000000000"/>
              </a:rPr>
              <a:t>A single subsample is used as the validation data for testing the model, and the remaining k-1 subsamples are used as the training data.</a:t>
            </a:r>
            <a:endParaRPr sz="2000">
              <a:solidFill>
                <a:schemeClr val="dk2"/>
              </a:solidFill>
              <a:highlight>
                <a:srgbClr val="FFFFFF"/>
              </a:highlight>
              <a:latin typeface="Calibri" panose="020F0502020204030204" charset="0"/>
              <a:ea typeface="Questrial" panose="02000000000000000000"/>
              <a:cs typeface="Calibri" panose="020F0502020204030204" charset="0"/>
              <a:sym typeface="Questrial" panose="02000000000000000000"/>
            </a:endParaRPr>
          </a:p>
          <a:p>
            <a:pPr marL="457200" lvl="0" indent="-381000" algn="just" rtl="0">
              <a:lnSpc>
                <a:spcPct val="107000"/>
              </a:lnSpc>
              <a:spcBef>
                <a:spcPts val="0"/>
              </a:spcBef>
              <a:spcAft>
                <a:spcPts val="0"/>
              </a:spcAft>
              <a:buClr>
                <a:schemeClr val="dk2"/>
              </a:buClr>
              <a:buSzPts val="2400"/>
              <a:buFont typeface="Questrial" panose="02000000000000000000"/>
              <a:buChar char="●"/>
            </a:pPr>
            <a:r>
              <a:rPr lang="en-US" sz="2000">
                <a:solidFill>
                  <a:schemeClr val="dk2"/>
                </a:solidFill>
                <a:latin typeface="Calibri" panose="020F0502020204030204" charset="0"/>
                <a:ea typeface="Questrial" panose="02000000000000000000"/>
                <a:cs typeface="Calibri" panose="020F0502020204030204" charset="0"/>
                <a:sym typeface="Questrial" panose="02000000000000000000"/>
              </a:rPr>
              <a:t>The advantage of K-Fold Cross validation is that all the observations in the dataset are eventually used for both training and testing</a:t>
            </a:r>
            <a:endParaRPr sz="2000">
              <a:solidFill>
                <a:schemeClr val="dk2"/>
              </a:solidFill>
              <a:latin typeface="Calibri" panose="020F0502020204030204" charset="0"/>
              <a:ea typeface="Questrial" panose="02000000000000000000"/>
              <a:cs typeface="Calibri" panose="020F0502020204030204" charset="0"/>
              <a:sym typeface="Questrial" panose="02000000000000000000"/>
            </a:endParaRPr>
          </a:p>
          <a:p>
            <a:pPr marL="457200" lvl="0" indent="-381000" algn="just" rtl="0">
              <a:lnSpc>
                <a:spcPct val="107000"/>
              </a:lnSpc>
              <a:spcBef>
                <a:spcPts val="0"/>
              </a:spcBef>
              <a:spcAft>
                <a:spcPts val="0"/>
              </a:spcAft>
              <a:buClr>
                <a:schemeClr val="dk2"/>
              </a:buClr>
              <a:buSzPts val="2400"/>
              <a:buFont typeface="Questrial" panose="02000000000000000000"/>
              <a:buChar char="●"/>
            </a:pPr>
            <a:r>
              <a:rPr lang="en-US" sz="2000">
                <a:solidFill>
                  <a:schemeClr val="dk2"/>
                </a:solidFill>
                <a:highlight>
                  <a:srgbClr val="FFFFFF"/>
                </a:highlight>
                <a:latin typeface="Calibri" panose="020F0502020204030204" charset="0"/>
                <a:ea typeface="Questrial" panose="02000000000000000000"/>
                <a:cs typeface="Calibri" panose="020F0502020204030204" charset="0"/>
                <a:sym typeface="Questrial" panose="02000000000000000000"/>
              </a:rPr>
              <a:t>Reduces bias as we are using most of the data for fitting, and also significantly reduces variance as most of the data is also being used in validation set</a:t>
            </a:r>
            <a:endParaRPr sz="2000">
              <a:solidFill>
                <a:schemeClr val="dk2"/>
              </a:solidFill>
              <a:latin typeface="Calibri" panose="020F0502020204030204" charset="0"/>
              <a:ea typeface="Questrial" panose="02000000000000000000"/>
              <a:cs typeface="Calibri" panose="020F0502020204030204" charset="0"/>
              <a:sym typeface="Questrial" panose="02000000000000000000"/>
            </a:endParaRPr>
          </a:p>
          <a:p>
            <a:endParaRPr lang="en-US" sz="200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b="1">
                <a:solidFill>
                  <a:srgbClr val="FF0000"/>
                </a:solidFill>
                <a:latin typeface="Calibri" panose="020F0502020204030204" charset="0"/>
                <a:cs typeface="Calibri" panose="020F0502020204030204" charset="0"/>
                <a:sym typeface="+mn-ea"/>
              </a:rPr>
              <a:t>Downsampling Cross Validation Results</a:t>
            </a:r>
            <a:r>
              <a:rPr lang="en-US">
                <a:sym typeface="+mn-ea"/>
              </a:rPr>
              <a:t> </a:t>
            </a:r>
            <a:br>
              <a:rPr lang="en-US"/>
            </a:br>
            <a:endParaRPr lang="en-US"/>
          </a:p>
        </p:txBody>
      </p:sp>
      <p:pic>
        <p:nvPicPr>
          <p:cNvPr id="190" name="Shape 190"/>
          <p:cNvPicPr preferRelativeResize="0">
            <a:picLocks noChangeAspect="1"/>
          </p:cNvPicPr>
          <p:nvPr>
            <p:ph sz="half" idx="1"/>
          </p:nvPr>
        </p:nvPicPr>
        <p:blipFill>
          <a:blip r:embed="rId1"/>
          <a:stretch>
            <a:fillRect/>
          </a:stretch>
        </p:blipFill>
        <p:spPr>
          <a:xfrm>
            <a:off x="688340" y="1602740"/>
            <a:ext cx="4380230" cy="2770505"/>
          </a:xfrm>
          <a:prstGeom prst="rect">
            <a:avLst/>
          </a:prstGeom>
          <a:noFill/>
          <a:ln>
            <a:noFill/>
          </a:ln>
        </p:spPr>
      </p:pic>
      <p:pic>
        <p:nvPicPr>
          <p:cNvPr id="191" name="Shape 191"/>
          <p:cNvPicPr preferRelativeResize="0">
            <a:picLocks noChangeAspect="1"/>
          </p:cNvPicPr>
          <p:nvPr>
            <p:ph sz="half" idx="2"/>
          </p:nvPr>
        </p:nvPicPr>
        <p:blipFill>
          <a:blip r:embed="rId2"/>
          <a:stretch>
            <a:fillRect/>
          </a:stretch>
        </p:blipFill>
        <p:spPr>
          <a:xfrm>
            <a:off x="6356985" y="1691005"/>
            <a:ext cx="4791075" cy="2682875"/>
          </a:xfrm>
          <a:prstGeom prst="rect">
            <a:avLst/>
          </a:prstGeom>
          <a:noFill/>
          <a:ln>
            <a:noFill/>
          </a:ln>
        </p:spPr>
      </p:pic>
      <p:sp>
        <p:nvSpPr>
          <p:cNvPr id="5" name="Text Box 4"/>
          <p:cNvSpPr txBox="1"/>
          <p:nvPr/>
        </p:nvSpPr>
        <p:spPr>
          <a:xfrm>
            <a:off x="1994535" y="5200650"/>
            <a:ext cx="7021830" cy="368300"/>
          </a:xfrm>
          <a:prstGeom prst="rect">
            <a:avLst/>
          </a:prstGeom>
          <a:noFill/>
        </p:spPr>
        <p:txBody>
          <a:bodyPr wrap="none" rtlCol="0" anchor="t">
            <a:spAutoFit/>
          </a:bodyPr>
          <a:p>
            <a:pPr marL="0" lvl="0" indent="0" algn="ctr">
              <a:spcBef>
                <a:spcPts val="0"/>
              </a:spcBef>
              <a:spcAft>
                <a:spcPts val="0"/>
              </a:spcAft>
              <a:buNone/>
            </a:pPr>
            <a:r>
              <a:rPr lang="en-US">
                <a:latin typeface="Nunito" panose="00000500000000000000"/>
                <a:ea typeface="Nunito" panose="00000500000000000000"/>
                <a:cs typeface="Nunito" panose="00000500000000000000"/>
                <a:sym typeface="Nunito" panose="00000500000000000000"/>
              </a:rPr>
              <a:t>Number of estimators: 50 | Maximum features: 7 | Minimum leafs: 5</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olidFill>
                  <a:srgbClr val="FF0000"/>
                </a:solidFill>
                <a:latin typeface="Calibri" panose="020F0502020204030204" charset="0"/>
                <a:cs typeface="Calibri" panose="020F0502020204030204" charset="0"/>
                <a:sym typeface="+mn-ea"/>
              </a:rPr>
              <a:t>Results Using SMOTE</a:t>
            </a:r>
            <a:br>
              <a:rPr lang="en-US" b="1">
                <a:solidFill>
                  <a:srgbClr val="FF0000"/>
                </a:solidFill>
                <a:latin typeface="Calibri" panose="020F0502020204030204" charset="0"/>
                <a:cs typeface="Calibri" panose="020F0502020204030204" charset="0"/>
              </a:rPr>
            </a:br>
            <a:endParaRPr lang="en-US" b="1">
              <a:solidFill>
                <a:srgbClr val="FF0000"/>
              </a:solidFill>
              <a:latin typeface="Calibri" panose="020F0502020204030204" charset="0"/>
              <a:cs typeface="Calibri" panose="020F0502020204030204" charset="0"/>
            </a:endParaRPr>
          </a:p>
        </p:txBody>
      </p:sp>
      <p:pic>
        <p:nvPicPr>
          <p:cNvPr id="198" name="Shape 198"/>
          <p:cNvPicPr preferRelativeResize="0">
            <a:picLocks noChangeAspect="1"/>
          </p:cNvPicPr>
          <p:nvPr>
            <p:ph sz="half" idx="1"/>
          </p:nvPr>
        </p:nvPicPr>
        <p:blipFill>
          <a:blip r:embed="rId1"/>
          <a:stretch>
            <a:fillRect/>
          </a:stretch>
        </p:blipFill>
        <p:spPr>
          <a:xfrm>
            <a:off x="1503045" y="2200275"/>
            <a:ext cx="3667125" cy="2457450"/>
          </a:xfrm>
          <a:prstGeom prst="rect">
            <a:avLst/>
          </a:prstGeom>
          <a:noFill/>
          <a:ln>
            <a:noFill/>
          </a:ln>
        </p:spPr>
      </p:pic>
      <p:pic>
        <p:nvPicPr>
          <p:cNvPr id="199" name="Shape 199"/>
          <p:cNvPicPr preferRelativeResize="0">
            <a:picLocks noChangeAspect="1"/>
          </p:cNvPicPr>
          <p:nvPr>
            <p:ph sz="half" idx="2"/>
          </p:nvPr>
        </p:nvPicPr>
        <p:blipFill>
          <a:blip r:embed="rId2"/>
          <a:stretch>
            <a:fillRect/>
          </a:stretch>
        </p:blipFill>
        <p:spPr>
          <a:xfrm>
            <a:off x="6331585" y="2200275"/>
            <a:ext cx="4638675" cy="266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olidFill>
                  <a:srgbClr val="FF0000"/>
                </a:solidFill>
                <a:latin typeface="Calibri" panose="020F0502020204030204" charset="0"/>
                <a:cs typeface="Calibri" panose="020F0502020204030204" charset="0"/>
                <a:sym typeface="+mn-ea"/>
              </a:rPr>
              <a:t>Results With All 22 Features</a:t>
            </a:r>
            <a:br>
              <a:rPr lang="en-US" b="1">
                <a:solidFill>
                  <a:srgbClr val="FF0000"/>
                </a:solidFill>
                <a:latin typeface="Calibri" panose="020F0502020204030204" charset="0"/>
                <a:cs typeface="Calibri" panose="020F0502020204030204" charset="0"/>
              </a:rPr>
            </a:br>
            <a:endParaRPr lang="en-US" b="1">
              <a:solidFill>
                <a:srgbClr val="FF0000"/>
              </a:solidFill>
              <a:latin typeface="Calibri" panose="020F0502020204030204" charset="0"/>
              <a:cs typeface="Calibri" panose="020F0502020204030204" charset="0"/>
            </a:endParaRPr>
          </a:p>
        </p:txBody>
      </p:sp>
      <p:pic>
        <p:nvPicPr>
          <p:cNvPr id="205" name="Shape 205"/>
          <p:cNvPicPr preferRelativeResize="0">
            <a:picLocks noChangeAspect="1"/>
          </p:cNvPicPr>
          <p:nvPr>
            <p:ph sz="half" idx="1"/>
          </p:nvPr>
        </p:nvPicPr>
        <p:blipFill>
          <a:blip r:embed="rId1"/>
          <a:stretch>
            <a:fillRect/>
          </a:stretch>
        </p:blipFill>
        <p:spPr>
          <a:xfrm>
            <a:off x="838200" y="2091690"/>
            <a:ext cx="4502785" cy="3252470"/>
          </a:xfrm>
          <a:prstGeom prst="rect">
            <a:avLst/>
          </a:prstGeom>
          <a:noFill/>
          <a:ln>
            <a:noFill/>
          </a:ln>
        </p:spPr>
      </p:pic>
      <p:pic>
        <p:nvPicPr>
          <p:cNvPr id="206" name="Shape 206"/>
          <p:cNvPicPr preferRelativeResize="0">
            <a:picLocks noChangeAspect="1"/>
          </p:cNvPicPr>
          <p:nvPr>
            <p:ph sz="half" idx="2"/>
          </p:nvPr>
        </p:nvPicPr>
        <p:blipFill>
          <a:blip r:embed="rId2"/>
          <a:stretch>
            <a:fillRect/>
          </a:stretch>
        </p:blipFill>
        <p:spPr>
          <a:xfrm>
            <a:off x="5781675" y="2271395"/>
            <a:ext cx="5366385" cy="3307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635"/>
            <a:ext cx="12192635"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855" y="354965"/>
            <a:ext cx="11717655" cy="6219825"/>
          </a:xfrm>
        </p:spPr>
        <p:txBody>
          <a:bodyPr>
            <a:normAutofit fontScale="25000"/>
          </a:bodyPr>
          <a:lstStyle/>
          <a:p>
            <a:pPr algn="l"/>
            <a:r>
              <a:rPr lang="en-US">
                <a:solidFill>
                  <a:srgbClr val="FF0000"/>
                </a:solidFill>
                <a:latin typeface="Calibri" panose="020F0502020204030204" charset="0"/>
                <a:cs typeface="Calibri" panose="020F0502020204030204" charset="0"/>
              </a:rPr>
              <a:t> </a:t>
            </a:r>
            <a:endParaRPr lang="en-US">
              <a:solidFill>
                <a:srgbClr val="FF0000"/>
              </a:solidFill>
              <a:latin typeface="Calibri" panose="020F0502020204030204" charset="0"/>
              <a:cs typeface="Calibri" panose="020F0502020204030204" charset="0"/>
            </a:endParaRPr>
          </a:p>
          <a:p>
            <a:pPr algn="l"/>
            <a:endParaRPr lang="en-US" sz="2000">
              <a:solidFill>
                <a:srgbClr val="FF0000"/>
              </a:solidFill>
              <a:latin typeface="Calibri" panose="020F0502020204030204" charset="0"/>
              <a:cs typeface="Calibri" panose="020F0502020204030204" charset="0"/>
            </a:endParaRPr>
          </a:p>
          <a:p>
            <a:pPr algn="l"/>
            <a:r>
              <a:rPr lang="en-US" sz="9600" b="1">
                <a:solidFill>
                  <a:srgbClr val="92D050"/>
                </a:solidFill>
                <a:latin typeface="Calibri" panose="020F0502020204030204" charset="0"/>
                <a:cs typeface="Calibri" panose="020F0502020204030204" charset="0"/>
              </a:rPr>
              <a:t>1. Introduction :</a:t>
            </a:r>
            <a:endParaRPr lang="en-US" sz="9600" b="1">
              <a:solidFill>
                <a:srgbClr val="92D050"/>
              </a:solidFill>
              <a:latin typeface="Calibri" panose="020F0502020204030204" charset="0"/>
              <a:cs typeface="Calibri" panose="020F0502020204030204" charset="0"/>
            </a:endParaRPr>
          </a:p>
          <a:p>
            <a:pPr marL="0" lvl="1" algn="l">
              <a:buFont typeface="Arial" panose="020B0604020202020204" pitchFamily="34" charset="0"/>
            </a:pPr>
            <a:r>
              <a:rPr lang="en-US" sz="7000" b="1">
                <a:latin typeface="Calibri" panose="020F0502020204030204" charset="0"/>
                <a:cs typeface="Calibri" panose="020F0502020204030204" charset="0"/>
              </a:rPr>
              <a:t>A Backorder is an order which can’t be fulfilled at the given time due to lack of supply or the product is currently out of stock or not in inventory but can guarantee delivery of the goods or service requested by a certain date in the future because the production of goods  is underway. Unlike in the situation of Out-of-stock where the delivery date of the goods can’t be promised , in the Backorder scenario the customers are allowed to shop for the products and order. Simply put Backorder can be thought of as an order with a delayed delivery date.</a:t>
            </a:r>
            <a:endParaRPr lang="en-US" sz="7000" b="1">
              <a:latin typeface="Calibri" panose="020F0502020204030204" charset="0"/>
              <a:cs typeface="Calibri" panose="020F0502020204030204" charset="0"/>
            </a:endParaRPr>
          </a:p>
          <a:p>
            <a:pPr marL="0" lvl="1" algn="l">
              <a:buFont typeface="Arial" panose="020B0604020202020204" pitchFamily="34" charset="0"/>
            </a:pPr>
            <a:endParaRPr lang="en-US" sz="7000" b="1">
              <a:latin typeface="Calibri" panose="020F0502020204030204" charset="0"/>
              <a:cs typeface="Calibri" panose="020F0502020204030204" charset="0"/>
            </a:endParaRPr>
          </a:p>
          <a:p>
            <a:pPr marL="0" lvl="1" indent="0" algn="l">
              <a:buFont typeface="Arial" panose="020B0604020202020204" pitchFamily="34" charset="0"/>
              <a:buNone/>
            </a:pPr>
            <a:r>
              <a:rPr lang="en-US" sz="9600" b="1">
                <a:solidFill>
                  <a:srgbClr val="92D050"/>
                </a:solidFill>
                <a:latin typeface="Calibri" panose="020F0502020204030204" charset="0"/>
                <a:cs typeface="Calibri" panose="020F0502020204030204" charset="0"/>
              </a:rPr>
              <a:t>2. Why do Backorders happen ?</a:t>
            </a:r>
            <a:endParaRPr lang="en-US" sz="9600" b="1">
              <a:solidFill>
                <a:srgbClr val="92D050"/>
              </a:solidFill>
              <a:latin typeface="Calibri" panose="020F0502020204030204" charset="0"/>
              <a:cs typeface="Calibri" panose="020F0502020204030204" charset="0"/>
            </a:endParaRPr>
          </a:p>
          <a:p>
            <a:pPr marL="285750" lvl="1" algn="l"/>
            <a:r>
              <a:rPr lang="en-US" sz="7000" b="1">
                <a:solidFill>
                  <a:schemeClr val="tx1"/>
                </a:solidFill>
                <a:latin typeface="Calibri" panose="020F0502020204030204" charset="0"/>
                <a:cs typeface="Calibri" panose="020F0502020204030204" charset="0"/>
              </a:rPr>
              <a:t>When there is a sudden increase in demand </a:t>
            </a:r>
            <a:endParaRPr lang="en-US" sz="7000" b="1">
              <a:solidFill>
                <a:schemeClr val="tx1"/>
              </a:solidFill>
              <a:latin typeface="Calibri" panose="020F0502020204030204" charset="0"/>
              <a:cs typeface="Calibri" panose="020F0502020204030204" charset="0"/>
            </a:endParaRPr>
          </a:p>
          <a:p>
            <a:pPr marL="285750" lvl="1" algn="l"/>
            <a:r>
              <a:rPr lang="en-US" sz="7000" b="1">
                <a:solidFill>
                  <a:schemeClr val="tx1"/>
                </a:solidFill>
                <a:latin typeface="Calibri" panose="020F0502020204030204" charset="0"/>
                <a:cs typeface="Calibri" panose="020F0502020204030204" charset="0"/>
              </a:rPr>
              <a:t>Poor Supply chain Management</a:t>
            </a:r>
            <a:endParaRPr lang="en-US" sz="7000" b="1">
              <a:solidFill>
                <a:schemeClr val="tx1"/>
              </a:solidFill>
              <a:latin typeface="Calibri" panose="020F0502020204030204" charset="0"/>
              <a:cs typeface="Calibri" panose="020F0502020204030204" charset="0"/>
            </a:endParaRPr>
          </a:p>
          <a:p>
            <a:pPr marL="285750" lvl="1" algn="l"/>
            <a:r>
              <a:rPr lang="en-US" sz="7000" b="1">
                <a:solidFill>
                  <a:schemeClr val="tx1"/>
                </a:solidFill>
                <a:latin typeface="Calibri" panose="020F0502020204030204" charset="0"/>
                <a:cs typeface="Calibri" panose="020F0502020204030204" charset="0"/>
              </a:rPr>
              <a:t>Improper Inventory Management</a:t>
            </a:r>
            <a:endParaRPr lang="en-US" sz="7000" b="1">
              <a:solidFill>
                <a:schemeClr val="tx1"/>
              </a:solidFill>
              <a:latin typeface="Calibri" panose="020F0502020204030204" charset="0"/>
              <a:cs typeface="Calibri" panose="020F0502020204030204" charset="0"/>
            </a:endParaRPr>
          </a:p>
          <a:p>
            <a:pPr marL="285750" lvl="1" algn="l"/>
            <a:endParaRPr lang="en-US" sz="9600" b="1">
              <a:solidFill>
                <a:schemeClr val="tx1"/>
              </a:solidFill>
              <a:latin typeface="Calibri" panose="020F0502020204030204" charset="0"/>
              <a:cs typeface="Calibri" panose="020F0502020204030204" charset="0"/>
            </a:endParaRPr>
          </a:p>
          <a:p>
            <a:pPr marL="285750" lvl="1" algn="l">
              <a:buNone/>
            </a:pPr>
            <a:r>
              <a:rPr lang="en-US" sz="9600" b="1">
                <a:solidFill>
                  <a:srgbClr val="92D050"/>
                </a:solidFill>
                <a:latin typeface="Calibri" panose="020F0502020204030204" charset="0"/>
                <a:cs typeface="Calibri" panose="020F0502020204030204" charset="0"/>
              </a:rPr>
              <a:t>3.Effects of Backorders:</a:t>
            </a:r>
            <a:endParaRPr lang="en-US" sz="9600" b="1">
              <a:solidFill>
                <a:srgbClr val="92D050"/>
              </a:solidFill>
              <a:latin typeface="Calibri" panose="020F0502020204030204" charset="0"/>
              <a:cs typeface="Calibri" panose="020F0502020204030204" charset="0"/>
            </a:endParaRPr>
          </a:p>
          <a:p>
            <a:pPr marL="285750" lvl="1" algn="l"/>
            <a:r>
              <a:rPr lang="en-US" sz="7000" b="1">
                <a:solidFill>
                  <a:schemeClr val="tx1"/>
                </a:solidFill>
                <a:latin typeface="Calibri" panose="020F0502020204030204" charset="0"/>
                <a:cs typeface="Calibri" panose="020F0502020204030204" charset="0"/>
              </a:rPr>
              <a:t>If many items are going on Backorders consistently it is a sign that companies operations are not properly planned and also there is a very high chance of missing out business on the products.</a:t>
            </a:r>
            <a:endParaRPr lang="en-US" sz="7000" b="1">
              <a:solidFill>
                <a:schemeClr val="tx1"/>
              </a:solidFill>
              <a:latin typeface="Calibri" panose="020F0502020204030204" charset="0"/>
              <a:cs typeface="Calibri" panose="020F0502020204030204" charset="0"/>
            </a:endParaRPr>
          </a:p>
          <a:p>
            <a:pPr marL="285750" lvl="1" algn="l"/>
            <a:r>
              <a:rPr lang="en-US" sz="7000" b="1">
                <a:solidFill>
                  <a:schemeClr val="tx1"/>
                </a:solidFill>
                <a:latin typeface="Calibri" panose="020F0502020204030204" charset="0"/>
                <a:cs typeface="Calibri" panose="020F0502020204030204" charset="0"/>
              </a:rPr>
              <a:t>Also if the customers frequently experience Backorders they switch their loyalities to your competitors.</a:t>
            </a:r>
            <a:endParaRPr lang="en-US" sz="7000" b="1">
              <a:solidFill>
                <a:schemeClr val="tx1"/>
              </a:solidFill>
              <a:latin typeface="Calibri" panose="020F0502020204030204" charset="0"/>
              <a:cs typeface="Calibri" panose="020F0502020204030204" charset="0"/>
            </a:endParaRPr>
          </a:p>
          <a:p>
            <a:pPr marL="285750" lvl="1" algn="l"/>
            <a:r>
              <a:rPr lang="en-US" sz="7000" b="1">
                <a:solidFill>
                  <a:schemeClr val="tx1"/>
                </a:solidFill>
                <a:latin typeface="Calibri" panose="020F0502020204030204" charset="0"/>
                <a:cs typeface="Calibri" panose="020F0502020204030204" charset="0"/>
              </a:rPr>
              <a:t>Backorders(unpredicted) also affect the production planning, Transportation management and logistics management etc.</a:t>
            </a:r>
            <a:endParaRPr lang="en-US" sz="7000" b="1">
              <a:solidFill>
                <a:schemeClr val="tx1"/>
              </a:solidFill>
              <a:latin typeface="Calibri" panose="020F0502020204030204" charset="0"/>
              <a:cs typeface="Calibri" panose="020F0502020204030204" charset="0"/>
            </a:endParaRPr>
          </a:p>
          <a:p>
            <a:pPr marL="285750" lvl="1" algn="l"/>
            <a:endParaRPr lang="en-US" sz="7000" b="1">
              <a:solidFill>
                <a:schemeClr val="tx1"/>
              </a:solidFill>
              <a:latin typeface="Calibri" panose="020F0502020204030204" charset="0"/>
              <a:cs typeface="Calibri" panose="020F0502020204030204" charset="0"/>
            </a:endParaRPr>
          </a:p>
          <a:p>
            <a:pPr marL="285750" lvl="1" algn="l">
              <a:buNone/>
            </a:pPr>
            <a:endParaRPr lang="en-US" sz="7000" b="1">
              <a:solidFill>
                <a:schemeClr val="tx1"/>
              </a:solidFill>
              <a:latin typeface="Calibri" panose="020F0502020204030204" charset="0"/>
              <a:cs typeface="Calibri" panose="020F0502020204030204" charset="0"/>
            </a:endParaRPr>
          </a:p>
          <a:p>
            <a:pPr marL="342900" lvl="1" indent="-342900" algn="l">
              <a:buFont typeface="Arial" panose="020B0604020202020204" pitchFamily="34" charset="0"/>
            </a:pPr>
            <a:endParaRPr lang="en-US" sz="4000" b="1">
              <a:solidFill>
                <a:schemeClr val="tx1"/>
              </a:solidFill>
              <a:latin typeface="Calibri" panose="020F0502020204030204" charset="0"/>
              <a:cs typeface="Calibri" panose="020F0502020204030204" charset="0"/>
            </a:endParaRPr>
          </a:p>
          <a:p>
            <a:pPr marL="0" lvl="1" algn="just">
              <a:buFont typeface="Arial" panose="020B0604020202020204" pitchFamily="34" charset="0"/>
            </a:pPr>
            <a:endParaRPr lang="en-US" sz="4000" b="1">
              <a:latin typeface="Calibri" panose="020F0502020204030204" charset="0"/>
              <a:cs typeface="Calibri" panose="020F0502020204030204" charset="0"/>
            </a:endParaRPr>
          </a:p>
          <a:p>
            <a:pPr lvl="2" algn="l">
              <a:buFont typeface="Arial" panose="020B0604020202020204" pitchFamily="34" charset="0"/>
            </a:pPr>
            <a:endParaRPr lang="en-US" sz="4000" b="1">
              <a:latin typeface="Calibri" panose="020F0502020204030204" charset="0"/>
              <a:cs typeface="Calibri" panose="020F0502020204030204" charset="0"/>
            </a:endParaRPr>
          </a:p>
          <a:p>
            <a:pPr marL="457200" lvl="2" algn="l">
              <a:buFont typeface="Arial" panose="020B0604020202020204" pitchFamily="34" charset="0"/>
            </a:pPr>
            <a:endParaRPr lang="en-US" sz="4000" b="1">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196215"/>
            <a:ext cx="11891645" cy="6428740"/>
          </a:xfrm>
        </p:spPr>
        <p:txBody>
          <a:bodyPr/>
          <a:p>
            <a:pPr marL="0" indent="0">
              <a:buNone/>
            </a:pPr>
            <a:r>
              <a:rPr lang="en-US" sz="2000" b="1">
                <a:solidFill>
                  <a:srgbClr val="FF0000"/>
                </a:solidFill>
                <a:latin typeface="Calibri" panose="020F0502020204030204" charset="0"/>
                <a:cs typeface="Calibri" panose="020F0502020204030204" charset="0"/>
              </a:rPr>
              <a:t>4.What to do to avoid Backorders ?</a:t>
            </a:r>
            <a:endParaRPr lang="en-US" sz="2000" b="1">
              <a:solidFill>
                <a:srgbClr val="FF0000"/>
              </a:solidFill>
              <a:latin typeface="Calibri" panose="020F0502020204030204" charset="0"/>
              <a:cs typeface="Calibri" panose="020F0502020204030204" charset="0"/>
            </a:endParaRPr>
          </a:p>
          <a:p>
            <a:r>
              <a:rPr lang="en-US" sz="1800">
                <a:solidFill>
                  <a:schemeClr val="tx1"/>
                </a:solidFill>
                <a:latin typeface="Calibri" panose="020F0502020204030204" charset="0"/>
                <a:cs typeface="Calibri" panose="020F0502020204030204" charset="0"/>
              </a:rPr>
              <a:t>Increasing inventory or stock of produts is not a solution as it increases storage costs and extra costs means they have to be included in the product prices which might result in losing business to competitors.</a:t>
            </a:r>
            <a:endParaRPr lang="en-US" sz="1800">
              <a:solidFill>
                <a:schemeClr val="tx1"/>
              </a:solidFill>
              <a:latin typeface="Calibri" panose="020F0502020204030204" charset="0"/>
              <a:cs typeface="Calibri" panose="020F0502020204030204" charset="0"/>
            </a:endParaRPr>
          </a:p>
          <a:p>
            <a:r>
              <a:rPr lang="en-US" sz="1800">
                <a:solidFill>
                  <a:schemeClr val="tx1"/>
                </a:solidFill>
                <a:latin typeface="Calibri" panose="020F0502020204030204" charset="0"/>
                <a:cs typeface="Calibri" panose="020F0502020204030204" charset="0"/>
              </a:rPr>
              <a:t>A well planned Suppply Chain Management , Warehouse management and inventory management can avoid Backorders to some extent.</a:t>
            </a:r>
            <a:endParaRPr lang="en-US" sz="1800">
              <a:solidFill>
                <a:schemeClr val="tx1"/>
              </a:solidFill>
              <a:latin typeface="Calibri" panose="020F0502020204030204" charset="0"/>
              <a:cs typeface="Calibri" panose="020F0502020204030204" charset="0"/>
            </a:endParaRPr>
          </a:p>
          <a:p>
            <a:pPr marL="0" indent="0">
              <a:buNone/>
            </a:pPr>
            <a:r>
              <a:rPr lang="en-US" sz="2000" b="1">
                <a:solidFill>
                  <a:srgbClr val="FF0000"/>
                </a:solidFill>
                <a:latin typeface="Calibri" panose="020F0502020204030204" charset="0"/>
                <a:cs typeface="Calibri" panose="020F0502020204030204" charset="0"/>
              </a:rPr>
              <a:t>5.Need for Having Backorder prediction system:</a:t>
            </a:r>
            <a:endParaRPr lang="en-US" sz="2000" b="1">
              <a:solidFill>
                <a:srgbClr val="FF0000"/>
              </a:solidFill>
              <a:latin typeface="Calibri" panose="020F0502020204030204" charset="0"/>
              <a:cs typeface="Calibri" panose="020F0502020204030204" charset="0"/>
            </a:endParaRPr>
          </a:p>
          <a:p>
            <a:r>
              <a:rPr lang="en-US" sz="1800">
                <a:solidFill>
                  <a:schemeClr val="tx1"/>
                </a:solidFill>
                <a:latin typeface="Calibri" panose="020F0502020204030204" charset="0"/>
                <a:cs typeface="Calibri" panose="020F0502020204030204" charset="0"/>
              </a:rPr>
              <a:t>Backorders are inevitable but through prediction of the items which may go on backorder planning can be optimized at different levels avoiding un expected burden on production , logistics and transportation planning.</a:t>
            </a:r>
            <a:endParaRPr lang="en-US" sz="1800">
              <a:solidFill>
                <a:schemeClr val="tx1"/>
              </a:solidFill>
              <a:latin typeface="Calibri" panose="020F0502020204030204" charset="0"/>
              <a:cs typeface="Calibri" panose="020F0502020204030204" charset="0"/>
            </a:endParaRPr>
          </a:p>
          <a:p>
            <a:r>
              <a:rPr lang="en-US" sz="1800">
                <a:solidFill>
                  <a:schemeClr val="tx1"/>
                </a:solidFill>
                <a:latin typeface="Calibri" panose="020F0502020204030204" charset="0"/>
                <a:cs typeface="Calibri" panose="020F0502020204030204" charset="0"/>
              </a:rPr>
              <a:t>ERP systems produce a lot of data (mostly structured) and also would have a lot of historical data , if this data can be leveraged correctly a Predictive model can be developed to forecast the Backorders and plan accordingly.</a:t>
            </a:r>
            <a:endParaRPr lang="en-US" sz="1800">
              <a:solidFill>
                <a:schemeClr val="tx1"/>
              </a:solidFill>
              <a:latin typeface="Calibri" panose="020F0502020204030204" charset="0"/>
              <a:cs typeface="Calibri" panose="020F0502020204030204" charset="0"/>
            </a:endParaRPr>
          </a:p>
          <a:p>
            <a:pPr marL="0" indent="0">
              <a:buNone/>
            </a:pPr>
            <a:r>
              <a:rPr lang="en-US" sz="2000" b="1" u="sng">
                <a:solidFill>
                  <a:srgbClr val="FF0000"/>
                </a:solidFill>
                <a:latin typeface="Calibri" panose="020F0502020204030204" charset="0"/>
                <a:cs typeface="Calibri" panose="020F0502020204030204" charset="0"/>
              </a:rPr>
              <a:t>Problem Statement :</a:t>
            </a:r>
            <a:endParaRPr lang="en-US" sz="2000" b="1" u="sng">
              <a:solidFill>
                <a:srgbClr val="FF0000"/>
              </a:solidFill>
              <a:latin typeface="Calibri" panose="020F0502020204030204" charset="0"/>
              <a:cs typeface="Calibri" panose="020F0502020204030204" charset="0"/>
            </a:endParaRPr>
          </a:p>
          <a:p>
            <a:r>
              <a:rPr lang="en-US" sz="1800">
                <a:solidFill>
                  <a:schemeClr val="tx1"/>
                </a:solidFill>
                <a:latin typeface="Calibri" panose="020F0502020204030204" charset="0"/>
                <a:cs typeface="Calibri" panose="020F0502020204030204" charset="0"/>
              </a:rPr>
              <a:t>Classify the products whether they would go into Backorder(Yes or No) based on the historical data from inventory, supply chain and sales.</a:t>
            </a:r>
            <a:endParaRPr lang="en-US" sz="1800">
              <a:solidFill>
                <a:schemeClr val="tx1"/>
              </a:solidFill>
              <a:latin typeface="Calibri" panose="020F0502020204030204" charset="0"/>
              <a:cs typeface="Calibri" panose="020F0502020204030204" charset="0"/>
            </a:endParaRPr>
          </a:p>
          <a:p>
            <a:pPr marL="0" indent="0">
              <a:buNone/>
            </a:pPr>
            <a:r>
              <a:rPr lang="en-IN" altLang="en-US" sz="2000" b="1" u="sng">
                <a:solidFill>
                  <a:srgbClr val="FF0000"/>
                </a:solidFill>
                <a:latin typeface="Calibri" panose="020F0502020204030204" charset="0"/>
                <a:cs typeface="Calibri" panose="020F0502020204030204" charset="0"/>
              </a:rPr>
              <a:t>Task:</a:t>
            </a:r>
            <a:endParaRPr lang="en-IN" altLang="en-US" sz="2000" b="1" u="sng">
              <a:solidFill>
                <a:srgbClr val="FF0000"/>
              </a:solidFill>
              <a:latin typeface="Calibri" panose="020F0502020204030204" charset="0"/>
              <a:cs typeface="Calibri" panose="020F0502020204030204" charset="0"/>
            </a:endParaRPr>
          </a:p>
          <a:p>
            <a:r>
              <a:rPr lang="en-IN" altLang="en-US" sz="1800">
                <a:solidFill>
                  <a:schemeClr val="tx1"/>
                </a:solidFill>
                <a:latin typeface="Calibri" panose="020F0502020204030204" charset="0"/>
                <a:cs typeface="Calibri" panose="020F0502020204030204" charset="0"/>
              </a:rPr>
              <a:t>The task at hand is classifying whether a product would go to Backorder given input data.</a:t>
            </a:r>
            <a:endParaRPr lang="en-IN" altLang="en-US" sz="1800">
              <a:solidFill>
                <a:schemeClr val="tx1"/>
              </a:solidFill>
              <a:latin typeface="Calibri" panose="020F0502020204030204" charset="0"/>
              <a:cs typeface="Calibri" panose="020F0502020204030204" charset="0"/>
            </a:endParaRPr>
          </a:p>
          <a:p>
            <a:r>
              <a:rPr lang="en-IN" altLang="en-US" sz="1800">
                <a:solidFill>
                  <a:schemeClr val="tx1"/>
                </a:solidFill>
                <a:latin typeface="Calibri" panose="020F0502020204030204" charset="0"/>
                <a:cs typeface="Calibri" panose="020F0502020204030204" charset="0"/>
              </a:rPr>
              <a:t>The target variable to predict consists of two values:</a:t>
            </a:r>
            <a:endParaRPr lang="en-IN" altLang="en-US" sz="1800">
              <a:solidFill>
                <a:schemeClr val="tx1"/>
              </a:solidFill>
              <a:latin typeface="Calibri" panose="020F0502020204030204" charset="0"/>
              <a:cs typeface="Calibri" panose="020F0502020204030204" charset="0"/>
            </a:endParaRPr>
          </a:p>
          <a:p>
            <a:r>
              <a:rPr lang="en-IN" altLang="en-US" sz="1800">
                <a:solidFill>
                  <a:schemeClr val="tx1"/>
                </a:solidFill>
                <a:latin typeface="Calibri" panose="020F0502020204030204" charset="0"/>
                <a:cs typeface="Calibri" panose="020F0502020204030204" charset="0"/>
              </a:rPr>
              <a:t>“Yes” - If the Product predicted to go to Backorder</a:t>
            </a:r>
            <a:endParaRPr lang="en-IN" altLang="en-US" sz="1800">
              <a:solidFill>
                <a:schemeClr val="tx1"/>
              </a:solidFill>
              <a:latin typeface="Calibri" panose="020F0502020204030204" charset="0"/>
              <a:cs typeface="Calibri" panose="020F0502020204030204" charset="0"/>
            </a:endParaRPr>
          </a:p>
          <a:p>
            <a:r>
              <a:rPr lang="en-IN" altLang="en-US" sz="1800">
                <a:solidFill>
                  <a:schemeClr val="tx1"/>
                </a:solidFill>
                <a:latin typeface="Calibri" panose="020F0502020204030204" charset="0"/>
                <a:cs typeface="Calibri" panose="020F0502020204030204" charset="0"/>
              </a:rPr>
              <a:t>“No”- If the Product predicted to be not going to Backorder</a:t>
            </a:r>
            <a:endParaRPr lang="en-IN" altLang="en-US" sz="1800">
              <a:solidFill>
                <a:schemeClr val="tx1"/>
              </a:solidFill>
              <a:latin typeface="Calibri" panose="020F0502020204030204" charset="0"/>
              <a:cs typeface="Calibri" panose="020F0502020204030204" charset="0"/>
            </a:endParaRPr>
          </a:p>
        </p:txBody>
      </p:sp>
      <p:sp>
        <p:nvSpPr>
          <p:cNvPr id="2" name="Text Box 1"/>
          <p:cNvSpPr txBox="1"/>
          <p:nvPr/>
        </p:nvSpPr>
        <p:spPr>
          <a:xfrm>
            <a:off x="8552815" y="5122545"/>
            <a:ext cx="3381375" cy="1568450"/>
          </a:xfrm>
          <a:prstGeom prst="rect">
            <a:avLst/>
          </a:prstGeom>
          <a:noFill/>
          <a:ln>
            <a:solidFill>
              <a:srgbClr val="FFFF00"/>
            </a:solidFill>
          </a:ln>
        </p:spPr>
        <p:txBody>
          <a:bodyPr wrap="square" rtlCol="0">
            <a:spAutoFit/>
          </a:bodyPr>
          <a:p>
            <a:r>
              <a:rPr lang="en-US" sz="1600" b="1" u="sng">
                <a:solidFill>
                  <a:srgbClr val="FF0000"/>
                </a:solidFill>
              </a:rPr>
              <a:t>ERP:-</a:t>
            </a:r>
            <a:r>
              <a:rPr lang="en-US" sz="1600" b="1" u="sng">
                <a:solidFill>
                  <a:schemeClr val="tx1"/>
                </a:solidFill>
              </a:rPr>
              <a:t> </a:t>
            </a:r>
            <a:r>
              <a:rPr lang="en-US" sz="1600">
                <a:solidFill>
                  <a:schemeClr val="tx1"/>
                </a:solidFill>
              </a:rPr>
              <a:t>These software suites come packed with every module that a business owner can ask for – sales, purchase, inventory, production &amp; planning, accounting, and much more. </a:t>
            </a:r>
            <a:endParaRPr lang="en-US" sz="16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7490" y="206375"/>
            <a:ext cx="11737340" cy="6551295"/>
          </a:xfrm>
        </p:spPr>
        <p:txBody>
          <a:bodyPr>
            <a:normAutofit fontScale="60000"/>
          </a:bodyPr>
          <a:p>
            <a:pPr marL="0" indent="0">
              <a:buNone/>
            </a:pPr>
            <a:r>
              <a:rPr lang="en-US" sz="3335" u="sng">
                <a:solidFill>
                  <a:srgbClr val="FF0000"/>
                </a:solidFill>
              </a:rPr>
              <a:t>Dataset Analysis :</a:t>
            </a:r>
            <a:endParaRPr lang="en-US" sz="3335" u="sng">
              <a:solidFill>
                <a:srgbClr val="FF0000"/>
              </a:solidFill>
            </a:endParaRPr>
          </a:p>
          <a:p>
            <a:r>
              <a:rPr lang="en-US"/>
              <a:t>In the Train dataset we are provided with 23 columns(Features) of data.</a:t>
            </a:r>
            <a:endParaRPr lang="en-US"/>
          </a:p>
          <a:p>
            <a:r>
              <a:rPr lang="en-US">
                <a:solidFill>
                  <a:srgbClr val="FF0000"/>
                </a:solidFill>
              </a:rPr>
              <a:t>Sku(Stock Keeping unit) </a:t>
            </a:r>
            <a:r>
              <a:rPr lang="en-US"/>
              <a:t>: The product id — Unique for each row so can be ignored</a:t>
            </a:r>
            <a:endParaRPr lang="en-US"/>
          </a:p>
          <a:p>
            <a:r>
              <a:rPr lang="en-US">
                <a:solidFill>
                  <a:srgbClr val="FF0000"/>
                </a:solidFill>
              </a:rPr>
              <a:t>National_inv</a:t>
            </a:r>
            <a:r>
              <a:rPr lang="en-US"/>
              <a:t> : The present inventory level of the product</a:t>
            </a:r>
            <a:endParaRPr lang="en-US"/>
          </a:p>
          <a:p>
            <a:r>
              <a:rPr lang="en-US">
                <a:solidFill>
                  <a:srgbClr val="FF0000"/>
                </a:solidFill>
              </a:rPr>
              <a:t>Lead_time :</a:t>
            </a:r>
            <a:r>
              <a:rPr lang="en-US"/>
              <a:t> Transit time of the product</a:t>
            </a:r>
            <a:r>
              <a:rPr lang="en-IN" altLang="en-US"/>
              <a:t>(it is the amount of time spent when moving goods from one point to another)</a:t>
            </a:r>
            <a:endParaRPr lang="en-US"/>
          </a:p>
          <a:p>
            <a:r>
              <a:rPr lang="en-US">
                <a:solidFill>
                  <a:srgbClr val="FF0000"/>
                </a:solidFill>
              </a:rPr>
              <a:t>In_transit_qty : </a:t>
            </a:r>
            <a:r>
              <a:rPr lang="en-US"/>
              <a:t>The amount of product in transit</a:t>
            </a:r>
            <a:endParaRPr lang="en-US"/>
          </a:p>
          <a:p>
            <a:r>
              <a:rPr lang="en-US">
                <a:solidFill>
                  <a:srgbClr val="FF0000"/>
                </a:solidFill>
              </a:rPr>
              <a:t>Forecast_3_month , Forecast_6_month , Forecast_9_month </a:t>
            </a:r>
            <a:r>
              <a:rPr lang="en-US"/>
              <a:t>: Forecast of the sales of the product for coming 3 , 6 and 9 months respectively</a:t>
            </a:r>
            <a:endParaRPr lang="en-US"/>
          </a:p>
          <a:p>
            <a:r>
              <a:rPr lang="en-US">
                <a:solidFill>
                  <a:srgbClr val="FF0000"/>
                </a:solidFill>
              </a:rPr>
              <a:t>Sales_1_month , sales_3_month ,sales_6_month , sales_9_month </a:t>
            </a:r>
            <a:r>
              <a:rPr lang="en-US"/>
              <a:t>: Actual sales of the product in last 1 , 3 ,6 and 9 months respectively</a:t>
            </a:r>
            <a:endParaRPr lang="en-US"/>
          </a:p>
          <a:p>
            <a:r>
              <a:rPr lang="en-US">
                <a:solidFill>
                  <a:srgbClr val="FF0000"/>
                </a:solidFill>
              </a:rPr>
              <a:t>Min_bank :</a:t>
            </a:r>
            <a:r>
              <a:rPr lang="en-US"/>
              <a:t> Minimum amount of stock recommended</a:t>
            </a:r>
            <a:endParaRPr lang="en-US"/>
          </a:p>
          <a:p>
            <a:r>
              <a:rPr lang="en-US">
                <a:solidFill>
                  <a:srgbClr val="FF0000"/>
                </a:solidFill>
              </a:rPr>
              <a:t>Potential_issue : </a:t>
            </a:r>
            <a:r>
              <a:rPr lang="en-US"/>
              <a:t>Any problem identified in the product/part</a:t>
            </a:r>
            <a:endParaRPr lang="en-US"/>
          </a:p>
          <a:p>
            <a:r>
              <a:rPr lang="en-US">
                <a:solidFill>
                  <a:srgbClr val="FF0000"/>
                </a:solidFill>
              </a:rPr>
              <a:t>Pieces_past_due:</a:t>
            </a:r>
            <a:r>
              <a:rPr lang="en-US"/>
              <a:t> Amount of parts of the product overdue if any</a:t>
            </a:r>
            <a:endParaRPr lang="en-US"/>
          </a:p>
          <a:p>
            <a:r>
              <a:rPr lang="en-US">
                <a:solidFill>
                  <a:srgbClr val="FF0000"/>
                </a:solidFill>
              </a:rPr>
              <a:t>Perf_6_month_avg , perf_12_month_avg </a:t>
            </a:r>
            <a:r>
              <a:rPr lang="en-US"/>
              <a:t>: Product performance over past 6 and 12 months respectively</a:t>
            </a:r>
            <a:endParaRPr lang="en-US"/>
          </a:p>
          <a:p>
            <a:r>
              <a:rPr lang="en-US">
                <a:solidFill>
                  <a:srgbClr val="FF0000"/>
                </a:solidFill>
              </a:rPr>
              <a:t>Local_bo_qty </a:t>
            </a:r>
            <a:r>
              <a:rPr lang="en-US"/>
              <a:t>: Amount of stock overdue</a:t>
            </a:r>
            <a:endParaRPr lang="en-US"/>
          </a:p>
          <a:p>
            <a:r>
              <a:rPr lang="en-US">
                <a:solidFill>
                  <a:srgbClr val="FF0000"/>
                </a:solidFill>
              </a:rPr>
              <a:t>Deck_risk , oe_constraint, ppap_risk, stop_auto_buy, rev_stop</a:t>
            </a:r>
            <a:r>
              <a:rPr lang="en-US"/>
              <a:t> : Different Flags (Yes or No) set for the product</a:t>
            </a:r>
            <a:endParaRPr lang="en-US"/>
          </a:p>
          <a:p>
            <a:r>
              <a:rPr lang="en-US">
                <a:solidFill>
                  <a:srgbClr val="FF0000"/>
                </a:solidFill>
              </a:rPr>
              <a:t>Went_on_backorder </a:t>
            </a:r>
            <a:r>
              <a:rPr lang="en-US"/>
              <a:t>: Target variable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4970" y="382905"/>
            <a:ext cx="11522710" cy="6227445"/>
          </a:xfrm>
        </p:spPr>
        <p:txBody>
          <a:bodyPr>
            <a:normAutofit lnSpcReduction="10000"/>
          </a:bodyPr>
          <a:p>
            <a:pPr marL="0" indent="0">
              <a:buNone/>
            </a:pPr>
            <a:r>
              <a:rPr lang="en-US" sz="2000" b="1" u="sng">
                <a:solidFill>
                  <a:srgbClr val="FF0000"/>
                </a:solidFill>
              </a:rPr>
              <a:t>UNDERSTANDING</a:t>
            </a:r>
            <a:r>
              <a:rPr lang="en-IN" altLang="en-US" sz="2000" b="1">
                <a:solidFill>
                  <a:srgbClr val="FF0000"/>
                </a:solidFill>
              </a:rPr>
              <a:t>(Data Description)</a:t>
            </a:r>
            <a:endParaRPr lang="en-US" sz="2000" b="1" u="sng">
              <a:solidFill>
                <a:srgbClr val="FF0000"/>
              </a:solidFill>
            </a:endParaRPr>
          </a:p>
          <a:p>
            <a:r>
              <a:rPr lang="en-US" sz="2000"/>
              <a:t>The class ratio of Products that went to Backorder(‘Yes’) to those which didn’t go to Backorder(‘No’) is 1:148.</a:t>
            </a:r>
            <a:endParaRPr lang="en-US" sz="2000"/>
          </a:p>
          <a:p>
            <a:r>
              <a:rPr lang="en-US" sz="2000"/>
              <a:t>The dataset is highly imbalaced which should be addressed for accurate predictions by the model.</a:t>
            </a:r>
            <a:endParaRPr lang="en-US" sz="2000"/>
          </a:p>
          <a:p>
            <a:r>
              <a:rPr lang="en-US" sz="2000"/>
              <a:t>Out of the 23 features given in the dataset 15 are numerical and 8(including the target variable) are categorical features. The first column ‘sku’ corresponds to product identifier which is unique for each datapoint in the dataset. So this feature can be dropped as it adds no value in output prediction.</a:t>
            </a:r>
            <a:endParaRPr lang="en-US" sz="2000"/>
          </a:p>
          <a:p>
            <a:r>
              <a:rPr lang="en-US" sz="2000"/>
              <a:t>There are in total 1687861 datapoints and 23 features in the dataset</a:t>
            </a:r>
            <a:endParaRPr lang="en-US" sz="2000"/>
          </a:p>
          <a:p>
            <a:r>
              <a:rPr lang="en-US" sz="2000"/>
              <a:t>Out of the 23 features 22 are indpendent features and 1 is dependent feature ( Target variable)</a:t>
            </a:r>
            <a:endParaRPr lang="en-US" sz="2000"/>
          </a:p>
          <a:p>
            <a:r>
              <a:rPr lang="en-US" sz="2000"/>
              <a:t>The target variable column name is "went_on_backorder"</a:t>
            </a:r>
            <a:endParaRPr lang="en-US" sz="2000"/>
          </a:p>
          <a:p>
            <a:r>
              <a:rPr lang="en-US" sz="2000"/>
              <a:t>The last row of the dataset consists of NaN values for all features</a:t>
            </a:r>
            <a:r>
              <a:rPr lang="en-IN" altLang="en-US" sz="2000"/>
              <a:t>.</a:t>
            </a:r>
            <a:endParaRPr lang="en-IN" altLang="en-US" sz="2000"/>
          </a:p>
          <a:p>
            <a:r>
              <a:rPr lang="en-IN" altLang="en-US" sz="2000"/>
              <a:t>Dataset has 15 columns of data type float and 8 coumns are string ( including target variable)</a:t>
            </a:r>
            <a:endParaRPr lang="en-IN" altLang="en-US" sz="2000"/>
          </a:p>
          <a:p>
            <a:r>
              <a:rPr lang="en-IN" altLang="en-US" sz="2000"/>
              <a:t>Only the column lead_time has a few null values.</a:t>
            </a:r>
            <a:endParaRPr lang="en-IN" altLang="en-US" sz="2000"/>
          </a:p>
          <a:p>
            <a:r>
              <a:rPr lang="en-IN" altLang="en-US" sz="2000"/>
              <a:t>It seems the firt column sku consists of productids , if all of them are unique then this column can be dropped.</a:t>
            </a:r>
            <a:endParaRPr lang="en-IN" altLang="en-US" sz="2000"/>
          </a:p>
          <a:p>
            <a:endParaRPr lang="en-US" sz="2000"/>
          </a:p>
          <a:p>
            <a:pPr marL="0" indent="0">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3450"/>
          </a:xfrm>
        </p:spPr>
        <p:txBody>
          <a:bodyPr/>
          <a:p>
            <a:r>
              <a:rPr lang="en-US" sz="3200" b="1">
                <a:solidFill>
                  <a:srgbClr val="FF0000"/>
                </a:solidFill>
                <a:latin typeface="Calibri" panose="020F0502020204030204" charset="0"/>
                <a:cs typeface="Calibri" panose="020F0502020204030204" charset="0"/>
              </a:rPr>
              <a:t>PREPROCESSING</a:t>
            </a:r>
            <a:endParaRPr lang="en-US" sz="3200" b="1">
              <a:solidFill>
                <a:srgbClr val="FF0000"/>
              </a:solidFill>
              <a:latin typeface="Calibri" panose="020F0502020204030204" charset="0"/>
              <a:cs typeface="Calibri" panose="020F0502020204030204" charset="0"/>
            </a:endParaRPr>
          </a:p>
        </p:txBody>
      </p:sp>
      <p:sp>
        <p:nvSpPr>
          <p:cNvPr id="3" name="Content Placeholder 2"/>
          <p:cNvSpPr>
            <a:spLocks noGrp="1"/>
          </p:cNvSpPr>
          <p:nvPr>
            <p:ph idx="1"/>
          </p:nvPr>
        </p:nvSpPr>
        <p:spPr>
          <a:xfrm>
            <a:off x="384810" y="1252855"/>
            <a:ext cx="11381740" cy="5037455"/>
          </a:xfrm>
        </p:spPr>
        <p:txBody>
          <a:bodyPr/>
          <a:p>
            <a:r>
              <a:rPr lang="en-US" sz="2400">
                <a:latin typeface="Calibri" panose="020F0502020204030204" charset="0"/>
                <a:cs typeface="Calibri" panose="020F0502020204030204" charset="0"/>
              </a:rPr>
              <a:t>Remove Null/Duplicate Rows</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Remove sku (all unique values)</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Impute NAs in lead_time to mean</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Normalize the quantity columns</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Convert categorical binary attributes to numeric attributes (Yes/No to 1/0)</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Drop unused levels (When creating a subset of a dataframe</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Remove the SKUs for which forecast and sales are 0 and the target class “Went to Back order is also “No” . Remaining No of records = 1015940</a:t>
            </a:r>
            <a:endParaRPr lang="en-US" sz="24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7240" y="263525"/>
            <a:ext cx="10515600" cy="994410"/>
          </a:xfrm>
        </p:spPr>
        <p:txBody>
          <a:bodyPr>
            <a:normAutofit fontScale="90000"/>
          </a:bodyPr>
          <a:p>
            <a:r>
              <a:rPr lang="en-US" b="1">
                <a:solidFill>
                  <a:srgbClr val="FF0000"/>
                </a:solidFill>
                <a:latin typeface="Calibri" panose="020F0502020204030204" charset="0"/>
                <a:cs typeface="Calibri" panose="020F0502020204030204" charset="0"/>
                <a:sym typeface="+mn-ea"/>
              </a:rPr>
              <a:t>Feature Selection</a:t>
            </a:r>
            <a:br>
              <a:rPr lang="en-US">
                <a:solidFill>
                  <a:srgbClr val="FF0000"/>
                </a:solidFill>
                <a:latin typeface="Calibri" panose="020F0502020204030204" charset="0"/>
                <a:cs typeface="Calibri" panose="020F0502020204030204" charset="0"/>
              </a:rPr>
            </a:br>
            <a:endParaRPr lang="en-US">
              <a:solidFill>
                <a:srgbClr val="FF0000"/>
              </a:solidFill>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593725" y="1252855"/>
            <a:ext cx="5181600" cy="4351338"/>
          </a:xfrm>
        </p:spPr>
        <p:txBody>
          <a:bodyPr>
            <a:noAutofit/>
          </a:bodyPr>
          <a:p>
            <a:pPr marL="457200" lvl="0" indent="-336550" rtl="0">
              <a:spcBef>
                <a:spcPts val="0"/>
              </a:spcBef>
              <a:spcAft>
                <a:spcPts val="0"/>
              </a:spcAft>
              <a:buSzPts val="1700"/>
              <a:buChar char="●"/>
            </a:pPr>
            <a:r>
              <a:rPr lang="en-US" sz="2000">
                <a:latin typeface="Calibri" panose="020F0502020204030204" charset="0"/>
                <a:cs typeface="Calibri" panose="020F0502020204030204" charset="0"/>
                <a:sym typeface="+mn-ea"/>
              </a:rPr>
              <a:t>Features were selected by applying domain knowledge of Supply chain</a:t>
            </a:r>
            <a:endParaRPr lang="en-US" sz="2000">
              <a:latin typeface="Calibri" panose="020F0502020204030204" charset="0"/>
              <a:cs typeface="Calibri" panose="020F0502020204030204" charset="0"/>
            </a:endParaRPr>
          </a:p>
          <a:p>
            <a:pPr marL="457200" lvl="0" indent="-336550" rtl="0">
              <a:spcBef>
                <a:spcPts val="0"/>
              </a:spcBef>
              <a:spcAft>
                <a:spcPts val="0"/>
              </a:spcAft>
              <a:buSzPts val="1700"/>
              <a:buChar char="●"/>
            </a:pPr>
            <a:r>
              <a:rPr lang="en-US" sz="2000">
                <a:latin typeface="Calibri" panose="020F0502020204030204" charset="0"/>
                <a:cs typeface="Calibri" panose="020F0502020204030204" charset="0"/>
                <a:sym typeface="+mn-ea"/>
              </a:rPr>
              <a:t>Forecasts and Sales were analyzed for 3, 6 and 9 months data</a:t>
            </a:r>
            <a:endParaRPr lang="en-US" sz="2000">
              <a:latin typeface="Calibri" panose="020F0502020204030204" charset="0"/>
              <a:cs typeface="Calibri" panose="020F0502020204030204" charset="0"/>
            </a:endParaRPr>
          </a:p>
          <a:p>
            <a:pPr marL="457200" lvl="0" indent="-336550" rtl="0">
              <a:spcBef>
                <a:spcPts val="0"/>
              </a:spcBef>
              <a:spcAft>
                <a:spcPts val="0"/>
              </a:spcAft>
              <a:buSzPts val="1700"/>
              <a:buChar char="●"/>
            </a:pPr>
            <a:r>
              <a:rPr lang="en-US" sz="2000">
                <a:latin typeface="Calibri" panose="020F0502020204030204" charset="0"/>
                <a:cs typeface="Calibri" panose="020F0502020204030204" charset="0"/>
                <a:sym typeface="+mn-ea"/>
              </a:rPr>
              <a:t>We can see that the relationship between the variables are linear</a:t>
            </a:r>
            <a:endParaRPr lang="en-US" sz="2000">
              <a:latin typeface="Calibri" panose="020F0502020204030204" charset="0"/>
              <a:cs typeface="Calibri" panose="020F0502020204030204" charset="0"/>
            </a:endParaRPr>
          </a:p>
          <a:p>
            <a:pPr marL="457200" lvl="0" indent="-336550" rtl="0">
              <a:spcBef>
                <a:spcPts val="0"/>
              </a:spcBef>
              <a:spcAft>
                <a:spcPts val="0"/>
              </a:spcAft>
              <a:buSzPts val="1700"/>
              <a:buChar char="●"/>
            </a:pPr>
            <a:r>
              <a:rPr lang="en-US" sz="2000">
                <a:latin typeface="Calibri" panose="020F0502020204030204" charset="0"/>
                <a:cs typeface="Calibri" panose="020F0502020204030204" charset="0"/>
                <a:sym typeface="+mn-ea"/>
              </a:rPr>
              <a:t>We also observed that the backorders happen only when the value of sales and forecast is very low</a:t>
            </a:r>
            <a:endParaRPr lang="en-US" sz="2000">
              <a:latin typeface="Calibri" panose="020F0502020204030204" charset="0"/>
              <a:cs typeface="Calibri" panose="020F0502020204030204" charset="0"/>
            </a:endParaRPr>
          </a:p>
          <a:p>
            <a:pPr marL="457200" lvl="0" indent="-336550" rtl="0">
              <a:spcBef>
                <a:spcPts val="0"/>
              </a:spcBef>
              <a:spcAft>
                <a:spcPts val="0"/>
              </a:spcAft>
              <a:buSzPts val="1700"/>
              <a:buChar char="●"/>
            </a:pPr>
            <a:r>
              <a:rPr lang="en-US" sz="2000">
                <a:latin typeface="Calibri" panose="020F0502020204030204" charset="0"/>
                <a:cs typeface="Calibri" panose="020F0502020204030204" charset="0"/>
                <a:sym typeface="+mn-ea"/>
              </a:rPr>
              <a:t>Linear relation was observed between sales and forecast data</a:t>
            </a:r>
            <a:endParaRPr lang="en-US" sz="2000">
              <a:latin typeface="Calibri" panose="020F0502020204030204" charset="0"/>
              <a:cs typeface="Calibri" panose="020F0502020204030204" charset="0"/>
            </a:endParaRPr>
          </a:p>
          <a:p>
            <a:pPr marL="457200" lvl="0" indent="-336550" rtl="0">
              <a:spcBef>
                <a:spcPts val="0"/>
              </a:spcBef>
              <a:spcAft>
                <a:spcPts val="0"/>
              </a:spcAft>
              <a:buSzPts val="1700"/>
              <a:buChar char="●"/>
            </a:pPr>
            <a:r>
              <a:rPr lang="en-US" sz="2000">
                <a:latin typeface="Calibri" panose="020F0502020204030204" charset="0"/>
                <a:cs typeface="Calibri" panose="020F0502020204030204" charset="0"/>
                <a:sym typeface="+mn-ea"/>
              </a:rPr>
              <a:t>Due to the good correlations and sufficiently linear relationships between these features we concluded that sales_1_month can represent all forecast and sales data</a:t>
            </a:r>
            <a:endParaRPr lang="en-US" sz="2000"/>
          </a:p>
          <a:p>
            <a:endParaRPr lang="en-US" sz="2000"/>
          </a:p>
        </p:txBody>
      </p:sp>
      <p:pic>
        <p:nvPicPr>
          <p:cNvPr id="159" name="Shape 159"/>
          <p:cNvPicPr preferRelativeResize="0">
            <a:picLocks noChangeAspect="1"/>
          </p:cNvPicPr>
          <p:nvPr>
            <p:ph sz="half" idx="2"/>
          </p:nvPr>
        </p:nvPicPr>
        <p:blipFill>
          <a:blip r:embed="rId1"/>
          <a:stretch>
            <a:fillRect/>
          </a:stretch>
        </p:blipFill>
        <p:spPr>
          <a:xfrm>
            <a:off x="5792470" y="1257935"/>
            <a:ext cx="5899785" cy="4890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rgbClr val="FF0000"/>
                </a:solidFill>
                <a:latin typeface="Calibri" panose="020F0502020204030204" charset="0"/>
                <a:cs typeface="Calibri" panose="020F0502020204030204" charset="0"/>
                <a:sym typeface="+mn-ea"/>
              </a:rPr>
              <a:t>Feature Selection - Contd</a:t>
            </a:r>
            <a:br>
              <a:rPr lang="en-US"/>
            </a:br>
            <a:endParaRPr lang="en-US"/>
          </a:p>
        </p:txBody>
      </p:sp>
      <p:pic>
        <p:nvPicPr>
          <p:cNvPr id="166" name="Shape 166"/>
          <p:cNvPicPr preferRelativeResize="0">
            <a:picLocks noChangeAspect="1"/>
          </p:cNvPicPr>
          <p:nvPr>
            <p:ph sz="half" idx="1"/>
          </p:nvPr>
        </p:nvPicPr>
        <p:blipFill>
          <a:blip r:embed="rId1"/>
          <a:stretch>
            <a:fillRect/>
          </a:stretch>
        </p:blipFill>
        <p:spPr>
          <a:xfrm>
            <a:off x="568325" y="1355090"/>
            <a:ext cx="4941570" cy="4822190"/>
          </a:xfrm>
          <a:prstGeom prst="rect">
            <a:avLst/>
          </a:prstGeom>
          <a:noFill/>
          <a:ln>
            <a:noFill/>
          </a:ln>
        </p:spPr>
      </p:pic>
      <p:pic>
        <p:nvPicPr>
          <p:cNvPr id="165" name="Shape 165"/>
          <p:cNvPicPr preferRelativeResize="0">
            <a:picLocks noChangeAspect="1"/>
          </p:cNvPicPr>
          <p:nvPr>
            <p:ph sz="half" idx="2"/>
          </p:nvPr>
        </p:nvPicPr>
        <p:blipFill>
          <a:blip r:embed="rId2"/>
          <a:stretch>
            <a:fillRect/>
          </a:stretch>
        </p:blipFill>
        <p:spPr>
          <a:xfrm>
            <a:off x="5703570" y="1085850"/>
            <a:ext cx="6186170" cy="53219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040" y="365125"/>
            <a:ext cx="11033760" cy="1325880"/>
          </a:xfrm>
        </p:spPr>
        <p:txBody>
          <a:bodyPr>
            <a:normAutofit/>
          </a:bodyPr>
          <a:p>
            <a:r>
              <a:rPr lang="en-US" sz="2800" b="1">
                <a:solidFill>
                  <a:srgbClr val="FF0000"/>
                </a:solidFill>
                <a:latin typeface="Calibri" panose="020F0502020204030204" charset="0"/>
                <a:ea typeface="Questrial" panose="02000000000000000000"/>
                <a:cs typeface="Calibri" panose="020F0502020204030204" charset="0"/>
                <a:sym typeface="Questrial" panose="02000000000000000000"/>
              </a:rPr>
              <a:t>Approach to handle Imbalanced Data (only 0.7% went on backorder)</a:t>
            </a:r>
            <a:br>
              <a:rPr sz="2800" b="1">
                <a:solidFill>
                  <a:srgbClr val="FF0000"/>
                </a:solidFill>
                <a:latin typeface="Calibri" panose="020F0502020204030204" charset="0"/>
                <a:ea typeface="Questrial" panose="02000000000000000000"/>
                <a:cs typeface="Calibri" panose="020F0502020204030204" charset="0"/>
                <a:sym typeface="Questrial" panose="02000000000000000000"/>
              </a:rPr>
            </a:br>
            <a:endParaRPr lang="en-US" sz="2800" b="1">
              <a:solidFill>
                <a:srgbClr val="FF0000"/>
              </a:solidFill>
              <a:latin typeface="Calibri" panose="020F0502020204030204" charset="0"/>
              <a:ea typeface="Questrial" panose="02000000000000000000"/>
              <a:cs typeface="Calibri" panose="020F0502020204030204" charset="0"/>
              <a:sym typeface="Questrial" panose="02000000000000000000"/>
            </a:endParaRPr>
          </a:p>
        </p:txBody>
      </p:sp>
      <p:sp>
        <p:nvSpPr>
          <p:cNvPr id="3" name="Content Placeholder 2"/>
          <p:cNvSpPr>
            <a:spLocks noGrp="1"/>
          </p:cNvSpPr>
          <p:nvPr>
            <p:ph sz="half" idx="1"/>
          </p:nvPr>
        </p:nvSpPr>
        <p:spPr>
          <a:xfrm>
            <a:off x="312420" y="1021080"/>
            <a:ext cx="11566525" cy="5156835"/>
          </a:xfrm>
        </p:spPr>
        <p:txBody>
          <a:bodyPr>
            <a:normAutofit fontScale="90000" lnSpcReduction="10000"/>
          </a:bodyPr>
          <a:p>
            <a:pPr marL="228600" marR="0" lvl="0" indent="-165100" algn="l" rtl="0">
              <a:lnSpc>
                <a:spcPct val="120000"/>
              </a:lnSpc>
              <a:spcBef>
                <a:spcPts val="0"/>
              </a:spcBef>
              <a:spcAft>
                <a:spcPts val="0"/>
              </a:spcAft>
              <a:buClr>
                <a:schemeClr val="dk2"/>
              </a:buClr>
              <a:buSzPts val="2000"/>
              <a:buFont typeface="Arial" panose="020B0604020202020204"/>
              <a:buChar char="•"/>
            </a:pPr>
            <a:r>
              <a:rPr lang="en-US" sz="2220">
                <a:solidFill>
                  <a:srgbClr val="FFC000"/>
                </a:solidFill>
                <a:latin typeface="Calibri" panose="020F0502020204030204" charset="0"/>
                <a:ea typeface="Questrial" panose="02000000000000000000"/>
                <a:cs typeface="Calibri" panose="020F0502020204030204" charset="0"/>
                <a:sym typeface="Questrial" panose="02000000000000000000"/>
              </a:rPr>
              <a:t>Oversampling</a:t>
            </a:r>
            <a:endParaRPr sz="2220">
              <a:solidFill>
                <a:srgbClr val="FFC000"/>
              </a:solidFill>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Minority class is randomly replicated.</a:t>
            </a:r>
            <a:endParaRPr sz="2220">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Increases the overall size of the data</a:t>
            </a:r>
            <a:endParaRPr sz="2220">
              <a:latin typeface="Calibri" panose="020F0502020204030204" charset="0"/>
              <a:ea typeface="Questrial" panose="02000000000000000000"/>
              <a:cs typeface="Calibri" panose="020F0502020204030204" charset="0"/>
              <a:sym typeface="Questrial" panose="02000000000000000000"/>
            </a:endParaRPr>
          </a:p>
          <a:p>
            <a:pPr marL="228600" marR="0" lvl="0" indent="-165100" algn="l" rtl="0">
              <a:lnSpc>
                <a:spcPct val="120000"/>
              </a:lnSpc>
              <a:spcBef>
                <a:spcPts val="1000"/>
              </a:spcBef>
              <a:spcAft>
                <a:spcPts val="0"/>
              </a:spcAft>
              <a:buClr>
                <a:schemeClr val="dk2"/>
              </a:buClr>
              <a:buSzPts val="2000"/>
              <a:buFont typeface="Arial" panose="020B0604020202020204"/>
              <a:buChar char="•"/>
            </a:pPr>
            <a:r>
              <a:rPr lang="en-US" sz="2220">
                <a:solidFill>
                  <a:srgbClr val="FFC000"/>
                </a:solidFill>
                <a:latin typeface="Calibri" panose="020F0502020204030204" charset="0"/>
                <a:ea typeface="Questrial" panose="02000000000000000000"/>
                <a:cs typeface="Calibri" panose="020F0502020204030204" charset="0"/>
                <a:sym typeface="Questrial" panose="02000000000000000000"/>
              </a:rPr>
              <a:t>Under Sampling</a:t>
            </a:r>
            <a:endParaRPr sz="2220">
              <a:solidFill>
                <a:srgbClr val="FFC000"/>
              </a:solidFill>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Randomly eliminating the majority class</a:t>
            </a:r>
            <a:endParaRPr sz="2220">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This method help improve run time and the storage problems by reducing the sample size</a:t>
            </a:r>
            <a:endParaRPr sz="2220">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latin typeface="Calibri" panose="020F0502020204030204" charset="0"/>
                <a:ea typeface="Questrial" panose="02000000000000000000"/>
                <a:cs typeface="Calibri" panose="020F0502020204030204" charset="0"/>
                <a:sym typeface="Questrial" panose="02000000000000000000"/>
              </a:rPr>
              <a:t>There can be loss of potentially useful information which could be important </a:t>
            </a:r>
            <a:endParaRPr sz="2220">
              <a:latin typeface="Calibri" panose="020F0502020204030204" charset="0"/>
              <a:ea typeface="Questrial" panose="02000000000000000000"/>
              <a:cs typeface="Calibri" panose="020F0502020204030204" charset="0"/>
              <a:sym typeface="Questrial" panose="02000000000000000000"/>
            </a:endParaRPr>
          </a:p>
          <a:p>
            <a:pPr marL="228600" marR="0" lvl="0" indent="-165100" algn="l" rtl="0">
              <a:lnSpc>
                <a:spcPct val="120000"/>
              </a:lnSpc>
              <a:spcBef>
                <a:spcPts val="1000"/>
              </a:spcBef>
              <a:spcAft>
                <a:spcPts val="0"/>
              </a:spcAft>
              <a:buClr>
                <a:schemeClr val="dk2"/>
              </a:buClr>
              <a:buSzPts val="2000"/>
              <a:buFont typeface="Arial" panose="020B0604020202020204"/>
              <a:buChar char="•"/>
            </a:pPr>
            <a:r>
              <a:rPr lang="en-US" sz="2220">
                <a:solidFill>
                  <a:srgbClr val="FFC000"/>
                </a:solidFill>
                <a:latin typeface="Calibri" panose="020F0502020204030204" charset="0"/>
                <a:ea typeface="Questrial" panose="02000000000000000000"/>
                <a:cs typeface="Calibri" panose="020F0502020204030204" charset="0"/>
                <a:sym typeface="Questrial" panose="02000000000000000000"/>
              </a:rPr>
              <a:t>SMOTE (</a:t>
            </a:r>
            <a:r>
              <a:rPr lang="en-US" sz="2220">
                <a:solidFill>
                  <a:srgbClr val="FFC000"/>
                </a:solidFill>
                <a:highlight>
                  <a:srgbClr val="FFFFFF"/>
                </a:highlight>
                <a:latin typeface="Calibri" panose="020F0502020204030204" charset="0"/>
                <a:ea typeface="Questrial" panose="02000000000000000000"/>
                <a:cs typeface="Calibri" panose="020F0502020204030204" charset="0"/>
                <a:sym typeface="Questrial" panose="02000000000000000000"/>
              </a:rPr>
              <a:t>Synthetic Minority Over-sampling Technique)</a:t>
            </a:r>
            <a:endParaRPr sz="2220">
              <a:solidFill>
                <a:srgbClr val="FFC000"/>
              </a:solidFill>
              <a:highlight>
                <a:srgbClr val="FFFFFF"/>
              </a:highlight>
              <a:latin typeface="Calibri" panose="020F0502020204030204" charset="0"/>
              <a:ea typeface="Questrial" panose="02000000000000000000"/>
              <a:cs typeface="Calibri" panose="020F0502020204030204" charset="0"/>
              <a:sym typeface="Questrial" panose="02000000000000000000"/>
            </a:endParaRPr>
          </a:p>
          <a:p>
            <a:pPr marL="1219200" marR="0" lvl="1" indent="-431800" algn="l" rtl="0">
              <a:lnSpc>
                <a:spcPct val="120000"/>
              </a:lnSpc>
              <a:spcBef>
                <a:spcPts val="1000"/>
              </a:spcBef>
              <a:spcAft>
                <a:spcPts val="0"/>
              </a:spcAft>
              <a:buSzPts val="2000"/>
              <a:buFont typeface="Questrial" panose="02000000000000000000"/>
              <a:buChar char="○"/>
            </a:pPr>
            <a:r>
              <a:rPr lang="en-US" sz="2220">
                <a:highlight>
                  <a:srgbClr val="FFFFFF"/>
                </a:highlight>
                <a:latin typeface="Calibri" panose="020F0502020204030204" charset="0"/>
                <a:ea typeface="Questrial" panose="02000000000000000000"/>
                <a:cs typeface="Calibri" panose="020F0502020204030204" charset="0"/>
                <a:sym typeface="Questrial" panose="02000000000000000000"/>
              </a:rPr>
              <a:t>Used to avoid overfitting which can occur when replicating the minority class</a:t>
            </a:r>
            <a:endParaRPr sz="2220">
              <a:highlight>
                <a:srgbClr val="FFFFFF"/>
              </a:highlight>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highlight>
                  <a:srgbClr val="FFFFFF"/>
                </a:highlight>
                <a:latin typeface="Calibri" panose="020F0502020204030204" charset="0"/>
                <a:ea typeface="Questrial" panose="02000000000000000000"/>
                <a:cs typeface="Calibri" panose="020F0502020204030204" charset="0"/>
                <a:sym typeface="Questrial" panose="02000000000000000000"/>
              </a:rPr>
              <a:t>SMOTE is an oversampling technique where the synthetic samples are generated for the minority class. This algorithm helps to overcome the overfitting problem posed by random oversampling.</a:t>
            </a:r>
            <a:endParaRPr lang="en-US" sz="2220">
              <a:highlight>
                <a:srgbClr val="FFFFFF"/>
              </a:highlight>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IN" altLang="en-US" sz="2220">
                <a:highlight>
                  <a:srgbClr val="FFFFFF"/>
                </a:highlight>
                <a:latin typeface="Calibri" panose="020F0502020204030204" charset="0"/>
                <a:ea typeface="Questrial" panose="02000000000000000000"/>
                <a:cs typeface="Calibri" panose="020F0502020204030204" charset="0"/>
                <a:sym typeface="Questrial" panose="02000000000000000000"/>
              </a:rPr>
              <a:t>it</a:t>
            </a:r>
            <a:r>
              <a:rPr lang="en-US" sz="2220">
                <a:highlight>
                  <a:srgbClr val="FFFFFF"/>
                </a:highlight>
                <a:latin typeface="Calibri" panose="020F0502020204030204" charset="0"/>
                <a:ea typeface="Questrial" panose="02000000000000000000"/>
                <a:cs typeface="Calibri" panose="020F0502020204030204" charset="0"/>
                <a:sym typeface="Questrial" panose="02000000000000000000"/>
              </a:rPr>
              <a:t> is found not effective for high dimensional data.</a:t>
            </a:r>
            <a:endParaRPr lang="en-US" sz="2220">
              <a:highlight>
                <a:srgbClr val="FFFFFF"/>
              </a:highlight>
              <a:latin typeface="Calibri" panose="020F0502020204030204" charset="0"/>
              <a:ea typeface="Questrial" panose="02000000000000000000"/>
              <a:cs typeface="Calibri" panose="020F0502020204030204" charset="0"/>
              <a:sym typeface="Questrial" panose="02000000000000000000"/>
            </a:endParaRPr>
          </a:p>
          <a:p>
            <a:pPr marL="1219200" lvl="1" indent="-431800" algn="just" rtl="0">
              <a:lnSpc>
                <a:spcPct val="107000"/>
              </a:lnSpc>
              <a:spcBef>
                <a:spcPts val="0"/>
              </a:spcBef>
              <a:spcAft>
                <a:spcPts val="0"/>
              </a:spcAft>
              <a:buSzPts val="2000"/>
              <a:buFont typeface="Questrial" panose="02000000000000000000"/>
              <a:buChar char="○"/>
            </a:pPr>
            <a:r>
              <a:rPr lang="en-US" sz="2220">
                <a:latin typeface="Calibri" panose="020F0502020204030204" charset="0"/>
                <a:cs typeface="Calibri" panose="020F0502020204030204" charset="0"/>
              </a:rPr>
              <a:t>SMOTE works by selecting examples that are close in the feature space, drawing a line between the examples in the feature space and drawing a new sample at a point along that line.</a:t>
            </a:r>
            <a:endParaRPr lang="en-US" sz="222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8098</Words>
  <Application>WPS Presentation</Application>
  <PresentationFormat>Widescreen</PresentationFormat>
  <Paragraphs>138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Calibri</vt:lpstr>
      <vt:lpstr>Questrial</vt:lpstr>
      <vt:lpstr>Wide Latin</vt:lpstr>
      <vt:lpstr>Arial</vt:lpstr>
      <vt:lpstr>Nunito</vt:lpstr>
      <vt:lpstr>Segoe Print</vt:lpstr>
      <vt:lpstr>Microsoft YaHei</vt:lpstr>
      <vt:lpstr>Arial Unicode MS</vt:lpstr>
      <vt:lpstr>Orange Waves</vt:lpstr>
      <vt:lpstr>PowerPoint 演示文稿</vt:lpstr>
      <vt:lpstr>PowerPoint 演示文稿</vt:lpstr>
      <vt:lpstr>PowerPoint 演示文稿</vt:lpstr>
      <vt:lpstr>PowerPoint 演示文稿</vt:lpstr>
      <vt:lpstr>PowerPoint 演示文稿</vt:lpstr>
      <vt:lpstr>PREPROCESSING</vt:lpstr>
      <vt:lpstr>Feature Selection </vt:lpstr>
      <vt:lpstr>Feature Selection - Contd </vt:lpstr>
      <vt:lpstr>Approach to handle Imbalanced Data (only 0.7% went on backorder) </vt:lpstr>
      <vt:lpstr>Algorithm Selection - Random Forest </vt:lpstr>
      <vt:lpstr>K-fold Cross Validation </vt:lpstr>
      <vt:lpstr>Downsampling Cross Validation Results  </vt:lpstr>
      <vt:lpstr>Results Using SMOTE </vt:lpstr>
      <vt:lpstr>Results With All 22 Features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
  <cp:lastModifiedBy>SOUVIK</cp:lastModifiedBy>
  <cp:revision>8</cp:revision>
  <dcterms:created xsi:type="dcterms:W3CDTF">2021-06-27T17:59:00Z</dcterms:created>
  <dcterms:modified xsi:type="dcterms:W3CDTF">2021-07-25T03:42:29Z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