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59" r:id="rId4"/>
    <p:sldId id="258" r:id="rId5"/>
    <p:sldId id="271"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sng" strike="noStrike" kern="1200" spc="100" baseline="0" dirty="0">
                <a:solidFill>
                  <a:schemeClr val="bg1"/>
                </a:solidFill>
                <a:effectLst>
                  <a:outerShdw blurRad="50800" dist="38100" dir="5400000" algn="t" rotWithShape="0">
                    <a:prstClr val="black">
                      <a:alpha val="40000"/>
                    </a:prstClr>
                  </a:outerShdw>
                </a:effectLst>
                <a:latin typeface="Arial" panose="020B0604020202020204" pitchFamily="34" charset="0"/>
              </a:rPr>
              <a:t>Number of jobs reviewed</a:t>
            </a:r>
            <a:endParaRPr lang="en-IN">
              <a:solidFill>
                <a:schemeClr val="bg1"/>
              </a:solidFill>
            </a:endParaRPr>
          </a:p>
        </c:rich>
      </c:tx>
      <c:layout>
        <c:manualLayout>
          <c:xMode val="edge"/>
          <c:yMode val="edge"/>
          <c:x val="0.17730555555555558"/>
          <c:y val="2.777777777777777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Jobs_Count_per_day</c:v>
                </c:pt>
              </c:strCache>
            </c:strRef>
          </c:tx>
          <c:spPr>
            <a:blipFill rotWithShape="1">
              <a:blip xmlns:r="http://schemas.openxmlformats.org/officeDocument/2006/relationships" r:embed="rId3">
                <a:duotone>
                  <a:schemeClr val="accent1">
                    <a:shade val="36000"/>
                    <a:satMod val="120000"/>
                  </a:schemeClr>
                  <a:schemeClr val="accent1">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invertIfNegative val="0"/>
          <c:cat>
            <c:numRef>
              <c:f>Sheet1!$A$2:$A$7</c:f>
              <c:numCache>
                <c:formatCode>m/d/yyyy</c:formatCode>
                <c:ptCount val="6"/>
                <c:pt idx="0">
                  <c:v>44165</c:v>
                </c:pt>
                <c:pt idx="1">
                  <c:v>44164</c:v>
                </c:pt>
                <c:pt idx="2">
                  <c:v>44163</c:v>
                </c:pt>
                <c:pt idx="3">
                  <c:v>44162</c:v>
                </c:pt>
                <c:pt idx="4">
                  <c:v>44161</c:v>
                </c:pt>
                <c:pt idx="5">
                  <c:v>44160</c:v>
                </c:pt>
              </c:numCache>
            </c:numRef>
          </c:cat>
          <c:val>
            <c:numRef>
              <c:f>Sheet1!$B$2:$B$7</c:f>
              <c:numCache>
                <c:formatCode>General</c:formatCode>
                <c:ptCount val="6"/>
                <c:pt idx="0">
                  <c:v>2</c:v>
                </c:pt>
                <c:pt idx="1">
                  <c:v>1</c:v>
                </c:pt>
                <c:pt idx="2">
                  <c:v>2</c:v>
                </c:pt>
                <c:pt idx="3">
                  <c:v>1</c:v>
                </c:pt>
                <c:pt idx="4">
                  <c:v>1</c:v>
                </c:pt>
                <c:pt idx="5">
                  <c:v>1</c:v>
                </c:pt>
              </c:numCache>
            </c:numRef>
          </c:val>
          <c:extLst>
            <c:ext xmlns:c16="http://schemas.microsoft.com/office/drawing/2014/chart" uri="{C3380CC4-5D6E-409C-BE32-E72D297353CC}">
              <c16:uniqueId val="{00000000-5CA0-4B72-A94D-FF3A1604FE3A}"/>
            </c:ext>
          </c:extLst>
        </c:ser>
        <c:ser>
          <c:idx val="1"/>
          <c:order val="1"/>
          <c:tx>
            <c:strRef>
              <c:f>Sheet1!$C$1</c:f>
              <c:strCache>
                <c:ptCount val="1"/>
                <c:pt idx="0">
                  <c:v>Hours_Spent_per_day</c:v>
                </c:pt>
              </c:strCache>
            </c:strRef>
          </c:tx>
          <c:spPr>
            <a:blipFill rotWithShape="1">
              <a:blip xmlns:r="http://schemas.openxmlformats.org/officeDocument/2006/relationships" r:embed="rId3">
                <a:duotone>
                  <a:schemeClr val="accent2">
                    <a:shade val="36000"/>
                    <a:satMod val="120000"/>
                  </a:schemeClr>
                  <a:schemeClr val="accent2">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invertIfNegative val="0"/>
          <c:cat>
            <c:numRef>
              <c:f>Sheet1!$A$2:$A$7</c:f>
              <c:numCache>
                <c:formatCode>m/d/yyyy</c:formatCode>
                <c:ptCount val="6"/>
                <c:pt idx="0">
                  <c:v>44165</c:v>
                </c:pt>
                <c:pt idx="1">
                  <c:v>44164</c:v>
                </c:pt>
                <c:pt idx="2">
                  <c:v>44163</c:v>
                </c:pt>
                <c:pt idx="3">
                  <c:v>44162</c:v>
                </c:pt>
                <c:pt idx="4">
                  <c:v>44161</c:v>
                </c:pt>
                <c:pt idx="5">
                  <c:v>44160</c:v>
                </c:pt>
              </c:numCache>
            </c:numRef>
          </c:cat>
          <c:val>
            <c:numRef>
              <c:f>Sheet1!$C$2:$C$7</c:f>
              <c:numCache>
                <c:formatCode>General</c:formatCode>
                <c:ptCount val="6"/>
                <c:pt idx="0">
                  <c:v>1.11E-2</c:v>
                </c:pt>
                <c:pt idx="1">
                  <c:v>5.5999999999999999E-3</c:v>
                </c:pt>
                <c:pt idx="2">
                  <c:v>9.1999999999999998E-3</c:v>
                </c:pt>
                <c:pt idx="3">
                  <c:v>2.8899999999999999E-2</c:v>
                </c:pt>
                <c:pt idx="4">
                  <c:v>1.5599999999999999E-2</c:v>
                </c:pt>
                <c:pt idx="5">
                  <c:v>1.2500000000000001E-2</c:v>
                </c:pt>
              </c:numCache>
            </c:numRef>
          </c:val>
          <c:extLst>
            <c:ext xmlns:c16="http://schemas.microsoft.com/office/drawing/2014/chart" uri="{C3380CC4-5D6E-409C-BE32-E72D297353CC}">
              <c16:uniqueId val="{00000001-5CA0-4B72-A94D-FF3A1604FE3A}"/>
            </c:ext>
          </c:extLst>
        </c:ser>
        <c:dLbls>
          <c:showLegendKey val="0"/>
          <c:showVal val="0"/>
          <c:showCatName val="0"/>
          <c:showSerName val="0"/>
          <c:showPercent val="0"/>
          <c:showBubbleSize val="0"/>
        </c:dLbls>
        <c:gapWidth val="100"/>
        <c:overlap val="-24"/>
        <c:axId val="1470335247"/>
        <c:axId val="1394053743"/>
      </c:barChart>
      <c:dateAx>
        <c:axId val="1470335247"/>
        <c:scaling>
          <c:orientation val="minMax"/>
        </c:scaling>
        <c:delete val="0"/>
        <c:axPos val="b"/>
        <c:numFmt formatCode="m/d/yyyy"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4053743"/>
        <c:crosses val="autoZero"/>
        <c:auto val="1"/>
        <c:lblOffset val="100"/>
        <c:baseTimeUnit val="days"/>
      </c:dateAx>
      <c:valAx>
        <c:axId val="139405374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70335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sng" strike="noStrike" kern="1200" spc="100" baseline="0" dirty="0">
                <a:solidFill>
                  <a:sysClr val="window" lastClr="FFFFFF">
                    <a:lumMod val="95000"/>
                  </a:sysClr>
                </a:solidFill>
                <a:effectLst/>
              </a:rPr>
              <a:t>Throughput Analysis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3914260717410326E-2"/>
          <c:y val="0.18421296296296297"/>
          <c:w val="0.89441907261592302"/>
          <c:h val="0.47683872849227182"/>
        </c:manualLayout>
      </c:layout>
      <c:barChart>
        <c:barDir val="col"/>
        <c:grouping val="clustered"/>
        <c:varyColors val="0"/>
        <c:ser>
          <c:idx val="0"/>
          <c:order val="0"/>
          <c:tx>
            <c:strRef>
              <c:f>Sheet1!$B$1</c:f>
              <c:strCache>
                <c:ptCount val="1"/>
                <c:pt idx="0">
                  <c:v> throughput</c:v>
                </c:pt>
              </c:strCache>
            </c:strRef>
          </c:tx>
          <c:spPr>
            <a:blipFill rotWithShape="1">
              <a:blip xmlns:r="http://schemas.openxmlformats.org/officeDocument/2006/relationships" r:embed="rId3">
                <a:duotone>
                  <a:schemeClr val="accent1">
                    <a:shade val="36000"/>
                    <a:satMod val="120000"/>
                  </a:schemeClr>
                  <a:schemeClr val="accent1">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invertIfNegative val="0"/>
          <c:cat>
            <c:numRef>
              <c:f>Sheet1!$A$2:$A$7</c:f>
              <c:numCache>
                <c:formatCode>m/d/yyyy</c:formatCode>
                <c:ptCount val="6"/>
                <c:pt idx="0">
                  <c:v>44160</c:v>
                </c:pt>
                <c:pt idx="1">
                  <c:v>44161</c:v>
                </c:pt>
                <c:pt idx="2">
                  <c:v>44162</c:v>
                </c:pt>
                <c:pt idx="3">
                  <c:v>44164</c:v>
                </c:pt>
                <c:pt idx="4">
                  <c:v>44163</c:v>
                </c:pt>
                <c:pt idx="5">
                  <c:v>44165</c:v>
                </c:pt>
              </c:numCache>
            </c:numRef>
          </c:cat>
          <c:val>
            <c:numRef>
              <c:f>Sheet1!$B$2:$B$7</c:f>
              <c:numCache>
                <c:formatCode>General</c:formatCode>
                <c:ptCount val="6"/>
                <c:pt idx="0">
                  <c:v>1</c:v>
                </c:pt>
                <c:pt idx="1">
                  <c:v>1</c:v>
                </c:pt>
                <c:pt idx="2">
                  <c:v>1</c:v>
                </c:pt>
                <c:pt idx="3">
                  <c:v>1</c:v>
                </c:pt>
                <c:pt idx="4">
                  <c:v>2</c:v>
                </c:pt>
                <c:pt idx="5">
                  <c:v>2</c:v>
                </c:pt>
              </c:numCache>
            </c:numRef>
          </c:val>
          <c:extLst>
            <c:ext xmlns:c16="http://schemas.microsoft.com/office/drawing/2014/chart" uri="{C3380CC4-5D6E-409C-BE32-E72D297353CC}">
              <c16:uniqueId val="{00000000-8512-482A-A3CB-CD625841D455}"/>
            </c:ext>
          </c:extLst>
        </c:ser>
        <c:ser>
          <c:idx val="1"/>
          <c:order val="1"/>
          <c:tx>
            <c:strRef>
              <c:f>Sheet1!$C$1</c:f>
              <c:strCache>
                <c:ptCount val="1"/>
                <c:pt idx="0">
                  <c:v> rolling_avg_throughput</c:v>
                </c:pt>
              </c:strCache>
            </c:strRef>
          </c:tx>
          <c:spPr>
            <a:blipFill rotWithShape="1">
              <a:blip xmlns:r="http://schemas.openxmlformats.org/officeDocument/2006/relationships" r:embed="rId3">
                <a:duotone>
                  <a:schemeClr val="accent2">
                    <a:shade val="36000"/>
                    <a:satMod val="120000"/>
                  </a:schemeClr>
                  <a:schemeClr val="accent2">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invertIfNegative val="0"/>
          <c:cat>
            <c:numRef>
              <c:f>Sheet1!$A$2:$A$7</c:f>
              <c:numCache>
                <c:formatCode>m/d/yyyy</c:formatCode>
                <c:ptCount val="6"/>
                <c:pt idx="0">
                  <c:v>44160</c:v>
                </c:pt>
                <c:pt idx="1">
                  <c:v>44161</c:v>
                </c:pt>
                <c:pt idx="2">
                  <c:v>44162</c:v>
                </c:pt>
                <c:pt idx="3">
                  <c:v>44164</c:v>
                </c:pt>
                <c:pt idx="4">
                  <c:v>44163</c:v>
                </c:pt>
                <c:pt idx="5">
                  <c:v>44165</c:v>
                </c:pt>
              </c:numCache>
            </c:numRef>
          </c:cat>
          <c:val>
            <c:numRef>
              <c:f>Sheet1!$C$2:$C$7</c:f>
              <c:numCache>
                <c:formatCode>General</c:formatCode>
                <c:ptCount val="6"/>
                <c:pt idx="0">
                  <c:v>1</c:v>
                </c:pt>
                <c:pt idx="1">
                  <c:v>1</c:v>
                </c:pt>
                <c:pt idx="2">
                  <c:v>1</c:v>
                </c:pt>
                <c:pt idx="3">
                  <c:v>1.2</c:v>
                </c:pt>
                <c:pt idx="4">
                  <c:v>1.25</c:v>
                </c:pt>
                <c:pt idx="5">
                  <c:v>1.3332999999999999</c:v>
                </c:pt>
              </c:numCache>
            </c:numRef>
          </c:val>
          <c:extLst>
            <c:ext xmlns:c16="http://schemas.microsoft.com/office/drawing/2014/chart" uri="{C3380CC4-5D6E-409C-BE32-E72D297353CC}">
              <c16:uniqueId val="{00000001-8512-482A-A3CB-CD625841D455}"/>
            </c:ext>
          </c:extLst>
        </c:ser>
        <c:dLbls>
          <c:showLegendKey val="0"/>
          <c:showVal val="0"/>
          <c:showCatName val="0"/>
          <c:showSerName val="0"/>
          <c:showPercent val="0"/>
          <c:showBubbleSize val="0"/>
        </c:dLbls>
        <c:gapWidth val="100"/>
        <c:overlap val="-24"/>
        <c:axId val="1782932351"/>
        <c:axId val="1848472591"/>
      </c:barChart>
      <c:dateAx>
        <c:axId val="1782932351"/>
        <c:scaling>
          <c:orientation val="minMax"/>
        </c:scaling>
        <c:delete val="0"/>
        <c:axPos val="b"/>
        <c:numFmt formatCode="m/d/yyyy"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8472591"/>
        <c:crosses val="autoZero"/>
        <c:auto val="1"/>
        <c:lblOffset val="100"/>
        <c:baseTimeUnit val="days"/>
      </c:dateAx>
      <c:valAx>
        <c:axId val="184847259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82932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Sheet1!$C$9</c:f>
              <c:strCache>
                <c:ptCount val="1"/>
                <c:pt idx="0">
                  <c:v> Percent_Share</c:v>
                </c:pt>
              </c:strCache>
            </c:strRef>
          </c:tx>
          <c:dPt>
            <c:idx val="0"/>
            <c:bubble3D val="0"/>
            <c:spPr>
              <a:blipFill rotWithShape="1">
                <a:blip xmlns:r="http://schemas.openxmlformats.org/officeDocument/2006/relationships" r:embed="rId3">
                  <a:duotone>
                    <a:schemeClr val="accent1">
                      <a:shade val="36000"/>
                      <a:satMod val="120000"/>
                    </a:schemeClr>
                    <a:schemeClr val="accent1">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1-5638-4B44-9808-E03C39C9F556}"/>
              </c:ext>
            </c:extLst>
          </c:dPt>
          <c:dPt>
            <c:idx val="1"/>
            <c:bubble3D val="0"/>
            <c:spPr>
              <a:blipFill rotWithShape="1">
                <a:blip xmlns:r="http://schemas.openxmlformats.org/officeDocument/2006/relationships" r:embed="rId3">
                  <a:duotone>
                    <a:schemeClr val="accent2">
                      <a:shade val="36000"/>
                      <a:satMod val="120000"/>
                    </a:schemeClr>
                    <a:schemeClr val="accent2">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3-5638-4B44-9808-E03C39C9F556}"/>
              </c:ext>
            </c:extLst>
          </c:dPt>
          <c:dPt>
            <c:idx val="2"/>
            <c:bubble3D val="0"/>
            <c:spPr>
              <a:blipFill rotWithShape="1">
                <a:blip xmlns:r="http://schemas.openxmlformats.org/officeDocument/2006/relationships" r:embed="rId3">
                  <a:duotone>
                    <a:schemeClr val="accent3">
                      <a:shade val="36000"/>
                      <a:satMod val="120000"/>
                    </a:schemeClr>
                    <a:schemeClr val="accent3">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5-5638-4B44-9808-E03C39C9F556}"/>
              </c:ext>
            </c:extLst>
          </c:dPt>
          <c:dPt>
            <c:idx val="3"/>
            <c:bubble3D val="0"/>
            <c:spPr>
              <a:blipFill rotWithShape="1">
                <a:blip xmlns:r="http://schemas.openxmlformats.org/officeDocument/2006/relationships" r:embed="rId3">
                  <a:duotone>
                    <a:schemeClr val="accent4">
                      <a:shade val="36000"/>
                      <a:satMod val="120000"/>
                    </a:schemeClr>
                    <a:schemeClr val="accent4">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7-5638-4B44-9808-E03C39C9F556}"/>
              </c:ext>
            </c:extLst>
          </c:dPt>
          <c:dPt>
            <c:idx val="4"/>
            <c:bubble3D val="0"/>
            <c:spPr>
              <a:blipFill rotWithShape="1">
                <a:blip xmlns:r="http://schemas.openxmlformats.org/officeDocument/2006/relationships" r:embed="rId3">
                  <a:duotone>
                    <a:schemeClr val="accent5">
                      <a:shade val="36000"/>
                      <a:satMod val="120000"/>
                    </a:schemeClr>
                    <a:schemeClr val="accent5">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9-5638-4B44-9808-E03C39C9F556}"/>
              </c:ext>
            </c:extLst>
          </c:dPt>
          <c:dPt>
            <c:idx val="5"/>
            <c:bubble3D val="0"/>
            <c:spPr>
              <a:blipFill rotWithShape="1">
                <a:blip xmlns:r="http://schemas.openxmlformats.org/officeDocument/2006/relationships" r:embed="rId3">
                  <a:duotone>
                    <a:schemeClr val="accent6">
                      <a:shade val="36000"/>
                      <a:satMod val="120000"/>
                    </a:schemeClr>
                    <a:schemeClr val="accent6">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B-5638-4B44-9808-E03C39C9F55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Sheet1!$A$10:$A$15</c:f>
              <c:strCache>
                <c:ptCount val="6"/>
                <c:pt idx="0">
                  <c:v>English</c:v>
                </c:pt>
                <c:pt idx="1">
                  <c:v>Arabic</c:v>
                </c:pt>
                <c:pt idx="2">
                  <c:v>Persian</c:v>
                </c:pt>
                <c:pt idx="3">
                  <c:v>Hindi</c:v>
                </c:pt>
                <c:pt idx="4">
                  <c:v>French</c:v>
                </c:pt>
                <c:pt idx="5">
                  <c:v>Italian</c:v>
                </c:pt>
              </c:strCache>
            </c:strRef>
          </c:cat>
          <c:val>
            <c:numRef>
              <c:f>Sheet1!$C$10:$C$15</c:f>
              <c:numCache>
                <c:formatCode>General</c:formatCode>
                <c:ptCount val="6"/>
                <c:pt idx="0">
                  <c:v>12.5</c:v>
                </c:pt>
                <c:pt idx="1">
                  <c:v>12.5</c:v>
                </c:pt>
                <c:pt idx="2">
                  <c:v>37.5</c:v>
                </c:pt>
                <c:pt idx="3">
                  <c:v>12.5</c:v>
                </c:pt>
                <c:pt idx="4">
                  <c:v>12.5</c:v>
                </c:pt>
                <c:pt idx="5">
                  <c:v>12.5</c:v>
                </c:pt>
              </c:numCache>
            </c:numRef>
          </c:val>
          <c:extLst>
            <c:ext xmlns:c16="http://schemas.microsoft.com/office/drawing/2014/chart" uri="{C3380CC4-5D6E-409C-BE32-E72D297353CC}">
              <c16:uniqueId val="{0000000C-5638-4B44-9808-E03C39C9F55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Sheet1!$F$1</c:f>
              <c:strCache>
                <c:ptCount val="1"/>
                <c:pt idx="0">
                  <c:v> week</c:v>
                </c:pt>
              </c:strCache>
            </c:strRef>
          </c:tx>
          <c:spPr>
            <a:blipFill rotWithShape="1">
              <a:blip xmlns:r="http://schemas.openxmlformats.org/officeDocument/2006/relationships" r:embed="rId3">
                <a:duotone>
                  <a:schemeClr val="accent1">
                    <a:shade val="36000"/>
                    <a:satMod val="120000"/>
                  </a:schemeClr>
                  <a:schemeClr val="accent1">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Sheet1!$F$2:$F$20</c:f>
              <c:numCache>
                <c:formatCode>General</c:formatCode>
                <c:ptCount val="19"/>
                <c:pt idx="0">
                  <c:v>17</c:v>
                </c:pt>
                <c:pt idx="1">
                  <c:v>18</c:v>
                </c:pt>
                <c:pt idx="2">
                  <c:v>19</c:v>
                </c:pt>
                <c:pt idx="3">
                  <c:v>20</c:v>
                </c:pt>
                <c:pt idx="4">
                  <c:v>21</c:v>
                </c:pt>
                <c:pt idx="5">
                  <c:v>23</c:v>
                </c:pt>
                <c:pt idx="6">
                  <c:v>22</c:v>
                </c:pt>
                <c:pt idx="7">
                  <c:v>24</c:v>
                </c:pt>
                <c:pt idx="8">
                  <c:v>25</c:v>
                </c:pt>
                <c:pt idx="9">
                  <c:v>29</c:v>
                </c:pt>
                <c:pt idx="10">
                  <c:v>26</c:v>
                </c:pt>
                <c:pt idx="11">
                  <c:v>30</c:v>
                </c:pt>
                <c:pt idx="12">
                  <c:v>28</c:v>
                </c:pt>
                <c:pt idx="13">
                  <c:v>27</c:v>
                </c:pt>
                <c:pt idx="14">
                  <c:v>31</c:v>
                </c:pt>
                <c:pt idx="15">
                  <c:v>32</c:v>
                </c:pt>
                <c:pt idx="16">
                  <c:v>33</c:v>
                </c:pt>
                <c:pt idx="17">
                  <c:v>34</c:v>
                </c:pt>
                <c:pt idx="18">
                  <c:v>35</c:v>
                </c:pt>
              </c:numCache>
            </c:numRef>
          </c:val>
          <c:extLst>
            <c:ext xmlns:c16="http://schemas.microsoft.com/office/drawing/2014/chart" uri="{C3380CC4-5D6E-409C-BE32-E72D297353CC}">
              <c16:uniqueId val="{00000000-97B1-441B-806F-BC7C74EF08F7}"/>
            </c:ext>
          </c:extLst>
        </c:ser>
        <c:ser>
          <c:idx val="1"/>
          <c:order val="1"/>
          <c:tx>
            <c:strRef>
              <c:f>Sheet1!$G$1</c:f>
              <c:strCache>
                <c:ptCount val="1"/>
                <c:pt idx="0">
                  <c:v> user_engagement_count</c:v>
                </c:pt>
              </c:strCache>
            </c:strRef>
          </c:tx>
          <c:spPr>
            <a:blipFill rotWithShape="1">
              <a:blip xmlns:r="http://schemas.openxmlformats.org/officeDocument/2006/relationships" r:embed="rId3">
                <a:duotone>
                  <a:schemeClr val="accent2">
                    <a:shade val="36000"/>
                    <a:satMod val="120000"/>
                  </a:schemeClr>
                  <a:schemeClr val="accent2">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Sheet1!$G$2:$G$20</c:f>
              <c:numCache>
                <c:formatCode>General</c:formatCode>
                <c:ptCount val="19"/>
                <c:pt idx="0">
                  <c:v>8019</c:v>
                </c:pt>
                <c:pt idx="1">
                  <c:v>17341</c:v>
                </c:pt>
                <c:pt idx="2">
                  <c:v>17224</c:v>
                </c:pt>
                <c:pt idx="3">
                  <c:v>17911</c:v>
                </c:pt>
                <c:pt idx="4">
                  <c:v>17151</c:v>
                </c:pt>
                <c:pt idx="5">
                  <c:v>18280</c:v>
                </c:pt>
                <c:pt idx="6">
                  <c:v>18413</c:v>
                </c:pt>
                <c:pt idx="7">
                  <c:v>19052</c:v>
                </c:pt>
                <c:pt idx="8">
                  <c:v>18642</c:v>
                </c:pt>
                <c:pt idx="9">
                  <c:v>20067</c:v>
                </c:pt>
                <c:pt idx="10">
                  <c:v>19061</c:v>
                </c:pt>
                <c:pt idx="11">
                  <c:v>21533</c:v>
                </c:pt>
                <c:pt idx="12">
                  <c:v>20776</c:v>
                </c:pt>
                <c:pt idx="13">
                  <c:v>19881</c:v>
                </c:pt>
                <c:pt idx="14">
                  <c:v>18556</c:v>
                </c:pt>
                <c:pt idx="15">
                  <c:v>16612</c:v>
                </c:pt>
                <c:pt idx="16">
                  <c:v>16145</c:v>
                </c:pt>
                <c:pt idx="17">
                  <c:v>16127</c:v>
                </c:pt>
                <c:pt idx="18">
                  <c:v>784</c:v>
                </c:pt>
              </c:numCache>
            </c:numRef>
          </c:val>
          <c:extLst>
            <c:ext xmlns:c16="http://schemas.microsoft.com/office/drawing/2014/chart" uri="{C3380CC4-5D6E-409C-BE32-E72D297353CC}">
              <c16:uniqueId val="{00000001-97B1-441B-806F-BC7C74EF08F7}"/>
            </c:ext>
          </c:extLst>
        </c:ser>
        <c:dLbls>
          <c:dLblPos val="outEnd"/>
          <c:showLegendKey val="0"/>
          <c:showVal val="1"/>
          <c:showCatName val="0"/>
          <c:showSerName val="0"/>
          <c:showPercent val="0"/>
          <c:showBubbleSize val="0"/>
        </c:dLbls>
        <c:gapWidth val="100"/>
        <c:overlap val="-24"/>
        <c:axId val="1848736799"/>
        <c:axId val="2042569839"/>
      </c:barChart>
      <c:catAx>
        <c:axId val="18487367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2569839"/>
        <c:crosses val="autoZero"/>
        <c:auto val="1"/>
        <c:lblAlgn val="ctr"/>
        <c:lblOffset val="100"/>
        <c:noMultiLvlLbl val="0"/>
      </c:catAx>
      <c:valAx>
        <c:axId val="20425698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8736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B0202-A571-40EC-A3A2-FAADEFB233E8}"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0E691A1-CF72-4DF2-9969-48783563C51A}" type="slidenum">
              <a:rPr lang="en-IN" smtClean="0"/>
              <a:t>‹#›</a:t>
            </a:fld>
            <a:endParaRPr lang="en-IN"/>
          </a:p>
        </p:txBody>
      </p:sp>
    </p:spTree>
    <p:extLst>
      <p:ext uri="{BB962C8B-B14F-4D97-AF65-F5344CB8AC3E}">
        <p14:creationId xmlns:p14="http://schemas.microsoft.com/office/powerpoint/2010/main" val="260246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B0202-A571-40EC-A3A2-FAADEFB233E8}"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691A1-CF72-4DF2-9969-48783563C51A}" type="slidenum">
              <a:rPr lang="en-IN" smtClean="0"/>
              <a:t>‹#›</a:t>
            </a:fld>
            <a:endParaRPr lang="en-IN"/>
          </a:p>
        </p:txBody>
      </p:sp>
    </p:spTree>
    <p:extLst>
      <p:ext uri="{BB962C8B-B14F-4D97-AF65-F5344CB8AC3E}">
        <p14:creationId xmlns:p14="http://schemas.microsoft.com/office/powerpoint/2010/main" val="260835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B0202-A571-40EC-A3A2-FAADEFB233E8}"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691A1-CF72-4DF2-9969-48783563C51A}" type="slidenum">
              <a:rPr lang="en-IN" smtClean="0"/>
              <a:t>‹#›</a:t>
            </a:fld>
            <a:endParaRPr lang="en-IN"/>
          </a:p>
        </p:txBody>
      </p:sp>
    </p:spTree>
    <p:extLst>
      <p:ext uri="{BB962C8B-B14F-4D97-AF65-F5344CB8AC3E}">
        <p14:creationId xmlns:p14="http://schemas.microsoft.com/office/powerpoint/2010/main" val="1915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B0202-A571-40EC-A3A2-FAADEFB233E8}"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691A1-CF72-4DF2-9969-48783563C51A}" type="slidenum">
              <a:rPr lang="en-IN" smtClean="0"/>
              <a:t>‹#›</a:t>
            </a:fld>
            <a:endParaRPr lang="en-IN"/>
          </a:p>
        </p:txBody>
      </p:sp>
    </p:spTree>
    <p:extLst>
      <p:ext uri="{BB962C8B-B14F-4D97-AF65-F5344CB8AC3E}">
        <p14:creationId xmlns:p14="http://schemas.microsoft.com/office/powerpoint/2010/main" val="403854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D6B0202-A571-40EC-A3A2-FAADEFB233E8}" type="datetimeFigureOut">
              <a:rPr lang="en-IN" smtClean="0"/>
              <a:t>15-12-2023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0E691A1-CF72-4DF2-9969-48783563C51A}" type="slidenum">
              <a:rPr lang="en-IN" smtClean="0"/>
              <a:t>‹#›</a:t>
            </a:fld>
            <a:endParaRPr lang="en-IN"/>
          </a:p>
        </p:txBody>
      </p:sp>
    </p:spTree>
    <p:extLst>
      <p:ext uri="{BB962C8B-B14F-4D97-AF65-F5344CB8AC3E}">
        <p14:creationId xmlns:p14="http://schemas.microsoft.com/office/powerpoint/2010/main" val="71035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B0202-A571-40EC-A3A2-FAADEFB233E8}"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691A1-CF72-4DF2-9969-48783563C51A}" type="slidenum">
              <a:rPr lang="en-IN" smtClean="0"/>
              <a:t>‹#›</a:t>
            </a:fld>
            <a:endParaRPr lang="en-IN"/>
          </a:p>
        </p:txBody>
      </p:sp>
    </p:spTree>
    <p:extLst>
      <p:ext uri="{BB962C8B-B14F-4D97-AF65-F5344CB8AC3E}">
        <p14:creationId xmlns:p14="http://schemas.microsoft.com/office/powerpoint/2010/main" val="199308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B0202-A571-40EC-A3A2-FAADEFB233E8}" type="datetimeFigureOut">
              <a:rPr lang="en-IN" smtClean="0"/>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E691A1-CF72-4DF2-9969-48783563C51A}" type="slidenum">
              <a:rPr lang="en-IN" smtClean="0"/>
              <a:t>‹#›</a:t>
            </a:fld>
            <a:endParaRPr lang="en-IN"/>
          </a:p>
        </p:txBody>
      </p:sp>
    </p:spTree>
    <p:extLst>
      <p:ext uri="{BB962C8B-B14F-4D97-AF65-F5344CB8AC3E}">
        <p14:creationId xmlns:p14="http://schemas.microsoft.com/office/powerpoint/2010/main" val="72285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B0202-A571-40EC-A3A2-FAADEFB233E8}" type="datetimeFigureOut">
              <a:rPr lang="en-IN" smtClean="0"/>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E691A1-CF72-4DF2-9969-48783563C51A}" type="slidenum">
              <a:rPr lang="en-IN" smtClean="0"/>
              <a:t>‹#›</a:t>
            </a:fld>
            <a:endParaRPr lang="en-IN"/>
          </a:p>
        </p:txBody>
      </p:sp>
    </p:spTree>
    <p:extLst>
      <p:ext uri="{BB962C8B-B14F-4D97-AF65-F5344CB8AC3E}">
        <p14:creationId xmlns:p14="http://schemas.microsoft.com/office/powerpoint/2010/main" val="355721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B0202-A571-40EC-A3A2-FAADEFB233E8}" type="datetimeFigureOut">
              <a:rPr lang="en-IN" smtClean="0"/>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E691A1-CF72-4DF2-9969-48783563C51A}" type="slidenum">
              <a:rPr lang="en-IN" smtClean="0"/>
              <a:t>‹#›</a:t>
            </a:fld>
            <a:endParaRPr lang="en-IN"/>
          </a:p>
        </p:txBody>
      </p:sp>
    </p:spTree>
    <p:extLst>
      <p:ext uri="{BB962C8B-B14F-4D97-AF65-F5344CB8AC3E}">
        <p14:creationId xmlns:p14="http://schemas.microsoft.com/office/powerpoint/2010/main" val="258043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B0202-A571-40EC-A3A2-FAADEFB233E8}"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E691A1-CF72-4DF2-9969-48783563C51A}" type="slidenum">
              <a:rPr lang="en-IN" smtClean="0"/>
              <a:t>‹#›</a:t>
            </a:fld>
            <a:endParaRPr lang="en-IN"/>
          </a:p>
        </p:txBody>
      </p:sp>
    </p:spTree>
    <p:extLst>
      <p:ext uri="{BB962C8B-B14F-4D97-AF65-F5344CB8AC3E}">
        <p14:creationId xmlns:p14="http://schemas.microsoft.com/office/powerpoint/2010/main" val="141059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B0202-A571-40EC-A3A2-FAADEFB233E8}" type="datetimeFigureOut">
              <a:rPr lang="en-IN" smtClean="0"/>
              <a:t>15-12-2023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E691A1-CF72-4DF2-9969-48783563C51A}" type="slidenum">
              <a:rPr lang="en-IN" smtClean="0"/>
              <a:t>‹#›</a:t>
            </a:fld>
            <a:endParaRPr lang="en-IN"/>
          </a:p>
        </p:txBody>
      </p:sp>
    </p:spTree>
    <p:extLst>
      <p:ext uri="{BB962C8B-B14F-4D97-AF65-F5344CB8AC3E}">
        <p14:creationId xmlns:p14="http://schemas.microsoft.com/office/powerpoint/2010/main" val="126326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D6B0202-A571-40EC-A3A2-FAADEFB233E8}" type="datetimeFigureOut">
              <a:rPr lang="en-IN" smtClean="0"/>
              <a:t>15-12-2023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0E691A1-CF72-4DF2-9969-48783563C51A}" type="slidenum">
              <a:rPr lang="en-IN" smtClean="0"/>
              <a:t>‹#›</a:t>
            </a:fld>
            <a:endParaRPr lang="en-IN"/>
          </a:p>
        </p:txBody>
      </p:sp>
    </p:spTree>
    <p:extLst>
      <p:ext uri="{BB962C8B-B14F-4D97-AF65-F5344CB8AC3E}">
        <p14:creationId xmlns:p14="http://schemas.microsoft.com/office/powerpoint/2010/main" val="427783458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1drv.ms/x/s!Ap4mXYr_YuhTuBy-uC9sbXvgOEIl?e=jlbZUj"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1drv.ms/x/s!Ap4mXYr_YuhTuCCSYAq5GQbo8P1M?e=eaNqg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A408-3FB6-2625-5ABA-7ECA160FA0F1}"/>
              </a:ext>
            </a:extLst>
          </p:cNvPr>
          <p:cNvSpPr>
            <a:spLocks noGrp="1"/>
          </p:cNvSpPr>
          <p:nvPr>
            <p:ph type="ctrTitle"/>
          </p:nvPr>
        </p:nvSpPr>
        <p:spPr/>
        <p:txBody>
          <a:bodyPr>
            <a:normAutofit/>
          </a:bodyPr>
          <a:lstStyle/>
          <a:p>
            <a:br>
              <a:rPr lang="en-IN" sz="4000" b="1" kern="0" dirty="0">
                <a:solidFill>
                  <a:srgbClr val="3C4858"/>
                </a:solidFill>
                <a:effectLst/>
                <a:latin typeface="+mn-lt"/>
                <a:ea typeface="Times New Roman" panose="02020603050405020304" pitchFamily="18" charset="0"/>
                <a:cs typeface="Times New Roman" panose="02020603050405020304" pitchFamily="18" charset="0"/>
              </a:rPr>
            </a:br>
            <a:r>
              <a:rPr lang="en-IN" sz="4000" b="1" kern="0" dirty="0">
                <a:solidFill>
                  <a:srgbClr val="3C4858"/>
                </a:solidFill>
                <a:effectLst/>
                <a:latin typeface="+mn-lt"/>
                <a:ea typeface="Times New Roman" panose="02020603050405020304" pitchFamily="18" charset="0"/>
                <a:cs typeface="Times New Roman" panose="02020603050405020304" pitchFamily="18" charset="0"/>
              </a:rPr>
              <a:t>Operation Analytics and Investigating Metric Spike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C0BDF6B-B605-E48D-C046-38821DA8E039}"/>
              </a:ext>
            </a:extLst>
          </p:cNvPr>
          <p:cNvSpPr>
            <a:spLocks noGrp="1"/>
          </p:cNvSpPr>
          <p:nvPr>
            <p:ph type="subTitle" idx="1"/>
          </p:nvPr>
        </p:nvSpPr>
        <p:spPr/>
        <p:txBody>
          <a:bodyPr>
            <a:normAutofit/>
          </a:bodyPr>
          <a:lstStyle/>
          <a:p>
            <a:r>
              <a:rPr lang="en-IN" dirty="0"/>
              <a:t>Presented by :-</a:t>
            </a:r>
          </a:p>
          <a:p>
            <a:r>
              <a:rPr lang="en-IN" dirty="0"/>
              <a:t>Souvik Karmakar</a:t>
            </a:r>
          </a:p>
        </p:txBody>
      </p:sp>
    </p:spTree>
    <p:extLst>
      <p:ext uri="{BB962C8B-B14F-4D97-AF65-F5344CB8AC3E}">
        <p14:creationId xmlns:p14="http://schemas.microsoft.com/office/powerpoint/2010/main" val="313535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8FC66-3884-9F79-5C1D-C6A0EFA3EFFE}"/>
              </a:ext>
            </a:extLst>
          </p:cNvPr>
          <p:cNvSpPr>
            <a:spLocks noGrp="1"/>
          </p:cNvSpPr>
          <p:nvPr>
            <p:ph idx="1"/>
          </p:nvPr>
        </p:nvSpPr>
        <p:spPr>
          <a:xfrm>
            <a:off x="298580" y="242596"/>
            <a:ext cx="11055220" cy="5934367"/>
          </a:xfrm>
        </p:spPr>
        <p:txBody>
          <a:bodyPr>
            <a:normAutofit/>
          </a:bodyPr>
          <a:lstStyle/>
          <a:p>
            <a:pPr marL="0" indent="0">
              <a:buNone/>
            </a:pPr>
            <a:r>
              <a:rPr lang="en-US" sz="2400" b="1" i="0" u="sng" dirty="0">
                <a:effectLst/>
              </a:rPr>
              <a:t>Case Study 2: Investigating Metric Spike</a:t>
            </a:r>
          </a:p>
          <a:p>
            <a:pPr algn="l">
              <a:buFont typeface="+mj-lt"/>
              <a:buAutoNum type="alphaUcPeriod"/>
            </a:pPr>
            <a:r>
              <a:rPr lang="en-US" sz="1800" b="1" i="0" u="sng" dirty="0">
                <a:effectLst/>
              </a:rPr>
              <a:t>Weekly User Engagement</a:t>
            </a:r>
            <a:r>
              <a:rPr lang="en-US" sz="1800" b="1" i="0" dirty="0">
                <a:effectLst/>
              </a:rPr>
              <a:t>: </a:t>
            </a:r>
            <a:r>
              <a:rPr lang="en-US" sz="1800" b="0" i="0" dirty="0">
                <a:effectLst/>
              </a:rPr>
              <a:t>Measure the activeness of users on a weekly basis.</a:t>
            </a:r>
          </a:p>
          <a:p>
            <a:pPr marL="0" indent="0" algn="l">
              <a:buNone/>
            </a:pPr>
            <a:r>
              <a:rPr lang="en-US" sz="1800" b="1" i="0" u="sng" dirty="0">
                <a:effectLst/>
              </a:rPr>
              <a:t>Task:</a:t>
            </a:r>
            <a:r>
              <a:rPr lang="en-US" sz="1800" b="0" i="0" dirty="0">
                <a:effectLst/>
              </a:rPr>
              <a:t> Write an SQL query to calculate the weekly user engagement.</a:t>
            </a:r>
          </a:p>
          <a:p>
            <a:pPr marL="0" indent="0" algn="l">
              <a:buNone/>
            </a:pPr>
            <a:endParaRPr lang="en-US" sz="1800" b="1" u="sng" dirty="0"/>
          </a:p>
          <a:p>
            <a:pPr marL="0" indent="0" algn="l">
              <a:buNone/>
            </a:pPr>
            <a:r>
              <a:rPr lang="en-US" sz="1800" b="1" u="sng" dirty="0"/>
              <a:t>SQL Query:-</a:t>
            </a:r>
          </a:p>
          <a:p>
            <a:pPr marL="0" indent="0" algn="l">
              <a:buNone/>
            </a:pPr>
            <a:endParaRPr lang="en-US" sz="1800" b="0" i="0" dirty="0">
              <a:effectLst/>
            </a:endParaRPr>
          </a:p>
          <a:p>
            <a:pPr marL="0" indent="0">
              <a:buNone/>
            </a:pPr>
            <a:endParaRPr lang="en-US" sz="1800" b="1" i="0" u="sng" dirty="0">
              <a:effectLst/>
            </a:endParaRPr>
          </a:p>
          <a:p>
            <a:pPr marL="0" indent="0">
              <a:buNone/>
            </a:pPr>
            <a:endParaRPr lang="en-IN" sz="2400" dirty="0"/>
          </a:p>
        </p:txBody>
      </p:sp>
      <p:sp>
        <p:nvSpPr>
          <p:cNvPr id="5" name="TextBox 4">
            <a:extLst>
              <a:ext uri="{FF2B5EF4-FFF2-40B4-BE49-F238E27FC236}">
                <a16:creationId xmlns:a16="http://schemas.microsoft.com/office/drawing/2014/main" id="{50A055BD-3121-3212-441A-7B2EB6556D26}"/>
              </a:ext>
            </a:extLst>
          </p:cNvPr>
          <p:cNvSpPr txBox="1"/>
          <p:nvPr/>
        </p:nvSpPr>
        <p:spPr>
          <a:xfrm>
            <a:off x="298580" y="2301838"/>
            <a:ext cx="4032380" cy="1815882"/>
          </a:xfrm>
          <a:prstGeom prst="rect">
            <a:avLst/>
          </a:prstGeom>
          <a:noFill/>
        </p:spPr>
        <p:txBody>
          <a:bodyPr wrap="square" rtlCol="0">
            <a:spAutoFit/>
          </a:bodyPr>
          <a:lstStyle/>
          <a:p>
            <a:r>
              <a:rPr lang="en-US" sz="1600" b="1" i="0" u="none" strike="noStrike" baseline="0" dirty="0"/>
              <a:t>SELECT</a:t>
            </a:r>
            <a:r>
              <a:rPr lang="en-US" sz="1600" b="0" i="0" u="none" strike="noStrike" baseline="0" dirty="0"/>
              <a:t> YEAR(</a:t>
            </a:r>
            <a:r>
              <a:rPr lang="en-US" sz="1600" b="0" i="0" u="none" strike="noStrike" baseline="0" dirty="0" err="1"/>
              <a:t>occurred_at</a:t>
            </a:r>
            <a:r>
              <a:rPr lang="en-US" sz="1600" b="0" i="0" u="none" strike="noStrike" baseline="0" dirty="0"/>
              <a:t>) </a:t>
            </a:r>
            <a:r>
              <a:rPr lang="en-US" sz="1600" b="1" i="0" u="none" strike="noStrike" baseline="0" dirty="0"/>
              <a:t>AS</a:t>
            </a:r>
            <a:r>
              <a:rPr lang="en-US" sz="1600" b="0" i="0" u="none" strike="noStrike" baseline="0" dirty="0"/>
              <a:t> year, </a:t>
            </a:r>
          </a:p>
          <a:p>
            <a:r>
              <a:rPr lang="en-US" sz="1600" b="0" i="0" u="none" strike="noStrike" baseline="0" dirty="0"/>
              <a:t>WEEK(</a:t>
            </a:r>
            <a:r>
              <a:rPr lang="en-US" sz="1600" b="0" i="0" u="none" strike="noStrike" baseline="0" dirty="0" err="1"/>
              <a:t>occurred_at</a:t>
            </a:r>
            <a:r>
              <a:rPr lang="en-US" sz="1600" b="0" i="0" u="none" strike="noStrike" baseline="0" dirty="0"/>
              <a:t>) </a:t>
            </a:r>
            <a:r>
              <a:rPr lang="en-US" sz="1600" b="1" i="0" u="none" strike="noStrike" baseline="0" dirty="0"/>
              <a:t>AS</a:t>
            </a:r>
            <a:r>
              <a:rPr lang="en-US" sz="1600" b="0" i="0" u="none" strike="noStrike" baseline="0" dirty="0"/>
              <a:t> week, </a:t>
            </a:r>
            <a:r>
              <a:rPr lang="en-US" sz="1600" b="1" i="0" u="none" strike="noStrike" baseline="0" dirty="0"/>
              <a:t>COUNT</a:t>
            </a:r>
            <a:r>
              <a:rPr lang="en-US" sz="1600" b="0" i="0" u="none" strike="noStrike" baseline="0" dirty="0"/>
              <a:t>(*) </a:t>
            </a:r>
            <a:r>
              <a:rPr lang="en-US" sz="1600" b="1" i="0" u="none" strike="noStrike" baseline="0" dirty="0"/>
              <a:t>AS</a:t>
            </a:r>
            <a:r>
              <a:rPr lang="en-US" sz="1600" b="0" i="0" u="none" strike="noStrike" baseline="0" dirty="0"/>
              <a:t> </a:t>
            </a:r>
            <a:r>
              <a:rPr lang="en-US" sz="1600" b="0" i="0" u="none" strike="noStrike" baseline="0" dirty="0" err="1"/>
              <a:t>engagement_count</a:t>
            </a:r>
            <a:r>
              <a:rPr lang="en-US" sz="1600" b="0" i="0" u="none" strike="noStrike" baseline="0" dirty="0"/>
              <a:t> </a:t>
            </a:r>
          </a:p>
          <a:p>
            <a:r>
              <a:rPr lang="en-IN" sz="1600" b="1" i="0" u="none" strike="noStrike" baseline="0" dirty="0"/>
              <a:t>FROM</a:t>
            </a:r>
            <a:r>
              <a:rPr lang="en-IN" sz="1600" b="0" i="0" u="none" strike="noStrike" baseline="0" dirty="0"/>
              <a:t> events </a:t>
            </a:r>
          </a:p>
          <a:p>
            <a:r>
              <a:rPr lang="en-IN" sz="1600" b="1" i="0" u="none" strike="noStrike" baseline="0" dirty="0"/>
              <a:t>WHERE</a:t>
            </a:r>
            <a:r>
              <a:rPr lang="en-IN" sz="1600" b="0" i="0" u="none" strike="noStrike" baseline="0" dirty="0"/>
              <a:t> </a:t>
            </a:r>
            <a:r>
              <a:rPr lang="en-IN" sz="1600" b="0" i="0" u="none" strike="noStrike" baseline="0" dirty="0" err="1"/>
              <a:t>event_type</a:t>
            </a:r>
            <a:r>
              <a:rPr lang="en-IN" sz="1600" b="0" i="0" u="none" strike="noStrike" baseline="0" dirty="0"/>
              <a:t> = 'engagement' </a:t>
            </a:r>
          </a:p>
          <a:p>
            <a:r>
              <a:rPr lang="en-US" sz="1600" b="1" i="0" u="none" strike="noStrike" baseline="0" dirty="0"/>
              <a:t>GROUP</a:t>
            </a:r>
            <a:r>
              <a:rPr lang="en-US" sz="1600" b="0" i="0" u="none" strike="noStrike" baseline="0" dirty="0"/>
              <a:t> </a:t>
            </a:r>
            <a:r>
              <a:rPr lang="en-US" sz="1600" b="1" i="0" u="none" strike="noStrike" baseline="0" dirty="0"/>
              <a:t>BY</a:t>
            </a:r>
            <a:r>
              <a:rPr lang="en-US" sz="1600" b="0" i="0" u="none" strike="noStrike" baseline="0" dirty="0"/>
              <a:t> YEAR(</a:t>
            </a:r>
            <a:r>
              <a:rPr lang="en-US" sz="1600" b="0" i="0" u="none" strike="noStrike" baseline="0" dirty="0" err="1"/>
              <a:t>occurred_at</a:t>
            </a:r>
            <a:r>
              <a:rPr lang="en-US" sz="1600" b="0" i="0" u="none" strike="noStrike" baseline="0" dirty="0"/>
              <a:t>), WEEK(</a:t>
            </a:r>
            <a:r>
              <a:rPr lang="en-US" sz="1600" b="0" i="0" u="none" strike="noStrike" baseline="0" dirty="0" err="1"/>
              <a:t>occurred_at</a:t>
            </a:r>
            <a:r>
              <a:rPr lang="en-US" sz="1600" b="0" i="0" u="none" strike="noStrike" baseline="0" dirty="0"/>
              <a:t>), YEAR(</a:t>
            </a:r>
            <a:r>
              <a:rPr lang="en-US" sz="1600" b="0" i="0" u="none" strike="noStrike" baseline="0" dirty="0" err="1"/>
              <a:t>occurred_at</a:t>
            </a:r>
            <a:r>
              <a:rPr lang="en-US" sz="1600" b="0" i="0" u="none" strike="noStrike" baseline="0" dirty="0"/>
              <a:t>);</a:t>
            </a:r>
            <a:endParaRPr lang="en-IN" sz="1600" dirty="0"/>
          </a:p>
        </p:txBody>
      </p:sp>
      <p:pic>
        <p:nvPicPr>
          <p:cNvPr id="7" name="Picture 6">
            <a:extLst>
              <a:ext uri="{FF2B5EF4-FFF2-40B4-BE49-F238E27FC236}">
                <a16:creationId xmlns:a16="http://schemas.microsoft.com/office/drawing/2014/main" id="{A7110CFF-2BFF-A379-CEBF-811CEAFF3F41}"/>
              </a:ext>
            </a:extLst>
          </p:cNvPr>
          <p:cNvPicPr>
            <a:picLocks noChangeAspect="1"/>
          </p:cNvPicPr>
          <p:nvPr/>
        </p:nvPicPr>
        <p:blipFill>
          <a:blip r:embed="rId2"/>
          <a:stretch>
            <a:fillRect/>
          </a:stretch>
        </p:blipFill>
        <p:spPr>
          <a:xfrm>
            <a:off x="5928657" y="1527979"/>
            <a:ext cx="4232380" cy="4648983"/>
          </a:xfrm>
          <a:prstGeom prst="rect">
            <a:avLst/>
          </a:prstGeom>
        </p:spPr>
      </p:pic>
    </p:spTree>
    <p:extLst>
      <p:ext uri="{BB962C8B-B14F-4D97-AF65-F5344CB8AC3E}">
        <p14:creationId xmlns:p14="http://schemas.microsoft.com/office/powerpoint/2010/main" val="224674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4215B-1FFB-6748-D914-670F996C246D}"/>
              </a:ext>
            </a:extLst>
          </p:cNvPr>
          <p:cNvSpPr>
            <a:spLocks noGrp="1"/>
          </p:cNvSpPr>
          <p:nvPr>
            <p:ph idx="1"/>
          </p:nvPr>
        </p:nvSpPr>
        <p:spPr>
          <a:xfrm>
            <a:off x="597159" y="223935"/>
            <a:ext cx="10756641" cy="5953028"/>
          </a:xfrm>
        </p:spPr>
        <p:txBody>
          <a:bodyPr/>
          <a:lstStyle/>
          <a:p>
            <a:pPr marL="0" indent="0">
              <a:buNone/>
            </a:pPr>
            <a:r>
              <a:rPr lang="en-US" b="1" u="sng" dirty="0"/>
              <a:t>Result:-</a:t>
            </a:r>
          </a:p>
          <a:p>
            <a:pPr marL="0" indent="0">
              <a:buNone/>
            </a:pPr>
            <a:endParaRPr lang="en-IN" dirty="0"/>
          </a:p>
        </p:txBody>
      </p:sp>
      <p:graphicFrame>
        <p:nvGraphicFramePr>
          <p:cNvPr id="4" name="Chart 3">
            <a:extLst>
              <a:ext uri="{FF2B5EF4-FFF2-40B4-BE49-F238E27FC236}">
                <a16:creationId xmlns:a16="http://schemas.microsoft.com/office/drawing/2014/main" id="{AE7C8EFD-7800-DF39-0B26-920550108438}"/>
              </a:ext>
            </a:extLst>
          </p:cNvPr>
          <p:cNvGraphicFramePr>
            <a:graphicFrameLocks/>
          </p:cNvGraphicFramePr>
          <p:nvPr>
            <p:extLst>
              <p:ext uri="{D42A27DB-BD31-4B8C-83A1-F6EECF244321}">
                <p14:modId xmlns:p14="http://schemas.microsoft.com/office/powerpoint/2010/main" val="1516184587"/>
              </p:ext>
            </p:extLst>
          </p:nvPr>
        </p:nvGraphicFramePr>
        <p:xfrm>
          <a:off x="1278293" y="1184559"/>
          <a:ext cx="9106677" cy="4040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637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AA9BD-4073-C1FB-F418-BFD328A31B4F}"/>
              </a:ext>
            </a:extLst>
          </p:cNvPr>
          <p:cNvSpPr>
            <a:spLocks noGrp="1"/>
          </p:cNvSpPr>
          <p:nvPr>
            <p:ph idx="1"/>
          </p:nvPr>
        </p:nvSpPr>
        <p:spPr>
          <a:xfrm>
            <a:off x="410547" y="363894"/>
            <a:ext cx="11402008" cy="6092890"/>
          </a:xfrm>
        </p:spPr>
        <p:txBody>
          <a:bodyPr/>
          <a:lstStyle/>
          <a:p>
            <a:pPr marL="0" indent="0" algn="l">
              <a:buNone/>
            </a:pPr>
            <a:r>
              <a:rPr lang="en-US" sz="2000" b="1" u="sng" dirty="0"/>
              <a:t>B.</a:t>
            </a:r>
            <a:r>
              <a:rPr lang="en-US" sz="2000" b="1" i="0" u="sng" dirty="0">
                <a:effectLst/>
              </a:rPr>
              <a:t> User Growth Analysis:</a:t>
            </a:r>
            <a:r>
              <a:rPr lang="en-US" sz="2000" b="0" i="0" u="sng" dirty="0">
                <a:effectLst/>
              </a:rPr>
              <a:t> </a:t>
            </a:r>
            <a:r>
              <a:rPr lang="en-US" sz="2000" b="0" i="0" dirty="0">
                <a:effectLst/>
              </a:rPr>
              <a:t>Analyze the growth of users over time for a product.</a:t>
            </a:r>
          </a:p>
          <a:p>
            <a:pPr marL="0" indent="0" algn="l">
              <a:buNone/>
            </a:pPr>
            <a:r>
              <a:rPr lang="en-US" sz="2000" b="1" i="0" u="sng" dirty="0">
                <a:effectLst/>
              </a:rPr>
              <a:t>Task: </a:t>
            </a:r>
            <a:r>
              <a:rPr lang="en-US" sz="2000" b="0" i="0" dirty="0">
                <a:effectLst/>
              </a:rPr>
              <a:t>Write an SQL query to calculate the user growth for the product.</a:t>
            </a:r>
          </a:p>
          <a:p>
            <a:pPr marL="0" indent="0" algn="l">
              <a:buNone/>
            </a:pPr>
            <a:endParaRPr lang="en-US" sz="2000" dirty="0"/>
          </a:p>
          <a:p>
            <a:pPr marL="0" indent="0" algn="l">
              <a:buNone/>
            </a:pPr>
            <a:r>
              <a:rPr lang="en-US" sz="2000" b="1" i="0" u="sng" dirty="0">
                <a:effectLst/>
              </a:rPr>
              <a:t>SQL Query</a:t>
            </a:r>
            <a:r>
              <a:rPr lang="en-US" sz="2000" b="0" i="0" dirty="0">
                <a:effectLst/>
              </a:rPr>
              <a:t>:-</a:t>
            </a:r>
          </a:p>
          <a:p>
            <a:pPr marL="0" indent="0" algn="l">
              <a:buNone/>
            </a:pPr>
            <a:endParaRPr lang="en-US" sz="2000" b="0" i="0" dirty="0">
              <a:effectLst/>
            </a:endParaRPr>
          </a:p>
          <a:p>
            <a:pPr marL="0" indent="0" algn="l">
              <a:buNone/>
            </a:pPr>
            <a:endParaRPr lang="en-US" sz="2000" b="0" i="0" dirty="0">
              <a:effectLst/>
            </a:endParaRPr>
          </a:p>
          <a:p>
            <a:pPr marL="0" indent="0">
              <a:buNone/>
            </a:pPr>
            <a:endParaRPr lang="en-IN" dirty="0"/>
          </a:p>
        </p:txBody>
      </p:sp>
      <p:sp>
        <p:nvSpPr>
          <p:cNvPr id="4" name="TextBox 3">
            <a:extLst>
              <a:ext uri="{FF2B5EF4-FFF2-40B4-BE49-F238E27FC236}">
                <a16:creationId xmlns:a16="http://schemas.microsoft.com/office/drawing/2014/main" id="{A9FC7956-E3E4-D40A-D323-20658479022D}"/>
              </a:ext>
            </a:extLst>
          </p:cNvPr>
          <p:cNvSpPr txBox="1"/>
          <p:nvPr/>
        </p:nvSpPr>
        <p:spPr>
          <a:xfrm>
            <a:off x="410547" y="2013621"/>
            <a:ext cx="3289041" cy="2462213"/>
          </a:xfrm>
          <a:prstGeom prst="rect">
            <a:avLst/>
          </a:prstGeom>
          <a:noFill/>
        </p:spPr>
        <p:txBody>
          <a:bodyPr wrap="square" rtlCol="0">
            <a:spAutoFit/>
          </a:bodyPr>
          <a:lstStyle/>
          <a:p>
            <a:r>
              <a:rPr lang="en-US" sz="1400" b="1" dirty="0"/>
              <a:t>SELECT</a:t>
            </a:r>
            <a:r>
              <a:rPr lang="en-US" sz="1400" dirty="0"/>
              <a:t> DATE_FORMAT(</a:t>
            </a:r>
            <a:r>
              <a:rPr lang="en-US" sz="1400" dirty="0" err="1"/>
              <a:t>created_at</a:t>
            </a:r>
            <a:r>
              <a:rPr lang="en-US" sz="1400" dirty="0"/>
              <a:t>, '%Y-%m') </a:t>
            </a:r>
            <a:r>
              <a:rPr lang="en-US" sz="1400" b="1" dirty="0"/>
              <a:t>AS</a:t>
            </a:r>
            <a:r>
              <a:rPr lang="en-US" sz="1400" dirty="0"/>
              <a:t> month, </a:t>
            </a:r>
            <a:r>
              <a:rPr lang="en-US" sz="1400" b="1" dirty="0"/>
              <a:t>COUNT</a:t>
            </a:r>
            <a:r>
              <a:rPr lang="en-US" sz="1400" dirty="0"/>
              <a:t>(</a:t>
            </a:r>
            <a:r>
              <a:rPr lang="en-US" sz="1400" b="1" dirty="0"/>
              <a:t>DISTINCT</a:t>
            </a:r>
            <a:r>
              <a:rPr lang="en-US" sz="1400" dirty="0"/>
              <a:t> </a:t>
            </a:r>
            <a:r>
              <a:rPr lang="en-US" sz="1400" dirty="0" err="1"/>
              <a:t>user_id</a:t>
            </a:r>
            <a:r>
              <a:rPr lang="en-US" sz="1400" dirty="0"/>
              <a:t>) </a:t>
            </a:r>
            <a:r>
              <a:rPr lang="en-US" sz="1400" b="1" dirty="0"/>
              <a:t>AS</a:t>
            </a:r>
            <a:r>
              <a:rPr lang="en-US" sz="1400" dirty="0"/>
              <a:t> </a:t>
            </a:r>
            <a:r>
              <a:rPr lang="en-US" sz="1400" dirty="0" err="1"/>
              <a:t>user_growth</a:t>
            </a:r>
            <a:r>
              <a:rPr lang="en-US" sz="1400" dirty="0"/>
              <a:t>, </a:t>
            </a:r>
            <a:r>
              <a:rPr lang="en-US" sz="1400" b="1" dirty="0"/>
              <a:t>ROUND</a:t>
            </a:r>
            <a:r>
              <a:rPr lang="en-US" sz="1400" dirty="0"/>
              <a:t>((</a:t>
            </a:r>
            <a:r>
              <a:rPr lang="en-US" sz="1400" b="1" dirty="0"/>
              <a:t>COUNT</a:t>
            </a:r>
            <a:r>
              <a:rPr lang="en-US" sz="1400" dirty="0"/>
              <a:t>(</a:t>
            </a:r>
            <a:r>
              <a:rPr lang="en-US" sz="1400" b="1" dirty="0"/>
              <a:t>DISTINCT</a:t>
            </a:r>
            <a:r>
              <a:rPr lang="en-US" sz="1400" dirty="0"/>
              <a:t> </a:t>
            </a:r>
            <a:r>
              <a:rPr lang="en-US" sz="1400" dirty="0" err="1"/>
              <a:t>user_id</a:t>
            </a:r>
            <a:r>
              <a:rPr lang="en-US" sz="1400" dirty="0"/>
              <a:t>) - </a:t>
            </a:r>
            <a:r>
              <a:rPr lang="en-US" sz="1400" b="1" dirty="0"/>
              <a:t>LAG</a:t>
            </a:r>
            <a:r>
              <a:rPr lang="en-US" sz="1400" dirty="0"/>
              <a:t>(</a:t>
            </a:r>
            <a:r>
              <a:rPr lang="en-US" sz="1400" b="1" dirty="0"/>
              <a:t>COUNT</a:t>
            </a:r>
            <a:r>
              <a:rPr lang="en-US" sz="1400" dirty="0"/>
              <a:t>(</a:t>
            </a:r>
            <a:r>
              <a:rPr lang="en-US" sz="1400" b="1" dirty="0"/>
              <a:t>DISTINCT</a:t>
            </a:r>
            <a:r>
              <a:rPr lang="en-US" sz="1400" dirty="0"/>
              <a:t> </a:t>
            </a:r>
            <a:r>
              <a:rPr lang="en-US" sz="1400" dirty="0" err="1"/>
              <a:t>user_id</a:t>
            </a:r>
            <a:r>
              <a:rPr lang="en-US" sz="1400" dirty="0"/>
              <a:t>)) </a:t>
            </a:r>
            <a:r>
              <a:rPr lang="en-US" sz="1400" b="1" dirty="0"/>
              <a:t>OVER</a:t>
            </a:r>
            <a:r>
              <a:rPr lang="en-US" sz="1400" dirty="0"/>
              <a:t>(</a:t>
            </a:r>
            <a:r>
              <a:rPr lang="en-US" sz="1400" b="1" dirty="0"/>
              <a:t>ORDER</a:t>
            </a:r>
            <a:r>
              <a:rPr lang="en-US" sz="1400" dirty="0"/>
              <a:t> </a:t>
            </a:r>
            <a:r>
              <a:rPr lang="en-US" sz="1400" b="1" dirty="0"/>
              <a:t>BY</a:t>
            </a:r>
            <a:r>
              <a:rPr lang="en-US" sz="1400" dirty="0"/>
              <a:t> DATE_FORMAT(</a:t>
            </a:r>
            <a:r>
              <a:rPr lang="en-US" sz="1400" dirty="0" err="1"/>
              <a:t>created_at</a:t>
            </a:r>
            <a:r>
              <a:rPr lang="en-US" sz="1400" dirty="0"/>
              <a:t>, '%Y-%m'))) / </a:t>
            </a:r>
            <a:r>
              <a:rPr lang="en-US" sz="1400" b="1" dirty="0"/>
              <a:t>LAG</a:t>
            </a:r>
            <a:r>
              <a:rPr lang="en-US" sz="1400" dirty="0"/>
              <a:t>(</a:t>
            </a:r>
            <a:r>
              <a:rPr lang="en-US" sz="1400" b="1" dirty="0"/>
              <a:t>COUNT</a:t>
            </a:r>
            <a:r>
              <a:rPr lang="en-US" sz="1400" dirty="0"/>
              <a:t>(</a:t>
            </a:r>
            <a:r>
              <a:rPr lang="en-US" sz="1400" b="1" dirty="0"/>
              <a:t>DISTINCT</a:t>
            </a:r>
            <a:r>
              <a:rPr lang="en-US" sz="1400" dirty="0"/>
              <a:t> </a:t>
            </a:r>
            <a:r>
              <a:rPr lang="en-US" sz="1400" dirty="0" err="1"/>
              <a:t>user_id</a:t>
            </a:r>
            <a:r>
              <a:rPr lang="en-US" sz="1400" dirty="0"/>
              <a:t>))</a:t>
            </a:r>
            <a:r>
              <a:rPr lang="en-US" sz="1400" b="1" dirty="0"/>
              <a:t>OVER</a:t>
            </a:r>
            <a:r>
              <a:rPr lang="en-US" sz="1400" dirty="0"/>
              <a:t> (</a:t>
            </a:r>
            <a:r>
              <a:rPr lang="en-US" sz="1400" b="1" dirty="0"/>
              <a:t>ORDER</a:t>
            </a:r>
            <a:r>
              <a:rPr lang="en-US" sz="1400" dirty="0"/>
              <a:t> </a:t>
            </a:r>
            <a:r>
              <a:rPr lang="en-US" sz="1400" b="1" dirty="0"/>
              <a:t>BY</a:t>
            </a:r>
            <a:r>
              <a:rPr lang="en-US" sz="1400" dirty="0"/>
              <a:t> DATE_FORMAT(</a:t>
            </a:r>
            <a:r>
              <a:rPr lang="en-US" sz="1400" dirty="0" err="1"/>
              <a:t>created_at</a:t>
            </a:r>
            <a:r>
              <a:rPr lang="en-US" sz="1400" dirty="0"/>
              <a:t>, '%Y-%m')) * 100, 1) </a:t>
            </a:r>
            <a:r>
              <a:rPr lang="en-US" sz="1400" b="1" dirty="0"/>
              <a:t>AS</a:t>
            </a:r>
            <a:r>
              <a:rPr lang="en-US" sz="1400" dirty="0"/>
              <a:t> </a:t>
            </a:r>
            <a:r>
              <a:rPr lang="en-US" sz="1400" dirty="0" err="1"/>
              <a:t>growth_rate</a:t>
            </a:r>
            <a:r>
              <a:rPr lang="en-US" sz="1400" dirty="0"/>
              <a:t> </a:t>
            </a:r>
            <a:r>
              <a:rPr lang="en-US" sz="1400" b="1" dirty="0"/>
              <a:t>FROM</a:t>
            </a:r>
            <a:r>
              <a:rPr lang="en-US" sz="1400" dirty="0"/>
              <a:t> users </a:t>
            </a:r>
            <a:r>
              <a:rPr lang="en-US" sz="1400" b="1" dirty="0"/>
              <a:t>GROUP</a:t>
            </a:r>
            <a:r>
              <a:rPr lang="en-US" sz="1400" dirty="0"/>
              <a:t> </a:t>
            </a:r>
            <a:r>
              <a:rPr lang="en-US" sz="1400" b="1" dirty="0"/>
              <a:t>BY</a:t>
            </a:r>
            <a:r>
              <a:rPr lang="en-US" sz="1400" dirty="0"/>
              <a:t> month </a:t>
            </a:r>
            <a:r>
              <a:rPr lang="en-US" sz="1400" b="1" dirty="0"/>
              <a:t>ORDER</a:t>
            </a:r>
            <a:r>
              <a:rPr lang="en-US" sz="1400" dirty="0"/>
              <a:t> </a:t>
            </a:r>
            <a:r>
              <a:rPr lang="en-US" sz="1400" b="1" dirty="0"/>
              <a:t>BY</a:t>
            </a:r>
            <a:r>
              <a:rPr lang="en-US" sz="1400" dirty="0"/>
              <a:t> month;</a:t>
            </a:r>
            <a:endParaRPr lang="en-IN" sz="1400" dirty="0"/>
          </a:p>
        </p:txBody>
      </p:sp>
      <p:pic>
        <p:nvPicPr>
          <p:cNvPr id="6" name="Picture 5">
            <a:extLst>
              <a:ext uri="{FF2B5EF4-FFF2-40B4-BE49-F238E27FC236}">
                <a16:creationId xmlns:a16="http://schemas.microsoft.com/office/drawing/2014/main" id="{3917AD13-FA0C-B4B9-FDF7-33577FF15901}"/>
              </a:ext>
            </a:extLst>
          </p:cNvPr>
          <p:cNvPicPr>
            <a:picLocks noChangeAspect="1"/>
          </p:cNvPicPr>
          <p:nvPr/>
        </p:nvPicPr>
        <p:blipFill>
          <a:blip r:embed="rId2"/>
          <a:stretch>
            <a:fillRect/>
          </a:stretch>
        </p:blipFill>
        <p:spPr>
          <a:xfrm>
            <a:off x="6637175" y="1427584"/>
            <a:ext cx="3589176" cy="4002832"/>
          </a:xfrm>
          <a:prstGeom prst="rect">
            <a:avLst/>
          </a:prstGeom>
        </p:spPr>
      </p:pic>
    </p:spTree>
    <p:extLst>
      <p:ext uri="{BB962C8B-B14F-4D97-AF65-F5344CB8AC3E}">
        <p14:creationId xmlns:p14="http://schemas.microsoft.com/office/powerpoint/2010/main" val="28397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A8A18-D9BF-F0D2-2742-108CFB23A275}"/>
              </a:ext>
            </a:extLst>
          </p:cNvPr>
          <p:cNvSpPr>
            <a:spLocks noGrp="1"/>
          </p:cNvSpPr>
          <p:nvPr>
            <p:ph idx="1"/>
          </p:nvPr>
        </p:nvSpPr>
        <p:spPr>
          <a:xfrm>
            <a:off x="251927" y="289248"/>
            <a:ext cx="11653934" cy="6204857"/>
          </a:xfrm>
        </p:spPr>
        <p:txBody>
          <a:bodyPr>
            <a:normAutofit/>
          </a:bodyPr>
          <a:lstStyle/>
          <a:p>
            <a:pPr marL="0" indent="0" algn="l">
              <a:buNone/>
            </a:pPr>
            <a:r>
              <a:rPr lang="en-US" sz="2000" b="1" i="0" u="sng" dirty="0">
                <a:effectLst/>
              </a:rPr>
              <a:t>C. </a:t>
            </a:r>
            <a:r>
              <a:rPr lang="en-US" sz="1800" b="1" i="0" u="sng" dirty="0">
                <a:effectLst/>
              </a:rPr>
              <a:t>Weekly Retention Analysis</a:t>
            </a:r>
            <a:r>
              <a:rPr lang="en-US" sz="2000" b="1" i="0" dirty="0">
                <a:effectLst/>
              </a:rPr>
              <a:t>: </a:t>
            </a:r>
            <a:r>
              <a:rPr lang="en-US" sz="1800" b="0" i="0" dirty="0">
                <a:effectLst/>
              </a:rPr>
              <a:t>Analyze the retention of users on a weekly basis after signing up for a product.</a:t>
            </a:r>
          </a:p>
          <a:p>
            <a:pPr marL="0" indent="0" algn="l">
              <a:buNone/>
            </a:pPr>
            <a:r>
              <a:rPr lang="en-US" sz="1800" b="1" i="0" u="sng" dirty="0">
                <a:effectLst/>
              </a:rPr>
              <a:t>Task:</a:t>
            </a:r>
            <a:r>
              <a:rPr lang="en-US" sz="1800" b="0" i="0" dirty="0">
                <a:effectLst/>
              </a:rPr>
              <a:t> Write an SQL query to calculate the weekly retention of users based on their sign-up cohort.</a:t>
            </a:r>
          </a:p>
          <a:p>
            <a:pPr marL="0" indent="0">
              <a:buNone/>
            </a:pPr>
            <a:r>
              <a:rPr lang="en-IN" sz="1800" b="1" u="sng" dirty="0"/>
              <a:t>SQL Query:-</a:t>
            </a:r>
          </a:p>
          <a:p>
            <a:pPr marL="0" indent="0">
              <a:buNone/>
            </a:pPr>
            <a:endParaRPr lang="en-IN" sz="2000" b="1" u="sng" dirty="0"/>
          </a:p>
          <a:p>
            <a:pPr marL="0" indent="0">
              <a:buNone/>
            </a:pPr>
            <a:endParaRPr lang="en-IN" sz="2000" b="1" u="sng" dirty="0"/>
          </a:p>
          <a:p>
            <a:pPr marL="0" indent="0">
              <a:buNone/>
            </a:pPr>
            <a:endParaRPr lang="en-IN" sz="2000" b="1" u="sng" dirty="0"/>
          </a:p>
          <a:p>
            <a:pPr marL="0" indent="0">
              <a:buNone/>
            </a:pPr>
            <a:endParaRPr lang="en-IN" sz="2000" b="1" u="sng" dirty="0"/>
          </a:p>
          <a:p>
            <a:pPr marL="0" indent="0">
              <a:buNone/>
            </a:pPr>
            <a:endParaRPr lang="en-IN" sz="2000" b="1" u="sng" dirty="0"/>
          </a:p>
          <a:p>
            <a:pPr marL="0" indent="0">
              <a:buNone/>
            </a:pPr>
            <a:endParaRPr lang="en-IN" sz="2000" b="1" u="sng" dirty="0"/>
          </a:p>
          <a:p>
            <a:pPr marL="0" indent="0">
              <a:buNone/>
            </a:pPr>
            <a:endParaRPr lang="en-IN" sz="2000" b="1" u="sng" dirty="0"/>
          </a:p>
          <a:p>
            <a:pPr marL="0" indent="0">
              <a:buNone/>
            </a:pPr>
            <a:endParaRPr lang="en-IN" sz="2000" b="1" u="sng" dirty="0"/>
          </a:p>
          <a:p>
            <a:pPr marL="0" indent="0">
              <a:buNone/>
            </a:pPr>
            <a:endParaRPr lang="en-IN" sz="2000" b="1" u="sng" dirty="0"/>
          </a:p>
          <a:p>
            <a:pPr marL="0" indent="0">
              <a:buNone/>
            </a:pPr>
            <a:r>
              <a:rPr lang="en-IN" sz="2000" b="1" u="sng" dirty="0"/>
              <a:t>Result:-</a:t>
            </a:r>
          </a:p>
          <a:p>
            <a:pPr marL="0" indent="0">
              <a:buNone/>
            </a:pPr>
            <a:r>
              <a:rPr lang="en-IN" sz="2000" dirty="0"/>
              <a:t>Link for the full result:-</a:t>
            </a:r>
            <a:r>
              <a:rPr lang="en-IN" sz="1400" dirty="0">
                <a:hlinkClick r:id="rId2"/>
              </a:rPr>
              <a:t> Retention rate result.xlsx</a:t>
            </a:r>
            <a:endParaRPr lang="en-IN" sz="2000" dirty="0"/>
          </a:p>
          <a:p>
            <a:pPr marL="0" indent="0">
              <a:buNone/>
            </a:pPr>
            <a:endParaRPr lang="en-IN" dirty="0"/>
          </a:p>
        </p:txBody>
      </p:sp>
      <p:sp>
        <p:nvSpPr>
          <p:cNvPr id="4" name="TextBox 3">
            <a:extLst>
              <a:ext uri="{FF2B5EF4-FFF2-40B4-BE49-F238E27FC236}">
                <a16:creationId xmlns:a16="http://schemas.microsoft.com/office/drawing/2014/main" id="{B32627F5-BADD-66D1-851D-D560ABC234A0}"/>
              </a:ext>
            </a:extLst>
          </p:cNvPr>
          <p:cNvSpPr txBox="1"/>
          <p:nvPr/>
        </p:nvSpPr>
        <p:spPr>
          <a:xfrm>
            <a:off x="251927" y="1735492"/>
            <a:ext cx="3974840" cy="1169551"/>
          </a:xfrm>
          <a:prstGeom prst="rect">
            <a:avLst/>
          </a:prstGeom>
          <a:noFill/>
        </p:spPr>
        <p:txBody>
          <a:bodyPr wrap="square" rtlCol="0">
            <a:spAutoFit/>
          </a:bodyPr>
          <a:lstStyle/>
          <a:p>
            <a:r>
              <a:rPr lang="en-US" sz="1400" b="1" dirty="0"/>
              <a:t>SELECT</a:t>
            </a:r>
            <a:r>
              <a:rPr lang="en-US" sz="1400" dirty="0"/>
              <a:t> </a:t>
            </a:r>
            <a:r>
              <a:rPr lang="en-US" sz="1400" b="1" dirty="0"/>
              <a:t>EXTRACT</a:t>
            </a:r>
            <a:r>
              <a:rPr lang="en-US" sz="1400" dirty="0"/>
              <a:t>(year </a:t>
            </a:r>
            <a:r>
              <a:rPr lang="en-US" sz="1400" b="1" dirty="0"/>
              <a:t>FROM</a:t>
            </a:r>
            <a:r>
              <a:rPr lang="en-US" sz="1400" dirty="0"/>
              <a:t> </a:t>
            </a:r>
            <a:r>
              <a:rPr lang="en-US" sz="1400" dirty="0" err="1"/>
              <a:t>occured_at</a:t>
            </a:r>
            <a:r>
              <a:rPr lang="en-US" sz="1400" dirty="0"/>
              <a:t>) </a:t>
            </a:r>
          </a:p>
          <a:p>
            <a:r>
              <a:rPr lang="en-US" sz="1400" b="1" dirty="0"/>
              <a:t>AS</a:t>
            </a:r>
            <a:r>
              <a:rPr lang="en-US" sz="1400" dirty="0"/>
              <a:t> Year, </a:t>
            </a:r>
            <a:r>
              <a:rPr lang="en-US" sz="1400" b="1" dirty="0"/>
              <a:t>EXTRACT</a:t>
            </a:r>
            <a:r>
              <a:rPr lang="en-US" sz="1400" dirty="0"/>
              <a:t>(week </a:t>
            </a:r>
            <a:r>
              <a:rPr lang="en-US" sz="1400" b="1" dirty="0"/>
              <a:t>FROM</a:t>
            </a:r>
            <a:r>
              <a:rPr lang="en-US" sz="1400" dirty="0"/>
              <a:t> </a:t>
            </a:r>
            <a:r>
              <a:rPr lang="en-US" sz="1400" dirty="0" err="1"/>
              <a:t>occured_at</a:t>
            </a:r>
            <a:r>
              <a:rPr lang="en-US" sz="1400" dirty="0"/>
              <a:t>) </a:t>
            </a:r>
          </a:p>
          <a:p>
            <a:r>
              <a:rPr lang="en-US" sz="1400" b="1" dirty="0"/>
              <a:t>AS</a:t>
            </a:r>
            <a:r>
              <a:rPr lang="en-US" sz="1400" dirty="0"/>
              <a:t> Week, device, </a:t>
            </a:r>
            <a:r>
              <a:rPr lang="en-US" sz="1400" b="1" dirty="0"/>
              <a:t>COUNT</a:t>
            </a:r>
            <a:r>
              <a:rPr lang="en-US" sz="1400" dirty="0"/>
              <a:t>(</a:t>
            </a:r>
            <a:r>
              <a:rPr lang="en-US" sz="1400" b="1" dirty="0"/>
              <a:t>DISTINCT</a:t>
            </a:r>
            <a:r>
              <a:rPr lang="en-US" sz="1400" dirty="0"/>
              <a:t>(</a:t>
            </a:r>
            <a:r>
              <a:rPr lang="en-US" sz="1400" dirty="0" err="1"/>
              <a:t>user_id</a:t>
            </a:r>
            <a:r>
              <a:rPr lang="en-US" sz="1400" dirty="0"/>
              <a:t>)) </a:t>
            </a:r>
            <a:r>
              <a:rPr lang="en-US" sz="1400" b="1" dirty="0"/>
              <a:t>as</a:t>
            </a:r>
            <a:r>
              <a:rPr lang="en-US" sz="1400" dirty="0"/>
              <a:t> </a:t>
            </a:r>
            <a:r>
              <a:rPr lang="en-US" sz="1400" dirty="0" err="1"/>
              <a:t>Device_no</a:t>
            </a:r>
            <a:r>
              <a:rPr lang="en-US" sz="1400" dirty="0"/>
              <a:t> </a:t>
            </a:r>
            <a:r>
              <a:rPr lang="en-US" sz="1400" b="1" dirty="0"/>
              <a:t>FROM</a:t>
            </a:r>
            <a:r>
              <a:rPr lang="en-US" sz="1400" dirty="0"/>
              <a:t> events </a:t>
            </a:r>
            <a:r>
              <a:rPr lang="en-US" sz="1400" b="1" dirty="0"/>
              <a:t>WHERE</a:t>
            </a:r>
            <a:r>
              <a:rPr lang="en-US" sz="1400" dirty="0"/>
              <a:t> </a:t>
            </a:r>
            <a:r>
              <a:rPr lang="en-US" sz="1400" dirty="0" err="1"/>
              <a:t>event_type</a:t>
            </a:r>
            <a:r>
              <a:rPr lang="en-US" sz="1400" dirty="0"/>
              <a:t> = 'engagement' </a:t>
            </a:r>
            <a:r>
              <a:rPr lang="en-US" sz="1400" b="1" dirty="0"/>
              <a:t>GROUP</a:t>
            </a:r>
            <a:r>
              <a:rPr lang="en-US" sz="1400" dirty="0"/>
              <a:t> </a:t>
            </a:r>
            <a:r>
              <a:rPr lang="en-US" sz="1400" b="1" dirty="0"/>
              <a:t>BY</a:t>
            </a:r>
            <a:r>
              <a:rPr lang="en-US" sz="1400" dirty="0"/>
              <a:t> 1,2,3 </a:t>
            </a:r>
            <a:r>
              <a:rPr lang="en-US" sz="1400" b="1" dirty="0"/>
              <a:t>ORDER</a:t>
            </a:r>
            <a:r>
              <a:rPr lang="en-US" sz="1400" dirty="0"/>
              <a:t> </a:t>
            </a:r>
            <a:r>
              <a:rPr lang="en-US" sz="1400" b="1" dirty="0"/>
              <a:t>BY</a:t>
            </a:r>
            <a:r>
              <a:rPr lang="en-US" sz="1400" dirty="0"/>
              <a:t> 1,2,3 </a:t>
            </a:r>
            <a:r>
              <a:rPr lang="en-US" sz="1400" b="1" dirty="0"/>
              <a:t>ASC</a:t>
            </a:r>
            <a:r>
              <a:rPr lang="en-US" sz="1400" dirty="0"/>
              <a:t>;</a:t>
            </a:r>
            <a:endParaRPr lang="en-IN" sz="1400" dirty="0"/>
          </a:p>
        </p:txBody>
      </p:sp>
      <p:pic>
        <p:nvPicPr>
          <p:cNvPr id="6" name="Picture 5">
            <a:extLst>
              <a:ext uri="{FF2B5EF4-FFF2-40B4-BE49-F238E27FC236}">
                <a16:creationId xmlns:a16="http://schemas.microsoft.com/office/drawing/2014/main" id="{0AB2E50C-A378-ACAC-444A-9EE7DAE11BD1}"/>
              </a:ext>
            </a:extLst>
          </p:cNvPr>
          <p:cNvPicPr>
            <a:picLocks noChangeAspect="1"/>
          </p:cNvPicPr>
          <p:nvPr/>
        </p:nvPicPr>
        <p:blipFill>
          <a:blip r:embed="rId3"/>
          <a:stretch>
            <a:fillRect/>
          </a:stretch>
        </p:blipFill>
        <p:spPr>
          <a:xfrm>
            <a:off x="4122250" y="1268010"/>
            <a:ext cx="2629128" cy="3555894"/>
          </a:xfrm>
          <a:prstGeom prst="rect">
            <a:avLst/>
          </a:prstGeom>
        </p:spPr>
      </p:pic>
      <p:pic>
        <p:nvPicPr>
          <p:cNvPr id="8" name="Picture 7">
            <a:extLst>
              <a:ext uri="{FF2B5EF4-FFF2-40B4-BE49-F238E27FC236}">
                <a16:creationId xmlns:a16="http://schemas.microsoft.com/office/drawing/2014/main" id="{B5F9A7B7-47A0-914E-8383-3CD3CD0DAA94}"/>
              </a:ext>
            </a:extLst>
          </p:cNvPr>
          <p:cNvPicPr>
            <a:picLocks noChangeAspect="1"/>
          </p:cNvPicPr>
          <p:nvPr/>
        </p:nvPicPr>
        <p:blipFill>
          <a:blip r:embed="rId4"/>
          <a:stretch>
            <a:fillRect/>
          </a:stretch>
        </p:blipFill>
        <p:spPr>
          <a:xfrm>
            <a:off x="6612649" y="1268010"/>
            <a:ext cx="2636748" cy="3520745"/>
          </a:xfrm>
          <a:prstGeom prst="rect">
            <a:avLst/>
          </a:prstGeom>
        </p:spPr>
      </p:pic>
      <p:pic>
        <p:nvPicPr>
          <p:cNvPr id="10" name="Picture 9">
            <a:extLst>
              <a:ext uri="{FF2B5EF4-FFF2-40B4-BE49-F238E27FC236}">
                <a16:creationId xmlns:a16="http://schemas.microsoft.com/office/drawing/2014/main" id="{C6CA0451-974D-0C3F-2924-C7C09F5B81AB}"/>
              </a:ext>
            </a:extLst>
          </p:cNvPr>
          <p:cNvPicPr>
            <a:picLocks noChangeAspect="1"/>
          </p:cNvPicPr>
          <p:nvPr/>
        </p:nvPicPr>
        <p:blipFill>
          <a:blip r:embed="rId5"/>
          <a:stretch>
            <a:fillRect/>
          </a:stretch>
        </p:blipFill>
        <p:spPr>
          <a:xfrm>
            <a:off x="9341428" y="1268011"/>
            <a:ext cx="2598645" cy="3520745"/>
          </a:xfrm>
          <a:prstGeom prst="rect">
            <a:avLst/>
          </a:prstGeom>
        </p:spPr>
      </p:pic>
    </p:spTree>
    <p:extLst>
      <p:ext uri="{BB962C8B-B14F-4D97-AF65-F5344CB8AC3E}">
        <p14:creationId xmlns:p14="http://schemas.microsoft.com/office/powerpoint/2010/main" val="380869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F3118-1170-B25C-48D6-3F78FC9C6390}"/>
              </a:ext>
            </a:extLst>
          </p:cNvPr>
          <p:cNvSpPr>
            <a:spLocks noGrp="1"/>
          </p:cNvSpPr>
          <p:nvPr>
            <p:ph idx="1"/>
          </p:nvPr>
        </p:nvSpPr>
        <p:spPr>
          <a:xfrm>
            <a:off x="382555" y="167951"/>
            <a:ext cx="10971245" cy="6009012"/>
          </a:xfrm>
        </p:spPr>
        <p:txBody>
          <a:bodyPr>
            <a:normAutofit/>
          </a:bodyPr>
          <a:lstStyle/>
          <a:p>
            <a:pPr marL="0" indent="0" algn="l">
              <a:buNone/>
            </a:pPr>
            <a:r>
              <a:rPr lang="en-US" sz="1800" b="1" i="0" dirty="0">
                <a:effectLst/>
              </a:rPr>
              <a:t>D</a:t>
            </a:r>
            <a:r>
              <a:rPr lang="en-US" sz="1800" b="1" i="0" u="sng" dirty="0">
                <a:effectLst/>
              </a:rPr>
              <a:t>. Weekly Engagement Per Device</a:t>
            </a:r>
            <a:r>
              <a:rPr lang="en-US" sz="1800" b="1" i="0" dirty="0">
                <a:effectLst/>
              </a:rPr>
              <a:t>: </a:t>
            </a:r>
            <a:r>
              <a:rPr lang="en-US" sz="1800" b="0" i="0" dirty="0">
                <a:effectLst/>
              </a:rPr>
              <a:t>Measure the activeness of users on a weekly basis per device.</a:t>
            </a:r>
          </a:p>
          <a:p>
            <a:pPr marL="0" indent="0" algn="l">
              <a:buNone/>
            </a:pPr>
            <a:r>
              <a:rPr lang="en-US" sz="1800" b="1" i="0" u="sng" dirty="0">
                <a:effectLst/>
              </a:rPr>
              <a:t>Task:</a:t>
            </a:r>
            <a:r>
              <a:rPr lang="en-US" sz="1800" b="0" i="0" dirty="0">
                <a:effectLst/>
              </a:rPr>
              <a:t> Write an SQL query to calculate the weekly engagement per device.</a:t>
            </a:r>
          </a:p>
          <a:p>
            <a:pPr marL="0" indent="0">
              <a:buNone/>
            </a:pPr>
            <a:r>
              <a:rPr lang="en-IN" sz="2000" b="1" u="sng" dirty="0"/>
              <a:t>SQL Query</a:t>
            </a:r>
            <a:r>
              <a:rPr lang="en-IN" sz="2400" b="1" u="sng" dirty="0"/>
              <a:t>:</a:t>
            </a:r>
          </a:p>
          <a:p>
            <a:pPr marL="0" indent="0">
              <a:buNone/>
            </a:pPr>
            <a:endParaRPr lang="en-IN" sz="2400" b="1" u="sng" dirty="0"/>
          </a:p>
          <a:p>
            <a:pPr marL="0" indent="0">
              <a:buNone/>
            </a:pPr>
            <a:endParaRPr lang="en-IN" sz="2400" b="1" u="sng" dirty="0"/>
          </a:p>
          <a:p>
            <a:pPr marL="0" indent="0">
              <a:buNone/>
            </a:pPr>
            <a:endParaRPr lang="en-IN" sz="2400" b="1" u="sng" dirty="0"/>
          </a:p>
          <a:p>
            <a:pPr marL="0" indent="0">
              <a:buNone/>
            </a:pPr>
            <a:endParaRPr lang="en-IN" sz="2400" b="1" u="sng" dirty="0"/>
          </a:p>
          <a:p>
            <a:pPr marL="0" indent="0">
              <a:buNone/>
            </a:pPr>
            <a:endParaRPr lang="en-IN" sz="2400" b="1" u="sng" dirty="0"/>
          </a:p>
          <a:p>
            <a:pPr marL="0" indent="0">
              <a:buNone/>
            </a:pPr>
            <a:endParaRPr lang="en-IN" sz="2400" b="1" u="sng" dirty="0"/>
          </a:p>
          <a:p>
            <a:pPr marL="0" indent="0">
              <a:buNone/>
            </a:pPr>
            <a:endParaRPr lang="en-IN" sz="2400" b="1" u="sng" dirty="0"/>
          </a:p>
          <a:p>
            <a:pPr marL="0" indent="0">
              <a:buNone/>
            </a:pPr>
            <a:r>
              <a:rPr lang="en-IN" sz="2000" b="1" u="sng" dirty="0"/>
              <a:t>Result:-</a:t>
            </a:r>
          </a:p>
          <a:p>
            <a:pPr marL="0" indent="0">
              <a:buNone/>
            </a:pPr>
            <a:r>
              <a:rPr lang="en-IN" sz="2000" dirty="0"/>
              <a:t>Link for full result </a:t>
            </a:r>
            <a:r>
              <a:rPr lang="en-IN" sz="2400" dirty="0"/>
              <a:t>-</a:t>
            </a:r>
            <a:r>
              <a:rPr lang="en-IN" sz="1600" dirty="0">
                <a:hlinkClick r:id="rId2"/>
              </a:rPr>
              <a:t> Weekly engagement rate.xlsx</a:t>
            </a:r>
            <a:endParaRPr lang="en-IN" sz="2400" dirty="0"/>
          </a:p>
          <a:p>
            <a:pPr marL="0" indent="0">
              <a:buNone/>
            </a:pPr>
            <a:endParaRPr lang="en-IN" dirty="0"/>
          </a:p>
        </p:txBody>
      </p:sp>
      <p:sp>
        <p:nvSpPr>
          <p:cNvPr id="4" name="TextBox 3">
            <a:extLst>
              <a:ext uri="{FF2B5EF4-FFF2-40B4-BE49-F238E27FC236}">
                <a16:creationId xmlns:a16="http://schemas.microsoft.com/office/drawing/2014/main" id="{0010EB44-4439-767D-75F9-FB7EB7083001}"/>
              </a:ext>
            </a:extLst>
          </p:cNvPr>
          <p:cNvSpPr txBox="1"/>
          <p:nvPr/>
        </p:nvSpPr>
        <p:spPr>
          <a:xfrm>
            <a:off x="382555" y="1366935"/>
            <a:ext cx="6424127" cy="2308324"/>
          </a:xfrm>
          <a:prstGeom prst="rect">
            <a:avLst/>
          </a:prstGeom>
          <a:noFill/>
        </p:spPr>
        <p:txBody>
          <a:bodyPr wrap="square" rtlCol="0">
            <a:spAutoFit/>
          </a:bodyPr>
          <a:lstStyle/>
          <a:p>
            <a:r>
              <a:rPr lang="en-IN" sz="1600" b="1" i="0" u="none" strike="noStrike" baseline="0" dirty="0"/>
              <a:t>SELECT</a:t>
            </a:r>
            <a:r>
              <a:rPr lang="en-IN" sz="1600" b="0" i="0" u="none" strike="noStrike" baseline="0" dirty="0"/>
              <a:t> </a:t>
            </a:r>
          </a:p>
          <a:p>
            <a:r>
              <a:rPr lang="en-US" sz="1600" b="0" i="0" u="none" strike="noStrike" baseline="0" dirty="0"/>
              <a:t>DATE_FORMAT(</a:t>
            </a:r>
            <a:r>
              <a:rPr lang="en-US" sz="1600" b="0" i="0" u="none" strike="noStrike" baseline="0" dirty="0" err="1"/>
              <a:t>occurred_at</a:t>
            </a:r>
            <a:r>
              <a:rPr lang="en-US" sz="1600" b="0" i="0" u="none" strike="noStrike" baseline="0" dirty="0"/>
              <a:t>, '%Y-%u') </a:t>
            </a:r>
            <a:r>
              <a:rPr lang="en-US" sz="1600" b="1" i="0" u="none" strike="noStrike" baseline="0" dirty="0"/>
              <a:t>AS</a:t>
            </a:r>
            <a:r>
              <a:rPr lang="en-US" sz="1600" b="0" i="0" u="none" strike="noStrike" baseline="0" dirty="0"/>
              <a:t> week, </a:t>
            </a:r>
          </a:p>
          <a:p>
            <a:r>
              <a:rPr lang="en-IN" sz="1600" b="0" i="0" u="none" strike="noStrike" baseline="0" dirty="0"/>
              <a:t>device, </a:t>
            </a:r>
          </a:p>
          <a:p>
            <a:r>
              <a:rPr lang="en-IN" sz="1600" b="1" i="0" u="none" strike="noStrike" baseline="0" dirty="0"/>
              <a:t>COUNT</a:t>
            </a:r>
            <a:r>
              <a:rPr lang="en-IN" sz="1600" b="0" i="0" u="none" strike="noStrike" baseline="0" dirty="0"/>
              <a:t>(*) </a:t>
            </a:r>
            <a:r>
              <a:rPr lang="en-IN" sz="1600" b="1" i="0" u="none" strike="noStrike" baseline="0" dirty="0"/>
              <a:t>AS</a:t>
            </a:r>
            <a:r>
              <a:rPr lang="en-IN" sz="1600" b="0" i="0" u="none" strike="noStrike" baseline="0" dirty="0"/>
              <a:t> </a:t>
            </a:r>
            <a:r>
              <a:rPr lang="en-IN" sz="1600" b="0" i="0" u="none" strike="noStrike" baseline="0" dirty="0" err="1"/>
              <a:t>event_count</a:t>
            </a:r>
            <a:r>
              <a:rPr lang="en-IN" sz="1600" b="0" i="0" u="none" strike="noStrike" baseline="0" dirty="0"/>
              <a:t>, </a:t>
            </a:r>
          </a:p>
          <a:p>
            <a:r>
              <a:rPr lang="en-US" sz="1600" b="1" i="0" u="none" strike="noStrike" baseline="0" dirty="0"/>
              <a:t>COUNT</a:t>
            </a:r>
            <a:r>
              <a:rPr lang="en-US" sz="1600" b="0" i="0" u="none" strike="noStrike" baseline="0" dirty="0"/>
              <a:t>(</a:t>
            </a:r>
            <a:r>
              <a:rPr lang="en-US" sz="1600" b="1" i="0" u="none" strike="noStrike" baseline="0" dirty="0"/>
              <a:t>DISTINCT</a:t>
            </a:r>
            <a:r>
              <a:rPr lang="en-US" sz="1600" b="0" i="0" u="none" strike="noStrike" baseline="0" dirty="0"/>
              <a:t> </a:t>
            </a:r>
            <a:r>
              <a:rPr lang="en-US" sz="1600" b="0" i="0" u="none" strike="noStrike" baseline="0" dirty="0" err="1"/>
              <a:t>user_id</a:t>
            </a:r>
            <a:r>
              <a:rPr lang="en-US" sz="1600" b="0" i="0" u="none" strike="noStrike" baseline="0" dirty="0"/>
              <a:t>) </a:t>
            </a:r>
            <a:r>
              <a:rPr lang="en-US" sz="1600" b="1" i="0" u="none" strike="noStrike" baseline="0" dirty="0"/>
              <a:t>AS</a:t>
            </a:r>
            <a:r>
              <a:rPr lang="en-US" sz="1600" b="0" i="0" u="none" strike="noStrike" baseline="0" dirty="0"/>
              <a:t> </a:t>
            </a:r>
            <a:r>
              <a:rPr lang="en-US" sz="1600" b="0" i="0" u="none" strike="noStrike" baseline="0" dirty="0" err="1"/>
              <a:t>unique_users</a:t>
            </a:r>
            <a:r>
              <a:rPr lang="en-US" sz="1600" b="0" i="0" u="none" strike="noStrike" baseline="0" dirty="0"/>
              <a:t>, </a:t>
            </a:r>
          </a:p>
          <a:p>
            <a:r>
              <a:rPr lang="en-US" sz="1600" b="1" i="0" u="none" strike="noStrike" baseline="0" dirty="0"/>
              <a:t>COUNT</a:t>
            </a:r>
            <a:r>
              <a:rPr lang="en-US" sz="1600" b="0" i="0" u="none" strike="noStrike" baseline="0" dirty="0"/>
              <a:t>(*) / </a:t>
            </a:r>
            <a:r>
              <a:rPr lang="en-US" sz="1600" b="1" i="0" u="none" strike="noStrike" baseline="0" dirty="0"/>
              <a:t>COUNT</a:t>
            </a:r>
            <a:r>
              <a:rPr lang="en-US" sz="1600" b="0" i="0" u="none" strike="noStrike" baseline="0" dirty="0"/>
              <a:t>(</a:t>
            </a:r>
            <a:r>
              <a:rPr lang="en-US" sz="1600" b="1" i="0" u="none" strike="noStrike" baseline="0" dirty="0"/>
              <a:t>DISTINCT</a:t>
            </a:r>
            <a:r>
              <a:rPr lang="en-US" sz="1600" b="0" i="0" u="none" strike="noStrike" baseline="0" dirty="0"/>
              <a:t> </a:t>
            </a:r>
            <a:r>
              <a:rPr lang="en-US" sz="1600" b="0" i="0" u="none" strike="noStrike" baseline="0" dirty="0" err="1"/>
              <a:t>user_id</a:t>
            </a:r>
            <a:r>
              <a:rPr lang="en-US" sz="1600" b="0" i="0" u="none" strike="noStrike" baseline="0" dirty="0"/>
              <a:t>) </a:t>
            </a:r>
            <a:r>
              <a:rPr lang="en-US" sz="1600" b="1" i="0" u="none" strike="noStrike" baseline="0" dirty="0"/>
              <a:t>AS</a:t>
            </a:r>
            <a:r>
              <a:rPr lang="en-US" sz="1600" b="0" i="0" u="none" strike="noStrike" baseline="0" dirty="0"/>
              <a:t> </a:t>
            </a:r>
            <a:r>
              <a:rPr lang="en-US" sz="1600" b="0" i="0" u="none" strike="noStrike" baseline="0" dirty="0" err="1"/>
              <a:t>engagement_per_user</a:t>
            </a:r>
            <a:r>
              <a:rPr lang="en-US" sz="1600" b="0" i="0" u="none" strike="noStrike" baseline="0" dirty="0"/>
              <a:t> </a:t>
            </a:r>
          </a:p>
          <a:p>
            <a:r>
              <a:rPr lang="en-IN" sz="1600" b="1" i="0" u="none" strike="noStrike" baseline="0" dirty="0"/>
              <a:t>FROM</a:t>
            </a:r>
            <a:r>
              <a:rPr lang="en-IN" sz="1600" b="0" i="0" u="none" strike="noStrike" baseline="0" dirty="0"/>
              <a:t> events </a:t>
            </a:r>
          </a:p>
          <a:p>
            <a:r>
              <a:rPr lang="en-IN" sz="1600" b="1" i="0" u="none" strike="noStrike" baseline="0" dirty="0"/>
              <a:t>GROUP</a:t>
            </a:r>
            <a:r>
              <a:rPr lang="en-IN" sz="1600" b="0" i="0" u="none" strike="noStrike" baseline="0" dirty="0"/>
              <a:t> </a:t>
            </a:r>
            <a:r>
              <a:rPr lang="en-IN" sz="1600" b="1" i="0" u="none" strike="noStrike" baseline="0" dirty="0"/>
              <a:t>BY</a:t>
            </a:r>
            <a:r>
              <a:rPr lang="en-IN" sz="1600" b="0" i="0" u="none" strike="noStrike" baseline="0" dirty="0"/>
              <a:t> week, device </a:t>
            </a:r>
          </a:p>
          <a:p>
            <a:r>
              <a:rPr lang="en-IN" sz="1600" b="1" i="0" u="none" strike="noStrike" baseline="0" dirty="0"/>
              <a:t>ORDER</a:t>
            </a:r>
            <a:r>
              <a:rPr lang="en-IN" sz="1600" b="0" i="0" u="none" strike="noStrike" baseline="0" dirty="0"/>
              <a:t> </a:t>
            </a:r>
            <a:r>
              <a:rPr lang="en-IN" sz="1600" b="1" i="0" u="none" strike="noStrike" baseline="0" dirty="0"/>
              <a:t>BY</a:t>
            </a:r>
            <a:r>
              <a:rPr lang="en-IN" sz="1600" b="0" i="0" u="none" strike="noStrike" baseline="0" dirty="0"/>
              <a:t> week, device;</a:t>
            </a:r>
            <a:endParaRPr lang="en-IN" sz="1600" dirty="0"/>
          </a:p>
        </p:txBody>
      </p:sp>
      <p:pic>
        <p:nvPicPr>
          <p:cNvPr id="6" name="Picture 5">
            <a:extLst>
              <a:ext uri="{FF2B5EF4-FFF2-40B4-BE49-F238E27FC236}">
                <a16:creationId xmlns:a16="http://schemas.microsoft.com/office/drawing/2014/main" id="{41C2912C-58E4-532C-6431-FF6896BF51A4}"/>
              </a:ext>
            </a:extLst>
          </p:cNvPr>
          <p:cNvPicPr>
            <a:picLocks noChangeAspect="1"/>
          </p:cNvPicPr>
          <p:nvPr/>
        </p:nvPicPr>
        <p:blipFill>
          <a:blip r:embed="rId3"/>
          <a:stretch>
            <a:fillRect/>
          </a:stretch>
        </p:blipFill>
        <p:spPr>
          <a:xfrm>
            <a:off x="6310648" y="1217963"/>
            <a:ext cx="5212657" cy="3466004"/>
          </a:xfrm>
          <a:prstGeom prst="rect">
            <a:avLst/>
          </a:prstGeom>
        </p:spPr>
      </p:pic>
    </p:spTree>
    <p:extLst>
      <p:ext uri="{BB962C8B-B14F-4D97-AF65-F5344CB8AC3E}">
        <p14:creationId xmlns:p14="http://schemas.microsoft.com/office/powerpoint/2010/main" val="206989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C2575-D440-CC1B-A9B2-042A3D1F3DF7}"/>
              </a:ext>
            </a:extLst>
          </p:cNvPr>
          <p:cNvSpPr>
            <a:spLocks noGrp="1"/>
          </p:cNvSpPr>
          <p:nvPr>
            <p:ph idx="1"/>
          </p:nvPr>
        </p:nvSpPr>
        <p:spPr>
          <a:xfrm>
            <a:off x="838200" y="242596"/>
            <a:ext cx="10515600" cy="5934367"/>
          </a:xfrm>
        </p:spPr>
        <p:txBody>
          <a:bodyPr/>
          <a:lstStyle/>
          <a:p>
            <a:pPr marL="0" indent="0" algn="l">
              <a:buNone/>
            </a:pPr>
            <a:r>
              <a:rPr lang="en-IN" sz="2000" b="1" u="sng" dirty="0"/>
              <a:t>E.</a:t>
            </a:r>
            <a:r>
              <a:rPr lang="en-US" sz="2000" b="1" i="0" u="sng" dirty="0">
                <a:effectLst/>
              </a:rPr>
              <a:t> Email Engagement Analysis: </a:t>
            </a:r>
            <a:r>
              <a:rPr lang="en-US" sz="2000" b="0" i="0" dirty="0">
                <a:effectLst/>
              </a:rPr>
              <a:t>Analyze how users are engaging with the email service.</a:t>
            </a:r>
          </a:p>
          <a:p>
            <a:pPr marL="0" indent="0" algn="l">
              <a:buNone/>
            </a:pPr>
            <a:r>
              <a:rPr lang="en-US" sz="2000" b="1" i="0" u="sng" dirty="0">
                <a:effectLst/>
              </a:rPr>
              <a:t>Task:</a:t>
            </a:r>
            <a:r>
              <a:rPr lang="en-US" sz="2000" b="0" i="0" dirty="0">
                <a:effectLst/>
              </a:rPr>
              <a:t> Write an SQL query to calculate the email engagement metrics.</a:t>
            </a:r>
          </a:p>
          <a:p>
            <a:pPr marL="0" indent="0">
              <a:buNone/>
            </a:pPr>
            <a:endParaRPr lang="en-IN" sz="2000" b="1" u="sng" dirty="0"/>
          </a:p>
          <a:p>
            <a:pPr marL="0" indent="0">
              <a:buNone/>
            </a:pPr>
            <a:r>
              <a:rPr lang="en-IN" sz="2000" b="1" u="sng" dirty="0"/>
              <a:t>SQL Query:-</a:t>
            </a:r>
          </a:p>
          <a:p>
            <a:pPr marL="0" indent="0">
              <a:buNone/>
            </a:pPr>
            <a:endParaRPr lang="en-IN" sz="2000" b="1" u="sng" dirty="0"/>
          </a:p>
        </p:txBody>
      </p:sp>
      <p:sp>
        <p:nvSpPr>
          <p:cNvPr id="4" name="TextBox 3">
            <a:extLst>
              <a:ext uri="{FF2B5EF4-FFF2-40B4-BE49-F238E27FC236}">
                <a16:creationId xmlns:a16="http://schemas.microsoft.com/office/drawing/2014/main" id="{3F77FA44-72AA-A5FD-A99B-21E301FF49D3}"/>
              </a:ext>
            </a:extLst>
          </p:cNvPr>
          <p:cNvSpPr txBox="1"/>
          <p:nvPr/>
        </p:nvSpPr>
        <p:spPr>
          <a:xfrm>
            <a:off x="838200" y="2055617"/>
            <a:ext cx="4651310" cy="2308324"/>
          </a:xfrm>
          <a:prstGeom prst="rect">
            <a:avLst/>
          </a:prstGeom>
          <a:noFill/>
        </p:spPr>
        <p:txBody>
          <a:bodyPr wrap="square" rtlCol="0">
            <a:spAutoFit/>
          </a:bodyPr>
          <a:lstStyle/>
          <a:p>
            <a:r>
              <a:rPr lang="en-US" sz="1600" b="1" dirty="0"/>
              <a:t>SELECT</a:t>
            </a:r>
            <a:r>
              <a:rPr lang="en-US" sz="1600" dirty="0"/>
              <a:t> </a:t>
            </a:r>
            <a:r>
              <a:rPr lang="en-US" sz="1600" b="1" dirty="0"/>
              <a:t>ROUND</a:t>
            </a:r>
          </a:p>
          <a:p>
            <a:r>
              <a:rPr lang="en-US" sz="1600" dirty="0"/>
              <a:t>((100.0 *</a:t>
            </a:r>
            <a:r>
              <a:rPr lang="en-US" sz="1600" b="1" dirty="0"/>
              <a:t>SUM</a:t>
            </a:r>
            <a:r>
              <a:rPr lang="en-US" sz="1600" dirty="0"/>
              <a:t>(CASE </a:t>
            </a:r>
            <a:r>
              <a:rPr lang="en-US" sz="1600" b="1" dirty="0"/>
              <a:t>WHEN</a:t>
            </a:r>
            <a:r>
              <a:rPr lang="en-US" sz="1600" dirty="0"/>
              <a:t> action1 </a:t>
            </a:r>
            <a:r>
              <a:rPr lang="en-US" sz="1600" b="1" dirty="0"/>
              <a:t>IN</a:t>
            </a:r>
            <a:r>
              <a:rPr lang="en-US" sz="1600" dirty="0"/>
              <a:t> </a:t>
            </a:r>
          </a:p>
          <a:p>
            <a:r>
              <a:rPr lang="en-US" sz="1600" dirty="0"/>
              <a:t>('Email Clicked') </a:t>
            </a:r>
            <a:r>
              <a:rPr lang="en-US" sz="1600" b="1" dirty="0"/>
              <a:t>THEN</a:t>
            </a:r>
            <a:r>
              <a:rPr lang="en-US" sz="1600" dirty="0"/>
              <a:t> 1 </a:t>
            </a:r>
            <a:r>
              <a:rPr lang="en-US" sz="1600" b="1" dirty="0"/>
              <a:t>ELSE</a:t>
            </a:r>
            <a:r>
              <a:rPr lang="en-US" sz="1600" dirty="0"/>
              <a:t> 0 END)/</a:t>
            </a:r>
            <a:r>
              <a:rPr lang="en-US" sz="1600" b="1" dirty="0"/>
              <a:t>SUM</a:t>
            </a:r>
            <a:r>
              <a:rPr lang="en-US" sz="1600" dirty="0"/>
              <a:t>(CASE </a:t>
            </a:r>
            <a:r>
              <a:rPr lang="en-US" sz="1600" b="1" dirty="0"/>
              <a:t>WHEN</a:t>
            </a:r>
            <a:r>
              <a:rPr lang="en-US" sz="1600" dirty="0"/>
              <a:t> action1 </a:t>
            </a:r>
            <a:r>
              <a:rPr lang="en-US" sz="1600" b="1" dirty="0"/>
              <a:t>IN</a:t>
            </a:r>
            <a:r>
              <a:rPr lang="en-US" sz="1600" dirty="0"/>
              <a:t> ('Email Sent')  </a:t>
            </a:r>
            <a:r>
              <a:rPr lang="en-US" sz="1600" b="1" dirty="0"/>
              <a:t>THEN</a:t>
            </a:r>
            <a:r>
              <a:rPr lang="en-US" sz="1600" dirty="0"/>
              <a:t> 1 </a:t>
            </a:r>
            <a:r>
              <a:rPr lang="en-US" sz="1600" b="1" dirty="0"/>
              <a:t>ELSE</a:t>
            </a:r>
            <a:r>
              <a:rPr lang="en-US" sz="1600" dirty="0"/>
              <a:t> 0 END)),2) </a:t>
            </a:r>
            <a:r>
              <a:rPr lang="en-US" sz="1600" b="1" dirty="0"/>
              <a:t>AS</a:t>
            </a:r>
            <a:r>
              <a:rPr lang="en-US" sz="1600" dirty="0"/>
              <a:t> Email_Click_Rate, </a:t>
            </a:r>
            <a:r>
              <a:rPr lang="en-US" sz="1600" b="1" dirty="0"/>
              <a:t>ROUND</a:t>
            </a:r>
            <a:r>
              <a:rPr lang="en-US" sz="1600" dirty="0"/>
              <a:t>((100.0 *</a:t>
            </a:r>
            <a:r>
              <a:rPr lang="en-US" sz="1600" b="1" dirty="0"/>
              <a:t>SUM</a:t>
            </a:r>
            <a:r>
              <a:rPr lang="en-US" sz="1600" dirty="0"/>
              <a:t>(CASE </a:t>
            </a:r>
            <a:r>
              <a:rPr lang="en-US" sz="1600" b="1" dirty="0"/>
              <a:t>WHEN</a:t>
            </a:r>
            <a:r>
              <a:rPr lang="en-US" sz="1600" dirty="0"/>
              <a:t> action_details  </a:t>
            </a:r>
            <a:r>
              <a:rPr lang="en-US" sz="1600" b="1" dirty="0"/>
              <a:t>IN</a:t>
            </a:r>
            <a:r>
              <a:rPr lang="en-US" sz="1600" dirty="0"/>
              <a:t> ('Email Opened') </a:t>
            </a:r>
            <a:r>
              <a:rPr lang="en-US" sz="1600" b="1" dirty="0"/>
              <a:t>THEN</a:t>
            </a:r>
            <a:r>
              <a:rPr lang="en-US" sz="1600" dirty="0"/>
              <a:t> 1 </a:t>
            </a:r>
            <a:r>
              <a:rPr lang="en-US" sz="1600" b="1" dirty="0"/>
              <a:t>ELSE</a:t>
            </a:r>
            <a:r>
              <a:rPr lang="en-US" sz="1600" dirty="0"/>
              <a:t> 0 </a:t>
            </a:r>
            <a:r>
              <a:rPr lang="en-US" sz="1600" b="1" dirty="0"/>
              <a:t>END)/SUM</a:t>
            </a:r>
            <a:r>
              <a:rPr lang="en-US" sz="1600" dirty="0"/>
              <a:t>(CASE WHEN action_details </a:t>
            </a:r>
            <a:r>
              <a:rPr lang="en-US" sz="1600" b="1" dirty="0"/>
              <a:t>IN</a:t>
            </a:r>
            <a:r>
              <a:rPr lang="en-US" sz="1600" dirty="0"/>
              <a:t> ('Email Sent')  </a:t>
            </a:r>
            <a:r>
              <a:rPr lang="en-US" sz="1600" b="1" dirty="0"/>
              <a:t>THEN</a:t>
            </a:r>
            <a:r>
              <a:rPr lang="en-US" sz="1600" dirty="0"/>
              <a:t> 1 </a:t>
            </a:r>
            <a:r>
              <a:rPr lang="en-US" sz="1600" b="1" dirty="0"/>
              <a:t>ELSE</a:t>
            </a:r>
            <a:r>
              <a:rPr lang="en-US" sz="1600" dirty="0"/>
              <a:t> 0 END)),2) </a:t>
            </a:r>
            <a:r>
              <a:rPr lang="en-US" sz="1600" b="1" dirty="0"/>
              <a:t>AS</a:t>
            </a:r>
            <a:r>
              <a:rPr lang="en-US" sz="1600" dirty="0"/>
              <a:t> Email_Open_Rate </a:t>
            </a:r>
            <a:r>
              <a:rPr lang="en-US" sz="1600" b="1" dirty="0"/>
              <a:t>FROM</a:t>
            </a:r>
            <a:r>
              <a:rPr lang="en-US" sz="1600" dirty="0"/>
              <a:t> </a:t>
            </a:r>
            <a:r>
              <a:rPr lang="en-US" sz="1600" dirty="0" err="1"/>
              <a:t>Email_Data</a:t>
            </a:r>
            <a:r>
              <a:rPr lang="en-US" sz="1600" dirty="0"/>
              <a:t>;</a:t>
            </a:r>
            <a:endParaRPr lang="en-IN" sz="1600" dirty="0"/>
          </a:p>
        </p:txBody>
      </p:sp>
      <p:pic>
        <p:nvPicPr>
          <p:cNvPr id="7" name="Picture 6">
            <a:extLst>
              <a:ext uri="{FF2B5EF4-FFF2-40B4-BE49-F238E27FC236}">
                <a16:creationId xmlns:a16="http://schemas.microsoft.com/office/drawing/2014/main" id="{547B8DF4-38A7-F3D3-B6D7-130BE25523FB}"/>
              </a:ext>
            </a:extLst>
          </p:cNvPr>
          <p:cNvPicPr>
            <a:picLocks noChangeAspect="1"/>
          </p:cNvPicPr>
          <p:nvPr/>
        </p:nvPicPr>
        <p:blipFill>
          <a:blip r:embed="rId2"/>
          <a:stretch>
            <a:fillRect/>
          </a:stretch>
        </p:blipFill>
        <p:spPr>
          <a:xfrm>
            <a:off x="6969967" y="2282095"/>
            <a:ext cx="4021493" cy="1146905"/>
          </a:xfrm>
          <a:prstGeom prst="rect">
            <a:avLst/>
          </a:prstGeom>
        </p:spPr>
      </p:pic>
    </p:spTree>
    <p:extLst>
      <p:ext uri="{BB962C8B-B14F-4D97-AF65-F5344CB8AC3E}">
        <p14:creationId xmlns:p14="http://schemas.microsoft.com/office/powerpoint/2010/main" val="175875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73C4F-85BA-25A7-8416-CCB8211E84B6}"/>
              </a:ext>
            </a:extLst>
          </p:cNvPr>
          <p:cNvSpPr>
            <a:spLocks noGrp="1"/>
          </p:cNvSpPr>
          <p:nvPr>
            <p:ph idx="1"/>
          </p:nvPr>
        </p:nvSpPr>
        <p:spPr>
          <a:xfrm>
            <a:off x="838200" y="354563"/>
            <a:ext cx="10515600" cy="5822400"/>
          </a:xfrm>
        </p:spPr>
        <p:txBody>
          <a:bodyPr>
            <a:normAutofit/>
          </a:bodyPr>
          <a:lstStyle/>
          <a:p>
            <a:pPr marL="0" indent="0" algn="l">
              <a:buNone/>
            </a:pPr>
            <a:r>
              <a:rPr lang="en-US" sz="3200" b="1" i="0" u="sng" dirty="0">
                <a:effectLst/>
              </a:rPr>
              <a:t>CONCLUSION:-</a:t>
            </a:r>
          </a:p>
          <a:p>
            <a:pPr algn="l"/>
            <a:r>
              <a:rPr lang="en-US" sz="2200" b="0" i="0" dirty="0">
                <a:effectLst/>
              </a:rPr>
              <a:t>In conclusion, operational analytics and the investigation of metric spikes are crucial aspects of business management that should be conducted regularly, aligning with the specific needs of the firm. This analysis can be performed on a daily, weekly, monthly, quarterly, or yearly basis, depending on the business requirements and objectives.</a:t>
            </a:r>
          </a:p>
          <a:p>
            <a:pPr algn="l"/>
            <a:r>
              <a:rPr lang="en-US" sz="2200" b="0" i="0" dirty="0">
                <a:effectLst/>
              </a:rPr>
              <a:t>Furthermore, prioritizing email engagement with customers is essential for fostering a strong relationship and expanding the customer base. Crafting compelling email content with attractive headings, coupled with offering reasonable discounts and coupons, can contribute significantly to customer retention and acquisition.</a:t>
            </a:r>
          </a:p>
          <a:p>
            <a:pPr algn="l"/>
            <a:r>
              <a:rPr lang="en-US" sz="2200" b="0" i="0" dirty="0">
                <a:effectLst/>
              </a:rPr>
              <a:t>Additionally, it is advisable for firms to establish a dedicated department, if feasible, to address the concerns of visitors who abandon the sign-up process. Providing guidance and support to these individuals can be instrumental in converting them from mere visitors into valued customers. This proactive approach demonstrates a commitment to customer satisfaction and contributes to the overall success of the business.</a:t>
            </a:r>
          </a:p>
          <a:p>
            <a:pPr marL="0" indent="0">
              <a:buNone/>
            </a:pPr>
            <a:endParaRPr lang="en-IN" dirty="0"/>
          </a:p>
        </p:txBody>
      </p:sp>
    </p:spTree>
    <p:extLst>
      <p:ext uri="{BB962C8B-B14F-4D97-AF65-F5344CB8AC3E}">
        <p14:creationId xmlns:p14="http://schemas.microsoft.com/office/powerpoint/2010/main" val="264606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CF69-1239-ACF3-CCAA-B9E79869EDE3}"/>
              </a:ext>
            </a:extLst>
          </p:cNvPr>
          <p:cNvSpPr>
            <a:spLocks noGrp="1"/>
          </p:cNvSpPr>
          <p:nvPr>
            <p:ph type="title"/>
          </p:nvPr>
        </p:nvSpPr>
        <p:spPr/>
        <p:txBody>
          <a:bodyPr>
            <a:normAutofit/>
          </a:bodyPr>
          <a:lstStyle/>
          <a:p>
            <a:r>
              <a:rPr lang="en-IN" sz="4400" b="1" kern="0" dirty="0">
                <a:solidFill>
                  <a:srgbClr val="3C4858"/>
                </a:solidFill>
                <a:effectLst/>
                <a:latin typeface="inherit"/>
                <a:ea typeface="Times New Roman" panose="02020603050405020304" pitchFamily="18" charset="0"/>
                <a:cs typeface="Arial" panose="020B0604020202020204" pitchFamily="34" charset="0"/>
              </a:rPr>
              <a:t>Description:</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6E9FDF-AB2F-1625-DC86-6E7A7673D48F}"/>
              </a:ext>
            </a:extLst>
          </p:cNvPr>
          <p:cNvSpPr>
            <a:spLocks noGrp="1"/>
          </p:cNvSpPr>
          <p:nvPr>
            <p:ph idx="1"/>
          </p:nvPr>
        </p:nvSpPr>
        <p:spPr>
          <a:xfrm>
            <a:off x="838200" y="1716832"/>
            <a:ext cx="10515600" cy="4740049"/>
          </a:xfrm>
        </p:spPr>
        <p:txBody>
          <a:bodyPr>
            <a:normAutofit lnSpcReduction="10000"/>
          </a:bodyPr>
          <a:lstStyle/>
          <a:p>
            <a:pPr algn="l"/>
            <a:r>
              <a:rPr lang="en-US" sz="2000" b="0" i="0" dirty="0">
                <a:effectLst/>
              </a:rPr>
              <a:t>Embark on a journey into the realm of Operational Analytics with this engaging project, where the Lead Data Analyst plays a pivotal role in unraveling the intricacies of a company's operations. Collaborating closely with teams in operations, support, and marketing, the Lead Data Analyst tackles daily challenges, particularly in investigating metric spikes—unexpected shifts in critical indicators such as daily user engagement and sales.</a:t>
            </a:r>
          </a:p>
          <a:p>
            <a:pPr marL="0" indent="0" algn="l">
              <a:buNone/>
            </a:pPr>
            <a:endParaRPr lang="en-US" sz="2000" b="0" i="0" dirty="0">
              <a:effectLst/>
            </a:endParaRPr>
          </a:p>
          <a:p>
            <a:pPr algn="l"/>
            <a:r>
              <a:rPr lang="en-US" sz="2000" b="0" i="0" dirty="0">
                <a:effectLst/>
              </a:rPr>
              <a:t>Armed with advanced SQL skills, the Lead Data Analyst utilizes provided datasets and tables to answer questions from different departments, mirroring the responsibilities of a lead data analyst at a prominent company like Microsoft. This project goes beyond mere data analysis; it emphasizes leveraging analytical prowess to provide insights that drive operational enhancements and unveil the reasons behind sudden changes in key metrics. Participants can anticipate making a tangible impact on the company's success through astute, data-driven decision-making.</a:t>
            </a:r>
          </a:p>
          <a:p>
            <a:pPr marL="0" indent="0">
              <a:lnSpc>
                <a:spcPct val="107000"/>
              </a:lnSpc>
              <a:spcAft>
                <a:spcPts val="800"/>
              </a:spcAft>
              <a:buNone/>
            </a:pPr>
            <a:r>
              <a:rPr lang="en-IN" sz="2000" kern="100" dirty="0">
                <a:effectLst/>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87546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5A35-6FCE-6C76-DD1A-B7F4F26B5692}"/>
              </a:ext>
            </a:extLst>
          </p:cNvPr>
          <p:cNvSpPr>
            <a:spLocks noGrp="1"/>
          </p:cNvSpPr>
          <p:nvPr>
            <p:ph type="title"/>
          </p:nvPr>
        </p:nvSpPr>
        <p:spPr>
          <a:xfrm>
            <a:off x="332793" y="66547"/>
            <a:ext cx="10634564" cy="894507"/>
          </a:xfrm>
        </p:spPr>
        <p:txBody>
          <a:bodyPr>
            <a:normAutofit/>
          </a:bodyPr>
          <a:lstStyle/>
          <a:p>
            <a:r>
              <a:rPr lang="en-IN" sz="3200" b="1" dirty="0">
                <a:latin typeface="+mn-lt"/>
              </a:rPr>
              <a:t>Objective 1: Job Data Analysis</a:t>
            </a:r>
          </a:p>
        </p:txBody>
      </p:sp>
      <p:sp>
        <p:nvSpPr>
          <p:cNvPr id="3" name="Content Placeholder 2">
            <a:extLst>
              <a:ext uri="{FF2B5EF4-FFF2-40B4-BE49-F238E27FC236}">
                <a16:creationId xmlns:a16="http://schemas.microsoft.com/office/drawing/2014/main" id="{AAC682D9-AEE7-7037-2806-D49B1C392392}"/>
              </a:ext>
            </a:extLst>
          </p:cNvPr>
          <p:cNvSpPr>
            <a:spLocks noGrp="1"/>
          </p:cNvSpPr>
          <p:nvPr>
            <p:ph idx="1"/>
          </p:nvPr>
        </p:nvSpPr>
        <p:spPr>
          <a:xfrm>
            <a:off x="443980" y="1268962"/>
            <a:ext cx="11321921" cy="5522491"/>
          </a:xfrm>
        </p:spPr>
        <p:txBody>
          <a:bodyPr>
            <a:normAutofit fontScale="32500" lnSpcReduction="20000"/>
          </a:bodyPr>
          <a:lstStyle/>
          <a:p>
            <a:pPr marL="0" indent="0">
              <a:lnSpc>
                <a:spcPct val="120000"/>
              </a:lnSpc>
              <a:spcBef>
                <a:spcPts val="1500"/>
              </a:spcBef>
              <a:spcAft>
                <a:spcPts val="1500"/>
              </a:spcAft>
              <a:buNone/>
            </a:pPr>
            <a:r>
              <a:rPr lang="en-IN" sz="5500" b="1" kern="0" dirty="0">
                <a:effectLst/>
                <a:ea typeface="Times New Roman" panose="02020603050405020304" pitchFamily="18" charset="0"/>
                <a:cs typeface="Times New Roman" panose="02020603050405020304" pitchFamily="18" charset="0"/>
              </a:rPr>
              <a:t>Overview:</a:t>
            </a:r>
            <a:r>
              <a:rPr lang="en-IN" sz="5500" kern="0" dirty="0">
                <a:effectLst/>
                <a:ea typeface="Times New Roman" panose="02020603050405020304" pitchFamily="18" charset="0"/>
                <a:cs typeface="Times New Roman" panose="02020603050405020304" pitchFamily="18" charset="0"/>
              </a:rPr>
              <a:t> The project involves a comprehensive analysis of job-related data stored in a table named </a:t>
            </a:r>
            <a:r>
              <a:rPr lang="en-IN" sz="5500" b="1" kern="0" dirty="0" err="1">
                <a:effectLst/>
                <a:ea typeface="Times New Roman" panose="02020603050405020304" pitchFamily="18" charset="0"/>
                <a:cs typeface="Courier New" panose="02070309020205020404" pitchFamily="49" charset="0"/>
              </a:rPr>
              <a:t>job_data</a:t>
            </a:r>
            <a:r>
              <a:rPr lang="en-IN" sz="5500" kern="0" dirty="0">
                <a:effectLst/>
                <a:ea typeface="Times New Roman" panose="02020603050405020304" pitchFamily="18" charset="0"/>
                <a:cs typeface="Times New Roman" panose="02020603050405020304" pitchFamily="18" charset="0"/>
              </a:rPr>
              <a:t>. The table comprises essential columns such as </a:t>
            </a:r>
            <a:r>
              <a:rPr lang="en-IN" sz="5500" b="1" kern="0" dirty="0" err="1">
                <a:effectLst/>
                <a:ea typeface="Times New Roman" panose="02020603050405020304" pitchFamily="18" charset="0"/>
                <a:cs typeface="Courier New" panose="02070309020205020404" pitchFamily="49" charset="0"/>
              </a:rPr>
              <a:t>job_id</a:t>
            </a:r>
            <a:r>
              <a:rPr lang="en-IN" sz="5500" kern="0" dirty="0">
                <a:effectLst/>
                <a:ea typeface="Times New Roman" panose="02020603050405020304" pitchFamily="18" charset="0"/>
                <a:cs typeface="Times New Roman" panose="02020603050405020304" pitchFamily="18" charset="0"/>
              </a:rPr>
              <a:t>, </a:t>
            </a:r>
            <a:r>
              <a:rPr lang="en-IN" sz="5500" b="1" kern="0" dirty="0" err="1">
                <a:effectLst/>
                <a:ea typeface="Times New Roman" panose="02020603050405020304" pitchFamily="18" charset="0"/>
                <a:cs typeface="Courier New" panose="02070309020205020404" pitchFamily="49" charset="0"/>
              </a:rPr>
              <a:t>actor_id</a:t>
            </a:r>
            <a:r>
              <a:rPr lang="en-IN" sz="5500" kern="0" dirty="0">
                <a:effectLst/>
                <a:ea typeface="Times New Roman" panose="02020603050405020304" pitchFamily="18" charset="0"/>
                <a:cs typeface="Times New Roman" panose="02020603050405020304" pitchFamily="18" charset="0"/>
              </a:rPr>
              <a:t>, </a:t>
            </a:r>
            <a:r>
              <a:rPr lang="en-IN" sz="5500" b="1" kern="0" dirty="0">
                <a:effectLst/>
                <a:ea typeface="Times New Roman" panose="02020603050405020304" pitchFamily="18" charset="0"/>
                <a:cs typeface="Courier New" panose="02070309020205020404" pitchFamily="49" charset="0"/>
              </a:rPr>
              <a:t>event</a:t>
            </a:r>
            <a:r>
              <a:rPr lang="en-IN" sz="5500" kern="0" dirty="0">
                <a:effectLst/>
                <a:ea typeface="Times New Roman" panose="02020603050405020304" pitchFamily="18" charset="0"/>
                <a:cs typeface="Times New Roman" panose="02020603050405020304" pitchFamily="18" charset="0"/>
              </a:rPr>
              <a:t>, </a:t>
            </a:r>
            <a:r>
              <a:rPr lang="en-IN" sz="5500" b="1" kern="0" dirty="0">
                <a:effectLst/>
                <a:ea typeface="Times New Roman" panose="02020603050405020304" pitchFamily="18" charset="0"/>
                <a:cs typeface="Courier New" panose="02070309020205020404" pitchFamily="49" charset="0"/>
              </a:rPr>
              <a:t>language</a:t>
            </a:r>
            <a:r>
              <a:rPr lang="en-IN" sz="5500" kern="0" dirty="0">
                <a:effectLst/>
                <a:ea typeface="Times New Roman" panose="02020603050405020304" pitchFamily="18" charset="0"/>
                <a:cs typeface="Times New Roman" panose="02020603050405020304" pitchFamily="18" charset="0"/>
              </a:rPr>
              <a:t>, </a:t>
            </a:r>
            <a:r>
              <a:rPr lang="en-IN" sz="5500" b="1" kern="0" dirty="0" err="1">
                <a:effectLst/>
                <a:ea typeface="Times New Roman" panose="02020603050405020304" pitchFamily="18" charset="0"/>
                <a:cs typeface="Courier New" panose="02070309020205020404" pitchFamily="49" charset="0"/>
              </a:rPr>
              <a:t>time_spent</a:t>
            </a:r>
            <a:r>
              <a:rPr lang="en-IN" sz="5500" kern="0" dirty="0">
                <a:effectLst/>
                <a:ea typeface="Times New Roman" panose="02020603050405020304" pitchFamily="18" charset="0"/>
                <a:cs typeface="Times New Roman" panose="02020603050405020304" pitchFamily="18" charset="0"/>
              </a:rPr>
              <a:t>, </a:t>
            </a:r>
            <a:r>
              <a:rPr lang="en-IN" sz="5500" b="1" kern="0" dirty="0">
                <a:effectLst/>
                <a:ea typeface="Times New Roman" panose="02020603050405020304" pitchFamily="18" charset="0"/>
                <a:cs typeface="Courier New" panose="02070309020205020404" pitchFamily="49" charset="0"/>
              </a:rPr>
              <a:t>org</a:t>
            </a:r>
            <a:r>
              <a:rPr lang="en-IN" sz="5500" kern="0" dirty="0">
                <a:effectLst/>
                <a:ea typeface="Times New Roman" panose="02020603050405020304" pitchFamily="18" charset="0"/>
                <a:cs typeface="Times New Roman" panose="02020603050405020304" pitchFamily="18" charset="0"/>
              </a:rPr>
              <a:t>, and </a:t>
            </a:r>
            <a:r>
              <a:rPr lang="en-IN" sz="5500" b="1" kern="0" dirty="0">
                <a:effectLst/>
                <a:ea typeface="Times New Roman" panose="02020603050405020304" pitchFamily="18" charset="0"/>
                <a:cs typeface="Courier New" panose="02070309020205020404" pitchFamily="49" charset="0"/>
              </a:rPr>
              <a:t>ds</a:t>
            </a:r>
            <a:r>
              <a:rPr lang="en-IN" sz="5500" kern="0" dirty="0">
                <a:effectLst/>
                <a:ea typeface="Times New Roman" panose="02020603050405020304" pitchFamily="18" charset="0"/>
                <a:cs typeface="Times New Roman" panose="02020603050405020304" pitchFamily="18" charset="0"/>
              </a:rPr>
              <a:t> (date in </a:t>
            </a:r>
            <a:r>
              <a:rPr lang="en-IN" sz="5500" kern="0" dirty="0" err="1">
                <a:effectLst/>
                <a:ea typeface="Times New Roman" panose="02020603050405020304" pitchFamily="18" charset="0"/>
                <a:cs typeface="Times New Roman" panose="02020603050405020304" pitchFamily="18" charset="0"/>
              </a:rPr>
              <a:t>yyyy</a:t>
            </a:r>
            <a:r>
              <a:rPr lang="en-IN" sz="5500" kern="0" dirty="0">
                <a:effectLst/>
                <a:ea typeface="Times New Roman" panose="02020603050405020304" pitchFamily="18" charset="0"/>
                <a:cs typeface="Times New Roman" panose="02020603050405020304" pitchFamily="18" charset="0"/>
              </a:rPr>
              <a:t>/mm/dd format). The primary focus is to extract meaningful insights from this dataset, shedding light on job-related activities.</a:t>
            </a:r>
            <a:endParaRPr lang="en-IN" sz="5500" kern="100" dirty="0">
              <a:effectLst/>
              <a:ea typeface="Calibri" panose="020F0502020204030204" pitchFamily="34" charset="0"/>
              <a:cs typeface="Times New Roman" panose="02020603050405020304" pitchFamily="18" charset="0"/>
            </a:endParaRPr>
          </a:p>
          <a:p>
            <a:pPr marL="0" indent="0">
              <a:lnSpc>
                <a:spcPct val="107000"/>
              </a:lnSpc>
              <a:spcBef>
                <a:spcPts val="1500"/>
              </a:spcBef>
              <a:spcAft>
                <a:spcPts val="1500"/>
              </a:spcAft>
              <a:buNone/>
            </a:pPr>
            <a:r>
              <a:rPr lang="en-IN" sz="5500" b="1" kern="0" dirty="0">
                <a:effectLst/>
                <a:ea typeface="Times New Roman" panose="02020603050405020304" pitchFamily="18" charset="0"/>
                <a:cs typeface="Times New Roman" panose="02020603050405020304" pitchFamily="18" charset="0"/>
              </a:rPr>
              <a:t>Key Columns:</a:t>
            </a:r>
            <a:endParaRPr lang="en-IN" sz="55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5500" b="1" kern="0" dirty="0" err="1">
                <a:effectLst/>
                <a:ea typeface="Times New Roman" panose="02020603050405020304" pitchFamily="18" charset="0"/>
                <a:cs typeface="Times New Roman" panose="02020603050405020304" pitchFamily="18" charset="0"/>
              </a:rPr>
              <a:t>job_id</a:t>
            </a:r>
            <a:r>
              <a:rPr lang="en-IN" sz="5500" b="1" kern="0" dirty="0">
                <a:effectLst/>
                <a:ea typeface="Times New Roman" panose="02020603050405020304" pitchFamily="18" charset="0"/>
                <a:cs typeface="Times New Roman" panose="02020603050405020304" pitchFamily="18" charset="0"/>
              </a:rPr>
              <a:t>:</a:t>
            </a:r>
            <a:r>
              <a:rPr lang="en-IN" sz="5500" kern="0" dirty="0">
                <a:effectLst/>
                <a:ea typeface="Times New Roman" panose="02020603050405020304" pitchFamily="18" charset="0"/>
                <a:cs typeface="Times New Roman" panose="02020603050405020304" pitchFamily="18" charset="0"/>
              </a:rPr>
              <a:t> Unique identifier for each job.</a:t>
            </a:r>
            <a:endParaRPr lang="en-IN" sz="55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5500" b="1" kern="0" dirty="0" err="1">
                <a:effectLst/>
                <a:ea typeface="Times New Roman" panose="02020603050405020304" pitchFamily="18" charset="0"/>
                <a:cs typeface="Times New Roman" panose="02020603050405020304" pitchFamily="18" charset="0"/>
              </a:rPr>
              <a:t>actor_id</a:t>
            </a:r>
            <a:r>
              <a:rPr lang="en-IN" sz="5500" b="1" kern="0" dirty="0">
                <a:effectLst/>
                <a:ea typeface="Times New Roman" panose="02020603050405020304" pitchFamily="18" charset="0"/>
                <a:cs typeface="Times New Roman" panose="02020603050405020304" pitchFamily="18" charset="0"/>
              </a:rPr>
              <a:t>:</a:t>
            </a:r>
            <a:r>
              <a:rPr lang="en-IN" sz="5500" kern="0" dirty="0">
                <a:effectLst/>
                <a:ea typeface="Times New Roman" panose="02020603050405020304" pitchFamily="18" charset="0"/>
                <a:cs typeface="Times New Roman" panose="02020603050405020304" pitchFamily="18" charset="0"/>
              </a:rPr>
              <a:t> Unique identifier for each actor.</a:t>
            </a:r>
            <a:endParaRPr lang="en-IN" sz="55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5500" b="1" kern="0" dirty="0">
                <a:effectLst/>
                <a:ea typeface="Times New Roman" panose="02020603050405020304" pitchFamily="18" charset="0"/>
                <a:cs typeface="Times New Roman" panose="02020603050405020304" pitchFamily="18" charset="0"/>
              </a:rPr>
              <a:t>event:</a:t>
            </a:r>
            <a:r>
              <a:rPr lang="en-IN" sz="5500" kern="0" dirty="0">
                <a:effectLst/>
                <a:ea typeface="Times New Roman" panose="02020603050405020304" pitchFamily="18" charset="0"/>
                <a:cs typeface="Times New Roman" panose="02020603050405020304" pitchFamily="18" charset="0"/>
              </a:rPr>
              <a:t> Type of event, categorized as decision, skip, or transfer.</a:t>
            </a:r>
            <a:endParaRPr lang="en-IN" sz="55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5500" b="1" kern="0" dirty="0">
                <a:effectLst/>
                <a:ea typeface="Times New Roman" panose="02020603050405020304" pitchFamily="18" charset="0"/>
                <a:cs typeface="Times New Roman" panose="02020603050405020304" pitchFamily="18" charset="0"/>
              </a:rPr>
              <a:t>language:</a:t>
            </a:r>
            <a:r>
              <a:rPr lang="en-IN" sz="5500" kern="0" dirty="0">
                <a:effectLst/>
                <a:ea typeface="Times New Roman" panose="02020603050405020304" pitchFamily="18" charset="0"/>
                <a:cs typeface="Times New Roman" panose="02020603050405020304" pitchFamily="18" charset="0"/>
              </a:rPr>
              <a:t> Language of the content associated with the job.</a:t>
            </a:r>
            <a:endParaRPr lang="en-IN" sz="55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5500" b="1" kern="0" dirty="0" err="1">
                <a:effectLst/>
                <a:ea typeface="Times New Roman" panose="02020603050405020304" pitchFamily="18" charset="0"/>
                <a:cs typeface="Times New Roman" panose="02020603050405020304" pitchFamily="18" charset="0"/>
              </a:rPr>
              <a:t>time_spent</a:t>
            </a:r>
            <a:r>
              <a:rPr lang="en-IN" sz="5500" b="1" kern="0" dirty="0">
                <a:effectLst/>
                <a:ea typeface="Times New Roman" panose="02020603050405020304" pitchFamily="18" charset="0"/>
                <a:cs typeface="Times New Roman" panose="02020603050405020304" pitchFamily="18" charset="0"/>
              </a:rPr>
              <a:t>:</a:t>
            </a:r>
            <a:r>
              <a:rPr lang="en-IN" sz="5500" kern="0" dirty="0">
                <a:effectLst/>
                <a:ea typeface="Times New Roman" panose="02020603050405020304" pitchFamily="18" charset="0"/>
                <a:cs typeface="Times New Roman" panose="02020603050405020304" pitchFamily="18" charset="0"/>
              </a:rPr>
              <a:t> Duration spent reviewing the job in seconds.</a:t>
            </a:r>
            <a:endParaRPr lang="en-IN" sz="55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5500" b="1" kern="0" dirty="0">
                <a:effectLst/>
                <a:ea typeface="Times New Roman" panose="02020603050405020304" pitchFamily="18" charset="0"/>
                <a:cs typeface="Times New Roman" panose="02020603050405020304" pitchFamily="18" charset="0"/>
              </a:rPr>
              <a:t>org:</a:t>
            </a:r>
            <a:r>
              <a:rPr lang="en-IN" sz="5500" kern="0" dirty="0">
                <a:effectLst/>
                <a:ea typeface="Times New Roman" panose="02020603050405020304" pitchFamily="18" charset="0"/>
                <a:cs typeface="Times New Roman" panose="02020603050405020304" pitchFamily="18" charset="0"/>
              </a:rPr>
              <a:t> Organization of the actor undertaking the job.</a:t>
            </a:r>
            <a:endParaRPr lang="en-IN" sz="55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5500" b="1" kern="0" dirty="0">
                <a:effectLst/>
                <a:ea typeface="Times New Roman" panose="02020603050405020304" pitchFamily="18" charset="0"/>
                <a:cs typeface="Times New Roman" panose="02020603050405020304" pitchFamily="18" charset="0"/>
              </a:rPr>
              <a:t>ds:</a:t>
            </a:r>
            <a:r>
              <a:rPr lang="en-IN" sz="5500" kern="0" dirty="0">
                <a:effectLst/>
                <a:ea typeface="Times New Roman" panose="02020603050405020304" pitchFamily="18" charset="0"/>
                <a:cs typeface="Times New Roman" panose="02020603050405020304" pitchFamily="18" charset="0"/>
              </a:rPr>
              <a:t> Date of the event in </a:t>
            </a:r>
            <a:r>
              <a:rPr lang="en-IN" sz="5500" kern="0" dirty="0" err="1">
                <a:effectLst/>
                <a:ea typeface="Times New Roman" panose="02020603050405020304" pitchFamily="18" charset="0"/>
                <a:cs typeface="Times New Roman" panose="02020603050405020304" pitchFamily="18" charset="0"/>
              </a:rPr>
              <a:t>yyyy</a:t>
            </a:r>
            <a:r>
              <a:rPr lang="en-IN" sz="5500" kern="0" dirty="0">
                <a:effectLst/>
                <a:ea typeface="Times New Roman" panose="02020603050405020304" pitchFamily="18" charset="0"/>
                <a:cs typeface="Times New Roman" panose="02020603050405020304" pitchFamily="18" charset="0"/>
              </a:rPr>
              <a:t>/mm/dd format (stored as text).</a:t>
            </a:r>
            <a:endParaRPr lang="en-IN" sz="5500" kern="1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5051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DDBF-0421-4B3B-5A78-7FFA3E2A8328}"/>
              </a:ext>
            </a:extLst>
          </p:cNvPr>
          <p:cNvSpPr>
            <a:spLocks noGrp="1"/>
          </p:cNvSpPr>
          <p:nvPr>
            <p:ph type="title"/>
          </p:nvPr>
        </p:nvSpPr>
        <p:spPr>
          <a:xfrm>
            <a:off x="1676400" y="700313"/>
            <a:ext cx="10515600" cy="931830"/>
          </a:xfrm>
        </p:spPr>
        <p:txBody>
          <a:bodyPr>
            <a:normAutofit/>
          </a:bodyPr>
          <a:lstStyle/>
          <a:p>
            <a:r>
              <a:rPr lang="en-IN" sz="2800" b="1" kern="0" dirty="0">
                <a:effectLst/>
                <a:latin typeface="+mn-lt"/>
                <a:ea typeface="Times New Roman" panose="02020603050405020304" pitchFamily="18" charset="0"/>
                <a:cs typeface="Times New Roman" panose="02020603050405020304" pitchFamily="18" charset="0"/>
              </a:rPr>
              <a:t>Objective 2: Investigating Metric Spike</a:t>
            </a:r>
            <a:br>
              <a:rPr lang="en-IN" sz="2800" kern="100" dirty="0">
                <a:effectLst/>
                <a:latin typeface="+mn-lt"/>
                <a:ea typeface="Calibri" panose="020F0502020204030204" pitchFamily="34" charset="0"/>
                <a:cs typeface="Times New Roman" panose="02020603050405020304" pitchFamily="18" charset="0"/>
              </a:rPr>
            </a:br>
            <a:endParaRPr lang="en-IN" sz="2800" dirty="0">
              <a:latin typeface="+mn-lt"/>
            </a:endParaRPr>
          </a:p>
        </p:txBody>
      </p:sp>
      <p:sp>
        <p:nvSpPr>
          <p:cNvPr id="3" name="Content Placeholder 2">
            <a:extLst>
              <a:ext uri="{FF2B5EF4-FFF2-40B4-BE49-F238E27FC236}">
                <a16:creationId xmlns:a16="http://schemas.microsoft.com/office/drawing/2014/main" id="{BE200EF8-9B0D-888D-5439-441241438563}"/>
              </a:ext>
            </a:extLst>
          </p:cNvPr>
          <p:cNvSpPr>
            <a:spLocks noGrp="1"/>
          </p:cNvSpPr>
          <p:nvPr>
            <p:ph idx="1"/>
          </p:nvPr>
        </p:nvSpPr>
        <p:spPr>
          <a:xfrm>
            <a:off x="698241" y="1340434"/>
            <a:ext cx="10515600" cy="4351338"/>
          </a:xfrm>
        </p:spPr>
        <p:txBody>
          <a:bodyPr/>
          <a:lstStyle/>
          <a:p>
            <a:pPr marL="0" indent="0">
              <a:lnSpc>
                <a:spcPct val="107000"/>
              </a:lnSpc>
              <a:spcBef>
                <a:spcPts val="1500"/>
              </a:spcBef>
              <a:spcAft>
                <a:spcPts val="1500"/>
              </a:spcAft>
              <a:buNone/>
            </a:pPr>
            <a:r>
              <a:rPr lang="en-IN" sz="1800" b="1" kern="0" dirty="0">
                <a:effectLst/>
                <a:ea typeface="Times New Roman" panose="02020603050405020304" pitchFamily="18" charset="0"/>
                <a:cs typeface="Times New Roman" panose="02020603050405020304" pitchFamily="18" charset="0"/>
              </a:rPr>
              <a:t>Overview:</a:t>
            </a:r>
            <a:r>
              <a:rPr lang="en-IN" sz="1800" kern="0" dirty="0">
                <a:effectLst/>
                <a:ea typeface="Times New Roman" panose="02020603050405020304" pitchFamily="18" charset="0"/>
                <a:cs typeface="Times New Roman" panose="02020603050405020304" pitchFamily="18" charset="0"/>
              </a:rPr>
              <a:t> This case study involves investigating a metric spike using three tables: </a:t>
            </a:r>
            <a:r>
              <a:rPr lang="en-IN" sz="1800" b="1" kern="0" dirty="0">
                <a:effectLst/>
                <a:ea typeface="Times New Roman" panose="02020603050405020304" pitchFamily="18" charset="0"/>
                <a:cs typeface="Courier New" panose="02070309020205020404" pitchFamily="49" charset="0"/>
              </a:rPr>
              <a:t>users</a:t>
            </a:r>
            <a:r>
              <a:rPr lang="en-IN" sz="1800" kern="0" dirty="0">
                <a:effectLst/>
                <a:ea typeface="Times New Roman" panose="02020603050405020304" pitchFamily="18" charset="0"/>
                <a:cs typeface="Times New Roman" panose="02020603050405020304" pitchFamily="18" charset="0"/>
              </a:rPr>
              <a:t>, </a:t>
            </a:r>
            <a:r>
              <a:rPr lang="en-IN" sz="1800" b="1" kern="0" dirty="0">
                <a:effectLst/>
                <a:ea typeface="Times New Roman" panose="02020603050405020304" pitchFamily="18" charset="0"/>
                <a:cs typeface="Courier New" panose="02070309020205020404" pitchFamily="49" charset="0"/>
              </a:rPr>
              <a:t>events</a:t>
            </a:r>
            <a:r>
              <a:rPr lang="en-IN" sz="1800" kern="0" dirty="0">
                <a:effectLst/>
                <a:ea typeface="Times New Roman" panose="02020603050405020304" pitchFamily="18" charset="0"/>
                <a:cs typeface="Times New Roman" panose="02020603050405020304" pitchFamily="18" charset="0"/>
              </a:rPr>
              <a:t>, and </a:t>
            </a:r>
            <a:r>
              <a:rPr lang="en-IN" sz="1800" b="1" kern="0" dirty="0" err="1">
                <a:effectLst/>
                <a:ea typeface="Times New Roman" panose="02020603050405020304" pitchFamily="18" charset="0"/>
                <a:cs typeface="Courier New" panose="02070309020205020404" pitchFamily="49" charset="0"/>
              </a:rPr>
              <a:t>email_events</a:t>
            </a:r>
            <a:r>
              <a:rPr lang="en-IN" sz="1800" kern="0" dirty="0">
                <a:effectLst/>
                <a:ea typeface="Times New Roman" panose="02020603050405020304" pitchFamily="18" charset="0"/>
                <a:cs typeface="Times New Roman" panose="02020603050405020304" pitchFamily="18" charset="0"/>
              </a:rPr>
              <a:t>. Each table serves a distinct purpose in providing information about users, their actions, and specific events related to email activities. The primary goal is to identify and understand the causes behind a sudden spike in a key metric.</a:t>
            </a:r>
            <a:endParaRPr lang="en-IN" sz="1800" kern="100" dirty="0">
              <a:effectLst/>
              <a:ea typeface="Calibri" panose="020F0502020204030204" pitchFamily="34" charset="0"/>
              <a:cs typeface="Times New Roman" panose="02020603050405020304" pitchFamily="18" charset="0"/>
            </a:endParaRPr>
          </a:p>
          <a:p>
            <a:pPr marL="0" indent="0">
              <a:lnSpc>
                <a:spcPct val="107000"/>
              </a:lnSpc>
              <a:spcBef>
                <a:spcPts val="1500"/>
              </a:spcBef>
              <a:spcAft>
                <a:spcPts val="1500"/>
              </a:spcAft>
              <a:buNone/>
            </a:pPr>
            <a:r>
              <a:rPr lang="en-IN" sz="1800" b="1" kern="0" dirty="0">
                <a:effectLst/>
                <a:ea typeface="Times New Roman" panose="02020603050405020304" pitchFamily="18" charset="0"/>
                <a:cs typeface="Times New Roman" panose="02020603050405020304" pitchFamily="18" charset="0"/>
              </a:rPr>
              <a:t>Key Tables:</a:t>
            </a:r>
            <a:endParaRPr lang="en-IN" sz="18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ea typeface="Times New Roman" panose="02020603050405020304" pitchFamily="18" charset="0"/>
                <a:cs typeface="Times New Roman" panose="02020603050405020304" pitchFamily="18" charset="0"/>
              </a:rPr>
              <a:t>users:</a:t>
            </a:r>
            <a:r>
              <a:rPr lang="en-IN" sz="1800" kern="0" dirty="0">
                <a:effectLst/>
                <a:ea typeface="Times New Roman" panose="02020603050405020304" pitchFamily="18" charset="0"/>
                <a:cs typeface="Times New Roman" panose="02020603050405020304" pitchFamily="18" charset="0"/>
              </a:rPr>
              <a:t> Contains descriptive information about each user's account.</a:t>
            </a:r>
            <a:endParaRPr lang="en-IN" sz="18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ea typeface="Times New Roman" panose="02020603050405020304" pitchFamily="18" charset="0"/>
                <a:cs typeface="Times New Roman" panose="02020603050405020304" pitchFamily="18" charset="0"/>
              </a:rPr>
              <a:t>events:</a:t>
            </a:r>
            <a:r>
              <a:rPr lang="en-IN" sz="1800" kern="0" dirty="0">
                <a:effectLst/>
                <a:ea typeface="Times New Roman" panose="02020603050405020304" pitchFamily="18" charset="0"/>
                <a:cs typeface="Times New Roman" panose="02020603050405020304" pitchFamily="18" charset="0"/>
              </a:rPr>
              <a:t> Captures various user actions, such as login, messaging, and search.</a:t>
            </a:r>
            <a:endParaRPr lang="en-IN" sz="18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err="1">
                <a:effectLst/>
                <a:ea typeface="Times New Roman" panose="02020603050405020304" pitchFamily="18" charset="0"/>
                <a:cs typeface="Times New Roman" panose="02020603050405020304" pitchFamily="18" charset="0"/>
              </a:rPr>
              <a:t>email_events</a:t>
            </a:r>
            <a:r>
              <a:rPr lang="en-IN" sz="1800" b="1" kern="0" dirty="0">
                <a:effectLst/>
                <a:ea typeface="Times New Roman" panose="02020603050405020304" pitchFamily="18" charset="0"/>
                <a:cs typeface="Times New Roman" panose="02020603050405020304" pitchFamily="18" charset="0"/>
              </a:rPr>
              <a:t>:</a:t>
            </a:r>
            <a:r>
              <a:rPr lang="en-IN" sz="1800" kern="0" dirty="0">
                <a:effectLst/>
                <a:ea typeface="Times New Roman" panose="02020603050405020304" pitchFamily="18" charset="0"/>
                <a:cs typeface="Times New Roman" panose="02020603050405020304" pitchFamily="18" charset="0"/>
              </a:rPr>
              <a:t> Focuses specifically on events related to the sending of emails.</a:t>
            </a:r>
            <a:endParaRPr lang="en-IN" sz="1800" kern="1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0497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34B0-38F8-24A7-E3CA-50B4A28999E6}"/>
              </a:ext>
            </a:extLst>
          </p:cNvPr>
          <p:cNvSpPr>
            <a:spLocks noGrp="1"/>
          </p:cNvSpPr>
          <p:nvPr>
            <p:ph type="title"/>
          </p:nvPr>
        </p:nvSpPr>
        <p:spPr>
          <a:xfrm>
            <a:off x="166396" y="0"/>
            <a:ext cx="10515600" cy="531844"/>
          </a:xfrm>
        </p:spPr>
        <p:txBody>
          <a:bodyPr>
            <a:normAutofit fontScale="90000"/>
          </a:bodyPr>
          <a:lstStyle/>
          <a:p>
            <a:r>
              <a:rPr lang="en-IN" sz="3600" u="sng" dirty="0">
                <a:latin typeface="+mn-lt"/>
              </a:rPr>
              <a:t>Approach</a:t>
            </a:r>
            <a:r>
              <a:rPr lang="en-IN" sz="3600" dirty="0">
                <a:latin typeface="+mn-lt"/>
              </a:rPr>
              <a:t>:</a:t>
            </a:r>
            <a:r>
              <a:rPr lang="en-IN" dirty="0">
                <a:latin typeface="+mn-lt"/>
              </a:rPr>
              <a:t>-</a:t>
            </a:r>
          </a:p>
        </p:txBody>
      </p:sp>
      <p:sp>
        <p:nvSpPr>
          <p:cNvPr id="3" name="Content Placeholder 2">
            <a:extLst>
              <a:ext uri="{FF2B5EF4-FFF2-40B4-BE49-F238E27FC236}">
                <a16:creationId xmlns:a16="http://schemas.microsoft.com/office/drawing/2014/main" id="{25E6877F-F6B2-151F-2DD4-71D5BD2132F9}"/>
              </a:ext>
            </a:extLst>
          </p:cNvPr>
          <p:cNvSpPr>
            <a:spLocks noGrp="1"/>
          </p:cNvSpPr>
          <p:nvPr>
            <p:ph idx="1"/>
          </p:nvPr>
        </p:nvSpPr>
        <p:spPr>
          <a:xfrm>
            <a:off x="166396" y="531843"/>
            <a:ext cx="11776788" cy="6120883"/>
          </a:xfrm>
        </p:spPr>
        <p:txBody>
          <a:bodyPr>
            <a:normAutofit/>
          </a:bodyPr>
          <a:lstStyle/>
          <a:p>
            <a:pPr marL="0" indent="0">
              <a:buNone/>
            </a:pPr>
            <a:endParaRPr lang="en-US" sz="2000" b="0" i="0" u="none" strike="noStrike" baseline="0" dirty="0">
              <a:solidFill>
                <a:srgbClr val="000000"/>
              </a:solidFill>
            </a:endParaRPr>
          </a:p>
          <a:p>
            <a:pPr marL="0" indent="0">
              <a:buNone/>
            </a:pPr>
            <a:r>
              <a:rPr lang="en-US" sz="2000" b="0" i="0" u="none" strike="noStrike" baseline="0" dirty="0">
                <a:solidFill>
                  <a:srgbClr val="000000"/>
                </a:solidFill>
              </a:rPr>
              <a:t>The project was approached by first understanding the requirements and questions posed by different departments. The relevant datasets, such as jobData, users, events, and </a:t>
            </a:r>
            <a:r>
              <a:rPr lang="en-US" sz="2000" b="0" i="0" u="none" strike="noStrike" baseline="0" dirty="0" err="1">
                <a:solidFill>
                  <a:srgbClr val="000000"/>
                </a:solidFill>
              </a:rPr>
              <a:t>emailEvents</a:t>
            </a:r>
            <a:r>
              <a:rPr lang="en-US" sz="2000" b="0" i="0" u="none" strike="noStrike" baseline="0" dirty="0">
                <a:solidFill>
                  <a:srgbClr val="000000"/>
                </a:solidFill>
              </a:rPr>
              <a:t>, were collected and analyzed using SQL queries. The queries were designed to calculate specific metrics and derive meaningful insights. The results were then examined, and patterns and trends were identified. The analysis was performed iteratively, refining the queries and adjusting the approach as needed to ensure accurate and relevant insights. </a:t>
            </a:r>
          </a:p>
          <a:p>
            <a:pPr marL="0" indent="0">
              <a:buNone/>
            </a:pPr>
            <a:endParaRPr lang="en-IN" sz="2000" b="1" i="0" u="none" strike="noStrike" baseline="0" dirty="0">
              <a:solidFill>
                <a:srgbClr val="000000"/>
              </a:solidFill>
            </a:endParaRPr>
          </a:p>
          <a:p>
            <a:pPr marL="0" indent="0">
              <a:buNone/>
            </a:pPr>
            <a:endParaRPr lang="en-IN" sz="3200" b="1" i="0" u="sng" strike="noStrike" baseline="0" dirty="0">
              <a:solidFill>
                <a:srgbClr val="000000"/>
              </a:solidFill>
            </a:endParaRPr>
          </a:p>
          <a:p>
            <a:pPr marL="0" indent="0">
              <a:buNone/>
            </a:pPr>
            <a:r>
              <a:rPr lang="en-IN" sz="3200" b="1" i="0" u="sng" strike="noStrike" baseline="0" dirty="0">
                <a:solidFill>
                  <a:srgbClr val="000000"/>
                </a:solidFill>
              </a:rPr>
              <a:t>Tech-Stack Used</a:t>
            </a:r>
            <a:r>
              <a:rPr lang="en-IN" sz="3200" b="1" i="0" u="none" strike="noStrike" baseline="0" dirty="0">
                <a:solidFill>
                  <a:srgbClr val="000000"/>
                </a:solidFill>
              </a:rPr>
              <a:t>:-</a:t>
            </a:r>
          </a:p>
          <a:p>
            <a:pPr marL="0" indent="0">
              <a:buNone/>
            </a:pPr>
            <a:endParaRPr lang="en-IN" sz="3200" b="0" i="0" u="none" strike="noStrike" baseline="0" dirty="0">
              <a:solidFill>
                <a:srgbClr val="000000"/>
              </a:solidFill>
            </a:endParaRPr>
          </a:p>
          <a:p>
            <a:pPr marL="0" indent="0">
              <a:buNone/>
            </a:pPr>
            <a:r>
              <a:rPr lang="en-US" sz="2000" b="0" i="0" u="none" strike="noStrike" baseline="0" dirty="0">
                <a:solidFill>
                  <a:srgbClr val="000000"/>
                </a:solidFill>
              </a:rPr>
              <a:t>The project utilized SQL for data analysis and query execution. The SQL queries were executed using tools such as </a:t>
            </a:r>
            <a:r>
              <a:rPr lang="en-IN" sz="1800" b="1" dirty="0">
                <a:effectLst/>
                <a:latin typeface="CanvaSans-Bold"/>
                <a:ea typeface="Times New Roman" panose="02020603050405020304" pitchFamily="18" charset="0"/>
                <a:cs typeface="CanvaSans-Bold"/>
              </a:rPr>
              <a:t>MySQL Workbench 8.0.35.0 Community Edition</a:t>
            </a:r>
            <a:r>
              <a:rPr lang="en-US" sz="2000" b="0" i="0" u="none" strike="noStrike" baseline="0" dirty="0">
                <a:solidFill>
                  <a:srgbClr val="000000"/>
                </a:solidFill>
              </a:rPr>
              <a:t>. The purpose of using SQL was to efficiently extract, transform, and </a:t>
            </a:r>
            <a:r>
              <a:rPr lang="en-US" sz="2000" b="0" i="0" u="none" strike="noStrike" baseline="0" dirty="0" err="1">
                <a:solidFill>
                  <a:srgbClr val="000000"/>
                </a:solidFill>
              </a:rPr>
              <a:t>analyse</a:t>
            </a:r>
            <a:r>
              <a:rPr lang="en-US" sz="2000" b="0" i="0" u="none" strike="noStrike" baseline="0" dirty="0">
                <a:solidFill>
                  <a:srgbClr val="000000"/>
                </a:solidFill>
              </a:rPr>
              <a:t> the data from the provided datasets. The use of SQL allowed me for easy manipulation of the datasets and enabled the calculation of various metrics and insights based on the specific requirements. </a:t>
            </a:r>
          </a:p>
        </p:txBody>
      </p:sp>
    </p:spTree>
    <p:extLst>
      <p:ext uri="{BB962C8B-B14F-4D97-AF65-F5344CB8AC3E}">
        <p14:creationId xmlns:p14="http://schemas.microsoft.com/office/powerpoint/2010/main" val="396847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46EDA-563C-01CD-6EC1-0D5049249673}"/>
              </a:ext>
            </a:extLst>
          </p:cNvPr>
          <p:cNvSpPr>
            <a:spLocks noGrp="1"/>
          </p:cNvSpPr>
          <p:nvPr>
            <p:ph idx="1"/>
          </p:nvPr>
        </p:nvSpPr>
        <p:spPr>
          <a:xfrm>
            <a:off x="838200" y="205273"/>
            <a:ext cx="10515600" cy="5971690"/>
          </a:xfrm>
        </p:spPr>
        <p:txBody>
          <a:bodyPr/>
          <a:lstStyle/>
          <a:p>
            <a:pPr marL="0" indent="0">
              <a:buNone/>
            </a:pPr>
            <a:r>
              <a:rPr lang="en-IN" sz="2400" b="1" i="0" u="sng" strike="noStrike" baseline="0" dirty="0">
                <a:solidFill>
                  <a:srgbClr val="000000"/>
                </a:solidFill>
                <a:latin typeface="Calibri" panose="020F0502020204030204" pitchFamily="34" charset="0"/>
              </a:rPr>
              <a:t>Case Study 1 :– Jobs data: </a:t>
            </a:r>
          </a:p>
          <a:p>
            <a:pPr marL="0" indent="0">
              <a:buNone/>
            </a:pPr>
            <a:r>
              <a:rPr lang="en-US" sz="1800" b="1" i="0" u="none" strike="noStrike" baseline="0" dirty="0">
                <a:solidFill>
                  <a:srgbClr val="000000"/>
                </a:solidFill>
                <a:latin typeface="Arial" panose="020B0604020202020204" pitchFamily="34" charset="0"/>
              </a:rPr>
              <a:t>A</a:t>
            </a:r>
            <a:r>
              <a:rPr lang="en-US" sz="1800" b="0" i="0" u="none" strike="noStrike" baseline="0" dirty="0">
                <a:solidFill>
                  <a:srgbClr val="000000"/>
                </a:solidFill>
                <a:latin typeface="Arial" panose="020B0604020202020204" pitchFamily="34" charset="0"/>
              </a:rPr>
              <a:t>. </a:t>
            </a:r>
            <a:r>
              <a:rPr lang="en-US" sz="1800" b="1" i="0" u="sng" strike="noStrike" baseline="0" dirty="0">
                <a:solidFill>
                  <a:srgbClr val="000000"/>
                </a:solidFill>
                <a:latin typeface="Arial" panose="020B0604020202020204" pitchFamily="34" charset="0"/>
              </a:rPr>
              <a:t>Number of jobs reviewed:</a:t>
            </a:r>
            <a:r>
              <a:rPr lang="en-US" sz="1800" b="1"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Amount of jobs reviewed over time. </a:t>
            </a:r>
            <a:endParaRPr lang="en-US" sz="1800" dirty="0">
              <a:solidFill>
                <a:srgbClr val="000000"/>
              </a:solidFill>
              <a:latin typeface="Arial" panose="020B0604020202020204" pitchFamily="34" charset="0"/>
            </a:endParaRPr>
          </a:p>
          <a:p>
            <a:pPr marL="0" indent="0">
              <a:buNone/>
            </a:pPr>
            <a:r>
              <a:rPr lang="en-US" sz="1800" b="1" i="0" u="none" strike="noStrike" baseline="0" dirty="0">
                <a:solidFill>
                  <a:srgbClr val="000000"/>
                </a:solidFill>
                <a:latin typeface="Arial" panose="020B0604020202020204" pitchFamily="34" charset="0"/>
              </a:rPr>
              <a:t>B. </a:t>
            </a:r>
            <a:r>
              <a:rPr lang="en-US" sz="1800" b="1" i="0" u="sng" strike="noStrike" baseline="0" dirty="0">
                <a:solidFill>
                  <a:srgbClr val="000000"/>
                </a:solidFill>
                <a:latin typeface="Arial" panose="020B0604020202020204" pitchFamily="34" charset="0"/>
              </a:rPr>
              <a:t>Task:</a:t>
            </a:r>
            <a:r>
              <a:rPr lang="en-US" sz="1800" b="1"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Calculate the number of jobs reviewed per hour per day for November 2020? </a:t>
            </a:r>
            <a:endParaRPr lang="en-US" sz="1800" b="0" i="0" u="none" strike="noStrike" baseline="0" dirty="0">
              <a:solidFill>
                <a:srgbClr val="000000"/>
              </a:solidFill>
              <a:latin typeface="Calibri" panose="020F0502020204030204" pitchFamily="34" charset="0"/>
            </a:endParaRPr>
          </a:p>
        </p:txBody>
      </p:sp>
      <p:sp>
        <p:nvSpPr>
          <p:cNvPr id="4" name="TextBox 3">
            <a:extLst>
              <a:ext uri="{FF2B5EF4-FFF2-40B4-BE49-F238E27FC236}">
                <a16:creationId xmlns:a16="http://schemas.microsoft.com/office/drawing/2014/main" id="{6696DD42-278D-C5B6-3C43-19D8B81BD90B}"/>
              </a:ext>
            </a:extLst>
          </p:cNvPr>
          <p:cNvSpPr txBox="1"/>
          <p:nvPr/>
        </p:nvSpPr>
        <p:spPr>
          <a:xfrm>
            <a:off x="838200" y="1628531"/>
            <a:ext cx="2635898" cy="2508379"/>
          </a:xfrm>
          <a:prstGeom prst="rect">
            <a:avLst/>
          </a:prstGeom>
          <a:noFill/>
        </p:spPr>
        <p:txBody>
          <a:bodyPr wrap="square" rtlCol="0">
            <a:spAutoFit/>
          </a:bodyPr>
          <a:lstStyle/>
          <a:p>
            <a:r>
              <a:rPr lang="en-US" b="1" u="sng" dirty="0"/>
              <a:t>SQL QUERY</a:t>
            </a:r>
            <a:r>
              <a:rPr lang="en-US" b="1" dirty="0"/>
              <a:t>:-</a:t>
            </a:r>
          </a:p>
          <a:p>
            <a:r>
              <a:rPr lang="en-US" sz="1600" b="1" dirty="0"/>
              <a:t>SELECT </a:t>
            </a:r>
            <a:r>
              <a:rPr lang="en-US" sz="1600" dirty="0"/>
              <a:t>  ds </a:t>
            </a:r>
            <a:r>
              <a:rPr lang="en-US" sz="1600" b="1" dirty="0"/>
              <a:t>AS</a:t>
            </a:r>
            <a:r>
              <a:rPr lang="en-US" sz="1600" dirty="0"/>
              <a:t> Date,    </a:t>
            </a:r>
            <a:r>
              <a:rPr lang="en-US" sz="1600" b="1" dirty="0"/>
              <a:t>COUNT</a:t>
            </a:r>
            <a:r>
              <a:rPr lang="en-US" sz="1600" dirty="0"/>
              <a:t>(job_id) </a:t>
            </a:r>
            <a:r>
              <a:rPr lang="en-US" sz="1600" b="1" dirty="0"/>
              <a:t>AS</a:t>
            </a:r>
            <a:r>
              <a:rPr lang="en-US" sz="1600" dirty="0"/>
              <a:t> Jobs_Count_per_day,    </a:t>
            </a:r>
            <a:r>
              <a:rPr lang="en-US" sz="1600" b="1" dirty="0"/>
              <a:t>sum</a:t>
            </a:r>
            <a:r>
              <a:rPr lang="en-US" sz="1600" dirty="0"/>
              <a:t>(time_spent) / 3600 </a:t>
            </a:r>
            <a:r>
              <a:rPr lang="en-US" sz="1600" b="1" dirty="0"/>
              <a:t>AS</a:t>
            </a:r>
            <a:r>
              <a:rPr lang="en-US" sz="1600" dirty="0"/>
              <a:t> Hours_Spent_per_day </a:t>
            </a:r>
            <a:r>
              <a:rPr lang="en-US" sz="1600" b="1" dirty="0"/>
              <a:t>FROM</a:t>
            </a:r>
            <a:r>
              <a:rPr lang="en-US" sz="1600" dirty="0"/>
              <a:t>    jobData </a:t>
            </a:r>
            <a:r>
              <a:rPr lang="en-US" sz="1600" b="1" dirty="0"/>
              <a:t>WHERE</a:t>
            </a:r>
            <a:r>
              <a:rPr lang="en-US" sz="1600" dirty="0"/>
              <a:t>    ds &gt;= '2020-11-01'   </a:t>
            </a:r>
            <a:r>
              <a:rPr lang="en-US" sz="1600" b="1" dirty="0"/>
              <a:t>AND</a:t>
            </a:r>
            <a:r>
              <a:rPr lang="en-US" sz="1600" dirty="0"/>
              <a:t> ds &lt;= '2020-11-30’ </a:t>
            </a:r>
            <a:r>
              <a:rPr lang="en-US" sz="1600" b="1" dirty="0"/>
              <a:t>GROUP BY </a:t>
            </a:r>
            <a:r>
              <a:rPr lang="en-US" sz="1600" dirty="0"/>
              <a:t>ds;</a:t>
            </a:r>
            <a:endParaRPr lang="en-IN" sz="1600" dirty="0"/>
          </a:p>
          <a:p>
            <a:endParaRPr lang="en-IN" sz="1100" dirty="0"/>
          </a:p>
        </p:txBody>
      </p:sp>
      <p:pic>
        <p:nvPicPr>
          <p:cNvPr id="9" name="Picture 8">
            <a:extLst>
              <a:ext uri="{FF2B5EF4-FFF2-40B4-BE49-F238E27FC236}">
                <a16:creationId xmlns:a16="http://schemas.microsoft.com/office/drawing/2014/main" id="{9F99808D-17E4-62C7-C2D3-33EF334C1F4D}"/>
              </a:ext>
            </a:extLst>
          </p:cNvPr>
          <p:cNvPicPr>
            <a:picLocks noChangeAspect="1"/>
          </p:cNvPicPr>
          <p:nvPr/>
        </p:nvPicPr>
        <p:blipFill>
          <a:blip r:embed="rId2"/>
          <a:stretch>
            <a:fillRect/>
          </a:stretch>
        </p:blipFill>
        <p:spPr>
          <a:xfrm>
            <a:off x="5711132" y="1772218"/>
            <a:ext cx="3983374" cy="1764084"/>
          </a:xfrm>
          <a:prstGeom prst="rect">
            <a:avLst/>
          </a:prstGeom>
        </p:spPr>
      </p:pic>
      <p:graphicFrame>
        <p:nvGraphicFramePr>
          <p:cNvPr id="10" name="Chart 9">
            <a:extLst>
              <a:ext uri="{FF2B5EF4-FFF2-40B4-BE49-F238E27FC236}">
                <a16:creationId xmlns:a16="http://schemas.microsoft.com/office/drawing/2014/main" id="{D854BA00-5537-B860-A572-B9FEE1725EEC}"/>
              </a:ext>
            </a:extLst>
          </p:cNvPr>
          <p:cNvGraphicFramePr>
            <a:graphicFrameLocks/>
          </p:cNvGraphicFramePr>
          <p:nvPr>
            <p:extLst>
              <p:ext uri="{D42A27DB-BD31-4B8C-83A1-F6EECF244321}">
                <p14:modId xmlns:p14="http://schemas.microsoft.com/office/powerpoint/2010/main" val="3163709130"/>
              </p:ext>
            </p:extLst>
          </p:nvPr>
        </p:nvGraphicFramePr>
        <p:xfrm>
          <a:off x="3423188" y="3975279"/>
          <a:ext cx="4279631" cy="25083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602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8CE81-2728-E640-2D78-011CCC003A90}"/>
              </a:ext>
            </a:extLst>
          </p:cNvPr>
          <p:cNvSpPr>
            <a:spLocks noGrp="1"/>
          </p:cNvSpPr>
          <p:nvPr>
            <p:ph idx="1"/>
          </p:nvPr>
        </p:nvSpPr>
        <p:spPr>
          <a:xfrm>
            <a:off x="838200" y="186612"/>
            <a:ext cx="10515600" cy="6456784"/>
          </a:xfrm>
        </p:spPr>
        <p:txBody>
          <a:bodyPr>
            <a:normAutofit/>
          </a:bodyPr>
          <a:lstStyle/>
          <a:p>
            <a:pPr marL="0" indent="0" algn="l">
              <a:buNone/>
            </a:pPr>
            <a:r>
              <a:rPr lang="en-US" sz="1800" b="1" i="0" dirty="0">
                <a:effectLst/>
              </a:rPr>
              <a:t>B.</a:t>
            </a:r>
            <a:r>
              <a:rPr lang="en-US" sz="1800" b="1" i="0" u="sng" dirty="0">
                <a:effectLst/>
              </a:rPr>
              <a:t>Throughput Analysis</a:t>
            </a:r>
            <a:r>
              <a:rPr lang="en-US" sz="1800" b="1" i="0" dirty="0">
                <a:effectLst/>
              </a:rPr>
              <a:t>: </a:t>
            </a:r>
            <a:r>
              <a:rPr lang="en-US" sz="1800" b="0" i="0" dirty="0">
                <a:effectLst/>
              </a:rPr>
              <a:t>Calculate the 7-day rolling average of throughput (number of events per second).</a:t>
            </a:r>
          </a:p>
          <a:p>
            <a:pPr marL="0" indent="0" algn="l">
              <a:buNone/>
            </a:pPr>
            <a:r>
              <a:rPr lang="en-US" sz="1800" b="1" i="0" u="sng" dirty="0">
                <a:effectLst/>
              </a:rPr>
              <a:t>Task: </a:t>
            </a:r>
            <a:r>
              <a:rPr lang="en-US" sz="1800" b="0" i="0" dirty="0">
                <a:effectLst/>
              </a:rPr>
              <a:t>Write an SQL query to calculate the 7-day rolling average of throughput. Additionally, explain whether you prefer using the daily metric or the 7-day rolling average for throughput, and why.</a:t>
            </a:r>
          </a:p>
          <a:p>
            <a:pPr marL="0" indent="0">
              <a:buNone/>
            </a:pPr>
            <a:r>
              <a:rPr lang="en-US" sz="1800" b="1" u="sng" dirty="0"/>
              <a:t>SQL Query:-</a:t>
            </a:r>
          </a:p>
          <a:p>
            <a:pPr marL="0" indent="0">
              <a:buNone/>
            </a:pPr>
            <a:br>
              <a:rPr lang="en-US" sz="1800" dirty="0"/>
            </a:br>
            <a:endParaRPr lang="en-IN" sz="1800" dirty="0"/>
          </a:p>
        </p:txBody>
      </p:sp>
      <p:sp>
        <p:nvSpPr>
          <p:cNvPr id="4" name="TextBox 3">
            <a:extLst>
              <a:ext uri="{FF2B5EF4-FFF2-40B4-BE49-F238E27FC236}">
                <a16:creationId xmlns:a16="http://schemas.microsoft.com/office/drawing/2014/main" id="{8AD33A79-60E7-35C0-BCFB-7E2B21A3153E}"/>
              </a:ext>
            </a:extLst>
          </p:cNvPr>
          <p:cNvSpPr txBox="1"/>
          <p:nvPr/>
        </p:nvSpPr>
        <p:spPr>
          <a:xfrm>
            <a:off x="838200" y="2160467"/>
            <a:ext cx="3640494" cy="1569660"/>
          </a:xfrm>
          <a:prstGeom prst="rect">
            <a:avLst/>
          </a:prstGeom>
          <a:noFill/>
        </p:spPr>
        <p:txBody>
          <a:bodyPr wrap="square" rtlCol="0">
            <a:spAutoFit/>
          </a:bodyPr>
          <a:lstStyle/>
          <a:p>
            <a:r>
              <a:rPr lang="en-US" sz="1600" b="1" dirty="0"/>
              <a:t>SELECT</a:t>
            </a:r>
            <a:r>
              <a:rPr lang="en-US" sz="1600" dirty="0"/>
              <a:t> ds, </a:t>
            </a:r>
            <a:r>
              <a:rPr lang="en-US" sz="1600" b="1" dirty="0"/>
              <a:t>COUNT</a:t>
            </a:r>
            <a:r>
              <a:rPr lang="en-US" sz="1600" dirty="0"/>
              <a:t>(*) </a:t>
            </a:r>
            <a:r>
              <a:rPr lang="en-US" sz="1600" b="1" dirty="0"/>
              <a:t>AS</a:t>
            </a:r>
            <a:r>
              <a:rPr lang="en-US" sz="1600" dirty="0"/>
              <a:t> throughput, </a:t>
            </a:r>
            <a:r>
              <a:rPr lang="en-US" sz="1600" b="1" dirty="0"/>
              <a:t>AVG</a:t>
            </a:r>
            <a:r>
              <a:rPr lang="en-US" sz="1600" dirty="0"/>
              <a:t>(</a:t>
            </a:r>
            <a:r>
              <a:rPr lang="en-US" sz="1600" b="1" dirty="0"/>
              <a:t>COUNT</a:t>
            </a:r>
            <a:r>
              <a:rPr lang="en-US" sz="1600" dirty="0"/>
              <a:t>(*)) </a:t>
            </a:r>
            <a:r>
              <a:rPr lang="en-US" sz="1600" b="1" dirty="0"/>
              <a:t>OVER</a:t>
            </a:r>
            <a:r>
              <a:rPr lang="en-US" sz="1600" dirty="0"/>
              <a:t>(</a:t>
            </a:r>
            <a:r>
              <a:rPr lang="en-US" sz="1600" b="1" dirty="0"/>
              <a:t>ORDER</a:t>
            </a:r>
            <a:r>
              <a:rPr lang="en-US" sz="1600" dirty="0"/>
              <a:t> </a:t>
            </a:r>
            <a:r>
              <a:rPr lang="en-US" sz="1600" b="1" dirty="0"/>
              <a:t>BY</a:t>
            </a:r>
            <a:r>
              <a:rPr lang="en-US" sz="1600" dirty="0"/>
              <a:t> ds ROWS </a:t>
            </a:r>
            <a:r>
              <a:rPr lang="en-US" sz="1600" b="1" dirty="0"/>
              <a:t>BETWEEN</a:t>
            </a:r>
            <a:r>
              <a:rPr lang="en-US" sz="1600" dirty="0"/>
              <a:t> 6 PRECEDING </a:t>
            </a:r>
            <a:r>
              <a:rPr lang="en-US" sz="1600" b="1" dirty="0"/>
              <a:t>AND</a:t>
            </a:r>
            <a:r>
              <a:rPr lang="en-US" sz="1600" dirty="0"/>
              <a:t> CURRENT ROW) </a:t>
            </a:r>
            <a:r>
              <a:rPr lang="en-US" sz="1600" b="1" dirty="0"/>
              <a:t>AS</a:t>
            </a:r>
            <a:r>
              <a:rPr lang="en-US" sz="1600" dirty="0"/>
              <a:t> rolling_avg_throughput </a:t>
            </a:r>
            <a:r>
              <a:rPr lang="en-US" sz="1600" b="1" dirty="0"/>
              <a:t>FROM</a:t>
            </a:r>
            <a:r>
              <a:rPr lang="en-US" sz="1600" dirty="0"/>
              <a:t> jobData </a:t>
            </a:r>
            <a:r>
              <a:rPr lang="en-US" sz="1600" b="1" dirty="0"/>
              <a:t>GROUP</a:t>
            </a:r>
            <a:r>
              <a:rPr lang="en-US" sz="1600" dirty="0"/>
              <a:t> </a:t>
            </a:r>
            <a:r>
              <a:rPr lang="en-US" sz="1600" b="1" dirty="0"/>
              <a:t>BY</a:t>
            </a:r>
            <a:r>
              <a:rPr lang="en-US" sz="1600" dirty="0"/>
              <a:t> ds;</a:t>
            </a:r>
            <a:endParaRPr lang="en-IN" sz="1600" dirty="0"/>
          </a:p>
        </p:txBody>
      </p:sp>
      <p:pic>
        <p:nvPicPr>
          <p:cNvPr id="7" name="Picture 6">
            <a:extLst>
              <a:ext uri="{FF2B5EF4-FFF2-40B4-BE49-F238E27FC236}">
                <a16:creationId xmlns:a16="http://schemas.microsoft.com/office/drawing/2014/main" id="{F7287697-339F-B603-C2C1-E329AD4E3823}"/>
              </a:ext>
            </a:extLst>
          </p:cNvPr>
          <p:cNvPicPr>
            <a:picLocks noChangeAspect="1"/>
          </p:cNvPicPr>
          <p:nvPr/>
        </p:nvPicPr>
        <p:blipFill>
          <a:blip r:embed="rId2"/>
          <a:stretch>
            <a:fillRect/>
          </a:stretch>
        </p:blipFill>
        <p:spPr>
          <a:xfrm>
            <a:off x="6907763" y="1802082"/>
            <a:ext cx="3928188" cy="1684175"/>
          </a:xfrm>
          <a:prstGeom prst="rect">
            <a:avLst/>
          </a:prstGeom>
        </p:spPr>
      </p:pic>
      <p:graphicFrame>
        <p:nvGraphicFramePr>
          <p:cNvPr id="8" name="Chart 7">
            <a:extLst>
              <a:ext uri="{FF2B5EF4-FFF2-40B4-BE49-F238E27FC236}">
                <a16:creationId xmlns:a16="http://schemas.microsoft.com/office/drawing/2014/main" id="{EC11FADE-5E92-517E-AF5D-9AE1EF212323}"/>
              </a:ext>
            </a:extLst>
          </p:cNvPr>
          <p:cNvGraphicFramePr>
            <a:graphicFrameLocks/>
          </p:cNvGraphicFramePr>
          <p:nvPr>
            <p:extLst>
              <p:ext uri="{D42A27DB-BD31-4B8C-83A1-F6EECF244321}">
                <p14:modId xmlns:p14="http://schemas.microsoft.com/office/powerpoint/2010/main" val="696261121"/>
              </p:ext>
            </p:extLst>
          </p:nvPr>
        </p:nvGraphicFramePr>
        <p:xfrm>
          <a:off x="3530081" y="379544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792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9B9B7-2C1D-F864-21B4-23E4E8B04BB7}"/>
              </a:ext>
            </a:extLst>
          </p:cNvPr>
          <p:cNvSpPr>
            <a:spLocks noGrp="1"/>
          </p:cNvSpPr>
          <p:nvPr>
            <p:ph idx="1"/>
          </p:nvPr>
        </p:nvSpPr>
        <p:spPr>
          <a:xfrm>
            <a:off x="838200" y="186612"/>
            <a:ext cx="10515600" cy="6438123"/>
          </a:xfrm>
        </p:spPr>
        <p:txBody>
          <a:bodyPr/>
          <a:lstStyle/>
          <a:p>
            <a:pPr marL="0" indent="0" algn="l">
              <a:buNone/>
            </a:pPr>
            <a:r>
              <a:rPr lang="en-US" sz="1800" b="1" dirty="0" err="1"/>
              <a:t>C</a:t>
            </a:r>
            <a:r>
              <a:rPr lang="en-US" sz="1800" b="1" i="0" dirty="0" err="1">
                <a:effectLst/>
              </a:rPr>
              <a:t>.</a:t>
            </a:r>
            <a:r>
              <a:rPr lang="en-US" sz="1800" b="1" i="0" u="sng" dirty="0" err="1">
                <a:effectLst/>
              </a:rPr>
              <a:t>Language</a:t>
            </a:r>
            <a:r>
              <a:rPr lang="en-US" sz="1800" b="1" i="0" u="sng" dirty="0">
                <a:effectLst/>
              </a:rPr>
              <a:t> Share Analysis: </a:t>
            </a:r>
            <a:r>
              <a:rPr lang="en-US" sz="1800" b="0" i="0" dirty="0">
                <a:effectLst/>
              </a:rPr>
              <a:t>Calculate the percentage share of each language in the last 30 days.</a:t>
            </a:r>
          </a:p>
          <a:p>
            <a:pPr marL="0" indent="0" algn="l">
              <a:buNone/>
            </a:pPr>
            <a:r>
              <a:rPr lang="en-US" sz="1800" b="1" i="0" u="sng" dirty="0">
                <a:effectLst/>
              </a:rPr>
              <a:t>Task: </a:t>
            </a:r>
            <a:r>
              <a:rPr lang="en-US" sz="1800" b="0" i="0" dirty="0">
                <a:effectLst/>
              </a:rPr>
              <a:t>Write an SQL query to calculate the percentage share of each language over the last 30 days.</a:t>
            </a:r>
          </a:p>
          <a:p>
            <a:pPr marL="0" indent="0">
              <a:buNone/>
            </a:pPr>
            <a:r>
              <a:rPr lang="en-IN" sz="2000" b="1" u="sng" dirty="0"/>
              <a:t>SQL Query:-</a:t>
            </a:r>
          </a:p>
          <a:p>
            <a:pPr marL="0" indent="0">
              <a:buNone/>
            </a:pPr>
            <a:endParaRPr lang="en-IN" dirty="0"/>
          </a:p>
        </p:txBody>
      </p:sp>
      <p:sp>
        <p:nvSpPr>
          <p:cNvPr id="5" name="TextBox 4">
            <a:extLst>
              <a:ext uri="{FF2B5EF4-FFF2-40B4-BE49-F238E27FC236}">
                <a16:creationId xmlns:a16="http://schemas.microsoft.com/office/drawing/2014/main" id="{5C0797A1-905F-6244-EA5F-30EC7A375742}"/>
              </a:ext>
            </a:extLst>
          </p:cNvPr>
          <p:cNvSpPr txBox="1"/>
          <p:nvPr/>
        </p:nvSpPr>
        <p:spPr>
          <a:xfrm>
            <a:off x="838200" y="1474721"/>
            <a:ext cx="3027783" cy="2308324"/>
          </a:xfrm>
          <a:prstGeom prst="rect">
            <a:avLst/>
          </a:prstGeom>
          <a:noFill/>
        </p:spPr>
        <p:txBody>
          <a:bodyPr wrap="square" rtlCol="0">
            <a:spAutoFit/>
          </a:bodyPr>
          <a:lstStyle/>
          <a:p>
            <a:r>
              <a:rPr lang="en-US" sz="1600" b="1" dirty="0"/>
              <a:t>with</a:t>
            </a:r>
            <a:r>
              <a:rPr lang="en-US" sz="1600" dirty="0"/>
              <a:t> </a:t>
            </a:r>
            <a:r>
              <a:rPr lang="en-US" sz="1600" dirty="0" err="1"/>
              <a:t>CommonT</a:t>
            </a:r>
            <a:r>
              <a:rPr lang="en-US" sz="1600" dirty="0"/>
              <a:t> </a:t>
            </a:r>
            <a:r>
              <a:rPr lang="en-US" sz="1600" b="1" dirty="0"/>
              <a:t>as</a:t>
            </a:r>
            <a:r>
              <a:rPr lang="en-US" sz="1600" dirty="0"/>
              <a:t> (</a:t>
            </a:r>
            <a:r>
              <a:rPr lang="en-US" sz="1600" b="1" dirty="0"/>
              <a:t>SELECT</a:t>
            </a:r>
            <a:r>
              <a:rPr lang="en-US" sz="1600" dirty="0"/>
              <a:t> language, </a:t>
            </a:r>
            <a:r>
              <a:rPr lang="en-US" sz="1600" b="1" dirty="0"/>
              <a:t>count</a:t>
            </a:r>
            <a:r>
              <a:rPr lang="en-US" sz="1600" dirty="0"/>
              <a:t>(</a:t>
            </a:r>
            <a:r>
              <a:rPr lang="en-US" sz="1600" dirty="0" err="1"/>
              <a:t>job_id</a:t>
            </a:r>
            <a:r>
              <a:rPr lang="en-US" sz="1600" dirty="0"/>
              <a:t>) </a:t>
            </a:r>
            <a:r>
              <a:rPr lang="en-US" sz="1600" b="1" dirty="0"/>
              <a:t>AS</a:t>
            </a:r>
            <a:r>
              <a:rPr lang="en-US" sz="1600" dirty="0"/>
              <a:t> </a:t>
            </a:r>
            <a:r>
              <a:rPr lang="en-US" sz="1600" dirty="0" err="1"/>
              <a:t>no_of_jobs</a:t>
            </a:r>
            <a:r>
              <a:rPr lang="en-US" sz="1600" dirty="0"/>
              <a:t> </a:t>
            </a:r>
            <a:r>
              <a:rPr lang="en-US" sz="1600" b="1" dirty="0"/>
              <a:t>FROM</a:t>
            </a:r>
            <a:r>
              <a:rPr lang="en-US" sz="1600" dirty="0"/>
              <a:t> jobData </a:t>
            </a:r>
            <a:r>
              <a:rPr lang="en-US" sz="1600" b="1" dirty="0"/>
              <a:t>GROUP</a:t>
            </a:r>
            <a:r>
              <a:rPr lang="en-US" sz="1600" dirty="0"/>
              <a:t> </a:t>
            </a:r>
            <a:r>
              <a:rPr lang="en-US" sz="1600" b="1" dirty="0"/>
              <a:t>BY</a:t>
            </a:r>
            <a:r>
              <a:rPr lang="en-US" sz="1600" dirty="0"/>
              <a:t> language) </a:t>
            </a:r>
          </a:p>
          <a:p>
            <a:r>
              <a:rPr lang="en-US" sz="1600" b="1" dirty="0"/>
              <a:t>SELECT</a:t>
            </a:r>
            <a:r>
              <a:rPr lang="en-US" sz="1600" dirty="0"/>
              <a:t> *, </a:t>
            </a:r>
            <a:r>
              <a:rPr lang="en-US" sz="1600" b="1" dirty="0"/>
              <a:t>ROUND</a:t>
            </a:r>
            <a:r>
              <a:rPr lang="en-US" sz="1600" dirty="0"/>
              <a:t>(</a:t>
            </a:r>
            <a:r>
              <a:rPr lang="en-US" sz="1600" dirty="0" err="1"/>
              <a:t>no_of_jobs</a:t>
            </a:r>
            <a:r>
              <a:rPr lang="en-US" sz="1600" dirty="0"/>
              <a:t>*100/(SELECT sum(</a:t>
            </a:r>
            <a:r>
              <a:rPr lang="en-US" sz="1600" dirty="0" err="1"/>
              <a:t>no_of_jobs</a:t>
            </a:r>
            <a:r>
              <a:rPr lang="en-US" sz="1600" dirty="0"/>
              <a:t>) </a:t>
            </a:r>
            <a:r>
              <a:rPr lang="en-US" sz="1600" b="1" dirty="0"/>
              <a:t>FROM</a:t>
            </a:r>
            <a:r>
              <a:rPr lang="en-US" sz="1600" dirty="0"/>
              <a:t> </a:t>
            </a:r>
            <a:r>
              <a:rPr lang="en-US" sz="1600" dirty="0" err="1"/>
              <a:t>CommonT</a:t>
            </a:r>
            <a:r>
              <a:rPr lang="en-US" sz="1600" dirty="0"/>
              <a:t>),2) </a:t>
            </a:r>
            <a:r>
              <a:rPr lang="en-US" sz="1600" b="1" dirty="0"/>
              <a:t>as</a:t>
            </a:r>
            <a:r>
              <a:rPr lang="en-US" sz="1600" dirty="0"/>
              <a:t> </a:t>
            </a:r>
            <a:r>
              <a:rPr lang="en-US" sz="1600" dirty="0" err="1"/>
              <a:t>Percent_Share</a:t>
            </a:r>
            <a:r>
              <a:rPr lang="en-US" sz="1600" dirty="0"/>
              <a:t> </a:t>
            </a:r>
            <a:r>
              <a:rPr lang="en-US" sz="1600" b="1" dirty="0"/>
              <a:t>FROM</a:t>
            </a:r>
            <a:r>
              <a:rPr lang="en-US" sz="1600" dirty="0"/>
              <a:t> </a:t>
            </a:r>
            <a:r>
              <a:rPr lang="en-US" sz="1600" dirty="0" err="1"/>
              <a:t>CommonT</a:t>
            </a:r>
            <a:r>
              <a:rPr lang="en-US" sz="1600" dirty="0"/>
              <a:t>;</a:t>
            </a:r>
            <a:endParaRPr lang="en-IN" sz="1600" dirty="0"/>
          </a:p>
        </p:txBody>
      </p:sp>
      <p:pic>
        <p:nvPicPr>
          <p:cNvPr id="7" name="Picture 6">
            <a:extLst>
              <a:ext uri="{FF2B5EF4-FFF2-40B4-BE49-F238E27FC236}">
                <a16:creationId xmlns:a16="http://schemas.microsoft.com/office/drawing/2014/main" id="{7F19DC3E-ABBF-1017-4866-626BC07E5C4E}"/>
              </a:ext>
            </a:extLst>
          </p:cNvPr>
          <p:cNvPicPr>
            <a:picLocks noChangeAspect="1"/>
          </p:cNvPicPr>
          <p:nvPr/>
        </p:nvPicPr>
        <p:blipFill>
          <a:blip r:embed="rId2"/>
          <a:stretch>
            <a:fillRect/>
          </a:stretch>
        </p:blipFill>
        <p:spPr>
          <a:xfrm>
            <a:off x="6637946" y="1282440"/>
            <a:ext cx="4036273" cy="2253862"/>
          </a:xfrm>
          <a:prstGeom prst="rect">
            <a:avLst/>
          </a:prstGeom>
        </p:spPr>
      </p:pic>
      <p:graphicFrame>
        <p:nvGraphicFramePr>
          <p:cNvPr id="8" name="Chart 7">
            <a:extLst>
              <a:ext uri="{FF2B5EF4-FFF2-40B4-BE49-F238E27FC236}">
                <a16:creationId xmlns:a16="http://schemas.microsoft.com/office/drawing/2014/main" id="{D979585F-0CB7-4D9D-5525-B250AA8D6402}"/>
              </a:ext>
            </a:extLst>
          </p:cNvPr>
          <p:cNvGraphicFramePr>
            <a:graphicFrameLocks/>
          </p:cNvGraphicFramePr>
          <p:nvPr>
            <p:extLst>
              <p:ext uri="{D42A27DB-BD31-4B8C-83A1-F6EECF244321}">
                <p14:modId xmlns:p14="http://schemas.microsoft.com/office/powerpoint/2010/main" val="3572125562"/>
              </p:ext>
            </p:extLst>
          </p:nvPr>
        </p:nvGraphicFramePr>
        <p:xfrm>
          <a:off x="3287485" y="377889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724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E1442-5C22-9C39-E877-B3F8D6ED2301}"/>
              </a:ext>
            </a:extLst>
          </p:cNvPr>
          <p:cNvSpPr>
            <a:spLocks noGrp="1"/>
          </p:cNvSpPr>
          <p:nvPr>
            <p:ph idx="1"/>
          </p:nvPr>
        </p:nvSpPr>
        <p:spPr>
          <a:xfrm>
            <a:off x="569167" y="438539"/>
            <a:ext cx="11112760" cy="5738424"/>
          </a:xfrm>
        </p:spPr>
        <p:txBody>
          <a:bodyPr/>
          <a:lstStyle/>
          <a:p>
            <a:pPr marL="0" indent="0" algn="l">
              <a:buNone/>
            </a:pPr>
            <a:r>
              <a:rPr lang="en-US" sz="1800" b="1" i="0" u="sng" dirty="0">
                <a:effectLst/>
              </a:rPr>
              <a:t>D.Duplicate Rows Detection</a:t>
            </a:r>
            <a:r>
              <a:rPr lang="en-US" sz="1800" b="1" i="0" dirty="0">
                <a:effectLst/>
              </a:rPr>
              <a:t>:</a:t>
            </a:r>
            <a:r>
              <a:rPr lang="en-US" sz="1800" b="0" i="0" dirty="0">
                <a:effectLst/>
              </a:rPr>
              <a:t> Identify duplicate rows in the data.</a:t>
            </a:r>
          </a:p>
          <a:p>
            <a:pPr marL="0" indent="0" algn="l">
              <a:buNone/>
            </a:pPr>
            <a:r>
              <a:rPr lang="en-US" sz="1800" b="1" i="0" u="sng" dirty="0">
                <a:effectLst/>
              </a:rPr>
              <a:t>Task</a:t>
            </a:r>
            <a:r>
              <a:rPr lang="en-US" sz="1800" b="0" i="0" dirty="0">
                <a:effectLst/>
              </a:rPr>
              <a:t>: Write an SQL query to display duplicate rows from the jobData table.</a:t>
            </a:r>
          </a:p>
          <a:p>
            <a:pPr marL="0" indent="0">
              <a:buNone/>
            </a:pPr>
            <a:endParaRPr lang="en-IN" sz="2000" b="1" u="sng" dirty="0"/>
          </a:p>
          <a:p>
            <a:pPr marL="0" indent="0">
              <a:buNone/>
            </a:pPr>
            <a:r>
              <a:rPr lang="en-IN" sz="2000" b="1" u="sng" dirty="0"/>
              <a:t>SQL Query</a:t>
            </a:r>
            <a:r>
              <a:rPr lang="en-IN" sz="2000" dirty="0"/>
              <a:t>:-</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Result:-</a:t>
            </a:r>
          </a:p>
          <a:p>
            <a:pPr marL="0" indent="0">
              <a:buNone/>
            </a:pPr>
            <a:r>
              <a:rPr lang="en-IN" sz="2000" dirty="0"/>
              <a:t>No duplicate rows .</a:t>
            </a:r>
          </a:p>
        </p:txBody>
      </p:sp>
      <p:sp>
        <p:nvSpPr>
          <p:cNvPr id="5" name="TextBox 4">
            <a:extLst>
              <a:ext uri="{FF2B5EF4-FFF2-40B4-BE49-F238E27FC236}">
                <a16:creationId xmlns:a16="http://schemas.microsoft.com/office/drawing/2014/main" id="{0ADFD34C-2A4D-9E81-E551-299959F6FCD6}"/>
              </a:ext>
            </a:extLst>
          </p:cNvPr>
          <p:cNvSpPr txBox="1"/>
          <p:nvPr/>
        </p:nvSpPr>
        <p:spPr>
          <a:xfrm>
            <a:off x="569167" y="2076061"/>
            <a:ext cx="2691882" cy="1754326"/>
          </a:xfrm>
          <a:prstGeom prst="rect">
            <a:avLst/>
          </a:prstGeom>
          <a:noFill/>
        </p:spPr>
        <p:txBody>
          <a:bodyPr wrap="square" rtlCol="0">
            <a:spAutoFit/>
          </a:bodyPr>
          <a:lstStyle/>
          <a:p>
            <a:r>
              <a:rPr lang="en-US" b="1" dirty="0"/>
              <a:t>SELECT</a:t>
            </a:r>
            <a:r>
              <a:rPr lang="en-US" dirty="0"/>
              <a:t>     ds, job_id, actor_id, org, </a:t>
            </a:r>
            <a:r>
              <a:rPr lang="en-US" b="1" dirty="0"/>
              <a:t>COUNT</a:t>
            </a:r>
            <a:r>
              <a:rPr lang="en-US" dirty="0"/>
              <a:t>(*) </a:t>
            </a:r>
            <a:r>
              <a:rPr lang="en-US" b="1" dirty="0"/>
              <a:t>AS</a:t>
            </a:r>
            <a:r>
              <a:rPr lang="en-US" dirty="0"/>
              <a:t> occurences</a:t>
            </a:r>
            <a:r>
              <a:rPr lang="en-US" b="1" dirty="0"/>
              <a:t> FROM</a:t>
            </a:r>
            <a:r>
              <a:rPr lang="en-US" dirty="0"/>
              <a:t>    jobData</a:t>
            </a:r>
            <a:r>
              <a:rPr lang="en-US" b="1" dirty="0"/>
              <a:t> GROUP</a:t>
            </a:r>
            <a:r>
              <a:rPr lang="en-US" dirty="0"/>
              <a:t> </a:t>
            </a:r>
            <a:r>
              <a:rPr lang="en-US" b="1" dirty="0"/>
              <a:t>BY</a:t>
            </a:r>
            <a:r>
              <a:rPr lang="en-US" dirty="0"/>
              <a:t> ds , job_id , actor_id , org</a:t>
            </a:r>
            <a:r>
              <a:rPr lang="en-US" b="1" dirty="0"/>
              <a:t> HAVING</a:t>
            </a:r>
            <a:r>
              <a:rPr lang="en-US" dirty="0"/>
              <a:t> occurences &gt; 1;</a:t>
            </a:r>
            <a:endParaRPr lang="en-IN" dirty="0"/>
          </a:p>
        </p:txBody>
      </p:sp>
      <p:pic>
        <p:nvPicPr>
          <p:cNvPr id="7" name="Picture 6">
            <a:extLst>
              <a:ext uri="{FF2B5EF4-FFF2-40B4-BE49-F238E27FC236}">
                <a16:creationId xmlns:a16="http://schemas.microsoft.com/office/drawing/2014/main" id="{7AB6C7EC-F64B-A9F2-EE71-51BFC0AE5046}"/>
              </a:ext>
            </a:extLst>
          </p:cNvPr>
          <p:cNvPicPr>
            <a:picLocks noChangeAspect="1"/>
          </p:cNvPicPr>
          <p:nvPr/>
        </p:nvPicPr>
        <p:blipFill>
          <a:blip r:embed="rId2"/>
          <a:stretch>
            <a:fillRect/>
          </a:stretch>
        </p:blipFill>
        <p:spPr>
          <a:xfrm>
            <a:off x="4693298" y="1999074"/>
            <a:ext cx="4413379" cy="380232"/>
          </a:xfrm>
          <a:prstGeom prst="rect">
            <a:avLst/>
          </a:prstGeom>
        </p:spPr>
      </p:pic>
    </p:spTree>
    <p:extLst>
      <p:ext uri="{BB962C8B-B14F-4D97-AF65-F5344CB8AC3E}">
        <p14:creationId xmlns:p14="http://schemas.microsoft.com/office/powerpoint/2010/main" val="415690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239</TotalTime>
  <Words>1770</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CanvaSans-Bold</vt:lpstr>
      <vt:lpstr>inherit</vt:lpstr>
      <vt:lpstr>Rockwell</vt:lpstr>
      <vt:lpstr>Rockwell Condensed</vt:lpstr>
      <vt:lpstr>Wingdings</vt:lpstr>
      <vt:lpstr>Wood Type</vt:lpstr>
      <vt:lpstr> Operation Analytics and Investigating Metric Spike </vt:lpstr>
      <vt:lpstr>Description: </vt:lpstr>
      <vt:lpstr>Objective 1: Job Data Analysis</vt:lpstr>
      <vt:lpstr>Objective 2: Investigating Metric Spike </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 </dc:title>
  <dc:creator>souvik karmakar</dc:creator>
  <cp:lastModifiedBy>souvik karmakar</cp:lastModifiedBy>
  <cp:revision>3</cp:revision>
  <dcterms:created xsi:type="dcterms:W3CDTF">2023-12-14T07:41:44Z</dcterms:created>
  <dcterms:modified xsi:type="dcterms:W3CDTF">2023-12-15T09:24:18Z</dcterms:modified>
</cp:coreProperties>
</file>