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1/12/2024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1/12/2024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8B9D7-A45D-7FB9-6A7E-B9DF03360CB3}"/>
              </a:ext>
            </a:extLst>
          </p:cNvPr>
          <p:cNvSpPr>
            <a:spLocks noGrp="1"/>
          </p:cNvSpPr>
          <p:nvPr>
            <p:ph type="ctrTitle"/>
          </p:nvPr>
        </p:nvSpPr>
        <p:spPr/>
        <p:txBody>
          <a:bodyPr>
            <a:normAutofit/>
          </a:bodyPr>
          <a:lstStyle/>
          <a:p>
            <a:r>
              <a:rPr lang="en-IN" sz="5400" dirty="0">
                <a:latin typeface="Bahnschrift SemiBold" panose="020B0502040204020203" pitchFamily="34" charset="0"/>
              </a:rPr>
              <a:t>Product Dissection for slack</a:t>
            </a:r>
          </a:p>
        </p:txBody>
      </p:sp>
      <p:sp>
        <p:nvSpPr>
          <p:cNvPr id="3" name="Subtitle 2">
            <a:extLst>
              <a:ext uri="{FF2B5EF4-FFF2-40B4-BE49-F238E27FC236}">
                <a16:creationId xmlns:a16="http://schemas.microsoft.com/office/drawing/2014/main" id="{B7CEAC4E-9388-667D-6A91-55B59B3B0179}"/>
              </a:ext>
            </a:extLst>
          </p:cNvPr>
          <p:cNvSpPr>
            <a:spLocks noGrp="1"/>
          </p:cNvSpPr>
          <p:nvPr>
            <p:ph type="subTitle" idx="1"/>
          </p:nvPr>
        </p:nvSpPr>
        <p:spPr/>
        <p:txBody>
          <a:bodyPr/>
          <a:lstStyle/>
          <a:p>
            <a:endParaRPr lang="en-IN" b="1" dirty="0"/>
          </a:p>
          <a:p>
            <a:r>
              <a:rPr lang="en-IN" b="1" dirty="0"/>
              <a:t>Presented by –</a:t>
            </a:r>
          </a:p>
          <a:p>
            <a:r>
              <a:rPr lang="en-IN" b="1" dirty="0"/>
              <a:t>Souvik Karmakar</a:t>
            </a:r>
          </a:p>
        </p:txBody>
      </p:sp>
      <p:pic>
        <p:nvPicPr>
          <p:cNvPr id="11" name="Picture 10">
            <a:extLst>
              <a:ext uri="{FF2B5EF4-FFF2-40B4-BE49-F238E27FC236}">
                <a16:creationId xmlns:a16="http://schemas.microsoft.com/office/drawing/2014/main" id="{03E00FD8-65CE-5C4D-957F-F879ADD83FF3}"/>
              </a:ext>
            </a:extLst>
          </p:cNvPr>
          <p:cNvPicPr>
            <a:picLocks noChangeAspect="1"/>
          </p:cNvPicPr>
          <p:nvPr/>
        </p:nvPicPr>
        <p:blipFill>
          <a:blip r:embed="rId2"/>
          <a:stretch>
            <a:fillRect/>
          </a:stretch>
        </p:blipFill>
        <p:spPr>
          <a:xfrm>
            <a:off x="3646714" y="0"/>
            <a:ext cx="4582886" cy="2314575"/>
          </a:xfrm>
          <a:prstGeom prst="rect">
            <a:avLst/>
          </a:prstGeom>
        </p:spPr>
      </p:pic>
      <p:pic>
        <p:nvPicPr>
          <p:cNvPr id="16388" name="Picture 4" descr="Image result for slack image">
            <a:extLst>
              <a:ext uri="{FF2B5EF4-FFF2-40B4-BE49-F238E27FC236}">
                <a16:creationId xmlns:a16="http://schemas.microsoft.com/office/drawing/2014/main" id="{6AC943C7-2784-541D-DA8B-896DFCB7E0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4146" y="4907902"/>
            <a:ext cx="3148499" cy="1950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5380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40ED3-448E-C74D-EE51-93C0545A1E9F}"/>
              </a:ext>
            </a:extLst>
          </p:cNvPr>
          <p:cNvSpPr>
            <a:spLocks noGrp="1"/>
          </p:cNvSpPr>
          <p:nvPr>
            <p:ph type="title"/>
          </p:nvPr>
        </p:nvSpPr>
        <p:spPr>
          <a:xfrm>
            <a:off x="424544" y="376336"/>
            <a:ext cx="10131425" cy="877078"/>
          </a:xfrm>
        </p:spPr>
        <p:txBody>
          <a:bodyPr/>
          <a:lstStyle/>
          <a:p>
            <a:r>
              <a:rPr lang="en-IN" dirty="0"/>
              <a:t>Continued…</a:t>
            </a:r>
          </a:p>
        </p:txBody>
      </p:sp>
      <p:sp>
        <p:nvSpPr>
          <p:cNvPr id="3" name="Content Placeholder 2">
            <a:extLst>
              <a:ext uri="{FF2B5EF4-FFF2-40B4-BE49-F238E27FC236}">
                <a16:creationId xmlns:a16="http://schemas.microsoft.com/office/drawing/2014/main" id="{9F39350A-8297-5CB1-9F95-C9299D2805C6}"/>
              </a:ext>
            </a:extLst>
          </p:cNvPr>
          <p:cNvSpPr>
            <a:spLocks noGrp="1"/>
          </p:cNvSpPr>
          <p:nvPr>
            <p:ph idx="1"/>
          </p:nvPr>
        </p:nvSpPr>
        <p:spPr>
          <a:xfrm>
            <a:off x="564504" y="1253414"/>
            <a:ext cx="10131425" cy="4501328"/>
          </a:xfrm>
        </p:spPr>
        <p:txBody>
          <a:bodyPr>
            <a:normAutofit lnSpcReduction="10000"/>
          </a:bodyPr>
          <a:lstStyle/>
          <a:p>
            <a:pPr marL="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Calibri" panose="020F0502020204030204" pitchFamily="34" charset="0"/>
              </a:rPr>
              <a:t> </a:t>
            </a:r>
            <a:r>
              <a:rPr lang="en-IN" sz="1800" b="1" kern="100" dirty="0">
                <a:effectLst/>
                <a:latin typeface="Calibri" panose="020F0502020204030204" pitchFamily="34" charset="0"/>
                <a:ea typeface="Calibri" panose="020F0502020204030204" pitchFamily="34" charset="0"/>
                <a:cs typeface="Calibri" panose="020F0502020204030204" pitchFamily="34" charset="0"/>
              </a:rPr>
              <a:t>Message Entity: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kern="100" dirty="0" err="1">
                <a:effectLst/>
                <a:latin typeface="Calibri" panose="020F0502020204030204" pitchFamily="34" charset="0"/>
                <a:ea typeface="Calibri" panose="020F0502020204030204" pitchFamily="34" charset="0"/>
                <a:cs typeface="Calibri" panose="020F0502020204030204" pitchFamily="34" charset="0"/>
              </a:rPr>
              <a:t>MessageID</a:t>
            </a:r>
            <a:r>
              <a:rPr lang="en-IN" sz="1800" b="1" kern="100" dirty="0">
                <a:effectLst/>
                <a:latin typeface="Calibri" panose="020F0502020204030204" pitchFamily="34" charset="0"/>
                <a:ea typeface="Calibri" panose="020F0502020204030204" pitchFamily="34" charset="0"/>
                <a:cs typeface="Calibri" panose="020F0502020204030204" pitchFamily="34" charset="0"/>
              </a:rPr>
              <a:t> (Primary Key):</a:t>
            </a:r>
            <a:r>
              <a:rPr lang="en-IN" sz="1800" kern="100" dirty="0">
                <a:effectLst/>
                <a:latin typeface="Calibri" panose="020F0502020204030204" pitchFamily="34" charset="0"/>
                <a:ea typeface="Calibri" panose="020F0502020204030204" pitchFamily="34" charset="0"/>
                <a:cs typeface="Calibri" panose="020F0502020204030204" pitchFamily="34" charset="0"/>
              </a:rPr>
              <a:t> A unique identifier for each message.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kern="100" dirty="0" err="1">
                <a:effectLst/>
                <a:latin typeface="Calibri" panose="020F0502020204030204" pitchFamily="34" charset="0"/>
                <a:ea typeface="Calibri" panose="020F0502020204030204" pitchFamily="34" charset="0"/>
                <a:cs typeface="Calibri" panose="020F0502020204030204" pitchFamily="34" charset="0"/>
              </a:rPr>
              <a:t>UserID</a:t>
            </a:r>
            <a:r>
              <a:rPr lang="en-IN" sz="1800" b="1" kern="100" dirty="0">
                <a:effectLst/>
                <a:latin typeface="Calibri" panose="020F0502020204030204" pitchFamily="34" charset="0"/>
                <a:ea typeface="Calibri" panose="020F0502020204030204" pitchFamily="34" charset="0"/>
                <a:cs typeface="Calibri" panose="020F0502020204030204" pitchFamily="34" charset="0"/>
              </a:rPr>
              <a:t> (Foreign Key referencing User Entity):</a:t>
            </a:r>
            <a:r>
              <a:rPr lang="en-IN" sz="1800" kern="100" dirty="0">
                <a:effectLst/>
                <a:latin typeface="Calibri" panose="020F0502020204030204" pitchFamily="34" charset="0"/>
                <a:ea typeface="Calibri" panose="020F0502020204030204" pitchFamily="34" charset="0"/>
                <a:cs typeface="Calibri" panose="020F0502020204030204" pitchFamily="34" charset="0"/>
              </a:rPr>
              <a:t> The user who sent the message.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kern="100" dirty="0" err="1">
                <a:effectLst/>
                <a:latin typeface="Calibri" panose="020F0502020204030204" pitchFamily="34" charset="0"/>
                <a:ea typeface="Calibri" panose="020F0502020204030204" pitchFamily="34" charset="0"/>
                <a:cs typeface="Calibri" panose="020F0502020204030204" pitchFamily="34" charset="0"/>
              </a:rPr>
              <a:t>ChannelID</a:t>
            </a:r>
            <a:r>
              <a:rPr lang="en-IN" sz="1800" b="1" kern="100" dirty="0">
                <a:effectLst/>
                <a:latin typeface="Calibri" panose="020F0502020204030204" pitchFamily="34" charset="0"/>
                <a:ea typeface="Calibri" panose="020F0502020204030204" pitchFamily="34" charset="0"/>
                <a:cs typeface="Calibri" panose="020F0502020204030204" pitchFamily="34" charset="0"/>
              </a:rPr>
              <a:t> (Foreign Key referencing Channel Entity):</a:t>
            </a:r>
            <a:r>
              <a:rPr lang="en-IN" sz="1800" kern="100" dirty="0">
                <a:effectLst/>
                <a:latin typeface="Calibri" panose="020F0502020204030204" pitchFamily="34" charset="0"/>
                <a:ea typeface="Calibri" panose="020F0502020204030204" pitchFamily="34" charset="0"/>
                <a:cs typeface="Calibri" panose="020F0502020204030204" pitchFamily="34" charset="0"/>
              </a:rPr>
              <a:t> The channel in which the message is posted.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kern="100" dirty="0" err="1">
                <a:effectLst/>
                <a:latin typeface="Calibri" panose="020F0502020204030204" pitchFamily="34" charset="0"/>
                <a:ea typeface="Calibri" panose="020F0502020204030204" pitchFamily="34" charset="0"/>
                <a:cs typeface="Calibri" panose="020F0502020204030204" pitchFamily="34" charset="0"/>
              </a:rPr>
              <a:t>Message_Content</a:t>
            </a:r>
            <a:r>
              <a:rPr lang="en-IN" sz="1800" b="1" kern="100" dirty="0">
                <a:effectLst/>
                <a:latin typeface="Calibri" panose="020F0502020204030204" pitchFamily="34" charset="0"/>
                <a:ea typeface="Calibri" panose="020F0502020204030204" pitchFamily="34" charset="0"/>
                <a:cs typeface="Calibri" panose="020F0502020204030204" pitchFamily="34" charset="0"/>
              </a:rPr>
              <a:t>:</a:t>
            </a:r>
            <a:r>
              <a:rPr lang="en-IN" sz="1800" kern="100" dirty="0">
                <a:effectLst/>
                <a:latin typeface="Calibri" panose="020F0502020204030204" pitchFamily="34" charset="0"/>
                <a:ea typeface="Calibri" panose="020F0502020204030204" pitchFamily="34" charset="0"/>
                <a:cs typeface="Calibri" panose="020F0502020204030204" pitchFamily="34" charset="0"/>
              </a:rPr>
              <a:t> The content of the message, including text, files, or links.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b="1" kern="100" dirty="0">
                <a:effectLst/>
                <a:latin typeface="Calibri" panose="020F0502020204030204" pitchFamily="34" charset="0"/>
                <a:ea typeface="Calibri" panose="020F0502020204030204" pitchFamily="34" charset="0"/>
                <a:cs typeface="Calibri" panose="020F0502020204030204" pitchFamily="34" charset="0"/>
              </a:rPr>
              <a:t>Timestamp:</a:t>
            </a:r>
            <a:r>
              <a:rPr lang="en-IN" sz="1800" kern="100" dirty="0">
                <a:effectLst/>
                <a:latin typeface="Calibri" panose="020F0502020204030204" pitchFamily="34" charset="0"/>
                <a:ea typeface="Calibri" panose="020F0502020204030204" pitchFamily="34" charset="0"/>
                <a:cs typeface="Calibri" panose="020F0502020204030204" pitchFamily="34" charset="0"/>
              </a:rPr>
              <a:t> The timestamp indicating when the message was sent.</a:t>
            </a:r>
          </a:p>
          <a:p>
            <a:pPr marL="0" lvl="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Calibri" panose="020F0502020204030204" pitchFamily="34"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Calibri" panose="020F0502020204030204" pitchFamily="34" charset="0"/>
              </a:rPr>
              <a:t>Integration Entity: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kern="100" dirty="0" err="1">
                <a:effectLst/>
                <a:latin typeface="Calibri" panose="020F0502020204030204" pitchFamily="34" charset="0"/>
                <a:ea typeface="Calibri" panose="020F0502020204030204" pitchFamily="34" charset="0"/>
                <a:cs typeface="Calibri" panose="020F0502020204030204" pitchFamily="34" charset="0"/>
              </a:rPr>
              <a:t>IntegrationID</a:t>
            </a:r>
            <a:r>
              <a:rPr lang="en-IN" sz="1800" b="1" kern="100" dirty="0">
                <a:effectLst/>
                <a:latin typeface="Calibri" panose="020F0502020204030204" pitchFamily="34" charset="0"/>
                <a:ea typeface="Calibri" panose="020F0502020204030204" pitchFamily="34" charset="0"/>
                <a:cs typeface="Calibri" panose="020F0502020204030204" pitchFamily="34" charset="0"/>
              </a:rPr>
              <a:t> (Primary Key): </a:t>
            </a:r>
            <a:r>
              <a:rPr lang="en-IN" sz="1800" kern="100" dirty="0">
                <a:effectLst/>
                <a:latin typeface="Calibri" panose="020F0502020204030204" pitchFamily="34" charset="0"/>
                <a:ea typeface="Calibri" panose="020F0502020204030204" pitchFamily="34" charset="0"/>
                <a:cs typeface="Calibri" panose="020F0502020204030204" pitchFamily="34" charset="0"/>
              </a:rPr>
              <a:t>A unique identifier for each integration.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kern="100" dirty="0" err="1">
                <a:effectLst/>
                <a:latin typeface="Calibri" panose="020F0502020204030204" pitchFamily="34" charset="0"/>
                <a:ea typeface="Calibri" panose="020F0502020204030204" pitchFamily="34" charset="0"/>
                <a:cs typeface="Calibri" panose="020F0502020204030204" pitchFamily="34" charset="0"/>
              </a:rPr>
              <a:t>Integration_Name</a:t>
            </a:r>
            <a:r>
              <a:rPr lang="en-IN" sz="1800" b="1" kern="100" dirty="0">
                <a:effectLst/>
                <a:latin typeface="Calibri" panose="020F0502020204030204" pitchFamily="34" charset="0"/>
                <a:ea typeface="Calibri" panose="020F0502020204030204" pitchFamily="34" charset="0"/>
                <a:cs typeface="Calibri" panose="020F0502020204030204" pitchFamily="34" charset="0"/>
              </a:rPr>
              <a:t>:</a:t>
            </a:r>
            <a:r>
              <a:rPr lang="en-IN" sz="1800" kern="100" dirty="0">
                <a:effectLst/>
                <a:latin typeface="Calibri" panose="020F0502020204030204" pitchFamily="34" charset="0"/>
                <a:ea typeface="Calibri" panose="020F0502020204030204" pitchFamily="34" charset="0"/>
                <a:cs typeface="Calibri" panose="020F0502020204030204" pitchFamily="34" charset="0"/>
              </a:rPr>
              <a:t> The name of the integrated app or tool.</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b="1" kern="100" dirty="0" err="1">
                <a:effectLst/>
                <a:latin typeface="Calibri" panose="020F0502020204030204" pitchFamily="34" charset="0"/>
                <a:ea typeface="Calibri" panose="020F0502020204030204" pitchFamily="34" charset="0"/>
                <a:cs typeface="Calibri" panose="020F0502020204030204" pitchFamily="34" charset="0"/>
              </a:rPr>
              <a:t>Integration_Type</a:t>
            </a:r>
            <a:r>
              <a:rPr lang="en-IN" sz="1800" b="1" kern="100" dirty="0">
                <a:effectLst/>
                <a:latin typeface="Calibri" panose="020F0502020204030204" pitchFamily="34" charset="0"/>
                <a:ea typeface="Calibri" panose="020F0502020204030204" pitchFamily="34" charset="0"/>
                <a:cs typeface="Calibri" panose="020F0502020204030204" pitchFamily="34" charset="0"/>
              </a:rPr>
              <a:t>:</a:t>
            </a:r>
            <a:r>
              <a:rPr lang="en-IN" sz="1800" kern="100" dirty="0">
                <a:effectLst/>
                <a:latin typeface="Calibri" panose="020F0502020204030204" pitchFamily="34" charset="0"/>
                <a:ea typeface="Calibri" panose="020F0502020204030204" pitchFamily="34" charset="0"/>
                <a:cs typeface="Calibri" panose="020F0502020204030204" pitchFamily="34" charset="0"/>
              </a:rPr>
              <a:t> Indicates the type of integration, such as project management, file sharing, etc.</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4" name="Picture 2" descr="Image result for slack image">
            <a:extLst>
              <a:ext uri="{FF2B5EF4-FFF2-40B4-BE49-F238E27FC236}">
                <a16:creationId xmlns:a16="http://schemas.microsoft.com/office/drawing/2014/main" id="{2528E0A6-E9E1-CDDC-21ED-45A94FAC36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78892" y="5514393"/>
            <a:ext cx="2034074" cy="1193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8476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D09BD-58CB-CA8A-3B54-6D9FA5D081D1}"/>
              </a:ext>
            </a:extLst>
          </p:cNvPr>
          <p:cNvSpPr>
            <a:spLocks noGrp="1"/>
          </p:cNvSpPr>
          <p:nvPr>
            <p:ph type="title"/>
          </p:nvPr>
        </p:nvSpPr>
        <p:spPr>
          <a:xfrm>
            <a:off x="508519" y="628262"/>
            <a:ext cx="10131425" cy="1144555"/>
          </a:xfrm>
        </p:spPr>
        <p:txBody>
          <a:bodyPr/>
          <a:lstStyle/>
          <a:p>
            <a:r>
              <a:rPr lang="en-IN" dirty="0"/>
              <a:t>Continued….</a:t>
            </a:r>
          </a:p>
        </p:txBody>
      </p:sp>
      <p:sp>
        <p:nvSpPr>
          <p:cNvPr id="3" name="Content Placeholder 2">
            <a:extLst>
              <a:ext uri="{FF2B5EF4-FFF2-40B4-BE49-F238E27FC236}">
                <a16:creationId xmlns:a16="http://schemas.microsoft.com/office/drawing/2014/main" id="{468400CF-0C99-E863-12D7-EF909786508F}"/>
              </a:ext>
            </a:extLst>
          </p:cNvPr>
          <p:cNvSpPr>
            <a:spLocks noGrp="1"/>
          </p:cNvSpPr>
          <p:nvPr>
            <p:ph idx="1"/>
          </p:nvPr>
        </p:nvSpPr>
        <p:spPr>
          <a:xfrm>
            <a:off x="704463" y="1772817"/>
            <a:ext cx="10131425" cy="3649133"/>
          </a:xfrm>
        </p:spPr>
        <p:txBody>
          <a:bodyPr/>
          <a:lstStyle/>
          <a:p>
            <a:pPr marL="0" indent="0">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Calibri" panose="020F0502020204030204" pitchFamily="34" charset="0"/>
              </a:rPr>
              <a:t>Task Entity: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kern="100" dirty="0" err="1">
                <a:effectLst/>
                <a:latin typeface="Calibri" panose="020F0502020204030204" pitchFamily="34" charset="0"/>
                <a:ea typeface="Calibri" panose="020F0502020204030204" pitchFamily="34" charset="0"/>
                <a:cs typeface="Calibri" panose="020F0502020204030204" pitchFamily="34" charset="0"/>
              </a:rPr>
              <a:t>TaskID</a:t>
            </a:r>
            <a:r>
              <a:rPr lang="en-IN" sz="1800" b="1" kern="100" dirty="0">
                <a:effectLst/>
                <a:latin typeface="Calibri" panose="020F0502020204030204" pitchFamily="34" charset="0"/>
                <a:ea typeface="Calibri" panose="020F0502020204030204" pitchFamily="34" charset="0"/>
                <a:cs typeface="Calibri" panose="020F0502020204030204" pitchFamily="34" charset="0"/>
              </a:rPr>
              <a:t> (Primary Key):</a:t>
            </a:r>
            <a:r>
              <a:rPr lang="en-IN" sz="1800" kern="100" dirty="0">
                <a:effectLst/>
                <a:latin typeface="Calibri" panose="020F0502020204030204" pitchFamily="34" charset="0"/>
                <a:ea typeface="Calibri" panose="020F0502020204030204" pitchFamily="34" charset="0"/>
                <a:cs typeface="Calibri" panose="020F0502020204030204" pitchFamily="34" charset="0"/>
              </a:rPr>
              <a:t> A unique identifier for each task.</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kern="100" dirty="0" err="1">
                <a:effectLst/>
                <a:latin typeface="Calibri" panose="020F0502020204030204" pitchFamily="34" charset="0"/>
                <a:ea typeface="Calibri" panose="020F0502020204030204" pitchFamily="34" charset="0"/>
                <a:cs typeface="Calibri" panose="020F0502020204030204" pitchFamily="34" charset="0"/>
              </a:rPr>
              <a:t>UserID</a:t>
            </a:r>
            <a:r>
              <a:rPr lang="en-IN" sz="1800" b="1" kern="100" dirty="0">
                <a:effectLst/>
                <a:latin typeface="Calibri" panose="020F0502020204030204" pitchFamily="34" charset="0"/>
                <a:ea typeface="Calibri" panose="020F0502020204030204" pitchFamily="34" charset="0"/>
                <a:cs typeface="Calibri" panose="020F0502020204030204" pitchFamily="34" charset="0"/>
              </a:rPr>
              <a:t> (Foreign Key referencing User Entity):</a:t>
            </a:r>
            <a:r>
              <a:rPr lang="en-IN" sz="1800" kern="100" dirty="0">
                <a:effectLst/>
                <a:latin typeface="Calibri" panose="020F0502020204030204" pitchFamily="34" charset="0"/>
                <a:ea typeface="Calibri" panose="020F0502020204030204" pitchFamily="34" charset="0"/>
                <a:cs typeface="Calibri" panose="020F0502020204030204" pitchFamily="34" charset="0"/>
              </a:rPr>
              <a:t> The user assigned to the task.</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kern="100" dirty="0" err="1">
                <a:effectLst/>
                <a:latin typeface="Calibri" panose="020F0502020204030204" pitchFamily="34" charset="0"/>
                <a:ea typeface="Calibri" panose="020F0502020204030204" pitchFamily="34" charset="0"/>
                <a:cs typeface="Calibri" panose="020F0502020204030204" pitchFamily="34" charset="0"/>
              </a:rPr>
              <a:t>ChannelID</a:t>
            </a:r>
            <a:r>
              <a:rPr lang="en-IN" sz="1800" b="1" kern="100" dirty="0">
                <a:effectLst/>
                <a:latin typeface="Calibri" panose="020F0502020204030204" pitchFamily="34" charset="0"/>
                <a:ea typeface="Calibri" panose="020F0502020204030204" pitchFamily="34" charset="0"/>
                <a:cs typeface="Calibri" panose="020F0502020204030204" pitchFamily="34" charset="0"/>
              </a:rPr>
              <a:t> (Foreign Key referencing Channel Entity):</a:t>
            </a:r>
            <a:r>
              <a:rPr lang="en-IN" sz="1800" kern="100" dirty="0">
                <a:effectLst/>
                <a:latin typeface="Calibri" panose="020F0502020204030204" pitchFamily="34" charset="0"/>
                <a:ea typeface="Calibri" panose="020F0502020204030204" pitchFamily="34" charset="0"/>
                <a:cs typeface="Calibri" panose="020F0502020204030204" pitchFamily="34" charset="0"/>
              </a:rPr>
              <a:t> The channel associated with the task.</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kern="100" dirty="0" err="1">
                <a:effectLst/>
                <a:latin typeface="Calibri" panose="020F0502020204030204" pitchFamily="34" charset="0"/>
                <a:ea typeface="Calibri" panose="020F0502020204030204" pitchFamily="34" charset="0"/>
                <a:cs typeface="Calibri" panose="020F0502020204030204" pitchFamily="34" charset="0"/>
              </a:rPr>
              <a:t>Task_Description</a:t>
            </a:r>
            <a:r>
              <a:rPr lang="en-IN" sz="1800" b="1" kern="100" dirty="0">
                <a:effectLst/>
                <a:latin typeface="Calibri" panose="020F0502020204030204" pitchFamily="34" charset="0"/>
                <a:ea typeface="Calibri" panose="020F0502020204030204" pitchFamily="34" charset="0"/>
                <a:cs typeface="Calibri" panose="020F0502020204030204" pitchFamily="34" charset="0"/>
              </a:rPr>
              <a:t>:</a:t>
            </a:r>
            <a:r>
              <a:rPr lang="en-IN" sz="1800" kern="100" dirty="0">
                <a:effectLst/>
                <a:latin typeface="Calibri" panose="020F0502020204030204" pitchFamily="34" charset="0"/>
                <a:ea typeface="Calibri" panose="020F0502020204030204" pitchFamily="34" charset="0"/>
                <a:cs typeface="Calibri" panose="020F0502020204030204" pitchFamily="34" charset="0"/>
              </a:rPr>
              <a:t> Details about the task, including deadlines and updates.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b="1" kern="100" dirty="0" err="1">
                <a:effectLst/>
                <a:latin typeface="Calibri" panose="020F0502020204030204" pitchFamily="34" charset="0"/>
                <a:ea typeface="Calibri" panose="020F0502020204030204" pitchFamily="34" charset="0"/>
                <a:cs typeface="Calibri" panose="020F0502020204030204" pitchFamily="34" charset="0"/>
              </a:rPr>
              <a:t>Task_Status</a:t>
            </a:r>
            <a:r>
              <a:rPr lang="en-IN" sz="1800" b="1" kern="100" dirty="0">
                <a:effectLst/>
                <a:latin typeface="Calibri" panose="020F0502020204030204" pitchFamily="34" charset="0"/>
                <a:ea typeface="Calibri" panose="020F0502020204030204" pitchFamily="34" charset="0"/>
                <a:cs typeface="Calibri" panose="020F0502020204030204" pitchFamily="34" charset="0"/>
              </a:rPr>
              <a:t>:</a:t>
            </a:r>
            <a:r>
              <a:rPr lang="en-IN" sz="1800" kern="100" dirty="0">
                <a:effectLst/>
                <a:latin typeface="Calibri" panose="020F0502020204030204" pitchFamily="34" charset="0"/>
                <a:ea typeface="Calibri" panose="020F0502020204030204" pitchFamily="34" charset="0"/>
                <a:cs typeface="Calibri" panose="020F0502020204030204" pitchFamily="34" charset="0"/>
              </a:rPr>
              <a:t> Indicates the status of the task (pending, completed, in progress, etc.).</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4" name="Picture 2" descr="Image result for slack image">
            <a:extLst>
              <a:ext uri="{FF2B5EF4-FFF2-40B4-BE49-F238E27FC236}">
                <a16:creationId xmlns:a16="http://schemas.microsoft.com/office/drawing/2014/main" id="{CC6B01BA-EC60-43B0-0740-5062E8C3D3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19861" y="5467739"/>
            <a:ext cx="2034074" cy="1193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2760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06B79-472F-AF33-82B4-3D20E247CD7C}"/>
              </a:ext>
            </a:extLst>
          </p:cNvPr>
          <p:cNvSpPr>
            <a:spLocks noGrp="1"/>
          </p:cNvSpPr>
          <p:nvPr>
            <p:ph type="title"/>
          </p:nvPr>
        </p:nvSpPr>
        <p:spPr>
          <a:xfrm>
            <a:off x="685801" y="609600"/>
            <a:ext cx="10131425" cy="1228531"/>
          </a:xfrm>
        </p:spPr>
        <p:txBody>
          <a:bodyPr>
            <a:normAutofit/>
          </a:bodyPr>
          <a:lstStyle/>
          <a:p>
            <a:r>
              <a:rPr lang="en-IN" sz="3200" b="1" kern="100" dirty="0">
                <a:effectLst/>
                <a:latin typeface="Calibri" panose="020F0502020204030204" pitchFamily="34" charset="0"/>
                <a:ea typeface="Calibri" panose="020F0502020204030204" pitchFamily="34" charset="0"/>
                <a:cs typeface="Calibri" panose="020F0502020204030204" pitchFamily="34" charset="0"/>
              </a:rPr>
              <a:t>Relationships</a:t>
            </a:r>
            <a:br>
              <a:rPr lang="en-IN" sz="32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3200" dirty="0"/>
          </a:p>
        </p:txBody>
      </p:sp>
      <p:sp>
        <p:nvSpPr>
          <p:cNvPr id="3" name="Content Placeholder 2">
            <a:extLst>
              <a:ext uri="{FF2B5EF4-FFF2-40B4-BE49-F238E27FC236}">
                <a16:creationId xmlns:a16="http://schemas.microsoft.com/office/drawing/2014/main" id="{6AAD70E5-04CF-932B-5F0D-A68CF5D67EB9}"/>
              </a:ext>
            </a:extLst>
          </p:cNvPr>
          <p:cNvSpPr>
            <a:spLocks noGrp="1"/>
          </p:cNvSpPr>
          <p:nvPr>
            <p:ph idx="1"/>
          </p:nvPr>
        </p:nvSpPr>
        <p:spPr>
          <a:xfrm>
            <a:off x="601826" y="1604433"/>
            <a:ext cx="10131425" cy="3714016"/>
          </a:xfrm>
        </p:spPr>
        <p:txBody>
          <a:bodyPr>
            <a:normAutofit fontScale="92500" lnSpcReduction="10000"/>
          </a:bodyPr>
          <a:lstStyle/>
          <a:p>
            <a:pPr marL="0" indent="0">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Calibri" panose="020F0502020204030204" pitchFamily="34" charset="0"/>
              </a:rPr>
              <a:t>Users send Messages in Channels.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Many-to-Many Relationship: Users can send messages in multiple channels, and each channel can have multiple users sending messages.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Calibri" panose="020F0502020204030204" pitchFamily="34" charset="0"/>
              </a:rPr>
              <a:t>Users are associated with Tasks in Channels.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One-to-Many Relationship: A user can be assigned to multiple tasks, but each task is associated with one user.</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Calibri" panose="020F0502020204030204" pitchFamily="34" charset="0"/>
              </a:rPr>
              <a:t>Channels contain Messages.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One-to-Many Relationship: A channel can have multiple messages, but each message is associated with one channel.</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Calibri" panose="020F0502020204030204" pitchFamily="34" charset="0"/>
              </a:rPr>
              <a:t>Channels have Integrations.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One-to-Many Relationship: A channel can be integrated with multiple apps, but each integration is associated with one channel.</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4" name="Picture 2" descr="Image result for slack image">
            <a:extLst>
              <a:ext uri="{FF2B5EF4-FFF2-40B4-BE49-F238E27FC236}">
                <a16:creationId xmlns:a16="http://schemas.microsoft.com/office/drawing/2014/main" id="{67A4BB7B-0FD7-5025-235E-785E23EDE4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19861" y="5467739"/>
            <a:ext cx="2034074" cy="1193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5798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0DB2D-501C-BA88-4F7B-F20709F72F02}"/>
              </a:ext>
            </a:extLst>
          </p:cNvPr>
          <p:cNvSpPr>
            <a:spLocks noGrp="1"/>
          </p:cNvSpPr>
          <p:nvPr>
            <p:ph type="title"/>
          </p:nvPr>
        </p:nvSpPr>
        <p:spPr/>
        <p:txBody>
          <a:bodyPr>
            <a:normAutofit/>
          </a:bodyPr>
          <a:lstStyle/>
          <a:p>
            <a:r>
              <a:rPr lang="en-IN" sz="3200" b="1" kern="100" dirty="0">
                <a:effectLst/>
                <a:latin typeface="Calibri" panose="020F0502020204030204" pitchFamily="34" charset="0"/>
                <a:ea typeface="Calibri" panose="020F0502020204030204" pitchFamily="34" charset="0"/>
                <a:cs typeface="Calibri" panose="020F0502020204030204" pitchFamily="34" charset="0"/>
              </a:rPr>
              <a:t>Justification for the Design</a:t>
            </a:r>
            <a:br>
              <a:rPr lang="en-IN" sz="32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3200" dirty="0"/>
          </a:p>
        </p:txBody>
      </p:sp>
      <p:sp>
        <p:nvSpPr>
          <p:cNvPr id="3" name="Content Placeholder 2">
            <a:extLst>
              <a:ext uri="{FF2B5EF4-FFF2-40B4-BE49-F238E27FC236}">
                <a16:creationId xmlns:a16="http://schemas.microsoft.com/office/drawing/2014/main" id="{81123FCE-1069-8998-0527-420C85222754}"/>
              </a:ext>
            </a:extLst>
          </p:cNvPr>
          <p:cNvSpPr>
            <a:spLocks noGrp="1"/>
          </p:cNvSpPr>
          <p:nvPr>
            <p:ph idx="1"/>
          </p:nvPr>
        </p:nvSpPr>
        <p:spPr>
          <a:xfrm>
            <a:off x="573834" y="1871479"/>
            <a:ext cx="10131425" cy="3649133"/>
          </a:xfrm>
        </p:spPr>
        <p:txBody>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The primary entities that are part of Slack's collaboration platform are reflected in the schema design.</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 The Message entity logs user messages.</a:t>
            </a:r>
          </a:p>
          <a:p>
            <a:pPr>
              <a:lnSpc>
                <a:spcPct val="107000"/>
              </a:lnSpc>
              <a:spcAft>
                <a:spcPts val="800"/>
              </a:spcAft>
            </a:pPr>
            <a:r>
              <a:rPr lang="en-IN" kern="100" dirty="0">
                <a:latin typeface="Calibri" panose="020F0502020204030204" pitchFamily="34" charset="0"/>
                <a:ea typeface="Calibri" panose="020F0502020204030204" pitchFamily="34" charset="0"/>
                <a:cs typeface="Calibri" panose="020F0502020204030204" pitchFamily="34" charset="0"/>
              </a:rPr>
              <a:t>T</a:t>
            </a:r>
            <a:r>
              <a:rPr lang="en-IN" sz="1800" kern="100" dirty="0">
                <a:effectLst/>
                <a:latin typeface="Calibri" panose="020F0502020204030204" pitchFamily="34" charset="0"/>
                <a:ea typeface="Calibri" panose="020F0502020204030204" pitchFamily="34" charset="0"/>
                <a:cs typeface="Calibri" panose="020F0502020204030204" pitchFamily="34" charset="0"/>
              </a:rPr>
              <a:t>he Integration entity controls integrated apps</a:t>
            </a:r>
          </a:p>
          <a:p>
            <a:pPr>
              <a:lnSpc>
                <a:spcPct val="107000"/>
              </a:lnSpc>
              <a:spcAft>
                <a:spcPts val="800"/>
              </a:spcAft>
            </a:pPr>
            <a:r>
              <a:rPr lang="en-IN" kern="100" dirty="0">
                <a:latin typeface="Calibri" panose="020F0502020204030204" pitchFamily="34" charset="0"/>
                <a:ea typeface="Calibri" panose="020F0502020204030204" pitchFamily="34" charset="0"/>
                <a:cs typeface="Calibri" panose="020F0502020204030204" pitchFamily="34" charset="0"/>
              </a:rPr>
              <a:t>T</a:t>
            </a:r>
            <a:r>
              <a:rPr lang="en-IN" sz="1800" kern="100" dirty="0">
                <a:effectLst/>
                <a:latin typeface="Calibri" panose="020F0502020204030204" pitchFamily="34" charset="0"/>
                <a:ea typeface="Calibri" panose="020F0502020204030204" pitchFamily="34" charset="0"/>
                <a:cs typeface="Calibri" panose="020F0502020204030204" pitchFamily="34" charset="0"/>
              </a:rPr>
              <a:t>he User object gathers vital user data, the Channel entity provides various channels for projects and conversations.</a:t>
            </a:r>
          </a:p>
          <a:p>
            <a:pPr>
              <a:lnSpc>
                <a:spcPct val="107000"/>
              </a:lnSpc>
              <a:spcAft>
                <a:spcPts val="800"/>
              </a:spcAft>
            </a:pPr>
            <a:r>
              <a:rPr lang="en-IN" kern="100" dirty="0">
                <a:latin typeface="Calibri" panose="020F0502020204030204" pitchFamily="34" charset="0"/>
                <a:ea typeface="Calibri" panose="020F0502020204030204" pitchFamily="34" charset="0"/>
                <a:cs typeface="Calibri" panose="020F0502020204030204" pitchFamily="34" charset="0"/>
              </a:rPr>
              <a:t>T</a:t>
            </a:r>
            <a:r>
              <a:rPr lang="en-IN" sz="1800" kern="100" dirty="0">
                <a:effectLst/>
                <a:latin typeface="Calibri" panose="020F0502020204030204" pitchFamily="34" charset="0"/>
                <a:ea typeface="Calibri" panose="020F0502020204030204" pitchFamily="34" charset="0"/>
                <a:cs typeface="Calibri" panose="020F0502020204030204" pitchFamily="34" charset="0"/>
              </a:rPr>
              <a:t>he Task entity maintains task assignments and modifications.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To ensure data integrity and enable smooth communication, links between entities are essential. Messages are sent by users inside channels, tasks are linked to certain users and channels, and integrations expand the features of the platform.</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4" name="Picture 2" descr="Image result for slack image">
            <a:extLst>
              <a:ext uri="{FF2B5EF4-FFF2-40B4-BE49-F238E27FC236}">
                <a16:creationId xmlns:a16="http://schemas.microsoft.com/office/drawing/2014/main" id="{ABA39B01-495E-D0A4-AE94-92F52C3120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19861" y="5467739"/>
            <a:ext cx="2034074" cy="1193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4673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D6A15-2465-AC57-DF12-C0902AA9EDBD}"/>
              </a:ext>
            </a:extLst>
          </p:cNvPr>
          <p:cNvSpPr>
            <a:spLocks noGrp="1"/>
          </p:cNvSpPr>
          <p:nvPr>
            <p:ph type="title"/>
          </p:nvPr>
        </p:nvSpPr>
        <p:spPr>
          <a:xfrm>
            <a:off x="667140" y="292360"/>
            <a:ext cx="10131425" cy="1456267"/>
          </a:xfrm>
        </p:spPr>
        <p:txBody>
          <a:bodyPr/>
          <a:lstStyle/>
          <a:p>
            <a:r>
              <a:rPr lang="en-IN" b="1" dirty="0">
                <a:latin typeface="+mn-lt"/>
              </a:rPr>
              <a:t>ER diagram</a:t>
            </a:r>
          </a:p>
        </p:txBody>
      </p:sp>
      <p:pic>
        <p:nvPicPr>
          <p:cNvPr id="4" name="Content Placeholder 3">
            <a:extLst>
              <a:ext uri="{FF2B5EF4-FFF2-40B4-BE49-F238E27FC236}">
                <a16:creationId xmlns:a16="http://schemas.microsoft.com/office/drawing/2014/main" id="{0E9A2927-30A2-D3C3-4848-9FBDEFA0CCE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70384" y="1595536"/>
            <a:ext cx="9116007" cy="4823926"/>
          </a:xfrm>
          <a:prstGeom prst="rect">
            <a:avLst/>
          </a:prstGeom>
          <a:noFill/>
          <a:ln>
            <a:noFill/>
          </a:ln>
        </p:spPr>
      </p:pic>
    </p:spTree>
    <p:extLst>
      <p:ext uri="{BB962C8B-B14F-4D97-AF65-F5344CB8AC3E}">
        <p14:creationId xmlns:p14="http://schemas.microsoft.com/office/powerpoint/2010/main" val="3521764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D8B795-7249-6432-CC31-FC77E42308B5}"/>
              </a:ext>
            </a:extLst>
          </p:cNvPr>
          <p:cNvSpPr>
            <a:spLocks noGrp="1"/>
          </p:cNvSpPr>
          <p:nvPr>
            <p:ph idx="1"/>
          </p:nvPr>
        </p:nvSpPr>
        <p:spPr>
          <a:xfrm>
            <a:off x="405883" y="671805"/>
            <a:ext cx="10131425" cy="4898572"/>
          </a:xfrm>
        </p:spPr>
        <p:txBody>
          <a:bodyPr>
            <a:normAutofit fontScale="92500" lnSpcReduction="10000"/>
          </a:bodyPr>
          <a:lstStyle/>
          <a:p>
            <a:pPr marL="0" indent="0" algn="just">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Calibri" panose="020F0502020204030204" pitchFamily="34" charset="0"/>
              </a:rPr>
              <a:t>In this schema design:</a:t>
            </a: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Calibri" panose="020F0502020204030204" pitchFamily="34" charset="0"/>
              </a:rPr>
              <a:t>User Entity: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Represents users with unique identification, including username, email, and status.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Calibri" panose="020F0502020204030204" pitchFamily="34" charset="0"/>
              </a:rPr>
              <a:t>Channel Entity: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Depicts channels for organized communication, with a focus on the channel's name and type.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Calibri" panose="020F0502020204030204" pitchFamily="34" charset="0"/>
              </a:rPr>
              <a:t>Message Entity: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Captures messages sent by users in specific channels, detailing content and timestamp.</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Calibri" panose="020F0502020204030204" pitchFamily="34" charset="0"/>
              </a:rPr>
              <a:t>Integration Entity: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Manages integrations with external apps or tools, featuring a unique identifier and type.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Calibri" panose="020F0502020204030204" pitchFamily="34" charset="0"/>
              </a:rPr>
              <a:t>Task Entity: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Tracks tasks assigned to users in specific channels, encompassing descriptions and status indicators.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Calibri" panose="020F0502020204030204" pitchFamily="34" charset="0"/>
              </a:rPr>
              <a:t>The relationships emphasize connectivity: users sending messages, users associated with tasks, messages belonging to channels, and channels having integrations. This schema promotes effective collaboration and information flow within the platform.</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4" name="Picture 2" descr="Image result for slack image">
            <a:extLst>
              <a:ext uri="{FF2B5EF4-FFF2-40B4-BE49-F238E27FC236}">
                <a16:creationId xmlns:a16="http://schemas.microsoft.com/office/drawing/2014/main" id="{3D466317-A45D-0F30-43D3-E0AEA2DD49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19861" y="5467739"/>
            <a:ext cx="2034074" cy="1193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5909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CF307-4F4A-FF3B-A836-C2F0F4AA1111}"/>
              </a:ext>
            </a:extLst>
          </p:cNvPr>
          <p:cNvSpPr>
            <a:spLocks noGrp="1"/>
          </p:cNvSpPr>
          <p:nvPr>
            <p:ph type="title"/>
          </p:nvPr>
        </p:nvSpPr>
        <p:spPr/>
        <p:txBody>
          <a:bodyPr>
            <a:normAutofit/>
          </a:bodyPr>
          <a:lstStyle/>
          <a:p>
            <a:r>
              <a:rPr lang="en-IN" b="1" dirty="0">
                <a:latin typeface="+mn-lt"/>
              </a:rPr>
              <a:t>conclusion</a:t>
            </a:r>
          </a:p>
        </p:txBody>
      </p:sp>
      <p:sp>
        <p:nvSpPr>
          <p:cNvPr id="3" name="Content Placeholder 2">
            <a:extLst>
              <a:ext uri="{FF2B5EF4-FFF2-40B4-BE49-F238E27FC236}">
                <a16:creationId xmlns:a16="http://schemas.microsoft.com/office/drawing/2014/main" id="{65DB1489-25B6-1AC5-E152-D8CD230F9AB6}"/>
              </a:ext>
            </a:extLst>
          </p:cNvPr>
          <p:cNvSpPr>
            <a:spLocks noGrp="1"/>
          </p:cNvSpPr>
          <p:nvPr>
            <p:ph idx="1"/>
          </p:nvPr>
        </p:nvSpPr>
        <p:spPr>
          <a:xfrm>
            <a:off x="685801" y="1759512"/>
            <a:ext cx="10131425" cy="3649133"/>
          </a:xfrm>
        </p:spPr>
        <p:txBody>
          <a:bodyPr/>
          <a:lstStyle/>
          <a:p>
            <a:pPr marL="0" indent="0" algn="just">
              <a:lnSpc>
                <a:spcPct val="107000"/>
              </a:lnSpc>
              <a:spcAft>
                <a:spcPts val="800"/>
              </a:spcAft>
              <a:buNone/>
            </a:pPr>
            <a:r>
              <a:rPr lang="en-IN" sz="2000" kern="100" dirty="0">
                <a:effectLst/>
                <a:latin typeface="Calibri" panose="020F0502020204030204" pitchFamily="34" charset="0"/>
                <a:ea typeface="Calibri" panose="020F0502020204030204" pitchFamily="34" charset="0"/>
                <a:cs typeface="Calibri" panose="020F0502020204030204" pitchFamily="34" charset="0"/>
              </a:rPr>
              <a:t>By taking on this project, we were able to explore Slack's complex infrastructure and understand the underpinnings of its collaboration platform. To provide a detailed knowledge of the structure and interconnection of data, the investigation comprised breaking down important elements including users, channels, messages, integrations, and tasks. Through this practical examination, we were able to elucidate the subtleties of Slack's design philosophy, emphasizing its focus on user-centric features, integrated workflows, and efficient communication. We learned a lot about how Slack's schema tackles practical issues via our investigation, which solidifies its standing as the industry standard for teamwork solutions.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074" name="Picture 2" descr="See related image detail. Does Slack need Salesforce or is it Salesforce that needs Slack?">
            <a:extLst>
              <a:ext uri="{FF2B5EF4-FFF2-40B4-BE49-F238E27FC236}">
                <a16:creationId xmlns:a16="http://schemas.microsoft.com/office/drawing/2014/main" id="{D035AD3A-9AD4-31CF-6961-7B93B39D19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7305" y="5015507"/>
            <a:ext cx="3974548" cy="1543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2115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4575A-F8F0-7FDF-3ACC-3DB203C53FAA}"/>
              </a:ext>
            </a:extLst>
          </p:cNvPr>
          <p:cNvSpPr>
            <a:spLocks noGrp="1"/>
          </p:cNvSpPr>
          <p:nvPr>
            <p:ph type="title"/>
          </p:nvPr>
        </p:nvSpPr>
        <p:spPr/>
        <p:txBody>
          <a:bodyPr/>
          <a:lstStyle/>
          <a:p>
            <a:endParaRPr lang="en-IN"/>
          </a:p>
        </p:txBody>
      </p:sp>
      <p:pic>
        <p:nvPicPr>
          <p:cNvPr id="15362" name="Picture 2" descr="Image result for Thank you">
            <a:extLst>
              <a:ext uri="{FF2B5EF4-FFF2-40B4-BE49-F238E27FC236}">
                <a16:creationId xmlns:a16="http://schemas.microsoft.com/office/drawing/2014/main" id="{F3DC4825-0C8F-6DBF-0A33-0EB9B8EB54D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1603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85D6A-76E7-2F85-F20A-FDCE72951CDB}"/>
              </a:ext>
            </a:extLst>
          </p:cNvPr>
          <p:cNvSpPr>
            <a:spLocks noGrp="1"/>
          </p:cNvSpPr>
          <p:nvPr>
            <p:ph type="title"/>
          </p:nvPr>
        </p:nvSpPr>
        <p:spPr/>
        <p:txBody>
          <a:bodyPr/>
          <a:lstStyle/>
          <a:p>
            <a:r>
              <a:rPr lang="en-IN" b="1" u="sng" dirty="0">
                <a:latin typeface="+mn-lt"/>
              </a:rPr>
              <a:t>Brief overview about slack</a:t>
            </a:r>
          </a:p>
        </p:txBody>
      </p:sp>
      <p:sp>
        <p:nvSpPr>
          <p:cNvPr id="3" name="Content Placeholder 2">
            <a:extLst>
              <a:ext uri="{FF2B5EF4-FFF2-40B4-BE49-F238E27FC236}">
                <a16:creationId xmlns:a16="http://schemas.microsoft.com/office/drawing/2014/main" id="{500B9168-337D-83FD-E5F2-B1FBCC992146}"/>
              </a:ext>
            </a:extLst>
          </p:cNvPr>
          <p:cNvSpPr>
            <a:spLocks noGrp="1"/>
          </p:cNvSpPr>
          <p:nvPr>
            <p:ph idx="1"/>
          </p:nvPr>
        </p:nvSpPr>
        <p:spPr>
          <a:xfrm>
            <a:off x="601825" y="1003733"/>
            <a:ext cx="10131425" cy="3649133"/>
          </a:xfrm>
        </p:spPr>
        <p:txBody>
          <a:bodyPr>
            <a:normAutofit/>
          </a:bodyPr>
          <a:lstStyle/>
          <a:p>
            <a:pPr marL="0" indent="0">
              <a:buNone/>
            </a:pPr>
            <a:r>
              <a:rPr lang="en-IN" sz="2400" dirty="0">
                <a:effectLst/>
                <a:ea typeface="Calibri" panose="020F0502020204030204" pitchFamily="34" charset="0"/>
              </a:rPr>
              <a:t>Slack Technologies, LLC is an American software company </a:t>
            </a:r>
            <a:r>
              <a:rPr lang="en-IN" sz="2400" b="1" dirty="0">
                <a:effectLst/>
                <a:ea typeface="Calibri" panose="020F0502020204030204" pitchFamily="34" charset="0"/>
              </a:rPr>
              <a:t>founded in 2009</a:t>
            </a:r>
            <a:r>
              <a:rPr lang="en-IN" sz="2400" dirty="0">
                <a:effectLst/>
                <a:ea typeface="Calibri" panose="020F0502020204030204" pitchFamily="34" charset="0"/>
              </a:rPr>
              <a:t> in Vancouver, British Columbia, known for its proprietary communication platform Slack. </a:t>
            </a:r>
            <a:r>
              <a:rPr lang="en-US" sz="2400" b="0" i="0" dirty="0">
                <a:effectLst/>
              </a:rPr>
              <a:t>Slack is</a:t>
            </a:r>
            <a:r>
              <a:rPr lang="en-US" sz="2400" b="1" i="0" dirty="0">
                <a:effectLst/>
              </a:rPr>
              <a:t> a messaging app for business that connects people to the information they need.</a:t>
            </a:r>
            <a:r>
              <a:rPr lang="en-US" sz="2400" b="0" i="0" dirty="0">
                <a:effectLst/>
              </a:rPr>
              <a:t> By bringing people together to work as one unified team, Slack transforms the way organizations communicate.</a:t>
            </a:r>
            <a:endParaRPr lang="en-IN" sz="2400" dirty="0"/>
          </a:p>
        </p:txBody>
      </p:sp>
      <p:pic>
        <p:nvPicPr>
          <p:cNvPr id="1028" name="Picture 4" descr="Image result for slack image">
            <a:extLst>
              <a:ext uri="{FF2B5EF4-FFF2-40B4-BE49-F238E27FC236}">
                <a16:creationId xmlns:a16="http://schemas.microsoft.com/office/drawing/2014/main" id="{A03F6661-3E9F-3E3F-A480-23B927FB8C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0967" y="4162036"/>
            <a:ext cx="4066853" cy="22288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slack image">
            <a:extLst>
              <a:ext uri="{FF2B5EF4-FFF2-40B4-BE49-F238E27FC236}">
                <a16:creationId xmlns:a16="http://schemas.microsoft.com/office/drawing/2014/main" id="{B74A959B-BC0F-C25D-F453-9AA288F52B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6961" y="4150377"/>
            <a:ext cx="3996875" cy="222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1866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E9CAC-77EE-D8C2-7316-BB1D957D3229}"/>
              </a:ext>
            </a:extLst>
          </p:cNvPr>
          <p:cNvSpPr>
            <a:spLocks noGrp="1"/>
          </p:cNvSpPr>
          <p:nvPr>
            <p:ph type="title"/>
          </p:nvPr>
        </p:nvSpPr>
        <p:spPr/>
        <p:txBody>
          <a:bodyPr/>
          <a:lstStyle/>
          <a:p>
            <a:r>
              <a:rPr lang="en-IN" b="1" dirty="0">
                <a:latin typeface="+mn-lt"/>
              </a:rPr>
              <a:t>Slack product analysis</a:t>
            </a:r>
          </a:p>
        </p:txBody>
      </p:sp>
      <p:sp>
        <p:nvSpPr>
          <p:cNvPr id="3" name="Content Placeholder 2">
            <a:extLst>
              <a:ext uri="{FF2B5EF4-FFF2-40B4-BE49-F238E27FC236}">
                <a16:creationId xmlns:a16="http://schemas.microsoft.com/office/drawing/2014/main" id="{4A55E1CE-EE66-17A0-62BC-9B1D43816203}"/>
              </a:ext>
            </a:extLst>
          </p:cNvPr>
          <p:cNvSpPr>
            <a:spLocks noGrp="1"/>
          </p:cNvSpPr>
          <p:nvPr>
            <p:ph idx="1"/>
          </p:nvPr>
        </p:nvSpPr>
        <p:spPr>
          <a:xfrm>
            <a:off x="685801" y="1750181"/>
            <a:ext cx="10131425" cy="3649133"/>
          </a:xfrm>
        </p:spPr>
        <p:txBody>
          <a:bodyPr>
            <a:normAutofit lnSpcReduction="10000"/>
          </a:bodyPr>
          <a:lstStyle/>
          <a:p>
            <a:pPr marL="0" indent="0">
              <a:buNone/>
            </a:pPr>
            <a:r>
              <a:rPr lang="en-US" dirty="0"/>
              <a:t>Slack is a workplace communication tool that provides a single place for messaging, tools, and files </a:t>
            </a:r>
          </a:p>
          <a:p>
            <a:pPr marL="0" indent="0">
              <a:buNone/>
            </a:pPr>
            <a:r>
              <a:rPr lang="en-US" dirty="0"/>
              <a:t>1. It is an instant messaging system with lots of add-ins for other workplace tools </a:t>
            </a:r>
          </a:p>
          <a:p>
            <a:pPr marL="0" indent="0">
              <a:buNone/>
            </a:pPr>
            <a:r>
              <a:rPr lang="en-US" dirty="0"/>
              <a:t>2. Slack is a popular choice for businesses and freelancers alike, as it makes communication easier for teams spread out across various locations </a:t>
            </a:r>
          </a:p>
          <a:p>
            <a:pPr marL="0" indent="0">
              <a:buNone/>
            </a:pPr>
            <a:r>
              <a:rPr lang="en-US" dirty="0"/>
              <a:t>3. Slack offers thousands of integrations to easily connect software you already use to its platform, making it a viable hub for any type of business </a:t>
            </a:r>
          </a:p>
          <a:p>
            <a:pPr marL="0" indent="0">
              <a:buNone/>
            </a:pPr>
            <a:r>
              <a:rPr lang="en-US" dirty="0"/>
              <a:t>4. Slack is easy to use, offers a free plan, and includes features to help increase productivity and visibility across all teams </a:t>
            </a:r>
          </a:p>
          <a:p>
            <a:pPr marL="0" indent="0">
              <a:buNone/>
            </a:pPr>
            <a:r>
              <a:rPr lang="en-US" dirty="0"/>
              <a:t>5. Slack also allows companies to have a measure of control over who can use it through the invitation system . Slack is a great tool for teams that want to stay connected, work together, and get things done more efficiently .</a:t>
            </a:r>
            <a:endParaRPr lang="en-IN" dirty="0"/>
          </a:p>
        </p:txBody>
      </p:sp>
      <p:pic>
        <p:nvPicPr>
          <p:cNvPr id="2050" name="Picture 2" descr="Image result for slack image">
            <a:extLst>
              <a:ext uri="{FF2B5EF4-FFF2-40B4-BE49-F238E27FC236}">
                <a16:creationId xmlns:a16="http://schemas.microsoft.com/office/drawing/2014/main" id="{E5D9BE2A-4577-10E7-CEEA-D92336AF94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19861" y="5467739"/>
            <a:ext cx="2034074" cy="1193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2023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74958-F0EA-5B57-98CF-4C7CC61F8A25}"/>
              </a:ext>
            </a:extLst>
          </p:cNvPr>
          <p:cNvSpPr>
            <a:spLocks noGrp="1"/>
          </p:cNvSpPr>
          <p:nvPr>
            <p:ph type="title"/>
          </p:nvPr>
        </p:nvSpPr>
        <p:spPr/>
        <p:txBody>
          <a:bodyPr/>
          <a:lstStyle/>
          <a:p>
            <a:r>
              <a:rPr lang="en-IN" b="1" dirty="0">
                <a:latin typeface="+mn-lt"/>
              </a:rPr>
              <a:t>Slack’s real-life problem solution by its extensive features</a:t>
            </a:r>
          </a:p>
        </p:txBody>
      </p:sp>
      <p:sp>
        <p:nvSpPr>
          <p:cNvPr id="3" name="Content Placeholder 2">
            <a:extLst>
              <a:ext uri="{FF2B5EF4-FFF2-40B4-BE49-F238E27FC236}">
                <a16:creationId xmlns:a16="http://schemas.microsoft.com/office/drawing/2014/main" id="{4E0E4ABD-C644-5D0C-3224-E63AE3F28BFA}"/>
              </a:ext>
            </a:extLst>
          </p:cNvPr>
          <p:cNvSpPr>
            <a:spLocks noGrp="1"/>
          </p:cNvSpPr>
          <p:nvPr>
            <p:ph idx="1"/>
          </p:nvPr>
        </p:nvSpPr>
        <p:spPr>
          <a:xfrm>
            <a:off x="685801" y="2065867"/>
            <a:ext cx="10131425" cy="3953069"/>
          </a:xfrm>
        </p:spPr>
        <p:txBody>
          <a:bodyPr>
            <a:normAutofit fontScale="92500" lnSpcReduction="20000"/>
          </a:bodyPr>
          <a:lstStyle/>
          <a:p>
            <a:pPr marL="0" indent="0">
              <a:buNone/>
            </a:pPr>
            <a:r>
              <a:rPr lang="en-IN" dirty="0"/>
              <a:t>Problem 1:-</a:t>
            </a:r>
            <a:r>
              <a:rPr lang="en-IN" sz="1800" b="1" dirty="0">
                <a:effectLst/>
                <a:ea typeface="Calibri" panose="020F0502020204030204" pitchFamily="34" charset="0"/>
              </a:rPr>
              <a:t>Ineffective Team Communication</a:t>
            </a:r>
          </a:p>
          <a:p>
            <a:pPr marL="0" indent="0">
              <a:buNone/>
            </a:pPr>
            <a:r>
              <a:rPr lang="en-IN" sz="1800" b="1" dirty="0">
                <a:effectLst/>
                <a:ea typeface="Times New Roman" panose="02020603050405020304" pitchFamily="18" charset="0"/>
              </a:rPr>
              <a:t>Real-World Challenge:</a:t>
            </a:r>
            <a:endParaRPr lang="en-IN" sz="1800" dirty="0">
              <a:effectLst/>
              <a:ea typeface="Times New Roman" panose="02020603050405020304" pitchFamily="18" charset="0"/>
            </a:endParaRPr>
          </a:p>
          <a:p>
            <a:pPr marL="0" indent="0">
              <a:buNone/>
            </a:pPr>
            <a:r>
              <a:rPr lang="en-IN" sz="1800" dirty="0">
                <a:effectLst/>
                <a:ea typeface="Times New Roman" panose="02020603050405020304" pitchFamily="18" charset="0"/>
              </a:rPr>
              <a:t>Within teams, the use of traditional communication technologies like email frequently leads to fragmented and sluggish communication. Important messages get’s lost , and collaboration becomes challenging.</a:t>
            </a:r>
          </a:p>
          <a:p>
            <a:pPr marL="0" indent="0" algn="just">
              <a:buNone/>
            </a:pPr>
            <a:r>
              <a:rPr lang="en-IN" sz="1800" b="1" dirty="0">
                <a:effectLst/>
                <a:ea typeface="Times New Roman" panose="02020603050405020304" pitchFamily="18" charset="0"/>
              </a:rPr>
              <a:t>Slack's Solution:</a:t>
            </a:r>
            <a:endParaRPr lang="en-IN" sz="1800" dirty="0">
              <a:effectLst/>
              <a:ea typeface="Times New Roman" panose="02020603050405020304" pitchFamily="18" charset="0"/>
            </a:endParaRPr>
          </a:p>
          <a:p>
            <a:pPr marL="0" indent="0" algn="just">
              <a:buNone/>
            </a:pPr>
            <a:r>
              <a:rPr lang="en-IN" sz="1800" dirty="0">
                <a:effectLst/>
                <a:ea typeface="Times New Roman" panose="02020603050405020304" pitchFamily="18" charset="0"/>
              </a:rPr>
              <a:t>Slack addresses the challenge of fragmented communication by providing a centralized and organized messaging platform. Here's how:</a:t>
            </a:r>
          </a:p>
          <a:p>
            <a:pPr marL="0" indent="0" algn="just">
              <a:buNone/>
            </a:pPr>
            <a:r>
              <a:rPr lang="en-US" b="0" i="0" dirty="0">
                <a:effectLst/>
              </a:rPr>
              <a:t>Slack keeps messages organized in channels for different projects or teams, avoiding confusion. </a:t>
            </a:r>
          </a:p>
          <a:p>
            <a:pPr marL="0" indent="0" algn="just">
              <a:buNone/>
            </a:pPr>
            <a:r>
              <a:rPr lang="en-US" b="0" i="0" dirty="0">
                <a:effectLst/>
              </a:rPr>
              <a:t>Detailed discussions happen separately to keep the main chat clear. </a:t>
            </a:r>
          </a:p>
          <a:p>
            <a:pPr marL="0" indent="0" algn="just">
              <a:buNone/>
            </a:pPr>
            <a:r>
              <a:rPr lang="en-US" b="0" i="0" dirty="0">
                <a:effectLst/>
              </a:rPr>
              <a:t>It's easy to share files and integrate apps, making important information accessible in one place. </a:t>
            </a:r>
          </a:p>
          <a:p>
            <a:pPr marL="0" indent="0" algn="just">
              <a:buNone/>
            </a:pPr>
            <a:r>
              <a:rPr lang="en-US" b="0" i="0" dirty="0">
                <a:effectLst/>
              </a:rPr>
              <a:t>The powerful search function quickly finds messages and files, preventing any loss of crucial information and boosting team efficiency.</a:t>
            </a:r>
            <a:endParaRPr lang="en-IN" sz="1800" dirty="0">
              <a:effectLst/>
              <a:ea typeface="Times New Roman" panose="02020603050405020304" pitchFamily="18" charset="0"/>
            </a:endParaRPr>
          </a:p>
          <a:p>
            <a:pPr marL="0" indent="0">
              <a:buNone/>
            </a:pP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
        <p:nvSpPr>
          <p:cNvPr id="5" name="TextBox 4">
            <a:extLst>
              <a:ext uri="{FF2B5EF4-FFF2-40B4-BE49-F238E27FC236}">
                <a16:creationId xmlns:a16="http://schemas.microsoft.com/office/drawing/2014/main" id="{F710A9E5-1A80-B757-EC3C-BBBF49C6DDC7}"/>
              </a:ext>
            </a:extLst>
          </p:cNvPr>
          <p:cNvSpPr txBox="1"/>
          <p:nvPr/>
        </p:nvSpPr>
        <p:spPr>
          <a:xfrm>
            <a:off x="11217631" y="8713282"/>
            <a:ext cx="114081" cy="226646"/>
          </a:xfrm>
          <a:prstGeom prst="rect">
            <a:avLst/>
          </a:prstGeom>
          <a:noFill/>
        </p:spPr>
        <p:txBody>
          <a:bodyPr wrap="square" rtlCol="0">
            <a:spAutoFit/>
          </a:bodyPr>
          <a:lstStyle/>
          <a:p>
            <a:endParaRPr lang="en-IN" dirty="0"/>
          </a:p>
        </p:txBody>
      </p:sp>
      <p:pic>
        <p:nvPicPr>
          <p:cNvPr id="6" name="Picture 2" descr="Image result for slack image">
            <a:extLst>
              <a:ext uri="{FF2B5EF4-FFF2-40B4-BE49-F238E27FC236}">
                <a16:creationId xmlns:a16="http://schemas.microsoft.com/office/drawing/2014/main" id="{6FDF27A5-958B-733C-2F56-99DBEC0EEF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79902" y="5439747"/>
            <a:ext cx="2211355" cy="1276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3820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201FD-C502-302D-2A29-0CE8B518E8C9}"/>
              </a:ext>
            </a:extLst>
          </p:cNvPr>
          <p:cNvSpPr>
            <a:spLocks noGrp="1"/>
          </p:cNvSpPr>
          <p:nvPr>
            <p:ph type="title"/>
          </p:nvPr>
        </p:nvSpPr>
        <p:spPr>
          <a:xfrm>
            <a:off x="545841" y="438540"/>
            <a:ext cx="10131425" cy="457200"/>
          </a:xfrm>
        </p:spPr>
        <p:txBody>
          <a:bodyPr>
            <a:normAutofit fontScale="90000"/>
          </a:bodyPr>
          <a:lstStyle/>
          <a:p>
            <a:r>
              <a:rPr lang="en-IN" dirty="0"/>
              <a:t>Continued…..</a:t>
            </a:r>
          </a:p>
        </p:txBody>
      </p:sp>
      <p:sp>
        <p:nvSpPr>
          <p:cNvPr id="3" name="Content Placeholder 2">
            <a:extLst>
              <a:ext uri="{FF2B5EF4-FFF2-40B4-BE49-F238E27FC236}">
                <a16:creationId xmlns:a16="http://schemas.microsoft.com/office/drawing/2014/main" id="{4F69564A-A970-AEA2-1EE5-21D71835A6AC}"/>
              </a:ext>
            </a:extLst>
          </p:cNvPr>
          <p:cNvSpPr>
            <a:spLocks noGrp="1"/>
          </p:cNvSpPr>
          <p:nvPr>
            <p:ph idx="1"/>
          </p:nvPr>
        </p:nvSpPr>
        <p:spPr>
          <a:xfrm>
            <a:off x="685801" y="1250303"/>
            <a:ext cx="10131425" cy="4540897"/>
          </a:xfrm>
        </p:spPr>
        <p:txBody>
          <a:bodyPr>
            <a:normAutofit fontScale="92500"/>
          </a:bodyPr>
          <a:lstStyle/>
          <a:p>
            <a:pPr marL="0" indent="0">
              <a:buNone/>
            </a:pPr>
            <a:r>
              <a:rPr lang="en-IN" sz="1800" b="1" dirty="0">
                <a:effectLst/>
                <a:ea typeface="Times New Roman" panose="02020603050405020304" pitchFamily="18" charset="0"/>
              </a:rPr>
              <a:t>Problem 2: Context switching and overloading of information</a:t>
            </a:r>
            <a:endParaRPr lang="en-IN" sz="1800" dirty="0">
              <a:effectLst/>
              <a:ea typeface="Times New Roman" panose="02020603050405020304" pitchFamily="18" charset="0"/>
            </a:endParaRPr>
          </a:p>
          <a:p>
            <a:pPr marL="0" indent="0" algn="just">
              <a:buNone/>
            </a:pPr>
            <a:r>
              <a:rPr lang="en-IN" sz="1800" b="1" dirty="0">
                <a:effectLst/>
                <a:ea typeface="Times New Roman" panose="02020603050405020304" pitchFamily="18" charset="0"/>
              </a:rPr>
              <a:t>Real-World Challenge: </a:t>
            </a:r>
            <a:endParaRPr lang="en-IN" sz="1800" dirty="0">
              <a:effectLst/>
              <a:ea typeface="Times New Roman" panose="02020603050405020304" pitchFamily="18" charset="0"/>
            </a:endParaRPr>
          </a:p>
          <a:p>
            <a:pPr marL="0" indent="0" algn="just">
              <a:buNone/>
            </a:pPr>
            <a:r>
              <a:rPr lang="en-US" b="0" i="0" dirty="0">
                <a:solidFill>
                  <a:srgbClr val="D1D5DB"/>
                </a:solidFill>
                <a:effectLst/>
              </a:rPr>
              <a:t>Imagine you're working on a project, and you receive updates and messages scattered across different apps and email. It's like juggling multiple tasks at once, making it hard to focus. This overload of information disrupts your workflow, and switching between tools becomes a constant interruption, slowing down your productivity.</a:t>
            </a:r>
          </a:p>
          <a:p>
            <a:pPr marL="0" indent="0" algn="just">
              <a:buNone/>
            </a:pPr>
            <a:r>
              <a:rPr lang="en-US" b="1" dirty="0">
                <a:solidFill>
                  <a:srgbClr val="D1D5DB"/>
                </a:solidFill>
              </a:rPr>
              <a:t>Slack’s solution:</a:t>
            </a:r>
            <a:r>
              <a:rPr lang="en-US" dirty="0">
                <a:solidFill>
                  <a:srgbClr val="D1D5DB"/>
                </a:solidFill>
              </a:rPr>
              <a:t>-</a:t>
            </a:r>
          </a:p>
          <a:p>
            <a:pPr marL="0" indent="0" algn="just">
              <a:buNone/>
            </a:pPr>
            <a:r>
              <a:rPr lang="en-IN" sz="1800" dirty="0">
                <a:effectLst/>
                <a:ea typeface="Times New Roman" panose="02020603050405020304" pitchFamily="18" charset="0"/>
              </a:rPr>
              <a:t>Slack's integrated platform helps with context change and information overload. How to do it is as follows:</a:t>
            </a:r>
          </a:p>
          <a:p>
            <a:pPr algn="just"/>
            <a:r>
              <a:rPr lang="en-US" b="0" i="0" dirty="0">
                <a:solidFill>
                  <a:srgbClr val="D1D5DB"/>
                </a:solidFill>
                <a:effectLst/>
              </a:rPr>
              <a:t>Slack acts as a central hub for sharing files and messages, reducing the need to switch between various tools. </a:t>
            </a:r>
          </a:p>
          <a:p>
            <a:pPr algn="just"/>
            <a:r>
              <a:rPr lang="en-US" b="0" i="0" dirty="0">
                <a:solidFill>
                  <a:srgbClr val="D1D5DB"/>
                </a:solidFill>
                <a:effectLst/>
              </a:rPr>
              <a:t>It integrates with many apps, bringing different capabilities into one place and minimizing context switches. </a:t>
            </a:r>
          </a:p>
          <a:p>
            <a:pPr algn="just"/>
            <a:r>
              <a:rPr lang="en-US" b="0" i="0" dirty="0">
                <a:solidFill>
                  <a:srgbClr val="D1D5DB"/>
                </a:solidFill>
                <a:effectLst/>
              </a:rPr>
              <a:t>Users can customize notifications, so they only get alerts for specific terms or mentions, staying informed without feeling overwhelmed. </a:t>
            </a:r>
          </a:p>
          <a:p>
            <a:pPr algn="just"/>
            <a:r>
              <a:rPr lang="en-US" b="0" i="0" dirty="0">
                <a:solidFill>
                  <a:srgbClr val="D1D5DB"/>
                </a:solidFill>
                <a:effectLst/>
              </a:rPr>
              <a:t>Channels in Slack are organized by topics or projects, preventing information overload by allowing users to focus on relevant discussions for their roles.</a:t>
            </a:r>
            <a:endParaRPr lang="en-IN" dirty="0"/>
          </a:p>
        </p:txBody>
      </p:sp>
      <p:sp>
        <p:nvSpPr>
          <p:cNvPr id="5" name="TextBox 4">
            <a:extLst>
              <a:ext uri="{FF2B5EF4-FFF2-40B4-BE49-F238E27FC236}">
                <a16:creationId xmlns:a16="http://schemas.microsoft.com/office/drawing/2014/main" id="{BAA84338-ADEA-4D12-E6CF-204CC13657F5}"/>
              </a:ext>
            </a:extLst>
          </p:cNvPr>
          <p:cNvSpPr txBox="1"/>
          <p:nvPr/>
        </p:nvSpPr>
        <p:spPr>
          <a:xfrm>
            <a:off x="11587682" y="8653496"/>
            <a:ext cx="88630" cy="226646"/>
          </a:xfrm>
          <a:prstGeom prst="rect">
            <a:avLst/>
          </a:prstGeom>
          <a:noFill/>
        </p:spPr>
        <p:txBody>
          <a:bodyPr wrap="square" rtlCol="0">
            <a:spAutoFit/>
          </a:bodyPr>
          <a:lstStyle/>
          <a:p>
            <a:endParaRPr lang="en-IN" dirty="0"/>
          </a:p>
        </p:txBody>
      </p:sp>
      <p:pic>
        <p:nvPicPr>
          <p:cNvPr id="6" name="Picture 2" descr="Image result for slack image">
            <a:extLst>
              <a:ext uri="{FF2B5EF4-FFF2-40B4-BE49-F238E27FC236}">
                <a16:creationId xmlns:a16="http://schemas.microsoft.com/office/drawing/2014/main" id="{052B2205-7C49-45C6-6051-63E0057C9F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43257" y="5691671"/>
            <a:ext cx="1933055" cy="1048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6656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39A85-DE8F-48EC-84AC-E27EFB36B413}"/>
              </a:ext>
            </a:extLst>
          </p:cNvPr>
          <p:cNvSpPr>
            <a:spLocks noGrp="1"/>
          </p:cNvSpPr>
          <p:nvPr>
            <p:ph type="title"/>
          </p:nvPr>
        </p:nvSpPr>
        <p:spPr>
          <a:xfrm>
            <a:off x="685801" y="609601"/>
            <a:ext cx="10131425" cy="457200"/>
          </a:xfrm>
        </p:spPr>
        <p:txBody>
          <a:bodyPr>
            <a:normAutofit fontScale="90000"/>
          </a:bodyPr>
          <a:lstStyle/>
          <a:p>
            <a:r>
              <a:rPr lang="en-IN" dirty="0"/>
              <a:t>Continued…..</a:t>
            </a:r>
          </a:p>
        </p:txBody>
      </p:sp>
      <p:sp>
        <p:nvSpPr>
          <p:cNvPr id="3" name="Content Placeholder 2">
            <a:extLst>
              <a:ext uri="{FF2B5EF4-FFF2-40B4-BE49-F238E27FC236}">
                <a16:creationId xmlns:a16="http://schemas.microsoft.com/office/drawing/2014/main" id="{7BEC95D2-ECD0-E4D7-08CF-C29FF4D96A61}"/>
              </a:ext>
            </a:extLst>
          </p:cNvPr>
          <p:cNvSpPr>
            <a:spLocks noGrp="1"/>
          </p:cNvSpPr>
          <p:nvPr>
            <p:ph idx="1"/>
          </p:nvPr>
        </p:nvSpPr>
        <p:spPr>
          <a:xfrm>
            <a:off x="685801" y="1218336"/>
            <a:ext cx="10131425" cy="4659950"/>
          </a:xfrm>
        </p:spPr>
        <p:txBody>
          <a:bodyPr>
            <a:normAutofit fontScale="92500" lnSpcReduction="20000"/>
          </a:bodyPr>
          <a:lstStyle/>
          <a:p>
            <a:pPr marL="0" indent="0">
              <a:buNone/>
            </a:pPr>
            <a:r>
              <a:rPr lang="en-IN" sz="1800" b="1" dirty="0">
                <a:effectLst/>
                <a:ea typeface="Times New Roman" panose="02020603050405020304" pitchFamily="18" charset="0"/>
              </a:rPr>
              <a:t>Problem 3: Distant Cooperation and Group Communication</a:t>
            </a:r>
            <a:endParaRPr lang="en-IN" sz="1800" dirty="0">
              <a:effectLst/>
              <a:ea typeface="Times New Roman" panose="02020603050405020304" pitchFamily="18" charset="0"/>
            </a:endParaRPr>
          </a:p>
          <a:p>
            <a:pPr marL="0" indent="0" algn="just">
              <a:buNone/>
            </a:pPr>
            <a:r>
              <a:rPr lang="en-IN" sz="1800" b="1" dirty="0">
                <a:effectLst/>
                <a:ea typeface="Times New Roman" panose="02020603050405020304" pitchFamily="18" charset="0"/>
              </a:rPr>
              <a:t>Real-World Problem:</a:t>
            </a:r>
            <a:endParaRPr lang="en-IN" sz="1800" dirty="0">
              <a:effectLst/>
              <a:ea typeface="Times New Roman" panose="02020603050405020304" pitchFamily="18" charset="0"/>
            </a:endParaRPr>
          </a:p>
          <a:p>
            <a:pPr marL="0" indent="0" algn="just">
              <a:buNone/>
            </a:pPr>
            <a:r>
              <a:rPr lang="en-US" b="0" i="0" dirty="0">
                <a:solidFill>
                  <a:srgbClr val="D1D5DB"/>
                </a:solidFill>
                <a:effectLst/>
              </a:rPr>
              <a:t>In a traditional office setting, team members could easily gather around a whiteboard to brainstorm ideas. However, with the shift to remote work, coordinating a spontaneous brainstorming session becomes challenging. The delay in communication and the absence of face-to-face interaction might lead to missed opportunities for creative collaboration, hindering the seamless teamwork that could have occurred in a physical office environment.</a:t>
            </a:r>
          </a:p>
          <a:p>
            <a:pPr marL="0" indent="0" algn="just">
              <a:buNone/>
            </a:pPr>
            <a:r>
              <a:rPr lang="en-IN" sz="1800" b="1" dirty="0">
                <a:effectLst/>
                <a:ea typeface="Times New Roman" panose="02020603050405020304" pitchFamily="18" charset="0"/>
              </a:rPr>
              <a:t>Slack's Solution</a:t>
            </a:r>
            <a:r>
              <a:rPr lang="en-IN" sz="1800" dirty="0">
                <a:effectLst/>
                <a:ea typeface="Times New Roman" panose="02020603050405020304" pitchFamily="18" charset="0"/>
              </a:rPr>
              <a:t>:</a:t>
            </a:r>
          </a:p>
          <a:p>
            <a:pPr marL="0" indent="0" algn="just">
              <a:buNone/>
            </a:pPr>
            <a:r>
              <a:rPr lang="en-IN" sz="1800" dirty="0">
                <a:effectLst/>
                <a:ea typeface="Times New Roman" panose="02020603050405020304" pitchFamily="18" charset="0"/>
              </a:rPr>
              <a:t>Slack offers capabilities that improve team connectedness in order to address the difficulty of remote communication. Here's how to do it:</a:t>
            </a:r>
          </a:p>
          <a:p>
            <a:pPr algn="just"/>
            <a:r>
              <a:rPr lang="en-US" b="0" i="0" dirty="0">
                <a:solidFill>
                  <a:srgbClr val="D1D5DB"/>
                </a:solidFill>
                <a:effectLst/>
              </a:rPr>
              <a:t>Slack allows teams to chat in real-time, helping distant members stay connected. </a:t>
            </a:r>
          </a:p>
          <a:p>
            <a:pPr algn="just"/>
            <a:r>
              <a:rPr lang="en-US" b="0" i="0" dirty="0">
                <a:solidFill>
                  <a:srgbClr val="D1D5DB"/>
                </a:solidFill>
                <a:effectLst/>
              </a:rPr>
              <a:t>Voice and video calls within the app reduce the need for external tools, improving virtual collaboration. </a:t>
            </a:r>
          </a:p>
          <a:p>
            <a:pPr algn="just"/>
            <a:r>
              <a:rPr lang="en-US" b="0" i="0" dirty="0">
                <a:solidFill>
                  <a:srgbClr val="D1D5DB"/>
                </a:solidFill>
                <a:effectLst/>
              </a:rPr>
              <a:t>Users can update their status, keeping the team informed about availability and ongoing work. </a:t>
            </a:r>
          </a:p>
          <a:p>
            <a:pPr algn="just"/>
            <a:r>
              <a:rPr lang="en-US" b="0" i="0" dirty="0">
                <a:solidFill>
                  <a:srgbClr val="D1D5DB"/>
                </a:solidFill>
                <a:effectLst/>
              </a:rPr>
              <a:t>Channels provide visibility into active discussions and projects, enhancing remote participation and keeping everyone updated on team activities.</a:t>
            </a:r>
            <a:endParaRPr lang="en-IN" sz="1800" dirty="0">
              <a:effectLst/>
              <a:ea typeface="Times New Roman" panose="02020603050405020304" pitchFamily="18" charset="0"/>
            </a:endParaRPr>
          </a:p>
          <a:p>
            <a:pPr marL="0" indent="0">
              <a:buNone/>
            </a:pPr>
            <a:endParaRPr lang="en-IN" dirty="0"/>
          </a:p>
        </p:txBody>
      </p:sp>
      <p:pic>
        <p:nvPicPr>
          <p:cNvPr id="4" name="Picture 2" descr="Image result for slack image">
            <a:extLst>
              <a:ext uri="{FF2B5EF4-FFF2-40B4-BE49-F238E27FC236}">
                <a16:creationId xmlns:a16="http://schemas.microsoft.com/office/drawing/2014/main" id="{973F90EA-C314-8C67-72A1-C2081167CE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19861" y="5467739"/>
            <a:ext cx="2034074" cy="1193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8439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C2E1D-F8F5-F7B6-FA46-023C068D62F5}"/>
              </a:ext>
            </a:extLst>
          </p:cNvPr>
          <p:cNvSpPr>
            <a:spLocks noGrp="1"/>
          </p:cNvSpPr>
          <p:nvPr>
            <p:ph type="title"/>
          </p:nvPr>
        </p:nvSpPr>
        <p:spPr>
          <a:xfrm>
            <a:off x="555172" y="438539"/>
            <a:ext cx="10131425" cy="575387"/>
          </a:xfrm>
        </p:spPr>
        <p:txBody>
          <a:bodyPr>
            <a:normAutofit fontScale="90000"/>
          </a:bodyPr>
          <a:lstStyle/>
          <a:p>
            <a:r>
              <a:rPr lang="en-IN" dirty="0"/>
              <a:t>Continued…..</a:t>
            </a:r>
          </a:p>
        </p:txBody>
      </p:sp>
      <p:sp>
        <p:nvSpPr>
          <p:cNvPr id="3" name="Content Placeholder 2">
            <a:extLst>
              <a:ext uri="{FF2B5EF4-FFF2-40B4-BE49-F238E27FC236}">
                <a16:creationId xmlns:a16="http://schemas.microsoft.com/office/drawing/2014/main" id="{D6EAE1D1-2A72-EABF-9270-04BE68127285}"/>
              </a:ext>
            </a:extLst>
          </p:cNvPr>
          <p:cNvSpPr>
            <a:spLocks noGrp="1"/>
          </p:cNvSpPr>
          <p:nvPr>
            <p:ph idx="1"/>
          </p:nvPr>
        </p:nvSpPr>
        <p:spPr>
          <a:xfrm>
            <a:off x="639148" y="1091682"/>
            <a:ext cx="10131425" cy="5178489"/>
          </a:xfrm>
        </p:spPr>
        <p:txBody>
          <a:bodyPr>
            <a:normAutofit fontScale="92500" lnSpcReduction="20000"/>
          </a:bodyPr>
          <a:lstStyle/>
          <a:p>
            <a:pPr marL="0" indent="0">
              <a:buNone/>
            </a:pPr>
            <a:r>
              <a:rPr lang="en-IN" sz="1800" b="1" kern="100" dirty="0">
                <a:effectLst/>
                <a:ea typeface="Calibri" panose="020F0502020204030204" pitchFamily="34" charset="0"/>
                <a:cs typeface="Calibri" panose="020F0502020204030204" pitchFamily="34" charset="0"/>
              </a:rPr>
              <a:t>Problem 4: Simplifying Workflows and Project Management</a:t>
            </a:r>
          </a:p>
          <a:p>
            <a:pPr marL="0" indent="0">
              <a:lnSpc>
                <a:spcPct val="107000"/>
              </a:lnSpc>
              <a:spcAft>
                <a:spcPts val="800"/>
              </a:spcAft>
              <a:buNone/>
            </a:pPr>
            <a:r>
              <a:rPr lang="en-IN" sz="1800" b="1" kern="100" dirty="0">
                <a:effectLst/>
                <a:ea typeface="Calibri" panose="020F0502020204030204" pitchFamily="34" charset="0"/>
                <a:cs typeface="Calibri" panose="020F0502020204030204" pitchFamily="34" charset="0"/>
              </a:rPr>
              <a:t>Real-World Challenge: </a:t>
            </a:r>
            <a:endParaRPr lang="en-IN" sz="1800" kern="100" dirty="0">
              <a:effectLst/>
              <a:ea typeface="Calibri" panose="020F0502020204030204" pitchFamily="34" charset="0"/>
              <a:cs typeface="Times New Roman" panose="02020603050405020304" pitchFamily="18" charset="0"/>
            </a:endParaRPr>
          </a:p>
          <a:p>
            <a:pPr marL="0" indent="0">
              <a:lnSpc>
                <a:spcPct val="107000"/>
              </a:lnSpc>
              <a:spcAft>
                <a:spcPts val="800"/>
              </a:spcAft>
              <a:buNone/>
            </a:pPr>
            <a:r>
              <a:rPr lang="en-US" b="0" i="0" dirty="0">
                <a:solidFill>
                  <a:srgbClr val="D1D5DB"/>
                </a:solidFill>
                <a:effectLst/>
              </a:rPr>
              <a:t>Picture a team handling a complex project without a centralized platform. Team members might lose track of tasks, important details, and deadlines. Coordinating updates and progress becomes a challenge, leading to confusion about who is responsible for what. This lack of a unified system can result in delays, missed opportunities, and an overall inefficiency in project management.</a:t>
            </a:r>
            <a:endParaRPr lang="en-IN" sz="1800" kern="100" dirty="0">
              <a:effectLst/>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b="1" kern="100" dirty="0">
                <a:effectLst/>
                <a:ea typeface="Calibri" panose="020F0502020204030204" pitchFamily="34" charset="0"/>
                <a:cs typeface="Calibri" panose="020F0502020204030204" pitchFamily="34" charset="0"/>
              </a:rPr>
              <a:t>Slack's Solution: </a:t>
            </a:r>
            <a:endParaRPr lang="en-IN" sz="1800" kern="100" dirty="0">
              <a:effectLst/>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kern="100" dirty="0">
                <a:effectLst/>
                <a:ea typeface="Calibri" panose="020F0502020204030204" pitchFamily="34" charset="0"/>
                <a:cs typeface="Calibri" panose="020F0502020204030204" pitchFamily="34" charset="0"/>
              </a:rPr>
              <a:t>With tools that improve teamwork, Slack optimizes project management and processes. How to do it is as follows:</a:t>
            </a:r>
          </a:p>
          <a:p>
            <a:pPr>
              <a:lnSpc>
                <a:spcPct val="107000"/>
              </a:lnSpc>
              <a:spcAft>
                <a:spcPts val="800"/>
              </a:spcAft>
            </a:pPr>
            <a:r>
              <a:rPr lang="en-US" b="0" i="0" dirty="0">
                <a:solidFill>
                  <a:srgbClr val="D1D5DB"/>
                </a:solidFill>
                <a:effectLst/>
              </a:rPr>
              <a:t>Teams can create channels dedicated to specific projects in Slack, allowing focused discussions, file sharing, and updates for each project. </a:t>
            </a:r>
          </a:p>
          <a:p>
            <a:pPr>
              <a:lnSpc>
                <a:spcPct val="107000"/>
              </a:lnSpc>
              <a:spcAft>
                <a:spcPts val="800"/>
              </a:spcAft>
            </a:pPr>
            <a:r>
              <a:rPr lang="en-US" b="0" i="0" dirty="0">
                <a:solidFill>
                  <a:srgbClr val="D1D5DB"/>
                </a:solidFill>
                <a:effectLst/>
              </a:rPr>
              <a:t>Slack integrates with project management tools, providing users with task updates and notifications in one place, eliminating the need to switch between platforms. </a:t>
            </a:r>
          </a:p>
          <a:p>
            <a:pPr>
              <a:lnSpc>
                <a:spcPct val="107000"/>
              </a:lnSpc>
              <a:spcAft>
                <a:spcPts val="800"/>
              </a:spcAft>
            </a:pPr>
            <a:r>
              <a:rPr lang="en-US" b="0" i="0" dirty="0">
                <a:solidFill>
                  <a:srgbClr val="D1D5DB"/>
                </a:solidFill>
                <a:effectLst/>
              </a:rPr>
              <a:t>Automation features in Slack, such as bots and custom connections, help teams automate repetitive processes, reducing manual work and improving workflow efficiency. </a:t>
            </a:r>
          </a:p>
          <a:p>
            <a:pPr>
              <a:lnSpc>
                <a:spcPct val="107000"/>
              </a:lnSpc>
              <a:spcAft>
                <a:spcPts val="800"/>
              </a:spcAft>
            </a:pPr>
            <a:r>
              <a:rPr lang="en-US" b="0" i="0" dirty="0">
                <a:solidFill>
                  <a:srgbClr val="D1D5DB"/>
                </a:solidFill>
                <a:effectLst/>
              </a:rPr>
              <a:t>Collaborative document editing within Slack means users can work together on documents without needing external tools, simplifying the collaborative aspects of project work.</a:t>
            </a:r>
            <a:endParaRPr lang="en-IN" sz="1800" kern="100" dirty="0">
              <a:effectLst/>
              <a:ea typeface="Calibri" panose="020F0502020204030204" pitchFamily="34" charset="0"/>
              <a:cs typeface="Times New Roman" panose="02020603050405020304" pitchFamily="18" charset="0"/>
            </a:endParaRPr>
          </a:p>
          <a:p>
            <a:pPr marL="0" indent="0">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2" descr="Image result for slack image">
            <a:extLst>
              <a:ext uri="{FF2B5EF4-FFF2-40B4-BE49-F238E27FC236}">
                <a16:creationId xmlns:a16="http://schemas.microsoft.com/office/drawing/2014/main" id="{FBE59DB1-B98F-9BCE-F335-2E52C37F42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18778" y="5542384"/>
            <a:ext cx="2034074" cy="1193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5111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C6684-F333-7E1E-5A79-E3498B162029}"/>
              </a:ext>
            </a:extLst>
          </p:cNvPr>
          <p:cNvSpPr>
            <a:spLocks noGrp="1"/>
          </p:cNvSpPr>
          <p:nvPr>
            <p:ph type="title"/>
          </p:nvPr>
        </p:nvSpPr>
        <p:spPr>
          <a:xfrm>
            <a:off x="685801" y="338666"/>
            <a:ext cx="10131425" cy="1456267"/>
          </a:xfrm>
        </p:spPr>
        <p:txBody>
          <a:bodyPr/>
          <a:lstStyle/>
          <a:p>
            <a:r>
              <a:rPr lang="en-IN" b="1" dirty="0">
                <a:latin typeface="+mn-lt"/>
              </a:rPr>
              <a:t>Summary of Slack’s top features</a:t>
            </a:r>
          </a:p>
        </p:txBody>
      </p:sp>
      <p:sp>
        <p:nvSpPr>
          <p:cNvPr id="3" name="Content Placeholder 2">
            <a:extLst>
              <a:ext uri="{FF2B5EF4-FFF2-40B4-BE49-F238E27FC236}">
                <a16:creationId xmlns:a16="http://schemas.microsoft.com/office/drawing/2014/main" id="{178C31C5-89BD-571E-FEBC-E63941DA3E3F}"/>
              </a:ext>
            </a:extLst>
          </p:cNvPr>
          <p:cNvSpPr>
            <a:spLocks noGrp="1"/>
          </p:cNvSpPr>
          <p:nvPr>
            <p:ph idx="1"/>
          </p:nvPr>
        </p:nvSpPr>
        <p:spPr>
          <a:xfrm>
            <a:off x="685801" y="1698171"/>
            <a:ext cx="10131425" cy="4093029"/>
          </a:xfrm>
        </p:spPr>
        <p:txBody>
          <a:bodyPr>
            <a:normAutofit fontScale="92500" lnSpcReduction="20000"/>
          </a:bodyPr>
          <a:lstStyle/>
          <a:p>
            <a:pPr marL="0" indent="0">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Calibri" panose="020F0502020204030204" pitchFamily="34" charset="0"/>
              </a:rPr>
              <a:t>Top Features of Slack:</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kern="100" dirty="0">
                <a:effectLst/>
                <a:latin typeface="Calibri" panose="020F0502020204030204" pitchFamily="34" charset="0"/>
                <a:ea typeface="Calibri" panose="020F0502020204030204" pitchFamily="34" charset="0"/>
                <a:cs typeface="Calibri" panose="020F0502020204030204" pitchFamily="34" charset="0"/>
              </a:rPr>
              <a:t>Channels</a:t>
            </a:r>
            <a:r>
              <a:rPr lang="en-IN" sz="1800" kern="100" dirty="0">
                <a:effectLst/>
                <a:latin typeface="Calibri" panose="020F0502020204030204" pitchFamily="34" charset="0"/>
                <a:ea typeface="Calibri" panose="020F0502020204030204" pitchFamily="34" charset="0"/>
                <a:cs typeface="Calibri" panose="020F0502020204030204" pitchFamily="34" charset="0"/>
              </a:rPr>
              <a:t>:   Organize conversations by topics, projects, or teams.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kern="100" dirty="0">
                <a:effectLst/>
                <a:latin typeface="Calibri" panose="020F0502020204030204" pitchFamily="34" charset="0"/>
                <a:ea typeface="Calibri" panose="020F0502020204030204" pitchFamily="34" charset="0"/>
                <a:cs typeface="Calibri" panose="020F0502020204030204" pitchFamily="34" charset="0"/>
              </a:rPr>
              <a:t>Direct Messages:</a:t>
            </a:r>
            <a:r>
              <a:rPr lang="en-IN" sz="1800" kern="100" dirty="0">
                <a:effectLst/>
                <a:latin typeface="Calibri" panose="020F0502020204030204" pitchFamily="34" charset="0"/>
                <a:ea typeface="Calibri" panose="020F0502020204030204" pitchFamily="34" charset="0"/>
                <a:cs typeface="Calibri" panose="020F0502020204030204" pitchFamily="34" charset="0"/>
              </a:rPr>
              <a:t>   Facilitate private one-on-one or small group discussions.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kern="100" dirty="0">
                <a:effectLst/>
                <a:latin typeface="Calibri" panose="020F0502020204030204" pitchFamily="34" charset="0"/>
                <a:ea typeface="Calibri" panose="020F0502020204030204" pitchFamily="34" charset="0"/>
                <a:cs typeface="Calibri" panose="020F0502020204030204" pitchFamily="34" charset="0"/>
              </a:rPr>
              <a:t>File Sharing:</a:t>
            </a:r>
            <a:r>
              <a:rPr lang="en-IN" sz="1800" kern="100" dirty="0">
                <a:effectLst/>
                <a:latin typeface="Calibri" panose="020F0502020204030204" pitchFamily="34" charset="0"/>
                <a:ea typeface="Calibri" panose="020F0502020204030204" pitchFamily="34" charset="0"/>
                <a:cs typeface="Calibri" panose="020F0502020204030204" pitchFamily="34" charset="0"/>
              </a:rPr>
              <a:t>   Seamlessly share documents, images, and files within conversations.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kern="100" dirty="0">
                <a:effectLst/>
                <a:latin typeface="Calibri" panose="020F0502020204030204" pitchFamily="34" charset="0"/>
                <a:ea typeface="Calibri" panose="020F0502020204030204" pitchFamily="34" charset="0"/>
                <a:cs typeface="Calibri" panose="020F0502020204030204" pitchFamily="34" charset="0"/>
              </a:rPr>
              <a:t>Message Threads:   </a:t>
            </a:r>
            <a:r>
              <a:rPr lang="en-IN" sz="1800" kern="100" dirty="0">
                <a:effectLst/>
                <a:latin typeface="Calibri" panose="020F0502020204030204" pitchFamily="34" charset="0"/>
                <a:ea typeface="Calibri" panose="020F0502020204030204" pitchFamily="34" charset="0"/>
                <a:cs typeface="Calibri" panose="020F0502020204030204" pitchFamily="34" charset="0"/>
              </a:rPr>
              <a:t>Keep discussions organized with threaded conversations.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kern="100" dirty="0">
                <a:effectLst/>
                <a:latin typeface="Calibri" panose="020F0502020204030204" pitchFamily="34" charset="0"/>
                <a:ea typeface="Calibri" panose="020F0502020204030204" pitchFamily="34" charset="0"/>
                <a:cs typeface="Calibri" panose="020F0502020204030204" pitchFamily="34" charset="0"/>
              </a:rPr>
              <a:t>App Integrations:   </a:t>
            </a:r>
            <a:r>
              <a:rPr lang="en-IN" sz="1800" kern="100" dirty="0">
                <a:effectLst/>
                <a:latin typeface="Calibri" panose="020F0502020204030204" pitchFamily="34" charset="0"/>
                <a:ea typeface="Calibri" panose="020F0502020204030204" pitchFamily="34" charset="0"/>
                <a:cs typeface="Calibri" panose="020F0502020204030204" pitchFamily="34" charset="0"/>
              </a:rPr>
              <a:t>Connect with a variety of apps for seamless workflow.</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kern="100" dirty="0">
                <a:effectLst/>
                <a:latin typeface="Calibri" panose="020F0502020204030204" pitchFamily="34" charset="0"/>
                <a:ea typeface="Calibri" panose="020F0502020204030204" pitchFamily="34" charset="0"/>
                <a:cs typeface="Calibri" panose="020F0502020204030204" pitchFamily="34" charset="0"/>
              </a:rPr>
              <a:t>Search Functionality:</a:t>
            </a:r>
            <a:r>
              <a:rPr lang="en-IN" sz="1800" kern="100" dirty="0">
                <a:effectLst/>
                <a:latin typeface="Calibri" panose="020F0502020204030204" pitchFamily="34" charset="0"/>
                <a:ea typeface="Calibri" panose="020F0502020204030204" pitchFamily="34" charset="0"/>
                <a:cs typeface="Calibri" panose="020F0502020204030204" pitchFamily="34" charset="0"/>
              </a:rPr>
              <a:t>   Quickly find messages, files, and information within Slack.</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kern="100" dirty="0">
                <a:effectLst/>
                <a:latin typeface="Calibri" panose="020F0502020204030204" pitchFamily="34" charset="0"/>
                <a:ea typeface="Calibri" panose="020F0502020204030204" pitchFamily="34" charset="0"/>
                <a:cs typeface="Calibri" panose="020F0502020204030204" pitchFamily="34" charset="0"/>
              </a:rPr>
              <a:t>Custom Notifications:</a:t>
            </a:r>
            <a:r>
              <a:rPr lang="en-IN" sz="1800" kern="100" dirty="0">
                <a:effectLst/>
                <a:latin typeface="Calibri" panose="020F0502020204030204" pitchFamily="34" charset="0"/>
                <a:ea typeface="Calibri" panose="020F0502020204030204" pitchFamily="34" charset="0"/>
                <a:cs typeface="Calibri" panose="020F0502020204030204" pitchFamily="34" charset="0"/>
              </a:rPr>
              <a:t>  Tailor notifications to stay informed without distractions.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kern="100" dirty="0">
                <a:effectLst/>
                <a:latin typeface="Calibri" panose="020F0502020204030204" pitchFamily="34" charset="0"/>
                <a:ea typeface="Calibri" panose="020F0502020204030204" pitchFamily="34" charset="0"/>
                <a:cs typeface="Calibri" panose="020F0502020204030204" pitchFamily="34" charset="0"/>
              </a:rPr>
              <a:t>Video and Voice Calls:</a:t>
            </a:r>
            <a:r>
              <a:rPr lang="en-IN" sz="1800" kern="100" dirty="0">
                <a:effectLst/>
                <a:latin typeface="Calibri" panose="020F0502020204030204" pitchFamily="34" charset="0"/>
                <a:ea typeface="Calibri" panose="020F0502020204030204" pitchFamily="34" charset="0"/>
                <a:cs typeface="Calibri" panose="020F0502020204030204" pitchFamily="34" charset="0"/>
              </a:rPr>
              <a:t>   Conduct video and voice calls directly in Slack.</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kern="100" dirty="0">
                <a:effectLst/>
                <a:latin typeface="Calibri" panose="020F0502020204030204" pitchFamily="34" charset="0"/>
                <a:ea typeface="Calibri" panose="020F0502020204030204" pitchFamily="34" charset="0"/>
                <a:cs typeface="Calibri" panose="020F0502020204030204" pitchFamily="34" charset="0"/>
              </a:rPr>
              <a:t>Status Updates:</a:t>
            </a:r>
            <a:r>
              <a:rPr lang="en-IN" sz="1800" kern="100" dirty="0">
                <a:effectLst/>
                <a:latin typeface="Calibri" panose="020F0502020204030204" pitchFamily="34" charset="0"/>
                <a:ea typeface="Calibri" panose="020F0502020204030204" pitchFamily="34" charset="0"/>
                <a:cs typeface="Calibri" panose="020F0502020204030204" pitchFamily="34" charset="0"/>
              </a:rPr>
              <a:t>    Share availability and current tasks with team members.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b="1" kern="100" dirty="0">
                <a:effectLst/>
                <a:latin typeface="Calibri" panose="020F0502020204030204" pitchFamily="34" charset="0"/>
                <a:ea typeface="Calibri" panose="020F0502020204030204" pitchFamily="34" charset="0"/>
                <a:cs typeface="Calibri" panose="020F0502020204030204" pitchFamily="34" charset="0"/>
              </a:rPr>
              <a:t>Channel Visibility:</a:t>
            </a:r>
            <a:r>
              <a:rPr lang="en-IN" sz="1800" kern="100" dirty="0">
                <a:effectLst/>
                <a:latin typeface="Calibri" panose="020F0502020204030204" pitchFamily="34" charset="0"/>
                <a:ea typeface="Calibri" panose="020F0502020204030204" pitchFamily="34" charset="0"/>
                <a:cs typeface="Calibri" panose="020F0502020204030204" pitchFamily="34" charset="0"/>
              </a:rPr>
              <a:t>    Provide transparency into ongoing projects and discussions.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4" name="Picture 2" descr="Image result for slack image">
            <a:extLst>
              <a:ext uri="{FF2B5EF4-FFF2-40B4-BE49-F238E27FC236}">
                <a16:creationId xmlns:a16="http://schemas.microsoft.com/office/drawing/2014/main" id="{CB10FEA4-25A3-C371-D1D3-982EA296AA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19861" y="5467739"/>
            <a:ext cx="2034074" cy="1193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5136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FA653-D2D1-ED13-B644-355B8C6A3799}"/>
              </a:ext>
            </a:extLst>
          </p:cNvPr>
          <p:cNvSpPr>
            <a:spLocks noGrp="1"/>
          </p:cNvSpPr>
          <p:nvPr>
            <p:ph type="title"/>
          </p:nvPr>
        </p:nvSpPr>
        <p:spPr>
          <a:xfrm>
            <a:off x="433875" y="572277"/>
            <a:ext cx="10131425" cy="989046"/>
          </a:xfrm>
        </p:spPr>
        <p:txBody>
          <a:bodyPr>
            <a:normAutofit/>
          </a:bodyPr>
          <a:lstStyle/>
          <a:p>
            <a:r>
              <a:rPr lang="en-IN" sz="2800" b="1" kern="100" dirty="0">
                <a:effectLst/>
                <a:latin typeface="Calibri" panose="020F0502020204030204" pitchFamily="34" charset="0"/>
                <a:ea typeface="Calibri" panose="020F0502020204030204" pitchFamily="34" charset="0"/>
                <a:cs typeface="Calibri" panose="020F0502020204030204" pitchFamily="34" charset="0"/>
              </a:rPr>
              <a:t>Schema Descriptions:</a:t>
            </a:r>
            <a:br>
              <a:rPr lang="en-IN" sz="2800" b="1"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2800" b="1" dirty="0"/>
          </a:p>
        </p:txBody>
      </p:sp>
      <p:sp>
        <p:nvSpPr>
          <p:cNvPr id="3" name="Content Placeholder 2">
            <a:extLst>
              <a:ext uri="{FF2B5EF4-FFF2-40B4-BE49-F238E27FC236}">
                <a16:creationId xmlns:a16="http://schemas.microsoft.com/office/drawing/2014/main" id="{B3D0CA5C-3EF2-981A-356C-195BC6915F41}"/>
              </a:ext>
            </a:extLst>
          </p:cNvPr>
          <p:cNvSpPr>
            <a:spLocks noGrp="1"/>
          </p:cNvSpPr>
          <p:nvPr>
            <p:ph idx="1"/>
          </p:nvPr>
        </p:nvSpPr>
        <p:spPr>
          <a:xfrm>
            <a:off x="545841" y="1171683"/>
            <a:ext cx="10131425" cy="4641288"/>
          </a:xfrm>
        </p:spPr>
        <p:txBody>
          <a:bodyPr>
            <a:normAutofit fontScale="92500" lnSpcReduction="20000"/>
          </a:bodyPr>
          <a:lstStyle/>
          <a:p>
            <a:pPr marL="0" indent="0">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Calibri" panose="020F0502020204030204" pitchFamily="34" charset="0"/>
              </a:rPr>
              <a:t>User Entity: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kern="100" dirty="0" err="1">
                <a:effectLst/>
                <a:latin typeface="Calibri" panose="020F0502020204030204" pitchFamily="34" charset="0"/>
                <a:ea typeface="Calibri" panose="020F0502020204030204" pitchFamily="34" charset="0"/>
                <a:cs typeface="Calibri" panose="020F0502020204030204" pitchFamily="34" charset="0"/>
              </a:rPr>
              <a:t>UserID</a:t>
            </a:r>
            <a:r>
              <a:rPr lang="en-IN" sz="1800" b="1" kern="100" dirty="0">
                <a:effectLst/>
                <a:latin typeface="Calibri" panose="020F0502020204030204" pitchFamily="34" charset="0"/>
                <a:ea typeface="Calibri" panose="020F0502020204030204" pitchFamily="34" charset="0"/>
                <a:cs typeface="Calibri" panose="020F0502020204030204" pitchFamily="34" charset="0"/>
              </a:rPr>
              <a:t> (Primary Key)</a:t>
            </a:r>
            <a:r>
              <a:rPr lang="en-IN" sz="1800" kern="100" dirty="0">
                <a:effectLst/>
                <a:latin typeface="Calibri" panose="020F0502020204030204" pitchFamily="34" charset="0"/>
                <a:ea typeface="Calibri" panose="020F0502020204030204" pitchFamily="34" charset="0"/>
                <a:cs typeface="Calibri" panose="020F0502020204030204" pitchFamily="34" charset="0"/>
              </a:rPr>
              <a:t>:  A unique identifier for each user.</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kern="100" dirty="0">
                <a:effectLst/>
                <a:latin typeface="Calibri" panose="020F0502020204030204" pitchFamily="34" charset="0"/>
                <a:ea typeface="Calibri" panose="020F0502020204030204" pitchFamily="34" charset="0"/>
                <a:cs typeface="Calibri" panose="020F0502020204030204" pitchFamily="34" charset="0"/>
              </a:rPr>
              <a:t>Username</a:t>
            </a:r>
            <a:r>
              <a:rPr lang="en-IN" sz="1800" kern="100" dirty="0">
                <a:effectLst/>
                <a:latin typeface="Calibri" panose="020F0502020204030204" pitchFamily="34" charset="0"/>
                <a:ea typeface="Calibri" panose="020F0502020204030204" pitchFamily="34" charset="0"/>
                <a:cs typeface="Calibri" panose="020F0502020204030204" pitchFamily="34" charset="0"/>
              </a:rPr>
              <a:t>:  The username chosen for user identification.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kern="100" dirty="0">
                <a:effectLst/>
                <a:latin typeface="Calibri" panose="020F0502020204030204" pitchFamily="34" charset="0"/>
                <a:ea typeface="Calibri" panose="020F0502020204030204" pitchFamily="34" charset="0"/>
                <a:cs typeface="Calibri" panose="020F0502020204030204" pitchFamily="34" charset="0"/>
              </a:rPr>
              <a:t>Email</a:t>
            </a:r>
            <a:r>
              <a:rPr lang="en-IN" sz="1800" kern="100" dirty="0">
                <a:effectLst/>
                <a:latin typeface="Calibri" panose="020F0502020204030204" pitchFamily="34" charset="0"/>
                <a:ea typeface="Calibri" panose="020F0502020204030204" pitchFamily="34" charset="0"/>
                <a:cs typeface="Calibri" panose="020F0502020204030204" pitchFamily="34" charset="0"/>
              </a:rPr>
              <a:t>:  The user's email address for communication.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kern="100" dirty="0">
                <a:effectLst/>
                <a:latin typeface="Calibri" panose="020F0502020204030204" pitchFamily="34" charset="0"/>
                <a:ea typeface="Calibri" panose="020F0502020204030204" pitchFamily="34" charset="0"/>
                <a:cs typeface="Calibri" panose="020F0502020204030204" pitchFamily="34" charset="0"/>
              </a:rPr>
              <a:t>Password</a:t>
            </a:r>
            <a:r>
              <a:rPr lang="en-IN" sz="1800" kern="100" dirty="0">
                <a:effectLst/>
                <a:latin typeface="Calibri" panose="020F0502020204030204" pitchFamily="34" charset="0"/>
                <a:ea typeface="Calibri" panose="020F0502020204030204" pitchFamily="34" charset="0"/>
                <a:cs typeface="Calibri" panose="020F0502020204030204" pitchFamily="34" charset="0"/>
              </a:rPr>
              <a:t>:  Encrypted password for account security.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kern="100" dirty="0" err="1">
                <a:effectLst/>
                <a:latin typeface="Calibri" panose="020F0502020204030204" pitchFamily="34" charset="0"/>
                <a:ea typeface="Calibri" panose="020F0502020204030204" pitchFamily="34" charset="0"/>
                <a:cs typeface="Calibri" panose="020F0502020204030204" pitchFamily="34" charset="0"/>
              </a:rPr>
              <a:t>First_Name</a:t>
            </a:r>
            <a:r>
              <a:rPr lang="en-IN" sz="1800" b="1" kern="100" dirty="0">
                <a:effectLst/>
                <a:latin typeface="Calibri" panose="020F0502020204030204" pitchFamily="34" charset="0"/>
                <a:ea typeface="Calibri" panose="020F0502020204030204" pitchFamily="34" charset="0"/>
                <a:cs typeface="Calibri" panose="020F0502020204030204" pitchFamily="34" charset="0"/>
              </a:rPr>
              <a:t>:</a:t>
            </a:r>
            <a:r>
              <a:rPr lang="en-IN" sz="1800" kern="100" dirty="0">
                <a:effectLst/>
                <a:latin typeface="Calibri" panose="020F0502020204030204" pitchFamily="34" charset="0"/>
                <a:ea typeface="Calibri" panose="020F0502020204030204" pitchFamily="34" charset="0"/>
                <a:cs typeface="Calibri" panose="020F0502020204030204" pitchFamily="34" charset="0"/>
              </a:rPr>
              <a:t> The first name of the user.</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kern="100" dirty="0" err="1">
                <a:effectLst/>
                <a:latin typeface="Calibri" panose="020F0502020204030204" pitchFamily="34" charset="0"/>
                <a:ea typeface="Calibri" panose="020F0502020204030204" pitchFamily="34" charset="0"/>
                <a:cs typeface="Calibri" panose="020F0502020204030204" pitchFamily="34" charset="0"/>
              </a:rPr>
              <a:t>Last_Name</a:t>
            </a:r>
            <a:r>
              <a:rPr lang="en-IN" sz="1800" b="1" kern="100" dirty="0">
                <a:effectLst/>
                <a:latin typeface="Calibri" panose="020F0502020204030204" pitchFamily="34" charset="0"/>
                <a:ea typeface="Calibri" panose="020F0502020204030204" pitchFamily="34" charset="0"/>
                <a:cs typeface="Calibri" panose="020F0502020204030204" pitchFamily="34" charset="0"/>
              </a:rPr>
              <a:t>:</a:t>
            </a:r>
            <a:r>
              <a:rPr lang="en-IN" sz="1800" kern="100" dirty="0">
                <a:effectLst/>
                <a:latin typeface="Calibri" panose="020F0502020204030204" pitchFamily="34" charset="0"/>
                <a:ea typeface="Calibri" panose="020F0502020204030204" pitchFamily="34" charset="0"/>
                <a:cs typeface="Calibri" panose="020F0502020204030204" pitchFamily="34" charset="0"/>
              </a:rPr>
              <a:t> The last name of the user.</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b="1" kern="100" dirty="0">
                <a:effectLst/>
                <a:latin typeface="Calibri" panose="020F0502020204030204" pitchFamily="34" charset="0"/>
                <a:ea typeface="Calibri" panose="020F0502020204030204" pitchFamily="34" charset="0"/>
                <a:cs typeface="Calibri" panose="020F0502020204030204" pitchFamily="34" charset="0"/>
              </a:rPr>
              <a:t>Status:</a:t>
            </a:r>
            <a:r>
              <a:rPr lang="en-IN" sz="1800" kern="100" dirty="0">
                <a:effectLst/>
                <a:latin typeface="Calibri" panose="020F0502020204030204" pitchFamily="34" charset="0"/>
                <a:ea typeface="Calibri" panose="020F0502020204030204" pitchFamily="34" charset="0"/>
                <a:cs typeface="Calibri" panose="020F0502020204030204" pitchFamily="34" charset="0"/>
              </a:rPr>
              <a:t> User's status indicating availability (online, offline, away, etc.).</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Calibri" panose="020F0502020204030204" pitchFamily="34"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Calibri" panose="020F0502020204030204" pitchFamily="34" charset="0"/>
              </a:rPr>
              <a:t>Channel Entity: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kern="100" dirty="0" err="1">
                <a:effectLst/>
                <a:latin typeface="Calibri" panose="020F0502020204030204" pitchFamily="34" charset="0"/>
                <a:ea typeface="Calibri" panose="020F0502020204030204" pitchFamily="34" charset="0"/>
                <a:cs typeface="Calibri" panose="020F0502020204030204" pitchFamily="34" charset="0"/>
              </a:rPr>
              <a:t>ChannelID</a:t>
            </a:r>
            <a:r>
              <a:rPr lang="en-IN" sz="1800" b="1" kern="100" dirty="0">
                <a:effectLst/>
                <a:latin typeface="Calibri" panose="020F0502020204030204" pitchFamily="34" charset="0"/>
                <a:ea typeface="Calibri" panose="020F0502020204030204" pitchFamily="34" charset="0"/>
                <a:cs typeface="Calibri" panose="020F0502020204030204" pitchFamily="34" charset="0"/>
              </a:rPr>
              <a:t> (Primary Key):</a:t>
            </a:r>
            <a:r>
              <a:rPr lang="en-IN" sz="1800" kern="100" dirty="0">
                <a:effectLst/>
                <a:latin typeface="Calibri" panose="020F0502020204030204" pitchFamily="34" charset="0"/>
                <a:ea typeface="Calibri" panose="020F0502020204030204" pitchFamily="34" charset="0"/>
                <a:cs typeface="Calibri" panose="020F0502020204030204" pitchFamily="34" charset="0"/>
              </a:rPr>
              <a:t> A unique identifier for each channel.</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kern="100" dirty="0" err="1">
                <a:effectLst/>
                <a:latin typeface="Calibri" panose="020F0502020204030204" pitchFamily="34" charset="0"/>
                <a:ea typeface="Calibri" panose="020F0502020204030204" pitchFamily="34" charset="0"/>
                <a:cs typeface="Calibri" panose="020F0502020204030204" pitchFamily="34" charset="0"/>
              </a:rPr>
              <a:t>Channel_Name</a:t>
            </a:r>
            <a:r>
              <a:rPr lang="en-IN" sz="1800" b="1" kern="100" dirty="0">
                <a:effectLst/>
                <a:latin typeface="Calibri" panose="020F0502020204030204" pitchFamily="34" charset="0"/>
                <a:ea typeface="Calibri" panose="020F0502020204030204" pitchFamily="34" charset="0"/>
                <a:cs typeface="Calibri" panose="020F0502020204030204" pitchFamily="34" charset="0"/>
              </a:rPr>
              <a:t>:</a:t>
            </a:r>
            <a:r>
              <a:rPr lang="en-IN" sz="1800" kern="100" dirty="0">
                <a:effectLst/>
                <a:latin typeface="Calibri" panose="020F0502020204030204" pitchFamily="34" charset="0"/>
                <a:ea typeface="Calibri" panose="020F0502020204030204" pitchFamily="34" charset="0"/>
                <a:cs typeface="Calibri" panose="020F0502020204030204" pitchFamily="34" charset="0"/>
              </a:rPr>
              <a:t> The name of the channel, representing a specific project, team, or topic.</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b="1" kern="100" dirty="0" err="1">
                <a:effectLst/>
                <a:latin typeface="Calibri" panose="020F0502020204030204" pitchFamily="34" charset="0"/>
                <a:ea typeface="Calibri" panose="020F0502020204030204" pitchFamily="34" charset="0"/>
                <a:cs typeface="Calibri" panose="020F0502020204030204" pitchFamily="34" charset="0"/>
              </a:rPr>
              <a:t>Channel_Type</a:t>
            </a:r>
            <a:r>
              <a:rPr lang="en-IN" sz="1800" b="1" kern="100" dirty="0">
                <a:effectLst/>
                <a:latin typeface="Calibri" panose="020F0502020204030204" pitchFamily="34" charset="0"/>
                <a:ea typeface="Calibri" panose="020F0502020204030204" pitchFamily="34" charset="0"/>
                <a:cs typeface="Calibri" panose="020F0502020204030204" pitchFamily="34" charset="0"/>
              </a:rPr>
              <a:t>:</a:t>
            </a:r>
            <a:r>
              <a:rPr lang="en-IN" sz="1800" kern="100" dirty="0">
                <a:effectLst/>
                <a:latin typeface="Calibri" panose="020F0502020204030204" pitchFamily="34" charset="0"/>
                <a:ea typeface="Calibri" panose="020F0502020204030204" pitchFamily="34" charset="0"/>
                <a:cs typeface="Calibri" panose="020F0502020204030204" pitchFamily="34" charset="0"/>
              </a:rPr>
              <a:t> Indicates whether the channel is for general discussions, projects, or specific topics.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4" name="Picture 2" descr="Image result for slack image">
            <a:extLst>
              <a:ext uri="{FF2B5EF4-FFF2-40B4-BE49-F238E27FC236}">
                <a16:creationId xmlns:a16="http://schemas.microsoft.com/office/drawing/2014/main" id="{85A259A3-7CB8-F11C-8609-BD54A9FF7A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9110" y="5514392"/>
            <a:ext cx="2034074" cy="1193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18821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{469210A9-7C82-4D5F-9B70-B2A28547DE11}tf03457452</Template>
  <TotalTime>257</TotalTime>
  <Words>1856</Words>
  <Application>Microsoft Office PowerPoint</Application>
  <PresentationFormat>Widescreen</PresentationFormat>
  <Paragraphs>129</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Bahnschrift SemiBold</vt:lpstr>
      <vt:lpstr>Calibri</vt:lpstr>
      <vt:lpstr>Calibri Light</vt:lpstr>
      <vt:lpstr>Symbol</vt:lpstr>
      <vt:lpstr>Times New Roman</vt:lpstr>
      <vt:lpstr>Celestial</vt:lpstr>
      <vt:lpstr>Product Dissection for slack</vt:lpstr>
      <vt:lpstr>Brief overview about slack</vt:lpstr>
      <vt:lpstr>Slack product analysis</vt:lpstr>
      <vt:lpstr>Slack’s real-life problem solution by its extensive features</vt:lpstr>
      <vt:lpstr>Continued…..</vt:lpstr>
      <vt:lpstr>Continued…..</vt:lpstr>
      <vt:lpstr>Continued…..</vt:lpstr>
      <vt:lpstr>Summary of Slack’s top features</vt:lpstr>
      <vt:lpstr>Schema Descriptions: </vt:lpstr>
      <vt:lpstr>Continued…</vt:lpstr>
      <vt:lpstr>Continued….</vt:lpstr>
      <vt:lpstr>Relationships </vt:lpstr>
      <vt:lpstr>Justification for the Design </vt:lpstr>
      <vt:lpstr>ER diagram</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Dissection for slack</dc:title>
  <dc:creator>souvik karmakar</dc:creator>
  <cp:lastModifiedBy>souvik karmakar</cp:lastModifiedBy>
  <cp:revision>1</cp:revision>
  <dcterms:created xsi:type="dcterms:W3CDTF">2024-01-12T07:49:15Z</dcterms:created>
  <dcterms:modified xsi:type="dcterms:W3CDTF">2024-01-12T12:06:18Z</dcterms:modified>
</cp:coreProperties>
</file>