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56" r:id="rId4"/>
    <p:sldId id="257" r:id="rId5"/>
    <p:sldId id="258" r:id="rId6"/>
    <p:sldId id="263" r:id="rId7"/>
    <p:sldId id="264" r:id="rId8"/>
    <p:sldId id="265" r:id="rId9"/>
    <p:sldId id="266" r:id="rId10"/>
    <p:sldId id="267" r:id="rId11"/>
    <p:sldId id="259" r:id="rId12"/>
    <p:sldId id="261" r:id="rId13"/>
    <p:sldId id="260" r:id="rId14"/>
    <p:sldId id="262"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2925" y="365125"/>
            <a:ext cx="10810875" cy="1325880"/>
          </a:xfrm>
        </p:spPr>
        <p:txBody>
          <a:bodyPr>
            <a:prstTxWarp prst="textChevron">
              <a:avLst/>
            </a:prstTxWarp>
          </a:bodyPr>
          <a:p>
            <a:r>
              <a:rPr lang="en-IN" altLang="en-US" sz="3600">
                <a:ln>
                  <a:solidFill>
                    <a:sysClr val="windowText" lastClr="000000"/>
                  </a:solidFill>
                </a:ln>
                <a:effectLst>
                  <a:glow rad="228600">
                    <a:schemeClr val="accent2">
                      <a:satMod val="175000"/>
                      <a:alpha val="40000"/>
                    </a:schemeClr>
                  </a:glow>
                </a:effectLst>
              </a:rPr>
              <a:t> TELE-CONSULTATION APP  </a:t>
            </a:r>
            <a:endParaRPr lang="en-IN" altLang="en-US" sz="3600">
              <a:ln>
                <a:solidFill>
                  <a:sysClr val="windowText" lastClr="000000"/>
                </a:solidFill>
              </a:ln>
              <a:effectLst>
                <a:glow rad="228600">
                  <a:schemeClr val="accent2">
                    <a:satMod val="175000"/>
                    <a:alpha val="40000"/>
                  </a:schemeClr>
                </a:glow>
              </a:effectLst>
            </a:endParaRPr>
          </a:p>
        </p:txBody>
      </p:sp>
      <p:sp>
        <p:nvSpPr>
          <p:cNvPr id="3" name="Content Placeholder 2"/>
          <p:cNvSpPr>
            <a:spLocks noGrp="1"/>
          </p:cNvSpPr>
          <p:nvPr>
            <p:ph sz="half" idx="1"/>
          </p:nvPr>
        </p:nvSpPr>
        <p:spPr>
          <a:xfrm>
            <a:off x="114935" y="1825625"/>
            <a:ext cx="11761470" cy="4351655"/>
          </a:xfrm>
        </p:spPr>
        <p:txBody>
          <a:bodyPr/>
          <a:p>
            <a:pPr marL="0" indent="0">
              <a:buNone/>
            </a:pPr>
            <a:r>
              <a:rPr lang="en-IN" altLang="en-US"/>
              <a:t>         </a:t>
            </a:r>
            <a:endParaRPr lang="en-IN" altLang="en-US"/>
          </a:p>
          <a:p>
            <a:pPr marL="0" indent="0">
              <a:buNone/>
            </a:pPr>
            <a:r>
              <a:rPr lang="en-IN" altLang="en-US"/>
              <a:t>        </a:t>
            </a:r>
            <a:endParaRPr lang="en-IN" altLang="en-US"/>
          </a:p>
          <a:p>
            <a:pPr marL="0" indent="0">
              <a:buNone/>
            </a:pPr>
            <a:r>
              <a:rPr lang="en-IN" altLang="en-US"/>
              <a:t>           </a:t>
            </a:r>
            <a:r>
              <a:rPr lang="en-IN" altLang="en-US">
                <a:ln>
                  <a:solidFill>
                    <a:sysClr val="windowText" lastClr="000000"/>
                  </a:solidFill>
                </a:ln>
                <a:effectLst>
                  <a:glow rad="139700">
                    <a:schemeClr val="accent6">
                      <a:satMod val="175000"/>
                      <a:alpha val="40000"/>
                    </a:schemeClr>
                  </a:glow>
                </a:effectLst>
              </a:rPr>
              <a:t>Topic:-Diabetes Prediction </a:t>
            </a:r>
            <a:r>
              <a:rPr lang="en-US">
                <a:ln>
                  <a:solidFill>
                    <a:sysClr val="windowText" lastClr="000000"/>
                  </a:solidFill>
                </a:ln>
                <a:effectLst>
                  <a:glow rad="139700">
                    <a:schemeClr val="accent6">
                      <a:satMod val="175000"/>
                      <a:alpha val="40000"/>
                    </a:schemeClr>
                  </a:glow>
                </a:effectLst>
                <a:sym typeface="+mn-ea"/>
              </a:rPr>
              <a:t>based on certain diagnostic measurements</a:t>
            </a:r>
            <a:endParaRPr lang="en-US">
              <a:ln>
                <a:solidFill>
                  <a:sysClr val="windowText" lastClr="000000"/>
                </a:solidFill>
              </a:ln>
              <a:effectLst>
                <a:glow rad="139700">
                  <a:schemeClr val="accent6">
                    <a:satMod val="175000"/>
                    <a:alpha val="40000"/>
                  </a:schemeClr>
                </a:glow>
              </a:effectLst>
              <a:sym typeface="+mn-ea"/>
            </a:endParaRPr>
          </a:p>
          <a:p>
            <a:pPr marL="0" indent="0">
              <a:buNone/>
            </a:pPr>
            <a:endParaRPr lang="en-US" altLang="en-US">
              <a:ln>
                <a:solidFill>
                  <a:sysClr val="windowText" lastClr="000000"/>
                </a:solidFill>
              </a:ln>
              <a:effectLst>
                <a:glow rad="139700">
                  <a:schemeClr val="accent6">
                    <a:satMod val="175000"/>
                    <a:alpha val="40000"/>
                  </a:schemeClr>
                </a:glow>
              </a:effectLst>
              <a:sym typeface="+mn-ea"/>
            </a:endParaRPr>
          </a:p>
        </p:txBody>
      </p:sp>
      <p:pic>
        <p:nvPicPr>
          <p:cNvPr id="4" name="Content Placeholder 3"/>
          <p:cNvPicPr>
            <a:picLocks noChangeAspect="1"/>
          </p:cNvPicPr>
          <p:nvPr>
            <p:ph sz="half" idx="2"/>
          </p:nvPr>
        </p:nvPicPr>
        <p:blipFill>
          <a:blip r:embed="rId1"/>
          <a:stretch>
            <a:fillRect/>
          </a:stretch>
        </p:blipFill>
        <p:spPr>
          <a:xfrm>
            <a:off x="542925" y="3444875"/>
            <a:ext cx="3702685" cy="2352675"/>
          </a:xfrm>
          <a:prstGeom prst="rect">
            <a:avLst/>
          </a:prstGeom>
        </p:spPr>
      </p:pic>
      <p:pic>
        <p:nvPicPr>
          <p:cNvPr id="5" name="Picture 4"/>
          <p:cNvPicPr>
            <a:picLocks noChangeAspect="1"/>
          </p:cNvPicPr>
          <p:nvPr/>
        </p:nvPicPr>
        <p:blipFill>
          <a:blip r:embed="rId2"/>
          <a:stretch>
            <a:fillRect/>
          </a:stretch>
        </p:blipFill>
        <p:spPr>
          <a:xfrm>
            <a:off x="4630420" y="3444875"/>
            <a:ext cx="3552825" cy="2352675"/>
          </a:xfrm>
          <a:prstGeom prst="rect">
            <a:avLst/>
          </a:prstGeom>
        </p:spPr>
      </p:pic>
      <p:pic>
        <p:nvPicPr>
          <p:cNvPr id="6" name="Picture 5"/>
          <p:cNvPicPr>
            <a:picLocks noChangeAspect="1"/>
          </p:cNvPicPr>
          <p:nvPr/>
        </p:nvPicPr>
        <p:blipFill>
          <a:blip r:embed="rId3"/>
          <a:stretch>
            <a:fillRect/>
          </a:stretch>
        </p:blipFill>
        <p:spPr>
          <a:xfrm>
            <a:off x="8655685" y="3444875"/>
            <a:ext cx="3220720" cy="2352675"/>
          </a:xfrm>
          <a:prstGeom prst="rect">
            <a:avLst/>
          </a:prstGeom>
        </p:spPr>
      </p:pic>
      <p:sp>
        <p:nvSpPr>
          <p:cNvPr id="7" name="Text Box 6"/>
          <p:cNvSpPr txBox="1"/>
          <p:nvPr/>
        </p:nvSpPr>
        <p:spPr>
          <a:xfrm>
            <a:off x="5744210" y="5688965"/>
            <a:ext cx="6692265" cy="706755"/>
          </a:xfrm>
          <a:prstGeom prst="rect">
            <a:avLst/>
          </a:prstGeom>
          <a:noFill/>
        </p:spPr>
        <p:txBody>
          <a:bodyPr wrap="square" rtlCol="0">
            <a:spAutoFit/>
          </a:bodyPr>
          <a:p>
            <a:r>
              <a:rPr lang="en-IN" altLang="en-US" sz="2000">
                <a:ln>
                  <a:solidFill>
                    <a:sysClr val="windowText" lastClr="000000"/>
                  </a:solidFill>
                </a:ln>
                <a:effectLst>
                  <a:glow rad="101600">
                    <a:schemeClr val="accent5">
                      <a:satMod val="175000"/>
                      <a:alpha val="40000"/>
                    </a:schemeClr>
                  </a:glow>
                  <a:reflection blurRad="6350" stA="55000" endA="300" endPos="45500" dir="5400000" sy="-100000" algn="bl" rotWithShape="0"/>
                </a:effectLst>
              </a:rPr>
              <a:t>                                             Presented By:-</a:t>
            </a:r>
            <a:endParaRPr lang="en-IN" altLang="en-US" sz="2000">
              <a:ln>
                <a:solidFill>
                  <a:sysClr val="windowText" lastClr="000000"/>
                </a:solidFill>
              </a:ln>
              <a:effectLst>
                <a:glow rad="101600">
                  <a:schemeClr val="accent5">
                    <a:satMod val="175000"/>
                    <a:alpha val="40000"/>
                  </a:schemeClr>
                </a:glow>
                <a:reflection blurRad="6350" stA="55000" endA="300" endPos="45500" dir="5400000" sy="-100000" algn="bl" rotWithShape="0"/>
              </a:effectLst>
            </a:endParaRPr>
          </a:p>
          <a:p>
            <a:r>
              <a:rPr lang="en-IN" altLang="en-US" sz="2000"/>
              <a:t>                                                                       </a:t>
            </a:r>
            <a:r>
              <a:rPr lang="en-IN" altLang="en-US" sz="2000">
                <a:ln>
                  <a:solidFill>
                    <a:sysClr val="windowText" lastClr="000000"/>
                  </a:solidFill>
                </a:ln>
                <a:effectLst>
                  <a:glow rad="228600">
                    <a:schemeClr val="accent4">
                      <a:satMod val="175000"/>
                      <a:alpha val="40000"/>
                    </a:schemeClr>
                  </a:glow>
                  <a:reflection blurRad="6350" stA="50000" endA="300" endPos="50000" dist="60007" dir="5400000" sy="-100000" algn="bl" rotWithShape="0"/>
                </a:effectLst>
              </a:rPr>
              <a:t> Souvik Karmakar</a:t>
            </a:r>
            <a:endParaRPr lang="en-IN" altLang="en-US" sz="2000">
              <a:ln>
                <a:solidFill>
                  <a:sysClr val="windowText" lastClr="000000"/>
                </a:solidFill>
              </a:ln>
              <a:effectLst>
                <a:glow rad="228600">
                  <a:schemeClr val="accent4">
                    <a:satMod val="175000"/>
                    <a:alpha val="40000"/>
                  </a:schemeClr>
                </a:glow>
                <a:reflection blurRad="6350" stA="50000" endA="300" endPos="50000" dist="60007" dir="5400000" sy="-100000" algn="bl" rotWithShape="0"/>
              </a:effectLst>
            </a:endParaRPr>
          </a:p>
        </p:txBody>
      </p:sp>
      <p:pic>
        <p:nvPicPr>
          <p:cNvPr id="8" name="Picture 7"/>
          <p:cNvPicPr>
            <a:picLocks noChangeAspect="1"/>
          </p:cNvPicPr>
          <p:nvPr/>
        </p:nvPicPr>
        <p:blipFill>
          <a:blip r:embed="rId4"/>
          <a:stretch>
            <a:fillRect/>
          </a:stretch>
        </p:blipFill>
        <p:spPr>
          <a:xfrm>
            <a:off x="5448300" y="1691005"/>
            <a:ext cx="1295400" cy="10299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0" y="2540"/>
            <a:ext cx="12192000" cy="6856095"/>
          </a:xfrm>
          <a:prstGeom prst="rect">
            <a:avLst/>
          </a:prstGeom>
        </p:spPr>
      </p:pic>
      <p:sp>
        <p:nvSpPr>
          <p:cNvPr id="3" name="Content Placeholder 2"/>
          <p:cNvSpPr>
            <a:spLocks noGrp="1"/>
          </p:cNvSpPr>
          <p:nvPr>
            <p:ph sz="half" idx="1"/>
          </p:nvPr>
        </p:nvSpPr>
        <p:spPr>
          <a:xfrm>
            <a:off x="635" y="83820"/>
            <a:ext cx="11927205" cy="6694170"/>
          </a:xfrm>
        </p:spPr>
        <p:txBody>
          <a:bodyPr>
            <a:normAutofit lnSpcReduction="20000"/>
          </a:bodyPr>
          <a:p>
            <a:pPr marL="0" indent="0">
              <a:buNone/>
            </a:pPr>
            <a:r>
              <a:rPr lang="en-US" b="1">
                <a:solidFill>
                  <a:srgbClr val="FF0000"/>
                </a:solidFill>
                <a:effectLst>
                  <a:reflection blurRad="6350" stA="53000" endA="300" endPos="35500" dir="5400000" sy="-90000" algn="bl" rotWithShape="0"/>
                </a:effectLst>
              </a:rPr>
              <a:t> </a:t>
            </a:r>
            <a:r>
              <a:rPr lang="en-US" b="1">
                <a:solidFill>
                  <a:srgbClr val="FF0000"/>
                </a:solidFill>
                <a:effectLst>
                  <a:outerShdw blurRad="38100" dist="38100" dir="2700000" algn="tl">
                    <a:srgbClr val="000000">
                      <a:alpha val="43137"/>
                    </a:srgbClr>
                  </a:outerShdw>
                  <a:reflection blurRad="6350" stA="53000" endA="300" endPos="35500" dir="5400000" sy="-90000" algn="bl" rotWithShape="0"/>
                </a:effectLst>
              </a:rPr>
              <a:t>Apply</a:t>
            </a:r>
            <a:r>
              <a:rPr lang="en-IN" altLang="en-US" b="1">
                <a:solidFill>
                  <a:srgbClr val="FF0000"/>
                </a:solidFill>
                <a:effectLst>
                  <a:outerShdw blurRad="38100" dist="38100" dir="2700000" algn="tl">
                    <a:srgbClr val="000000">
                      <a:alpha val="43137"/>
                    </a:srgbClr>
                  </a:outerShdw>
                  <a:reflection blurRad="6350" stA="53000" endA="300" endPos="35500" dir="5400000" sy="-90000" algn="bl" rotWithShape="0"/>
                </a:effectLst>
              </a:rPr>
              <a:t>ing</a:t>
            </a:r>
            <a:r>
              <a:rPr lang="en-US" b="1">
                <a:solidFill>
                  <a:srgbClr val="FF0000"/>
                </a:solidFill>
                <a:effectLst>
                  <a:outerShdw blurRad="38100" dist="38100" dir="2700000" algn="tl">
                    <a:srgbClr val="000000">
                      <a:alpha val="43137"/>
                    </a:srgbClr>
                  </a:outerShdw>
                  <a:reflection blurRad="6350" stA="53000" endA="300" endPos="35500" dir="5400000" sy="-90000" algn="bl" rotWithShape="0"/>
                </a:effectLst>
              </a:rPr>
              <a:t> Machine Learning- </a:t>
            </a:r>
            <a:endParaRPr lang="en-US" b="1">
              <a:solidFill>
                <a:srgbClr val="FF0000"/>
              </a:solidFill>
              <a:effectLst>
                <a:outerShdw blurRad="38100" dist="38100" dir="2700000" algn="tl">
                  <a:srgbClr val="000000">
                    <a:alpha val="43137"/>
                  </a:srgbClr>
                </a:outerShdw>
                <a:reflection blurRad="6350" stA="53000" endA="300" endPos="35500" dir="5400000" sy="-90000" algn="bl" rotWithShape="0"/>
              </a:effectLst>
            </a:endParaRPr>
          </a:p>
          <a:p>
            <a:pPr marL="0" indent="0">
              <a:buNone/>
            </a:pPr>
            <a:endParaRPr lang="en-US"/>
          </a:p>
          <a:p>
            <a:pPr marL="0" indent="0">
              <a:lnSpc>
                <a:spcPct val="120000"/>
              </a:lnSpc>
              <a:buNone/>
            </a:pPr>
            <a:r>
              <a:rPr lang="en-US" sz="2000"/>
              <a:t>When data has been ready we apply Machine Learning Technique. We use different classification and ensemble techniques, to predict diabetes.Main objective to apply Machine Learning Techniques to analyze the performance of these methods</a:t>
            </a:r>
            <a:r>
              <a:rPr lang="en-IN" altLang="en-US" sz="2000"/>
              <a:t> </a:t>
            </a:r>
            <a:r>
              <a:rPr lang="en-US" sz="2000"/>
              <a:t>and find accur</a:t>
            </a:r>
            <a:r>
              <a:rPr lang="en-IN" altLang="en-US" sz="2000"/>
              <a:t>a</a:t>
            </a:r>
            <a:r>
              <a:rPr lang="en-US" sz="2000"/>
              <a:t>cy of them, and also been able to figure out the</a:t>
            </a:r>
            <a:r>
              <a:rPr lang="en-IN" altLang="en-US" sz="2000"/>
              <a:t> </a:t>
            </a:r>
            <a:r>
              <a:rPr lang="en-US" sz="2000"/>
              <a:t>important feature which play a major role in prediction.The Techniques are</a:t>
            </a:r>
            <a:r>
              <a:rPr lang="en-IN" altLang="en-US" sz="2000"/>
              <a:t> as</a:t>
            </a:r>
            <a:r>
              <a:rPr lang="en-US" sz="2000"/>
              <a:t> follows-</a:t>
            </a:r>
            <a:endParaRPr lang="en-US" sz="2000"/>
          </a:p>
          <a:p>
            <a:pPr marL="0" indent="0">
              <a:lnSpc>
                <a:spcPct val="120000"/>
              </a:lnSpc>
              <a:buNone/>
            </a:pPr>
            <a:endParaRPr lang="en-IN" altLang="en-US" sz="2000"/>
          </a:p>
          <a:p>
            <a:pPr marL="0" indent="0">
              <a:lnSpc>
                <a:spcPct val="120000"/>
              </a:lnSpc>
              <a:buNone/>
            </a:pPr>
            <a:endParaRPr lang="en-IN" altLang="en-US" sz="2000"/>
          </a:p>
          <a:p>
            <a:pPr marL="0" indent="0">
              <a:lnSpc>
                <a:spcPct val="120000"/>
              </a:lnSpc>
              <a:buNone/>
            </a:pPr>
            <a:r>
              <a:rPr lang="en-IN" altLang="en-US" sz="2000"/>
              <a:t>1)Support Vector Classifier</a:t>
            </a:r>
            <a:endParaRPr lang="en-IN" altLang="en-US" sz="2000"/>
          </a:p>
          <a:p>
            <a:pPr marL="0" indent="0">
              <a:lnSpc>
                <a:spcPct val="120000"/>
              </a:lnSpc>
              <a:buNone/>
            </a:pPr>
            <a:r>
              <a:rPr lang="en-IN" altLang="en-US" sz="2000"/>
              <a:t>2)K Nearest Neighbour Classifiers(KNN)</a:t>
            </a:r>
            <a:endParaRPr lang="en-IN" altLang="en-US" sz="2000"/>
          </a:p>
          <a:p>
            <a:pPr marL="0" indent="0">
              <a:lnSpc>
                <a:spcPct val="120000"/>
              </a:lnSpc>
              <a:buNone/>
            </a:pPr>
            <a:r>
              <a:rPr lang="en-IN" altLang="en-US" sz="2000"/>
              <a:t>3)Decision Tree Classifier</a:t>
            </a:r>
            <a:endParaRPr lang="en-IN" altLang="en-US" sz="2000"/>
          </a:p>
          <a:p>
            <a:pPr marL="0" indent="0">
              <a:lnSpc>
                <a:spcPct val="120000"/>
              </a:lnSpc>
              <a:buNone/>
            </a:pPr>
            <a:r>
              <a:rPr lang="en-IN" altLang="en-US" sz="2000"/>
              <a:t>4)Random Forest Classifier</a:t>
            </a:r>
            <a:endParaRPr lang="en-IN" altLang="en-US" sz="2000"/>
          </a:p>
          <a:p>
            <a:pPr marL="0" indent="0">
              <a:lnSpc>
                <a:spcPct val="120000"/>
              </a:lnSpc>
              <a:buNone/>
            </a:pPr>
            <a:r>
              <a:rPr lang="en-IN" altLang="en-US" sz="2000"/>
              <a:t>5)Logistic Regression</a:t>
            </a:r>
            <a:endParaRPr lang="en-IN" altLang="en-US" sz="2000"/>
          </a:p>
          <a:p>
            <a:pPr marL="0" indent="0">
              <a:lnSpc>
                <a:spcPct val="120000"/>
              </a:lnSpc>
              <a:buNone/>
            </a:pPr>
            <a:r>
              <a:rPr lang="en-IN" altLang="en-US" sz="2000"/>
              <a:t>6)Gradient Boosting.</a:t>
            </a:r>
            <a:endParaRPr lang="en-IN" altLang="en-US" sz="2000"/>
          </a:p>
          <a:p>
            <a:pPr marL="0" indent="0">
              <a:lnSpc>
                <a:spcPct val="120000"/>
              </a:lnSpc>
              <a:buNone/>
            </a:pPr>
            <a:endParaRPr lang="en-US" sz="2000"/>
          </a:p>
          <a:p>
            <a:pPr marL="0" indent="0">
              <a:lnSpc>
                <a:spcPct val="120000"/>
              </a:lnSpc>
              <a:buNone/>
            </a:pP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nvPicPr>
        <p:blipFill>
          <a:blip r:embed="rId1"/>
          <a:stretch>
            <a:fillRect/>
          </a:stretch>
        </p:blipFill>
        <p:spPr>
          <a:xfrm>
            <a:off x="-635" y="-8890"/>
            <a:ext cx="12192000" cy="6866255"/>
          </a:xfrm>
          <a:prstGeom prst="rect">
            <a:avLst/>
          </a:prstGeom>
        </p:spPr>
      </p:pic>
      <p:sp>
        <p:nvSpPr>
          <p:cNvPr id="3" name="Content Placeholder 2"/>
          <p:cNvSpPr>
            <a:spLocks noGrp="1"/>
          </p:cNvSpPr>
          <p:nvPr>
            <p:ph sz="half" idx="1"/>
          </p:nvPr>
        </p:nvSpPr>
        <p:spPr>
          <a:xfrm>
            <a:off x="0" y="0"/>
            <a:ext cx="6454775" cy="6857365"/>
          </a:xfrm>
        </p:spPr>
        <p:txBody>
          <a:bodyPr>
            <a:normAutofit fontScale="40000"/>
          </a:bodyPr>
          <a:p>
            <a:pPr marL="0" indent="0">
              <a:lnSpc>
                <a:spcPct val="80000"/>
              </a:lnSpc>
              <a:buNone/>
            </a:pPr>
            <a:r>
              <a:rPr lang="en-US" sz="6000" b="1">
                <a:ln w="6600">
                  <a:solidFill>
                    <a:schemeClr val="accent2"/>
                  </a:solidFill>
                  <a:prstDash val="solid"/>
                </a:ln>
                <a:solidFill>
                  <a:schemeClr val="accent2"/>
                </a:solidFill>
                <a:effectLst>
                  <a:outerShdw dist="38100" dir="2700000" algn="tl" rotWithShape="0">
                    <a:schemeClr val="accent2"/>
                  </a:outerShdw>
                </a:effectLst>
              </a:rPr>
              <a:t>MODEL BUILDING</a:t>
            </a:r>
            <a:endParaRPr lang="en-US" sz="6000" b="1">
              <a:ln w="6600">
                <a:solidFill>
                  <a:schemeClr val="accent2"/>
                </a:solidFill>
                <a:prstDash val="solid"/>
              </a:ln>
              <a:solidFill>
                <a:schemeClr val="accent2"/>
              </a:solidFill>
              <a:effectLst>
                <a:outerShdw dist="38100" dir="2700000" algn="tl" rotWithShape="0">
                  <a:schemeClr val="accent2"/>
                </a:outerShdw>
              </a:effectLst>
            </a:endParaRPr>
          </a:p>
          <a:p>
            <a:pPr marL="0" indent="0">
              <a:buNone/>
            </a:pPr>
            <a:r>
              <a:rPr lang="en-US" sz="4000"/>
              <a:t>This is most important phase which includes model build- ing for prediction of diabetes. In this we have implemented various machine learning algorithms which are discussed </a:t>
            </a:r>
            <a:r>
              <a:rPr lang="en-IN" altLang="en-US" sz="4000"/>
              <a:t>earlier </a:t>
            </a:r>
            <a:r>
              <a:rPr lang="en-US" sz="4000"/>
              <a:t>for diabetes prediction.</a:t>
            </a:r>
            <a:endParaRPr lang="en-US" sz="4000"/>
          </a:p>
          <a:p>
            <a:pPr marL="0" indent="0">
              <a:buNone/>
            </a:pPr>
            <a:r>
              <a:rPr lang="en-US" sz="6000" b="1">
                <a:ln w="6600">
                  <a:solidFill>
                    <a:schemeClr val="accent2"/>
                  </a:solidFill>
                  <a:prstDash val="solid"/>
                </a:ln>
                <a:solidFill>
                  <a:srgbClr val="FF0000"/>
                </a:solidFill>
                <a:effectLst>
                  <a:outerShdw dist="38100" dir="2700000" algn="tl" rotWithShape="0">
                    <a:schemeClr val="accent2"/>
                  </a:outerShdw>
                </a:effectLst>
              </a:rPr>
              <a:t>Procedure of Proposed Methodology-</a:t>
            </a:r>
            <a:endParaRPr lang="en-US" sz="6000" b="1">
              <a:ln w="6600">
                <a:solidFill>
                  <a:schemeClr val="accent2"/>
                </a:solidFill>
                <a:prstDash val="solid"/>
              </a:ln>
              <a:solidFill>
                <a:srgbClr val="FF0000"/>
              </a:solidFill>
              <a:effectLst>
                <a:outerShdw dist="38100" dir="2700000" algn="tl" rotWithShape="0">
                  <a:schemeClr val="accent2"/>
                </a:outerShdw>
              </a:effectLst>
            </a:endParaRPr>
          </a:p>
          <a:p>
            <a:pPr marL="0" indent="0">
              <a:buNone/>
            </a:pPr>
            <a:r>
              <a:rPr lang="en-US" sz="4800"/>
              <a:t>Step1: Import required libraries, Import diabetes dataset.</a:t>
            </a:r>
            <a:endParaRPr lang="en-US" sz="4800"/>
          </a:p>
          <a:p>
            <a:pPr marL="0" indent="0">
              <a:buNone/>
            </a:pPr>
            <a:r>
              <a:rPr lang="en-US" sz="4800"/>
              <a:t>Step2: Pre-process data to remove missing data.</a:t>
            </a:r>
            <a:endParaRPr lang="en-US" sz="4800"/>
          </a:p>
          <a:p>
            <a:pPr marL="0" indent="0">
              <a:buNone/>
            </a:pPr>
            <a:r>
              <a:rPr lang="en-US" sz="4800"/>
              <a:t>Step3: Perform percentage split of </a:t>
            </a:r>
            <a:r>
              <a:rPr lang="en-IN" altLang="en-US" sz="4800"/>
              <a:t>7</a:t>
            </a:r>
            <a:r>
              <a:rPr lang="en-US" sz="4800"/>
              <a:t>0% to divide dataset as Training set and </a:t>
            </a:r>
            <a:r>
              <a:rPr lang="en-IN" altLang="en-US" sz="4800"/>
              <a:t>3</a:t>
            </a:r>
            <a:r>
              <a:rPr lang="en-US" sz="4800"/>
              <a:t>0% to Test set.</a:t>
            </a:r>
            <a:endParaRPr lang="en-US" sz="4800"/>
          </a:p>
          <a:p>
            <a:pPr marL="0" indent="0">
              <a:buNone/>
            </a:pPr>
            <a:r>
              <a:rPr lang="en-US" sz="4800"/>
              <a:t>Step4: Select the machine learning algorithm i.e. K- Nearest Neighbor, Support Vector </a:t>
            </a:r>
            <a:r>
              <a:rPr lang="en-IN" altLang="en-US" sz="4800"/>
              <a:t>Classifier</a:t>
            </a:r>
            <a:r>
              <a:rPr lang="en-US" sz="4800"/>
              <a:t>, Decision Tree, Logistic regression, Random Forest and Gradient boosting algorithm.</a:t>
            </a:r>
            <a:endParaRPr lang="en-US" sz="4800"/>
          </a:p>
          <a:p>
            <a:pPr marL="0" indent="0">
              <a:buNone/>
            </a:pPr>
            <a:r>
              <a:rPr lang="en-US" sz="4800"/>
              <a:t>Step5: Build the classifier model for the mentioned ma- chine learning algorithm based on training set.</a:t>
            </a:r>
            <a:endParaRPr lang="en-US" sz="4800"/>
          </a:p>
          <a:p>
            <a:pPr marL="0" indent="0">
              <a:buNone/>
            </a:pPr>
            <a:r>
              <a:rPr lang="en-US" sz="4800"/>
              <a:t>Step6: Test the Classifier model for the mentioned ma- chine learning algorithm based on test set.</a:t>
            </a:r>
            <a:endParaRPr lang="en-US" sz="4800"/>
          </a:p>
          <a:p>
            <a:pPr marL="0" indent="0">
              <a:buNone/>
            </a:pPr>
            <a:r>
              <a:rPr lang="en-US" sz="4800"/>
              <a:t>Step7: Perform Comparison Evaluation of the experi- mental performance results obtained for each classifier.</a:t>
            </a:r>
            <a:endParaRPr lang="en-US" sz="4800"/>
          </a:p>
          <a:p>
            <a:pPr marL="0" indent="0">
              <a:buNone/>
            </a:pPr>
            <a:r>
              <a:rPr lang="en-US" sz="4800"/>
              <a:t>Step8: After analyzing based on various measures con- clude the best performing algorithm.</a:t>
            </a:r>
            <a:endParaRPr lang="en-US" sz="4800"/>
          </a:p>
          <a:p>
            <a:pPr marL="0" indent="0">
              <a:buNone/>
            </a:pPr>
            <a:endParaRPr lang="en-US" sz="4800"/>
          </a:p>
        </p:txBody>
      </p:sp>
      <p:pic>
        <p:nvPicPr>
          <p:cNvPr id="5" name="Content Placeholder 4"/>
          <p:cNvPicPr>
            <a:picLocks noChangeAspect="1"/>
          </p:cNvPicPr>
          <p:nvPr>
            <p:ph sz="half" idx="2"/>
          </p:nvPr>
        </p:nvPicPr>
        <p:blipFill>
          <a:blip r:embed="rId2"/>
          <a:stretch>
            <a:fillRect/>
          </a:stretch>
        </p:blipFill>
        <p:spPr>
          <a:xfrm>
            <a:off x="6533515" y="106045"/>
            <a:ext cx="4457700" cy="5834380"/>
          </a:xfrm>
          <a:prstGeom prst="rect">
            <a:avLst/>
          </a:prstGeom>
        </p:spPr>
      </p:pic>
      <p:sp>
        <p:nvSpPr>
          <p:cNvPr id="7" name="Text Box 6"/>
          <p:cNvSpPr txBox="1"/>
          <p:nvPr/>
        </p:nvSpPr>
        <p:spPr>
          <a:xfrm>
            <a:off x="6742430" y="5943600"/>
            <a:ext cx="3748405" cy="368300"/>
          </a:xfrm>
          <a:prstGeom prst="rect">
            <a:avLst/>
          </a:prstGeom>
          <a:solidFill>
            <a:schemeClr val="accent1">
              <a:lumMod val="20000"/>
              <a:lumOff val="80000"/>
            </a:schemeClr>
          </a:solidFill>
        </p:spPr>
        <p:txBody>
          <a:bodyPr wrap="square" rtlCol="0">
            <a:spAutoFit/>
          </a:bodyPr>
          <a:p>
            <a:r>
              <a:rPr lang="en-IN" altLang="en-US"/>
              <a:t>   </a:t>
            </a:r>
            <a:r>
              <a:rPr lang="en-IN" altLang="en-US" b="1"/>
              <a:t>      Fig:-</a:t>
            </a:r>
            <a:r>
              <a:rPr lang="en-US" b="1"/>
              <a:t> Overview of the Process</a:t>
            </a:r>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0" y="635"/>
            <a:ext cx="12192000" cy="6857365"/>
          </a:xfrm>
          <a:prstGeom prst="rect">
            <a:avLst/>
          </a:prstGeom>
        </p:spPr>
      </p:pic>
      <p:sp>
        <p:nvSpPr>
          <p:cNvPr id="2" name="Title 1"/>
          <p:cNvSpPr>
            <a:spLocks noGrp="1"/>
          </p:cNvSpPr>
          <p:nvPr>
            <p:ph type="title"/>
          </p:nvPr>
        </p:nvSpPr>
        <p:spPr>
          <a:xfrm>
            <a:off x="172720" y="121285"/>
            <a:ext cx="10515600" cy="1111250"/>
          </a:xfrm>
        </p:spPr>
        <p:txBody>
          <a:bodyPr/>
          <a:p>
            <a:r>
              <a:rPr lang="en-IN" altLang="en-US" sz="3200" b="1">
                <a:solidFill>
                  <a:schemeClr val="accent4"/>
                </a:solidFill>
                <a:effectLst>
                  <a:innerShdw blurRad="63500" dist="50800" dir="13500000">
                    <a:srgbClr val="000000">
                      <a:alpha val="50000"/>
                    </a:srgbClr>
                  </a:innerShdw>
                  <a:outerShdw blurRad="38100" dist="38100" dir="2700000" algn="tl">
                    <a:srgbClr val="000000">
                      <a:alpha val="43137"/>
                    </a:srgbClr>
                  </a:outerShdw>
                </a:effectLst>
                <a:latin typeface="+mn-lt"/>
                <a:cs typeface="+mn-lt"/>
              </a:rPr>
              <a:t>Accuracy Comparison</a:t>
            </a:r>
            <a:endParaRPr lang="en-IN" altLang="en-US" sz="3200" b="1">
              <a:solidFill>
                <a:schemeClr val="accent4"/>
              </a:solidFill>
              <a:effectLst>
                <a:innerShdw blurRad="63500" dist="50800" dir="13500000">
                  <a:srgbClr val="000000">
                    <a:alpha val="50000"/>
                  </a:srgbClr>
                </a:innerShdw>
                <a:outerShdw blurRad="38100" dist="38100" dir="2700000" algn="tl">
                  <a:srgbClr val="000000">
                    <a:alpha val="43137"/>
                  </a:srgbClr>
                </a:outerShdw>
              </a:effectLst>
              <a:latin typeface="+mn-lt"/>
              <a:cs typeface="+mn-lt"/>
            </a:endParaRPr>
          </a:p>
        </p:txBody>
      </p:sp>
      <p:sp>
        <p:nvSpPr>
          <p:cNvPr id="3" name="Content Placeholder 2"/>
          <p:cNvSpPr>
            <a:spLocks noGrp="1"/>
          </p:cNvSpPr>
          <p:nvPr>
            <p:ph sz="half" idx="1"/>
          </p:nvPr>
        </p:nvSpPr>
        <p:spPr>
          <a:xfrm>
            <a:off x="111760" y="1825625"/>
            <a:ext cx="5312410" cy="4514215"/>
          </a:xfrm>
        </p:spPr>
        <p:txBody>
          <a:bodyPr>
            <a:normAutofit/>
          </a:bodyPr>
          <a:p>
            <a:pPr marL="0" indent="0">
              <a:buNone/>
            </a:pPr>
            <a:r>
              <a:rPr lang="en-US">
                <a:sym typeface="+mn-ea"/>
              </a:rPr>
              <a:t>  </a:t>
            </a:r>
            <a:r>
              <a:rPr lang="en-US" sz="2220">
                <a:sym typeface="+mn-ea"/>
              </a:rPr>
              <a:t>           </a:t>
            </a:r>
            <a:r>
              <a:rPr lang="en-US" sz="222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 </a:t>
            </a:r>
            <a:r>
              <a:rPr lang="en-US" sz="2220" b="1">
                <a:solidFill>
                  <a:srgbClr val="FF0000"/>
                </a:solidFill>
                <a:effectLst>
                  <a:outerShdw blurRad="38100" dist="19050" dir="2700000" algn="tl" rotWithShape="0">
                    <a:schemeClr val="dk1">
                      <a:lumMod val="50000"/>
                      <a:alpha val="40000"/>
                    </a:schemeClr>
                  </a:outerShdw>
                </a:effectLst>
                <a:sym typeface="+mn-ea"/>
              </a:rPr>
              <a:t> Model  </a:t>
            </a:r>
            <a:r>
              <a:rPr lang="en-US" sz="2220">
                <a:sym typeface="+mn-ea"/>
              </a:rPr>
              <a:t>   </a:t>
            </a:r>
            <a:r>
              <a:rPr lang="en-IN" altLang="en-US" sz="2220">
                <a:sym typeface="+mn-ea"/>
              </a:rPr>
              <a:t>                        </a:t>
            </a:r>
            <a:r>
              <a:rPr lang="en-IN" altLang="en-US" sz="2220" b="1">
                <a:solidFill>
                  <a:srgbClr val="FF0000"/>
                </a:solidFill>
                <a:effectLst>
                  <a:outerShdw blurRad="38100" dist="19050" dir="2700000" algn="tl" rotWithShape="0">
                    <a:schemeClr val="dk1">
                      <a:lumMod val="50000"/>
                      <a:alpha val="40000"/>
                    </a:schemeClr>
                  </a:outerShdw>
                </a:effectLst>
                <a:sym typeface="+mn-ea"/>
              </a:rPr>
              <a:t>    </a:t>
            </a:r>
            <a:r>
              <a:rPr lang="en-US" sz="2220" b="1">
                <a:solidFill>
                  <a:srgbClr val="FF0000"/>
                </a:solidFill>
                <a:effectLst>
                  <a:outerShdw blurRad="38100" dist="19050" dir="2700000" algn="tl" rotWithShape="0">
                    <a:schemeClr val="dk1">
                      <a:lumMod val="50000"/>
                      <a:alpha val="40000"/>
                    </a:schemeClr>
                  </a:outerShdw>
                </a:effectLst>
                <a:sym typeface="+mn-ea"/>
              </a:rPr>
              <a:t>Score</a:t>
            </a:r>
            <a:endParaRPr lang="en-US" sz="2220"/>
          </a:p>
          <a:p>
            <a:pPr marL="0" indent="0">
              <a:buNone/>
            </a:pPr>
            <a:r>
              <a:rPr lang="en-IN" altLang="en-US" sz="2220">
                <a:sym typeface="+mn-ea"/>
              </a:rPr>
              <a:t>1</a:t>
            </a:r>
            <a:r>
              <a:rPr lang="en-US" sz="2220">
                <a:sym typeface="+mn-ea"/>
              </a:rPr>
              <a:t>  RandomForestClassifier  </a:t>
            </a:r>
            <a:r>
              <a:rPr lang="en-IN" altLang="en-US" sz="2220">
                <a:sym typeface="+mn-ea"/>
              </a:rPr>
              <a:t>          </a:t>
            </a:r>
            <a:r>
              <a:rPr lang="en-US" sz="2220">
                <a:sym typeface="+mn-ea"/>
              </a:rPr>
              <a:t>0.826742</a:t>
            </a:r>
            <a:endParaRPr lang="en-US" sz="2220"/>
          </a:p>
          <a:p>
            <a:pPr marL="0" indent="0">
              <a:buNone/>
            </a:pPr>
            <a:r>
              <a:rPr lang="en-IN" altLang="en-US" sz="2220">
                <a:sym typeface="+mn-ea"/>
              </a:rPr>
              <a:t>2</a:t>
            </a:r>
            <a:r>
              <a:rPr lang="en-US" sz="2220">
                <a:sym typeface="+mn-ea"/>
              </a:rPr>
              <a:t>  KNeighborsClassifier</a:t>
            </a:r>
            <a:r>
              <a:rPr lang="en-IN" altLang="en-US" sz="2220">
                <a:sym typeface="+mn-ea"/>
              </a:rPr>
              <a:t>                  </a:t>
            </a:r>
            <a:r>
              <a:rPr lang="en-US" sz="2220">
                <a:sym typeface="+mn-ea"/>
              </a:rPr>
              <a:t>0.809589</a:t>
            </a:r>
            <a:endParaRPr lang="en-US" sz="2220"/>
          </a:p>
          <a:p>
            <a:pPr marL="0" indent="0">
              <a:buNone/>
            </a:pPr>
            <a:r>
              <a:rPr lang="en-IN" altLang="en-US" sz="2220">
                <a:sym typeface="+mn-ea"/>
              </a:rPr>
              <a:t>3</a:t>
            </a:r>
            <a:r>
              <a:rPr lang="en-US" sz="2220">
                <a:sym typeface="+mn-ea"/>
              </a:rPr>
              <a:t>  SVC </a:t>
            </a:r>
            <a:r>
              <a:rPr lang="en-IN" altLang="en-US" sz="2220">
                <a:sym typeface="+mn-ea"/>
              </a:rPr>
              <a:t>                                               </a:t>
            </a:r>
            <a:r>
              <a:rPr lang="en-US" sz="2220">
                <a:sym typeface="+mn-ea"/>
              </a:rPr>
              <a:t>0.785149</a:t>
            </a:r>
            <a:endParaRPr lang="en-US" sz="2220"/>
          </a:p>
          <a:p>
            <a:pPr marL="0" indent="0">
              <a:buNone/>
            </a:pPr>
            <a:r>
              <a:rPr lang="en-IN" altLang="en-US" sz="2220">
                <a:sym typeface="+mn-ea"/>
              </a:rPr>
              <a:t>4</a:t>
            </a:r>
            <a:r>
              <a:rPr lang="en-US" sz="2220">
                <a:sym typeface="+mn-ea"/>
              </a:rPr>
              <a:t>  DecisionTreeClassifier </a:t>
            </a:r>
            <a:r>
              <a:rPr lang="en-IN" altLang="en-US" sz="2220">
                <a:sym typeface="+mn-ea"/>
              </a:rPr>
              <a:t>               </a:t>
            </a:r>
            <a:r>
              <a:rPr lang="en-US" sz="2220">
                <a:sym typeface="+mn-ea"/>
              </a:rPr>
              <a:t>0.782343</a:t>
            </a:r>
            <a:endParaRPr lang="en-US" sz="2220"/>
          </a:p>
          <a:p>
            <a:pPr marL="0" indent="0">
              <a:buNone/>
            </a:pPr>
            <a:r>
              <a:rPr lang="en-IN" altLang="en-US" sz="2220">
                <a:sym typeface="+mn-ea"/>
              </a:rPr>
              <a:t>5</a:t>
            </a:r>
            <a:r>
              <a:rPr lang="en-US" sz="2220">
                <a:sym typeface="+mn-ea"/>
              </a:rPr>
              <a:t>  LogisticRegression  </a:t>
            </a:r>
            <a:r>
              <a:rPr lang="en-IN" altLang="en-US" sz="2220">
                <a:sym typeface="+mn-ea"/>
              </a:rPr>
              <a:t>                    </a:t>
            </a:r>
            <a:r>
              <a:rPr lang="en-US" sz="2220">
                <a:sym typeface="+mn-ea"/>
              </a:rPr>
              <a:t>0.772251</a:t>
            </a:r>
            <a:endParaRPr lang="en-US" sz="2220"/>
          </a:p>
          <a:p>
            <a:pPr marL="0" indent="0">
              <a:buNone/>
            </a:pPr>
            <a:r>
              <a:rPr lang="en-IN" altLang="en-US" sz="2220">
                <a:sym typeface="+mn-ea"/>
              </a:rPr>
              <a:t>6</a:t>
            </a:r>
            <a:r>
              <a:rPr lang="en-US" sz="2220">
                <a:sym typeface="+mn-ea"/>
              </a:rPr>
              <a:t>  GradientBoosting  </a:t>
            </a:r>
            <a:r>
              <a:rPr lang="en-IN" altLang="en-US" sz="2220">
                <a:sym typeface="+mn-ea"/>
              </a:rPr>
              <a:t>                      </a:t>
            </a:r>
            <a:r>
              <a:rPr lang="en-US" sz="2220">
                <a:sym typeface="+mn-ea"/>
              </a:rPr>
              <a:t>0.753247</a:t>
            </a:r>
            <a:endParaRPr lang="en-US" sz="2220">
              <a:sym typeface="+mn-ea"/>
            </a:endParaRPr>
          </a:p>
          <a:p>
            <a:pPr marL="0" indent="0">
              <a:buNone/>
            </a:pPr>
            <a:r>
              <a:rPr lang="en-US" sz="2220"/>
              <a:t>We can see that RandomForest classifier is the Best performing model with a score of </a:t>
            </a:r>
            <a:r>
              <a:rPr lang="en-IN" altLang="en-US" sz="2220"/>
              <a:t>0</a:t>
            </a:r>
            <a:r>
              <a:rPr lang="en-US" sz="2220"/>
              <a:t>.8239</a:t>
            </a:r>
            <a:r>
              <a:rPr lang="en-IN" altLang="en-US" sz="2220"/>
              <a:t>.</a:t>
            </a:r>
            <a:endParaRPr lang="en-US" sz="2220"/>
          </a:p>
          <a:p>
            <a:pPr marL="0" indent="0">
              <a:buNone/>
            </a:pPr>
            <a:endParaRPr lang="en-US" sz="2220"/>
          </a:p>
        </p:txBody>
      </p:sp>
      <p:pic>
        <p:nvPicPr>
          <p:cNvPr id="5" name="Content Placeholder 4"/>
          <p:cNvPicPr>
            <a:picLocks noChangeAspect="1"/>
          </p:cNvPicPr>
          <p:nvPr>
            <p:ph sz="half" idx="2"/>
          </p:nvPr>
        </p:nvPicPr>
        <p:blipFill>
          <a:blip r:embed="rId2"/>
          <a:stretch>
            <a:fillRect/>
          </a:stretch>
        </p:blipFill>
        <p:spPr>
          <a:xfrm>
            <a:off x="5424170" y="1553210"/>
            <a:ext cx="6383020" cy="46342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tretch>
            <a:fillRect/>
          </a:stretch>
        </p:blipFill>
        <p:spPr>
          <a:xfrm>
            <a:off x="0" y="-12065"/>
            <a:ext cx="12192635" cy="6870065"/>
          </a:xfrm>
          <a:prstGeom prst="rect">
            <a:avLst/>
          </a:prstGeom>
        </p:spPr>
      </p:pic>
      <p:sp>
        <p:nvSpPr>
          <p:cNvPr id="3" name="Content Placeholder 2"/>
          <p:cNvSpPr>
            <a:spLocks noGrp="1"/>
          </p:cNvSpPr>
          <p:nvPr>
            <p:ph sz="half" idx="1"/>
          </p:nvPr>
        </p:nvSpPr>
        <p:spPr>
          <a:xfrm>
            <a:off x="145415" y="186055"/>
            <a:ext cx="11710670" cy="5991225"/>
          </a:xfrm>
        </p:spPr>
        <p:txBody>
          <a:bodyPr>
            <a:normAutofit/>
          </a:bodyPr>
          <a:p>
            <a:pPr marL="0" indent="0">
              <a:buNone/>
            </a:pPr>
            <a:r>
              <a:rPr lang="en-IN" altLang="en-US" b="1">
                <a:ln w="12700">
                  <a:solidFill>
                    <a:schemeClr val="accent1"/>
                  </a:solidFill>
                  <a:prstDash val="solid"/>
                </a:ln>
                <a:solidFill>
                  <a:srgbClr val="FFFF00"/>
                </a:solidFill>
                <a:effectLst>
                  <a:outerShdw dist="38100" dir="2640000" algn="bl" rotWithShape="0">
                    <a:schemeClr val="accent1"/>
                  </a:outerShdw>
                </a:effectLst>
              </a:rPr>
              <a:t>Result:-</a:t>
            </a:r>
            <a:endParaRPr lang="en-IN" altLang="en-US" b="1">
              <a:ln w="12700">
                <a:solidFill>
                  <a:schemeClr val="accent1"/>
                </a:solidFill>
                <a:prstDash val="solid"/>
              </a:ln>
              <a:solidFill>
                <a:srgbClr val="FFFF00"/>
              </a:solidFill>
              <a:effectLst>
                <a:outerShdw dist="38100" dir="2640000" algn="bl" rotWithShape="0">
                  <a:schemeClr val="accent1"/>
                </a:outerShdw>
              </a:effectLst>
            </a:endParaRPr>
          </a:p>
          <a:p>
            <a:pPr marL="0" indent="0" algn="l">
              <a:buNone/>
            </a:pPr>
            <a:r>
              <a:rPr lang="en-US" sz="2000"/>
              <a:t>In this work different steps were taken. The proposed approach uses different classification and ensemble methods and implemented using python. These methods are standard Machine Learning methods used to obtain the best accuracy from data. In this work we see that random forest classifier achieves better compared to others. Overall we have used best Machine Learning techniques for prediction and to achieve high performance accuracy. Figure shows the result of these Machine Learning methods.</a:t>
            </a:r>
            <a:endParaRPr lang="en-US" sz="2000"/>
          </a:p>
          <a:p>
            <a:pPr marL="0" indent="0" algn="l">
              <a:buNone/>
            </a:pPr>
            <a:endParaRPr lang="en-US" sz="2000"/>
          </a:p>
          <a:p>
            <a:pPr marL="0" indent="0" algn="l">
              <a:buNone/>
            </a:pPr>
            <a:endParaRPr lang="en-IN" altLang="en-US" sz="2400" b="1">
              <a:ln w="12700">
                <a:solidFill>
                  <a:schemeClr val="accent3">
                    <a:lumMod val="50000"/>
                  </a:schemeClr>
                </a:solidFill>
                <a:prstDash val="solid"/>
              </a:ln>
              <a:solidFill>
                <a:srgbClr val="92D050"/>
              </a:solidFill>
              <a:effectLst>
                <a:innerShdw blurRad="177800">
                  <a:schemeClr val="accent3">
                    <a:lumMod val="50000"/>
                  </a:schemeClr>
                </a:innerShdw>
              </a:effectLst>
            </a:endParaRPr>
          </a:p>
          <a:p>
            <a:pPr marL="0" indent="0" algn="l">
              <a:buNone/>
            </a:pPr>
            <a:r>
              <a:rPr lang="en-IN" altLang="en-US" sz="2400" b="1">
                <a:solidFill>
                  <a:srgbClr val="FFFF00"/>
                </a:solidFill>
                <a:effectLst>
                  <a:innerShdw blurRad="63500" dist="50800" dir="13500000">
                    <a:srgbClr val="000000">
                      <a:alpha val="50000"/>
                    </a:srgbClr>
                  </a:innerShdw>
                  <a:outerShdw blurRad="38100" dist="38100" dir="2700000" algn="tl">
                    <a:srgbClr val="000000">
                      <a:alpha val="43137"/>
                    </a:srgbClr>
                  </a:outerShdw>
                </a:effectLst>
              </a:rPr>
              <a:t>Summary:-</a:t>
            </a:r>
            <a:endParaRPr lang="en-IN" altLang="en-US" sz="2400" b="1">
              <a:solidFill>
                <a:srgbClr val="FFFF00"/>
              </a:solidFill>
              <a:effectLst>
                <a:innerShdw blurRad="63500" dist="50800" dir="13500000">
                  <a:srgbClr val="000000">
                    <a:alpha val="50000"/>
                  </a:srgbClr>
                </a:innerShdw>
                <a:outerShdw blurRad="38100" dist="38100" dir="2700000" algn="tl">
                  <a:srgbClr val="000000">
                    <a:alpha val="43137"/>
                  </a:srgbClr>
                </a:outerShdw>
              </a:effectLst>
            </a:endParaRPr>
          </a:p>
          <a:p>
            <a:pPr marL="0" indent="0" algn="l">
              <a:buNone/>
            </a:pPr>
            <a:r>
              <a:rPr lang="en-IN" altLang="en-US" sz="2000"/>
              <a:t>Machine  learning  has  the  great  ability  to revolutionize  the  diabetes  risk  prediction  with  the help  of  advanced  computational  methods  and availability  of large  amount of  epidemiological and genetic diabetes risk dataset. Detection of diabetes in its early stages is the key for treatment. This work has described a machine learning approach to  predicting diabetes  levels.  The  technique  may  also  help researchers to develop an accurate and effective tool that will reach at the table of clinicians to help them make better decision about the disease status.</a:t>
            </a:r>
            <a:endParaRPr lang="en-I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0" y="0"/>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35" y="635"/>
            <a:ext cx="12192635" cy="6858000"/>
          </a:xfrm>
          <a:prstGeom prst="rect">
            <a:avLst/>
          </a:prstGeom>
        </p:spPr>
      </p:pic>
      <p:sp>
        <p:nvSpPr>
          <p:cNvPr id="3" name="Subtitle 2"/>
          <p:cNvSpPr>
            <a:spLocks noGrp="1"/>
          </p:cNvSpPr>
          <p:nvPr>
            <p:ph type="subTitle" idx="1"/>
          </p:nvPr>
        </p:nvSpPr>
        <p:spPr>
          <a:xfrm>
            <a:off x="0" y="0"/>
            <a:ext cx="12039600" cy="6699250"/>
          </a:xfrm>
        </p:spPr>
        <p:txBody>
          <a:bodyPr/>
          <a:lstStyle/>
          <a:p>
            <a:pPr algn="l"/>
            <a:r>
              <a:rPr lang="en-US">
                <a:ln w="22225">
                  <a:solidFill>
                    <a:schemeClr val="accent2"/>
                  </a:solidFill>
                  <a:prstDash val="solid"/>
                </a:ln>
                <a:solidFill>
                  <a:schemeClr val="accent2">
                    <a:lumMod val="40000"/>
                    <a:lumOff val="60000"/>
                  </a:schemeClr>
                </a:solidFill>
                <a:effectLst/>
              </a:rPr>
              <a:t>Abstract:-</a:t>
            </a:r>
            <a:endParaRPr lang="en-US">
              <a:ln w="22225">
                <a:solidFill>
                  <a:schemeClr val="accent2"/>
                </a:solidFill>
                <a:prstDash val="solid"/>
              </a:ln>
              <a:solidFill>
                <a:schemeClr val="accent2">
                  <a:lumMod val="40000"/>
                  <a:lumOff val="60000"/>
                </a:schemeClr>
              </a:solidFill>
              <a:effectLst/>
            </a:endParaRPr>
          </a:p>
          <a:p>
            <a:pPr algn="l"/>
            <a:r>
              <a:rPr lang="en-US"/>
              <a:t> </a:t>
            </a:r>
            <a:r>
              <a:rPr lang="en-US" sz="2000" b="1"/>
              <a:t>D</a:t>
            </a:r>
            <a:r>
              <a:rPr lang="en-US" sz="2000"/>
              <a:t>iabetes is an illness caused because of high glucose level in a human body. Diabetes should not be ignored if it is untreated then Diabetes may cause some major issues in a person like: heart related problems, kidney problem, blood pressure, eye damage and it can also affects other organs of human body. Diabetes can be controlled if it is predicted earlier. To achieve this goal this project work we can do early prediction of Diabetes in a human body or a patient for a higher accuracy through applying, Various Machine Learning Techniques. </a:t>
            </a:r>
            <a:r>
              <a:rPr lang="en-US" sz="2000" b="1"/>
              <a:t>Machine learning</a:t>
            </a:r>
            <a:r>
              <a:rPr lang="en-US" sz="2000"/>
              <a:t> techniques Provide better result for prediction by con- structing models from datasets collected from patients. In this work i have used Machine Learning Classification and ensemble techniques on a dataset to predict diabetes. Which are K-Nearest Neighbor (KNN), Logistic Regression (LR), Decision Tree (DT), Support Vector Classifier (SVC),Random Forest (RF). The accuracy is different for every model when compared to other models. The Project work gives the accurate or higher accuracy model shows that the model is capa- ble of predicting diabetes effectively.  Result shows that Random Forest achieved higher accuracy compared to other machine learning techniques.</a:t>
            </a:r>
            <a:endParaRPr lang="en-US" sz="2000"/>
          </a:p>
          <a:p>
            <a:pPr algn="l"/>
            <a:r>
              <a:rPr lang="en-US">
                <a:ln w="22225">
                  <a:solidFill>
                    <a:schemeClr val="accent2"/>
                  </a:solidFill>
                  <a:prstDash val="solid"/>
                </a:ln>
                <a:solidFill>
                  <a:schemeClr val="accent2">
                    <a:lumMod val="40000"/>
                    <a:lumOff val="60000"/>
                  </a:schemeClr>
                </a:solidFill>
                <a:effectLst/>
              </a:rPr>
              <a:t>Problem Statement:-</a:t>
            </a:r>
            <a:endParaRPr lang="en-US">
              <a:ln w="22225">
                <a:solidFill>
                  <a:schemeClr val="accent2"/>
                </a:solidFill>
                <a:prstDash val="solid"/>
              </a:ln>
              <a:solidFill>
                <a:schemeClr val="accent2">
                  <a:lumMod val="40000"/>
                  <a:lumOff val="60000"/>
                </a:schemeClr>
              </a:solidFill>
              <a:effectLst/>
            </a:endParaRPr>
          </a:p>
          <a:p>
            <a:pPr algn="l"/>
            <a:r>
              <a:rPr lang="en-US"/>
              <a:t> </a:t>
            </a:r>
            <a:r>
              <a:rPr lang="en-US" sz="2000" b="1"/>
              <a:t>The objective is to predict whether or not a patient has diabetes, based on certain diagnostic measurements included in the dataset.</a:t>
            </a:r>
            <a:endParaRPr lang="en-US" sz="2000" b="1"/>
          </a:p>
          <a:p>
            <a:pPr algn="l"/>
            <a:r>
              <a:rPr lang="en-US" sz="2000" b="1"/>
              <a:t>Here the goal is to build a model to accurately predict whether the patients in the dataset have diabetes or not.</a:t>
            </a:r>
            <a:endParaRPr lang="en-US" sz="2000" b="1"/>
          </a:p>
          <a:p>
            <a:pPr algn="l"/>
            <a:r>
              <a:rPr lang="en-US">
                <a:ln w="22225">
                  <a:solidFill>
                    <a:schemeClr val="accent2"/>
                  </a:solidFill>
                  <a:prstDash val="solid"/>
                </a:ln>
                <a:solidFill>
                  <a:schemeClr val="accent2">
                    <a:lumMod val="40000"/>
                    <a:lumOff val="60000"/>
                  </a:schemeClr>
                </a:solidFill>
                <a:effectLst/>
              </a:rPr>
              <a:t>Data Collection:-</a:t>
            </a:r>
            <a:endParaRPr lang="en-US">
              <a:ln w="22225">
                <a:solidFill>
                  <a:schemeClr val="accent2"/>
                </a:solidFill>
                <a:prstDash val="solid"/>
              </a:ln>
              <a:solidFill>
                <a:schemeClr val="accent2">
                  <a:lumMod val="40000"/>
                  <a:lumOff val="60000"/>
                </a:schemeClr>
              </a:solidFill>
              <a:effectLst/>
            </a:endParaRPr>
          </a:p>
          <a:p>
            <a:pPr algn="l"/>
            <a:r>
              <a:rPr lang="en-US" sz="2000" b="1"/>
              <a:t>I have collected this dataset from kaggle . This dataset is originally from the National Institute of Diabetes and Digestive and Kidney Diseases. </a:t>
            </a:r>
            <a:endParaRPr 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4"/>
          <p:cNvPicPr>
            <a:picLocks noChangeAspect="1"/>
          </p:cNvPicPr>
          <p:nvPr/>
        </p:nvPicPr>
        <p:blipFill>
          <a:blip r:embed="rId1"/>
          <a:stretch>
            <a:fillRect/>
          </a:stretch>
        </p:blipFill>
        <p:spPr>
          <a:xfrm>
            <a:off x="0" y="-13335"/>
            <a:ext cx="12192635" cy="6871970"/>
          </a:xfrm>
          <a:prstGeom prst="rect">
            <a:avLst/>
          </a:prstGeom>
        </p:spPr>
      </p:pic>
      <p:sp>
        <p:nvSpPr>
          <p:cNvPr id="7" name="Title 6"/>
          <p:cNvSpPr>
            <a:spLocks noGrp="1"/>
          </p:cNvSpPr>
          <p:nvPr>
            <p:ph type="title"/>
          </p:nvPr>
        </p:nvSpPr>
        <p:spPr>
          <a:xfrm>
            <a:off x="84455" y="0"/>
            <a:ext cx="10515600" cy="697230"/>
          </a:xfrm>
        </p:spPr>
        <p:txBody>
          <a:bodyPr>
            <a:normAutofit/>
          </a:bodyPr>
          <a:p>
            <a:r>
              <a:rPr lang="en-IN" altLang="en-US" sz="2665" b="1">
                <a:ln w="22225">
                  <a:solidFill>
                    <a:schemeClr val="accent2"/>
                  </a:solidFill>
                  <a:prstDash val="solid"/>
                </a:ln>
                <a:solidFill>
                  <a:schemeClr val="accent2">
                    <a:lumMod val="40000"/>
                    <a:lumOff val="60000"/>
                  </a:schemeClr>
                </a:solidFill>
                <a:effectLst/>
              </a:rPr>
              <a:t>Dataset Description</a:t>
            </a:r>
            <a:endParaRPr lang="en-IN" altLang="en-US" sz="2665" b="1">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pPr marL="0" indent="0">
              <a:buNone/>
            </a:pPr>
            <a:r>
              <a:rPr lang="en-US"/>
              <a:t>Dataset Description:-</a:t>
            </a:r>
            <a:endParaRPr lang="en-US"/>
          </a:p>
          <a:p>
            <a:pPr marL="0" indent="0">
              <a:buNone/>
            </a:pPr>
            <a:endParaRPr lang="en-US"/>
          </a:p>
        </p:txBody>
      </p:sp>
      <p:graphicFrame>
        <p:nvGraphicFramePr>
          <p:cNvPr id="4" name="Table 3"/>
          <p:cNvGraphicFramePr/>
          <p:nvPr/>
        </p:nvGraphicFramePr>
        <p:xfrm>
          <a:off x="0" y="697230"/>
          <a:ext cx="8676640" cy="4372610"/>
        </p:xfrm>
        <a:graphic>
          <a:graphicData uri="http://schemas.openxmlformats.org/drawingml/2006/table">
            <a:tbl>
              <a:tblPr firstRow="1" bandRow="1">
                <a:tableStyleId>{5C22544A-7EE6-4342-B048-85BDC9FD1C3A}</a:tableStyleId>
              </a:tblPr>
              <a:tblGrid>
                <a:gridCol w="1184910"/>
                <a:gridCol w="1654175"/>
                <a:gridCol w="5837555"/>
              </a:tblGrid>
              <a:tr h="365760">
                <a:tc>
                  <a:txBody>
                    <a:bodyPr/>
                    <a:p>
                      <a:pPr algn="ctr">
                        <a:buNone/>
                      </a:pPr>
                      <a:r>
                        <a:rPr lang="en-US">
                          <a:cs typeface="+mn-lt"/>
                        </a:rPr>
                        <a:t>SL NO</a:t>
                      </a:r>
                      <a:endParaRPr lang="en-US">
                        <a:cs typeface="+mn-lt"/>
                      </a:endParaRPr>
                    </a:p>
                  </a:txBody>
                  <a:tcPr/>
                </a:tc>
                <a:tc>
                  <a:txBody>
                    <a:bodyPr/>
                    <a:p>
                      <a:pPr algn="ctr">
                        <a:buNone/>
                      </a:pPr>
                      <a:r>
                        <a:rPr lang="en-US">
                          <a:cs typeface="+mn-lt"/>
                        </a:rPr>
                        <a:t>ATTRIBUTE</a:t>
                      </a:r>
                      <a:endParaRPr lang="en-US">
                        <a:cs typeface="+mn-lt"/>
                      </a:endParaRPr>
                    </a:p>
                  </a:txBody>
                  <a:tcPr/>
                </a:tc>
                <a:tc>
                  <a:txBody>
                    <a:bodyPr/>
                    <a:p>
                      <a:pPr algn="ctr">
                        <a:buNone/>
                      </a:pPr>
                      <a:r>
                        <a:rPr lang="en-US"/>
                        <a:t>DESCRIPTION</a:t>
                      </a:r>
                      <a:endParaRPr lang="en-US"/>
                    </a:p>
                  </a:txBody>
                  <a:tcPr/>
                </a:tc>
              </a:tr>
              <a:tr h="499745">
                <a:tc>
                  <a:txBody>
                    <a:bodyPr/>
                    <a:p>
                      <a:pPr algn="ctr">
                        <a:buNone/>
                      </a:pPr>
                      <a:r>
                        <a:rPr lang="en-US" sz="1600"/>
                        <a:t>1</a:t>
                      </a:r>
                      <a:endParaRPr lang="en-US" sz="1600"/>
                    </a:p>
                  </a:txBody>
                  <a:tcPr/>
                </a:tc>
                <a:tc>
                  <a:txBody>
                    <a:bodyPr/>
                    <a:p>
                      <a:pPr algn="ctr">
                        <a:buNone/>
                      </a:pPr>
                      <a:r>
                        <a:rPr lang="en-US" sz="1600"/>
                        <a:t>Pregnancy</a:t>
                      </a:r>
                      <a:endParaRPr lang="en-US" sz="1600"/>
                    </a:p>
                  </a:txBody>
                  <a:tcPr/>
                </a:tc>
                <a:tc>
                  <a:txBody>
                    <a:bodyPr/>
                    <a:p>
                      <a:pPr>
                        <a:buNone/>
                      </a:pPr>
                      <a:r>
                        <a:rPr lang="en-US" sz="1600"/>
                        <a:t>Number of times pregnant</a:t>
                      </a:r>
                      <a:endParaRPr lang="en-US" sz="1600"/>
                    </a:p>
                  </a:txBody>
                  <a:tcPr/>
                </a:tc>
              </a:tr>
              <a:tr h="389890">
                <a:tc>
                  <a:txBody>
                    <a:bodyPr/>
                    <a:p>
                      <a:pPr algn="ctr">
                        <a:buNone/>
                      </a:pPr>
                      <a:r>
                        <a:rPr lang="en-US" sz="1600"/>
                        <a:t>2</a:t>
                      </a:r>
                      <a:endParaRPr lang="en-US" sz="1600"/>
                    </a:p>
                  </a:txBody>
                  <a:tcPr/>
                </a:tc>
                <a:tc>
                  <a:txBody>
                    <a:bodyPr/>
                    <a:p>
                      <a:pPr algn="ctr">
                        <a:buNone/>
                      </a:pPr>
                      <a:r>
                        <a:rPr lang="en-US" sz="1600">
                          <a:sym typeface="+mn-ea"/>
                        </a:rPr>
                        <a:t>Glucose</a:t>
                      </a:r>
                      <a:endParaRPr lang="en-US" sz="1600">
                        <a:sym typeface="+mn-ea"/>
                      </a:endParaRPr>
                    </a:p>
                  </a:txBody>
                  <a:tcPr/>
                </a:tc>
                <a:tc>
                  <a:txBody>
                    <a:bodyPr/>
                    <a:p>
                      <a:pPr>
                        <a:buNone/>
                      </a:pPr>
                      <a:r>
                        <a:rPr lang="en-US" sz="1600"/>
                        <a:t>Plasma glucose concentration in an oral glucose tolerance test</a:t>
                      </a:r>
                      <a:endParaRPr lang="en-US" sz="1600"/>
                    </a:p>
                  </a:txBody>
                  <a:tcPr/>
                </a:tc>
              </a:tr>
              <a:tr h="353060">
                <a:tc>
                  <a:txBody>
                    <a:bodyPr/>
                    <a:p>
                      <a:pPr algn="ctr">
                        <a:buNone/>
                      </a:pPr>
                      <a:r>
                        <a:rPr lang="en-US" sz="1600"/>
                        <a:t>3</a:t>
                      </a:r>
                      <a:endParaRPr lang="en-US" sz="1600"/>
                    </a:p>
                  </a:txBody>
                  <a:tcPr/>
                </a:tc>
                <a:tc>
                  <a:txBody>
                    <a:bodyPr/>
                    <a:p>
                      <a:pPr algn="ctr">
                        <a:buNone/>
                      </a:pPr>
                      <a:r>
                        <a:rPr lang="en-US" sz="1600">
                          <a:sym typeface="+mn-ea"/>
                        </a:rPr>
                        <a:t>Blood Pressure</a:t>
                      </a:r>
                      <a:endParaRPr lang="en-US" sz="1600">
                        <a:sym typeface="+mn-ea"/>
                      </a:endParaRPr>
                    </a:p>
                  </a:txBody>
                  <a:tcPr/>
                </a:tc>
                <a:tc>
                  <a:txBody>
                    <a:bodyPr/>
                    <a:p>
                      <a:pPr>
                        <a:buNone/>
                      </a:pPr>
                      <a:r>
                        <a:rPr lang="en-US" sz="1600"/>
                        <a:t> Diastolic blood pressure (mm Hg)</a:t>
                      </a:r>
                      <a:endParaRPr lang="en-US" sz="1600"/>
                    </a:p>
                  </a:txBody>
                  <a:tcPr/>
                </a:tc>
              </a:tr>
              <a:tr h="352425">
                <a:tc>
                  <a:txBody>
                    <a:bodyPr/>
                    <a:p>
                      <a:pPr algn="ctr">
                        <a:buNone/>
                      </a:pPr>
                      <a:r>
                        <a:rPr lang="en-US" sz="1600"/>
                        <a:t>4</a:t>
                      </a:r>
                      <a:endParaRPr lang="en-US" sz="1600"/>
                    </a:p>
                  </a:txBody>
                  <a:tcPr/>
                </a:tc>
                <a:tc>
                  <a:txBody>
                    <a:bodyPr/>
                    <a:p>
                      <a:pPr algn="ctr">
                        <a:buNone/>
                      </a:pPr>
                      <a:r>
                        <a:rPr lang="en-US" sz="1600"/>
                        <a:t>Skin thickness</a:t>
                      </a:r>
                      <a:endParaRPr lang="en-US" sz="1600"/>
                    </a:p>
                  </a:txBody>
                  <a:tcPr/>
                </a:tc>
                <a:tc>
                  <a:txBody>
                    <a:bodyPr/>
                    <a:p>
                      <a:pPr>
                        <a:buNone/>
                      </a:pPr>
                      <a:r>
                        <a:rPr lang="en-US" sz="1600"/>
                        <a:t>Triceps skinfold thickness (mm)</a:t>
                      </a:r>
                      <a:endParaRPr lang="en-US" sz="1600"/>
                    </a:p>
                  </a:txBody>
                  <a:tcPr/>
                </a:tc>
              </a:tr>
              <a:tr h="353060">
                <a:tc>
                  <a:txBody>
                    <a:bodyPr/>
                    <a:p>
                      <a:pPr algn="ctr">
                        <a:buNone/>
                      </a:pPr>
                      <a:r>
                        <a:rPr lang="en-US" sz="1600"/>
                        <a:t>5</a:t>
                      </a:r>
                      <a:endParaRPr lang="en-US" sz="1600"/>
                    </a:p>
                  </a:txBody>
                  <a:tcPr/>
                </a:tc>
                <a:tc>
                  <a:txBody>
                    <a:bodyPr/>
                    <a:p>
                      <a:pPr algn="ctr">
                        <a:buNone/>
                      </a:pPr>
                      <a:r>
                        <a:rPr lang="en-US" sz="1600">
                          <a:sym typeface="+mn-ea"/>
                        </a:rPr>
                        <a:t>Insulin</a:t>
                      </a:r>
                      <a:endParaRPr lang="en-US" sz="1600">
                        <a:sym typeface="+mn-ea"/>
                      </a:endParaRPr>
                    </a:p>
                  </a:txBody>
                  <a:tcPr/>
                </a:tc>
                <a:tc>
                  <a:txBody>
                    <a:bodyPr/>
                    <a:p>
                      <a:pPr>
                        <a:buNone/>
                      </a:pPr>
                      <a:r>
                        <a:rPr lang="en-US" sz="1600"/>
                        <a:t> Two hour serum insulin</a:t>
                      </a:r>
                      <a:endParaRPr lang="en-US" sz="1600"/>
                    </a:p>
                  </a:txBody>
                  <a:tcPr/>
                </a:tc>
              </a:tr>
              <a:tr h="617855">
                <a:tc>
                  <a:txBody>
                    <a:bodyPr/>
                    <a:p>
                      <a:pPr algn="ctr">
                        <a:buNone/>
                      </a:pPr>
                      <a:r>
                        <a:rPr lang="en-US" sz="1600"/>
                        <a:t>6</a:t>
                      </a:r>
                      <a:endParaRPr lang="en-US" sz="1600"/>
                    </a:p>
                  </a:txBody>
                  <a:tcPr/>
                </a:tc>
                <a:tc>
                  <a:txBody>
                    <a:bodyPr/>
                    <a:p>
                      <a:pPr algn="ctr">
                        <a:buNone/>
                      </a:pPr>
                      <a:r>
                        <a:rPr lang="en-US" sz="1600">
                          <a:sym typeface="+mn-ea"/>
                        </a:rPr>
                        <a:t>BMI(Body Mass Index)</a:t>
                      </a:r>
                      <a:endParaRPr lang="en-US" sz="1600">
                        <a:sym typeface="+mn-ea"/>
                      </a:endParaRPr>
                    </a:p>
                  </a:txBody>
                  <a:tcPr/>
                </a:tc>
                <a:tc>
                  <a:txBody>
                    <a:bodyPr/>
                    <a:p>
                      <a:pPr>
                        <a:buNone/>
                      </a:pPr>
                      <a:r>
                        <a:rPr lang="en-US" sz="1600"/>
                        <a:t> (BMI) is a measure of body fat based on height and weight that applies to adult men and women.</a:t>
                      </a:r>
                      <a:endParaRPr lang="en-US" sz="1600"/>
                    </a:p>
                  </a:txBody>
                  <a:tcPr/>
                </a:tc>
              </a:tr>
              <a:tr h="822960">
                <a:tc>
                  <a:txBody>
                    <a:bodyPr/>
                    <a:p>
                      <a:pPr algn="ctr">
                        <a:buNone/>
                      </a:pPr>
                      <a:r>
                        <a:rPr lang="en-US" sz="1600"/>
                        <a:t>7</a:t>
                      </a:r>
                      <a:endParaRPr lang="en-US" sz="1600"/>
                    </a:p>
                  </a:txBody>
                  <a:tcPr/>
                </a:tc>
                <a:tc>
                  <a:txBody>
                    <a:bodyPr/>
                    <a:p>
                      <a:pPr algn="ctr">
                        <a:buNone/>
                      </a:pPr>
                      <a:r>
                        <a:rPr lang="en-US" sz="1600">
                          <a:sym typeface="+mn-ea"/>
                        </a:rPr>
                        <a:t>Diabetes Pedigree Function</a:t>
                      </a:r>
                      <a:endParaRPr lang="en-US" sz="1600">
                        <a:sym typeface="+mn-ea"/>
                      </a:endParaRPr>
                    </a:p>
                  </a:txBody>
                  <a:tcPr/>
                </a:tc>
                <a:tc>
                  <a:txBody>
                    <a:bodyPr/>
                    <a:p>
                      <a:pPr>
                        <a:buNone/>
                      </a:pPr>
                      <a:r>
                        <a:rPr lang="en-US" sz="1600"/>
                        <a:t> Diabetes pedigree function</a:t>
                      </a:r>
                      <a:r>
                        <a:rPr lang="en-IN" altLang="en-US" sz="1600"/>
                        <a:t> is </a:t>
                      </a:r>
                      <a:r>
                        <a:rPr lang="en-US" sz="1600"/>
                        <a:t>a function which scores likelihood of diabetes based on family history</a:t>
                      </a:r>
                      <a:endParaRPr lang="en-US" sz="1600"/>
                    </a:p>
                  </a:txBody>
                  <a:tcPr/>
                </a:tc>
              </a:tr>
              <a:tr h="617855">
                <a:tc>
                  <a:txBody>
                    <a:bodyPr/>
                    <a:p>
                      <a:pPr algn="ctr">
                        <a:buNone/>
                      </a:pPr>
                      <a:r>
                        <a:rPr lang="en-US" sz="1600"/>
                        <a:t>8</a:t>
                      </a:r>
                      <a:endParaRPr lang="en-US" sz="1600"/>
                    </a:p>
                  </a:txBody>
                  <a:tcPr/>
                </a:tc>
                <a:tc>
                  <a:txBody>
                    <a:bodyPr/>
                    <a:p>
                      <a:pPr algn="ctr">
                        <a:buNone/>
                      </a:pPr>
                      <a:r>
                        <a:rPr lang="en-US" sz="1600">
                          <a:sym typeface="+mn-ea"/>
                        </a:rPr>
                        <a:t>Age</a:t>
                      </a:r>
                      <a:endParaRPr lang="en-US" sz="1600"/>
                    </a:p>
                    <a:p>
                      <a:pPr algn="ctr">
                        <a:buNone/>
                      </a:pPr>
                      <a:endParaRPr lang="en-US" sz="1600"/>
                    </a:p>
                  </a:txBody>
                  <a:tcPr/>
                </a:tc>
                <a:tc>
                  <a:txBody>
                    <a:bodyPr/>
                    <a:p>
                      <a:pPr>
                        <a:buNone/>
                      </a:pPr>
                      <a:r>
                        <a:rPr lang="en-US" sz="1600"/>
                        <a:t>Age in years</a:t>
                      </a:r>
                      <a:endParaRPr lang="en-US" sz="1600"/>
                    </a:p>
                  </a:txBody>
                  <a:tcPr/>
                </a:tc>
              </a:tr>
            </a:tbl>
          </a:graphicData>
        </a:graphic>
      </p:graphicFrame>
      <p:sp>
        <p:nvSpPr>
          <p:cNvPr id="5" name="Text Box 4"/>
          <p:cNvSpPr txBox="1"/>
          <p:nvPr/>
        </p:nvSpPr>
        <p:spPr>
          <a:xfrm>
            <a:off x="0" y="5104765"/>
            <a:ext cx="11507470" cy="1753235"/>
          </a:xfrm>
          <a:prstGeom prst="rect">
            <a:avLst/>
          </a:prstGeom>
          <a:noFill/>
        </p:spPr>
        <p:txBody>
          <a:bodyPr wrap="square" rtlCol="0" anchor="t">
            <a:spAutoFit/>
          </a:bodyPr>
          <a:p>
            <a:r>
              <a:rPr lang="en-US"/>
              <a:t>The 9th attribute is class variable of each data points. This class variable shows the outcome 0 and 1 for diabetics which indicates positive or negative for diabetics.</a:t>
            </a:r>
            <a:endParaRPr lang="en-US"/>
          </a:p>
          <a:p>
            <a:endParaRPr lang="en-US"/>
          </a:p>
          <a:p>
            <a:r>
              <a:rPr lang="en-US"/>
              <a:t>Distribution of Diabetic patient- We made a model to predict diabetes however the dataset was slightly imbal- anced having around 500 classes labeled as 0 means nega- tive means no diabetes and 268 labeled as 1 means positive means diabetic.</a:t>
            </a:r>
            <a:endParaRPr lang="en-US"/>
          </a:p>
        </p:txBody>
      </p:sp>
      <p:pic>
        <p:nvPicPr>
          <p:cNvPr id="6" name="Content Placeholder 5"/>
          <p:cNvPicPr>
            <a:picLocks noChangeAspect="1"/>
          </p:cNvPicPr>
          <p:nvPr>
            <p:ph sz="half" idx="2"/>
          </p:nvPr>
        </p:nvPicPr>
        <p:blipFill>
          <a:blip r:embed="rId2"/>
          <a:stretch>
            <a:fillRect/>
          </a:stretch>
        </p:blipFill>
        <p:spPr>
          <a:xfrm>
            <a:off x="8873490" y="697230"/>
            <a:ext cx="3155315" cy="3135630"/>
          </a:xfrm>
          <a:prstGeom prst="rect">
            <a:avLst/>
          </a:prstGeom>
        </p:spPr>
      </p:pic>
      <p:sp>
        <p:nvSpPr>
          <p:cNvPr id="8" name="Text Box 7"/>
          <p:cNvSpPr txBox="1"/>
          <p:nvPr/>
        </p:nvSpPr>
        <p:spPr>
          <a:xfrm>
            <a:off x="9121140" y="3832860"/>
            <a:ext cx="2771775" cy="521970"/>
          </a:xfrm>
          <a:prstGeom prst="rect">
            <a:avLst/>
          </a:prstGeom>
          <a:noFill/>
        </p:spPr>
        <p:txBody>
          <a:bodyPr wrap="square" rtlCol="0" anchor="t">
            <a:spAutoFit/>
          </a:bodyPr>
          <a:p>
            <a:r>
              <a:rPr lang="en-US" sz="1400" b="1"/>
              <a:t>Figure 1: Ratio of Diabetic and Non Diabetic Patient</a:t>
            </a:r>
            <a:endParaRPr lang="en-US" sz="1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tretch>
            <a:fillRect/>
          </a:stretch>
        </p:blipFill>
        <p:spPr>
          <a:xfrm>
            <a:off x="0" y="-13335"/>
            <a:ext cx="12192635" cy="6871970"/>
          </a:xfrm>
          <a:prstGeom prst="rect">
            <a:avLst/>
          </a:prstGeom>
        </p:spPr>
      </p:pic>
      <p:sp>
        <p:nvSpPr>
          <p:cNvPr id="3" name="Content Placeholder 2"/>
          <p:cNvSpPr>
            <a:spLocks noGrp="1"/>
          </p:cNvSpPr>
          <p:nvPr>
            <p:ph sz="half" idx="1"/>
          </p:nvPr>
        </p:nvSpPr>
        <p:spPr>
          <a:xfrm>
            <a:off x="0" y="0"/>
            <a:ext cx="12192635" cy="6857365"/>
          </a:xfrm>
        </p:spPr>
        <p:txBody>
          <a:bodyPr>
            <a:normAutofit/>
          </a:bodyPr>
          <a:p>
            <a:pPr marL="0" indent="0">
              <a:buNone/>
            </a:pPr>
            <a:r>
              <a:rPr lang="en-IN" altLang="en-US" sz="2400" b="1">
                <a:solidFill>
                  <a:schemeClr val="accent2"/>
                </a:solidFill>
                <a:effectLst>
                  <a:outerShdw blurRad="38100" dist="25400" dir="5400000" algn="ctr" rotWithShape="0">
                    <a:srgbClr val="6E747A">
                      <a:alpha val="43000"/>
                    </a:srgbClr>
                  </a:outerShdw>
                </a:effectLst>
              </a:rPr>
              <a:t>Data Preprocessing:-</a:t>
            </a:r>
            <a:endParaRPr lang="en-IN" altLang="en-US" sz="2400" b="1">
              <a:solidFill>
                <a:schemeClr val="accent2"/>
              </a:solidFill>
              <a:effectLst>
                <a:outerShdw blurRad="38100" dist="25400" dir="5400000" algn="ctr" rotWithShape="0">
                  <a:srgbClr val="6E747A">
                    <a:alpha val="43000"/>
                  </a:srgbClr>
                </a:outerShdw>
              </a:effectLst>
            </a:endParaRPr>
          </a:p>
          <a:p>
            <a:pPr marL="0" indent="0">
              <a:buNone/>
            </a:pPr>
            <a:r>
              <a:rPr lang="en-IN" altLang="en-US" sz="2000"/>
              <a:t>Data pre-processing is most im- portant process. Mostly healthcare related data contains missing val</a:t>
            </a:r>
            <a:r>
              <a:rPr lang="en-US" altLang="en-IN" sz="2000"/>
              <a:t>u</a:t>
            </a:r>
            <a:r>
              <a:rPr lang="en-IN" altLang="en-US" sz="2000"/>
              <a:t>e</a:t>
            </a:r>
            <a:r>
              <a:rPr lang="en-US" altLang="en-IN" sz="2000"/>
              <a:t>s</a:t>
            </a:r>
            <a:r>
              <a:rPr lang="en-IN" altLang="en-US" sz="2000"/>
              <a:t> and other impurities that can cause effective- ness of data. To improve quality and effectiveness obtained after mining process, Data preprocessing is done. To use Machine Learning Techniques on the dataset effectively ths process is essential for accurate result and successful prediction. For  our diabetes dataset to perform pre -processing i have used two steps.</a:t>
            </a:r>
            <a:endParaRPr lang="en-IN" altLang="en-US" sz="2000"/>
          </a:p>
          <a:p>
            <a:pPr marL="0" indent="0">
              <a:buNone/>
            </a:pPr>
            <a:endParaRPr lang="en-IN" altLang="en-US" sz="2400"/>
          </a:p>
          <a:p>
            <a:pPr marL="0" indent="0">
              <a:buNone/>
            </a:pPr>
            <a:r>
              <a:rPr lang="en-IN" altLang="en-US" sz="2400" b="1">
                <a:solidFill>
                  <a:schemeClr val="accent2"/>
                </a:solidFill>
                <a:effectLst>
                  <a:outerShdw blurRad="38100" dist="25400" dir="5400000" algn="ctr" rotWithShape="0">
                    <a:srgbClr val="6E747A">
                      <a:alpha val="43000"/>
                    </a:srgbClr>
                  </a:outerShdw>
                </a:effectLst>
              </a:rPr>
              <a:t>Missing Values removal-</a:t>
            </a:r>
            <a:r>
              <a:rPr lang="en-IN" altLang="en-US" sz="2000" b="1">
                <a:solidFill>
                  <a:schemeClr val="accent2"/>
                </a:solidFill>
                <a:effectLst>
                  <a:outerShdw blurRad="38100" dist="25400" dir="5400000" algn="ctr" rotWithShape="0">
                    <a:srgbClr val="6E747A">
                      <a:alpha val="43000"/>
                    </a:srgbClr>
                  </a:outerShdw>
                </a:effectLst>
              </a:rPr>
              <a:t> </a:t>
            </a:r>
            <a:endParaRPr lang="en-IN" altLang="en-US" sz="2000" b="1">
              <a:solidFill>
                <a:schemeClr val="accent2"/>
              </a:solidFill>
              <a:effectLst>
                <a:outerShdw blurRad="38100" dist="25400" dir="5400000" algn="ctr" rotWithShape="0">
                  <a:srgbClr val="6E747A">
                    <a:alpha val="43000"/>
                  </a:srgbClr>
                </a:outerShdw>
              </a:effectLst>
            </a:endParaRPr>
          </a:p>
          <a:p>
            <a:pPr marL="0" indent="0">
              <a:buNone/>
            </a:pPr>
            <a:r>
              <a:rPr lang="en-IN" altLang="en-US" sz="2000"/>
              <a:t>Remove all the instances that have zero (0) as worth. Having zero as worth is not possible. Therefore this instance is eliminated. Through elimi- nating irrelevant features/instances we make feature subset and this process is called features subset selection, which reduces diamentonality of data and help to work faster.</a:t>
            </a:r>
            <a:endParaRPr lang="en-IN" altLang="en-US" sz="2000"/>
          </a:p>
          <a:p>
            <a:pPr marL="0" indent="0">
              <a:buNone/>
            </a:pPr>
            <a:endParaRPr lang="en-IN" altLang="en-US" sz="2000"/>
          </a:p>
          <a:p>
            <a:pPr marL="0" indent="0">
              <a:buNone/>
            </a:pPr>
            <a:r>
              <a:rPr lang="en-IN" altLang="en-US" sz="2400" b="1">
                <a:solidFill>
                  <a:schemeClr val="accent2"/>
                </a:solidFill>
                <a:effectLst>
                  <a:outerShdw blurRad="38100" dist="25400" dir="5400000" algn="ctr" rotWithShape="0">
                    <a:srgbClr val="6E747A">
                      <a:alpha val="43000"/>
                    </a:srgbClr>
                  </a:outerShdw>
                </a:effectLst>
              </a:rPr>
              <a:t>Splitting of data-</a:t>
            </a:r>
            <a:r>
              <a:rPr lang="en-IN" altLang="en-US" sz="2400">
                <a:solidFill>
                  <a:schemeClr val="accent2"/>
                </a:solidFill>
              </a:rPr>
              <a:t> </a:t>
            </a:r>
            <a:endParaRPr lang="en-IN" altLang="en-US" sz="2400">
              <a:solidFill>
                <a:schemeClr val="accent2"/>
              </a:solidFill>
            </a:endParaRPr>
          </a:p>
          <a:p>
            <a:pPr marL="0" indent="0">
              <a:buNone/>
            </a:pPr>
            <a:r>
              <a:rPr lang="en-IN" altLang="en-US" sz="2000"/>
              <a:t>After cleaning the data, data is nor- malized in training and testing the model. When data is spitted</a:t>
            </a:r>
            <a:r>
              <a:rPr lang="en-US" altLang="en-IN" sz="2000"/>
              <a:t> into </a:t>
            </a:r>
            <a:r>
              <a:rPr lang="en-IN" altLang="en-US" sz="2000"/>
              <a:t> </a:t>
            </a:r>
            <a:r>
              <a:rPr lang="en-US" altLang="en-IN" sz="2000"/>
              <a:t>(Train:Test) 70:30 </a:t>
            </a:r>
            <a:r>
              <a:rPr lang="en-IN" altLang="en-US" sz="2000"/>
              <a:t> then we train algorithm on the training data set and keep test data set aside. This training process will produce the training model based on logic and algorithms and val- ues of the feature in training data. Basically aim of normal- ization is to bring all the attributes under same scale.</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0" y="0"/>
            <a:ext cx="12192000" cy="6858635"/>
          </a:xfrm>
          <a:prstGeom prst="rect">
            <a:avLst/>
          </a:prstGeom>
        </p:spPr>
      </p:pic>
      <p:sp>
        <p:nvSpPr>
          <p:cNvPr id="2" name="Title 1"/>
          <p:cNvSpPr>
            <a:spLocks noGrp="1"/>
          </p:cNvSpPr>
          <p:nvPr>
            <p:ph type="title"/>
          </p:nvPr>
        </p:nvSpPr>
        <p:spPr>
          <a:xfrm>
            <a:off x="153670" y="0"/>
            <a:ext cx="11932920" cy="949960"/>
          </a:xfrm>
        </p:spPr>
        <p:txBody>
          <a:bodyPr>
            <a:scene3d>
              <a:camera prst="orthographicFront"/>
              <a:lightRig rig="threePt" dir="t"/>
            </a:scene3d>
          </a:bodyPr>
          <a:p>
            <a:r>
              <a:rPr lang="en-IN" alt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Visualization</a:t>
            </a:r>
            <a:endParaRPr lang="en-IN" alt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 name="Content Placeholder 3"/>
          <p:cNvSpPr>
            <a:spLocks noGrp="1"/>
          </p:cNvSpPr>
          <p:nvPr>
            <p:ph sz="half" idx="2"/>
          </p:nvPr>
        </p:nvSpPr>
        <p:spPr>
          <a:xfrm>
            <a:off x="6956425" y="1010920"/>
            <a:ext cx="5130165" cy="5420995"/>
          </a:xfrm>
        </p:spPr>
        <p:txBody>
          <a:bodyPr/>
          <a:p>
            <a:pPr marL="0" indent="0">
              <a:buNone/>
            </a:pPr>
            <a:r>
              <a:rPr lang="en-US" sz="2000"/>
              <a:t>Column names except for the target column are : Pregnancies, Glucose, BloodPressure,SkinThickness, Insulin, BMI, DiabetesPedigreeFunction, Age</a:t>
            </a:r>
            <a:r>
              <a:rPr lang="en-IN" altLang="en-US" sz="2000"/>
              <a:t>.</a:t>
            </a:r>
            <a:endParaRPr lang="en-IN" altLang="en-US" sz="2000"/>
          </a:p>
          <a:p>
            <a:pPr marL="0" indent="0">
              <a:buNone/>
            </a:pPr>
            <a:endParaRPr lang="en-IN" altLang="en-US" sz="2000"/>
          </a:p>
          <a:p>
            <a:pPr marL="0" indent="0">
              <a:buNone/>
            </a:pPr>
            <a:r>
              <a:rPr lang="en-IN" altLang="en-US" sz="2000"/>
              <a:t>By plotting Distribution plot  we can see that Glucose, Blood Pressure, BMI are normally distributed.Pregnancies, Insulin, Age, DiabetesPedigreeFunction are rightly skewed.</a:t>
            </a:r>
            <a:endParaRPr lang="en-IN" altLang="en-US" sz="2000"/>
          </a:p>
          <a:p>
            <a:pPr marL="0" indent="0">
              <a:buNone/>
            </a:pPr>
            <a:endParaRPr lang="en-IN" altLang="en-US" sz="2000"/>
          </a:p>
        </p:txBody>
      </p:sp>
      <p:pic>
        <p:nvPicPr>
          <p:cNvPr id="5" name="Content Placeholder 4"/>
          <p:cNvPicPr>
            <a:picLocks noChangeAspect="1"/>
          </p:cNvPicPr>
          <p:nvPr>
            <p:ph sz="half" idx="1"/>
          </p:nvPr>
        </p:nvPicPr>
        <p:blipFill>
          <a:blip r:embed="rId2"/>
          <a:stretch>
            <a:fillRect/>
          </a:stretch>
        </p:blipFill>
        <p:spPr>
          <a:xfrm>
            <a:off x="153670" y="949960"/>
            <a:ext cx="6741795" cy="58077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nvPicPr>
        <p:blipFill>
          <a:blip r:embed="rId1"/>
          <a:stretch>
            <a:fillRect/>
          </a:stretch>
        </p:blipFill>
        <p:spPr>
          <a:xfrm>
            <a:off x="635" y="635"/>
            <a:ext cx="12190730" cy="6858000"/>
          </a:xfrm>
          <a:prstGeom prst="rect">
            <a:avLst/>
          </a:prstGeom>
        </p:spPr>
      </p:pic>
      <p:sp>
        <p:nvSpPr>
          <p:cNvPr id="2" name="Title 1"/>
          <p:cNvSpPr>
            <a:spLocks noGrp="1"/>
          </p:cNvSpPr>
          <p:nvPr>
            <p:ph type="title"/>
          </p:nvPr>
        </p:nvSpPr>
        <p:spPr>
          <a:xfrm>
            <a:off x="0" y="0"/>
            <a:ext cx="12191365" cy="724535"/>
          </a:xfrm>
        </p:spPr>
        <p:txBody>
          <a:bodyPr>
            <a:normAutofit/>
          </a:bodyPr>
          <a:p>
            <a:r>
              <a:rPr lang="en-IN" altLang="en-US" sz="2800" b="1">
                <a:ln w="13462">
                  <a:solidFill>
                    <a:schemeClr val="bg1"/>
                  </a:solidFill>
                  <a:prstDash val="solid"/>
                </a:ln>
                <a:solidFill>
                  <a:srgbClr val="FF0000"/>
                </a:solidFill>
                <a:effectLst>
                  <a:outerShdw dist="38100" dir="2700000" algn="bl" rotWithShape="0">
                    <a:schemeClr val="accent5"/>
                  </a:outerShdw>
                </a:effectLst>
              </a:rPr>
              <a:t>Pregnencies,</a:t>
            </a:r>
            <a:r>
              <a:rPr lang="en-US" sz="2800" b="1">
                <a:ln w="13462">
                  <a:solidFill>
                    <a:schemeClr val="bg1"/>
                  </a:solidFill>
                  <a:prstDash val="solid"/>
                </a:ln>
                <a:solidFill>
                  <a:srgbClr val="FF0000"/>
                </a:solidFill>
                <a:effectLst>
                  <a:outerShdw dist="38100" dir="2700000" algn="bl" rotWithShape="0">
                    <a:schemeClr val="accent5"/>
                  </a:outerShdw>
                </a:effectLst>
                <a:sym typeface="+mn-ea"/>
              </a:rPr>
              <a:t> Glucose</a:t>
            </a:r>
            <a:r>
              <a:rPr lang="en-IN" altLang="en-US" sz="2800" b="1">
                <a:ln w="13462">
                  <a:solidFill>
                    <a:schemeClr val="bg1"/>
                  </a:solidFill>
                  <a:prstDash val="solid"/>
                </a:ln>
                <a:solidFill>
                  <a:srgbClr val="FF0000"/>
                </a:solidFill>
                <a:effectLst>
                  <a:outerShdw dist="38100" dir="2700000" algn="bl" rotWithShape="0">
                    <a:schemeClr val="accent5"/>
                  </a:outerShdw>
                </a:effectLst>
                <a:sym typeface="+mn-ea"/>
              </a:rPr>
              <a:t>  Vs Outcome</a:t>
            </a:r>
            <a:endParaRPr lang="en-IN" altLang="en-US" sz="2800" b="1">
              <a:ln w="13462">
                <a:solidFill>
                  <a:schemeClr val="bg1"/>
                </a:solidFill>
                <a:prstDash val="solid"/>
              </a:ln>
              <a:solidFill>
                <a:srgbClr val="FF0000"/>
              </a:solidFill>
              <a:effectLst>
                <a:outerShdw dist="38100" dir="2700000" algn="bl" rotWithShape="0">
                  <a:schemeClr val="accent5"/>
                </a:outerShdw>
              </a:effectLst>
              <a:sym typeface="+mn-ea"/>
            </a:endParaRPr>
          </a:p>
        </p:txBody>
      </p:sp>
      <p:sp>
        <p:nvSpPr>
          <p:cNvPr id="4" name="Content Placeholder 3"/>
          <p:cNvSpPr>
            <a:spLocks noGrp="1"/>
          </p:cNvSpPr>
          <p:nvPr>
            <p:ph sz="half" idx="2"/>
          </p:nvPr>
        </p:nvSpPr>
        <p:spPr>
          <a:xfrm>
            <a:off x="7189470" y="1061720"/>
            <a:ext cx="4886960" cy="5115560"/>
          </a:xfrm>
        </p:spPr>
        <p:txBody>
          <a:bodyPr/>
          <a:p>
            <a:r>
              <a:rPr lang="en-US"/>
              <a:t>Looking at </a:t>
            </a:r>
            <a:r>
              <a:rPr lang="en-IN" altLang="en-US"/>
              <a:t>the</a:t>
            </a:r>
            <a:r>
              <a:rPr lang="en-US"/>
              <a:t> plot we can see that higher the number of pragnancies, more is the risks of diabetes</a:t>
            </a:r>
            <a:endParaRPr lang="en-US"/>
          </a:p>
          <a:p>
            <a:endParaRPr lang="en-US"/>
          </a:p>
          <a:p>
            <a:endParaRPr lang="en-US"/>
          </a:p>
          <a:p>
            <a:r>
              <a:rPr lang="en-US"/>
              <a:t>Higher Glucose level leads to more chances of Diabetes</a:t>
            </a:r>
            <a:r>
              <a:rPr lang="en-IN" altLang="en-US"/>
              <a:t>.</a:t>
            </a:r>
            <a:endParaRPr lang="en-IN" altLang="en-US"/>
          </a:p>
        </p:txBody>
      </p:sp>
      <p:pic>
        <p:nvPicPr>
          <p:cNvPr id="5" name="Content Placeholder 4"/>
          <p:cNvPicPr>
            <a:picLocks noChangeAspect="1"/>
          </p:cNvPicPr>
          <p:nvPr>
            <p:ph sz="half" idx="1"/>
          </p:nvPr>
        </p:nvPicPr>
        <p:blipFill>
          <a:blip r:embed="rId2"/>
          <a:srcRect t="822" r="1451"/>
          <a:stretch>
            <a:fillRect/>
          </a:stretch>
        </p:blipFill>
        <p:spPr>
          <a:xfrm>
            <a:off x="74930" y="626745"/>
            <a:ext cx="6788150" cy="3117215"/>
          </a:xfrm>
          <a:prstGeom prst="rect">
            <a:avLst/>
          </a:prstGeom>
        </p:spPr>
      </p:pic>
      <p:pic>
        <p:nvPicPr>
          <p:cNvPr id="6" name="Picture 5"/>
          <p:cNvPicPr>
            <a:picLocks noChangeAspect="1"/>
          </p:cNvPicPr>
          <p:nvPr/>
        </p:nvPicPr>
        <p:blipFill>
          <a:blip r:embed="rId3"/>
          <a:stretch>
            <a:fillRect/>
          </a:stretch>
        </p:blipFill>
        <p:spPr>
          <a:xfrm>
            <a:off x="74930" y="4112260"/>
            <a:ext cx="6725285" cy="2678430"/>
          </a:xfrm>
          <a:prstGeom prst="rect">
            <a:avLst/>
          </a:prstGeom>
        </p:spPr>
      </p:pic>
      <p:sp>
        <p:nvSpPr>
          <p:cNvPr id="7" name="Text Box 6"/>
          <p:cNvSpPr txBox="1"/>
          <p:nvPr/>
        </p:nvSpPr>
        <p:spPr>
          <a:xfrm>
            <a:off x="1059180" y="3743960"/>
            <a:ext cx="4389755" cy="368300"/>
          </a:xfrm>
          <a:prstGeom prst="rect">
            <a:avLst/>
          </a:prstGeom>
          <a:noFill/>
        </p:spPr>
        <p:txBody>
          <a:bodyPr wrap="square" rtlCol="0">
            <a:spAutoFit/>
          </a:bodyPr>
          <a:p>
            <a:r>
              <a:rPr lang="en-IN" altLang="en-US"/>
              <a:t>                 Pregnencies vs Outcome</a:t>
            </a:r>
            <a:endParaRPr lang="en-IN" altLang="en-US"/>
          </a:p>
        </p:txBody>
      </p:sp>
      <p:sp>
        <p:nvSpPr>
          <p:cNvPr id="8" name="Text Box 7"/>
          <p:cNvSpPr txBox="1"/>
          <p:nvPr/>
        </p:nvSpPr>
        <p:spPr>
          <a:xfrm>
            <a:off x="1303655" y="6489700"/>
            <a:ext cx="4145280" cy="368300"/>
          </a:xfrm>
          <a:prstGeom prst="rect">
            <a:avLst/>
          </a:prstGeom>
          <a:noFill/>
        </p:spPr>
        <p:txBody>
          <a:bodyPr wrap="square" rtlCol="0">
            <a:spAutoFit/>
          </a:bodyPr>
          <a:p>
            <a:r>
              <a:rPr lang="en-IN" altLang="en-US"/>
              <a:t>              Glucose vs Outcome</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635" y="10795"/>
            <a:ext cx="12190730" cy="6858000"/>
          </a:xfrm>
          <a:prstGeom prst="rect">
            <a:avLst/>
          </a:prstGeom>
        </p:spPr>
      </p:pic>
      <p:sp>
        <p:nvSpPr>
          <p:cNvPr id="2" name="Title 1"/>
          <p:cNvSpPr>
            <a:spLocks noGrp="1"/>
          </p:cNvSpPr>
          <p:nvPr>
            <p:ph type="title"/>
          </p:nvPr>
        </p:nvSpPr>
        <p:spPr>
          <a:xfrm>
            <a:off x="0" y="0"/>
            <a:ext cx="12191365" cy="876935"/>
          </a:xfrm>
        </p:spPr>
        <p:txBody>
          <a:bodyPr/>
          <a:p>
            <a:r>
              <a:rPr lang="en-IN" altLang="en-US" sz="2800" b="1">
                <a:ln w="13462">
                  <a:solidFill>
                    <a:schemeClr val="bg1"/>
                  </a:solidFill>
                  <a:prstDash val="solid"/>
                </a:ln>
                <a:solidFill>
                  <a:srgbClr val="FF0000"/>
                </a:solidFill>
                <a:effectLst>
                  <a:outerShdw dist="38100" dir="2700000" algn="bl" rotWithShape="0">
                    <a:schemeClr val="accent5"/>
                  </a:outerShdw>
                </a:effectLst>
              </a:rPr>
              <a:t>BloodPressure , Insulin Vs Outcome</a:t>
            </a:r>
            <a:endParaRPr lang="en-IN" altLang="en-US" sz="2800" b="1">
              <a:ln w="13462">
                <a:solidFill>
                  <a:schemeClr val="bg1"/>
                </a:solidFill>
                <a:prstDash val="solid"/>
              </a:ln>
              <a:solidFill>
                <a:srgbClr val="FF0000"/>
              </a:solidFill>
              <a:effectLst>
                <a:outerShdw dist="38100" dir="2700000" algn="bl" rotWithShape="0">
                  <a:schemeClr val="accent5"/>
                </a:outerShdw>
              </a:effectLst>
            </a:endParaRPr>
          </a:p>
        </p:txBody>
      </p:sp>
      <p:pic>
        <p:nvPicPr>
          <p:cNvPr id="5" name="Content Placeholder 4"/>
          <p:cNvPicPr>
            <a:picLocks noChangeAspect="1"/>
          </p:cNvPicPr>
          <p:nvPr>
            <p:ph sz="half" idx="1"/>
          </p:nvPr>
        </p:nvPicPr>
        <p:blipFill>
          <a:blip r:embed="rId2"/>
          <a:srcRect b="14558"/>
          <a:stretch>
            <a:fillRect/>
          </a:stretch>
        </p:blipFill>
        <p:spPr>
          <a:xfrm>
            <a:off x="0" y="955675"/>
            <a:ext cx="6414135" cy="2959735"/>
          </a:xfrm>
          <a:prstGeom prst="rect">
            <a:avLst/>
          </a:prstGeom>
        </p:spPr>
      </p:pic>
      <p:pic>
        <p:nvPicPr>
          <p:cNvPr id="6" name="Content Placeholder 5"/>
          <p:cNvPicPr>
            <a:picLocks noChangeAspect="1"/>
          </p:cNvPicPr>
          <p:nvPr>
            <p:ph sz="half" idx="2"/>
          </p:nvPr>
        </p:nvPicPr>
        <p:blipFill>
          <a:blip r:embed="rId3"/>
          <a:stretch>
            <a:fillRect/>
          </a:stretch>
        </p:blipFill>
        <p:spPr>
          <a:xfrm>
            <a:off x="142240" y="3915410"/>
            <a:ext cx="6271260" cy="2840355"/>
          </a:xfrm>
          <a:prstGeom prst="rect">
            <a:avLst/>
          </a:prstGeom>
        </p:spPr>
      </p:pic>
      <p:sp>
        <p:nvSpPr>
          <p:cNvPr id="7" name="Text Box 6"/>
          <p:cNvSpPr txBox="1"/>
          <p:nvPr/>
        </p:nvSpPr>
        <p:spPr>
          <a:xfrm>
            <a:off x="6669405" y="955675"/>
            <a:ext cx="5290185" cy="4984750"/>
          </a:xfrm>
          <a:prstGeom prst="rect">
            <a:avLst/>
          </a:prstGeom>
          <a:noFill/>
        </p:spPr>
        <p:txBody>
          <a:bodyPr wrap="square" rtlCol="0" anchor="t">
            <a:spAutoFit/>
          </a:bodyPr>
          <a:p>
            <a:pPr marL="285750" indent="-285750">
              <a:buFont typeface="Arial" panose="020B0604020202020204" pitchFamily="34" charset="0"/>
              <a:buChar char="•"/>
            </a:pPr>
            <a:r>
              <a:rPr lang="en-US" sz="2400"/>
              <a:t>we can seee that the probabilty of diabetes is higher when Blood pressure is high.</a:t>
            </a:r>
            <a:endParaRPr lang="en-US" sz="2400"/>
          </a:p>
          <a:p>
            <a:pPr marL="285750" indent="-285750">
              <a:buFont typeface="Arial" panose="020B0604020202020204" pitchFamily="34" charset="0"/>
              <a:buChar char="•"/>
            </a:pPr>
            <a:endParaRPr lang="en-IN" altLang="en-US" sz="2400"/>
          </a:p>
          <a:p>
            <a:pPr marL="285750" indent="-285750">
              <a:buFont typeface="Arial" panose="020B0604020202020204" pitchFamily="34" charset="0"/>
              <a:buChar char="•"/>
            </a:pPr>
            <a:endParaRPr lang="en-IN" altLang="en-US" sz="2400"/>
          </a:p>
          <a:p>
            <a:pPr marL="285750" indent="-285750">
              <a:buFont typeface="Arial" panose="020B0604020202020204" pitchFamily="34" charset="0"/>
              <a:buChar char="•"/>
            </a:pPr>
            <a:endParaRPr lang="en-IN" altLang="en-US" sz="2400"/>
          </a:p>
          <a:p>
            <a:pPr marL="285750" indent="-285750">
              <a:buFont typeface="Arial" panose="020B0604020202020204" pitchFamily="34" charset="0"/>
              <a:buChar char="•"/>
            </a:pPr>
            <a:endParaRPr lang="en-IN" altLang="en-US" sz="2400"/>
          </a:p>
          <a:p>
            <a:pPr marL="285750" indent="-285750">
              <a:buFont typeface="Arial" panose="020B0604020202020204" pitchFamily="34" charset="0"/>
              <a:buChar char="•"/>
            </a:pPr>
            <a:r>
              <a:rPr lang="en-IN" altLang="en-US" sz="2400"/>
              <a:t>By seeing the graph we can say </a:t>
            </a:r>
            <a:r>
              <a:rPr lang="en-US" sz="2400"/>
              <a:t>that higher the Insulin level more the chances of diabetes.</a:t>
            </a:r>
            <a:endParaRPr lang="en-US" sz="2400"/>
          </a:p>
          <a:p>
            <a:endParaRPr lang="en-US" sz="2400"/>
          </a:p>
          <a:p>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0" y="-35560"/>
            <a:ext cx="12192000" cy="6892925"/>
          </a:xfrm>
          <a:prstGeom prst="rect">
            <a:avLst/>
          </a:prstGeom>
        </p:spPr>
      </p:pic>
      <p:sp>
        <p:nvSpPr>
          <p:cNvPr id="2" name="Title 1"/>
          <p:cNvSpPr>
            <a:spLocks noGrp="1"/>
          </p:cNvSpPr>
          <p:nvPr>
            <p:ph type="title"/>
          </p:nvPr>
        </p:nvSpPr>
        <p:spPr>
          <a:xfrm>
            <a:off x="0" y="0"/>
            <a:ext cx="12192000" cy="918210"/>
          </a:xfrm>
        </p:spPr>
        <p:txBody>
          <a:bodyPr/>
          <a:p>
            <a:r>
              <a:rPr lang="en-US" sz="2800" b="1">
                <a:ln w="13462">
                  <a:solidFill>
                    <a:schemeClr val="bg1"/>
                  </a:solidFill>
                  <a:prstDash val="solid"/>
                </a:ln>
                <a:solidFill>
                  <a:srgbClr val="FF0000"/>
                </a:solidFill>
                <a:effectLst>
                  <a:outerShdw dist="38100" dir="2700000" algn="bl" rotWithShape="0">
                    <a:schemeClr val="accent5"/>
                  </a:outerShdw>
                </a:effectLst>
              </a:rPr>
              <a:t>BMI </a:t>
            </a:r>
            <a:r>
              <a:rPr lang="en-IN" altLang="en-US" sz="2800" b="1">
                <a:ln w="13462">
                  <a:solidFill>
                    <a:schemeClr val="bg1"/>
                  </a:solidFill>
                  <a:prstDash val="solid"/>
                </a:ln>
                <a:solidFill>
                  <a:srgbClr val="FF0000"/>
                </a:solidFill>
                <a:effectLst>
                  <a:outerShdw dist="38100" dir="2700000" algn="bl" rotWithShape="0">
                    <a:schemeClr val="accent5"/>
                  </a:outerShdw>
                </a:effectLst>
              </a:rPr>
              <a:t>,Diabetes Pedigree Function Vs Outcome</a:t>
            </a:r>
            <a:endParaRPr lang="en-IN" altLang="en-US" sz="2800" b="1">
              <a:ln w="13462">
                <a:solidFill>
                  <a:schemeClr val="bg1"/>
                </a:solidFill>
                <a:prstDash val="solid"/>
              </a:ln>
              <a:solidFill>
                <a:srgbClr val="FF0000"/>
              </a:solidFill>
              <a:effectLst>
                <a:outerShdw dist="38100" dir="2700000" algn="bl" rotWithShape="0">
                  <a:schemeClr val="accent5"/>
                </a:outerShdw>
              </a:effectLst>
            </a:endParaRPr>
          </a:p>
        </p:txBody>
      </p:sp>
      <p:pic>
        <p:nvPicPr>
          <p:cNvPr id="5" name="Content Placeholder 4"/>
          <p:cNvPicPr>
            <a:picLocks noChangeAspect="1"/>
          </p:cNvPicPr>
          <p:nvPr>
            <p:ph sz="half" idx="1"/>
          </p:nvPr>
        </p:nvPicPr>
        <p:blipFill>
          <a:blip r:embed="rId2"/>
          <a:stretch>
            <a:fillRect/>
          </a:stretch>
        </p:blipFill>
        <p:spPr>
          <a:xfrm>
            <a:off x="0" y="1036955"/>
            <a:ext cx="6417310" cy="2792095"/>
          </a:xfrm>
          <a:prstGeom prst="rect">
            <a:avLst/>
          </a:prstGeom>
        </p:spPr>
      </p:pic>
      <p:pic>
        <p:nvPicPr>
          <p:cNvPr id="6" name="Content Placeholder 5"/>
          <p:cNvPicPr>
            <a:picLocks noChangeAspect="1"/>
          </p:cNvPicPr>
          <p:nvPr>
            <p:ph sz="half" idx="2"/>
          </p:nvPr>
        </p:nvPicPr>
        <p:blipFill>
          <a:blip r:embed="rId3"/>
          <a:srcRect b="13526"/>
          <a:stretch>
            <a:fillRect/>
          </a:stretch>
        </p:blipFill>
        <p:spPr>
          <a:xfrm>
            <a:off x="152400" y="3504565"/>
            <a:ext cx="6264275" cy="3173730"/>
          </a:xfrm>
          <a:prstGeom prst="rect">
            <a:avLst/>
          </a:prstGeom>
        </p:spPr>
      </p:pic>
      <p:sp>
        <p:nvSpPr>
          <p:cNvPr id="7" name="Text Box 6"/>
          <p:cNvSpPr txBox="1"/>
          <p:nvPr/>
        </p:nvSpPr>
        <p:spPr>
          <a:xfrm>
            <a:off x="6617970" y="1036955"/>
            <a:ext cx="5473700" cy="4154170"/>
          </a:xfrm>
          <a:prstGeom prst="rect">
            <a:avLst/>
          </a:prstGeom>
          <a:noFill/>
        </p:spPr>
        <p:txBody>
          <a:bodyPr wrap="square" rtlCol="0" anchor="t">
            <a:spAutoFit/>
          </a:bodyPr>
          <a:p>
            <a:pPr marL="285750" indent="-285750">
              <a:buFont typeface="Arial" panose="020B0604020202020204" pitchFamily="34" charset="0"/>
              <a:buChar char="•"/>
            </a:pPr>
            <a:r>
              <a:rPr lang="en-US" sz="2400"/>
              <a:t>We observe that higher the BMI more the chances of diabetes.</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We observe that diabetic people have higher DiabetesPedigreeFunction value i,e genetic influence plays some role in the Diabetes among patients</a:t>
            </a:r>
            <a:r>
              <a:rPr lang="en-US"/>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635" y="-5080"/>
            <a:ext cx="12192000" cy="6863080"/>
          </a:xfrm>
          <a:prstGeom prst="rect">
            <a:avLst/>
          </a:prstGeom>
        </p:spPr>
      </p:pic>
      <p:sp>
        <p:nvSpPr>
          <p:cNvPr id="2" name="Title 1"/>
          <p:cNvSpPr>
            <a:spLocks noGrp="1"/>
          </p:cNvSpPr>
          <p:nvPr>
            <p:ph type="title"/>
          </p:nvPr>
        </p:nvSpPr>
        <p:spPr>
          <a:xfrm>
            <a:off x="0" y="0"/>
            <a:ext cx="12192000" cy="1021080"/>
          </a:xfrm>
        </p:spPr>
        <p:txBody>
          <a:bodyPr/>
          <a:p>
            <a:r>
              <a:rPr lang="en-IN" altLang="en-US" sz="2800" b="1">
                <a:ln w="13462">
                  <a:solidFill>
                    <a:schemeClr val="bg1"/>
                  </a:solidFill>
                  <a:prstDash val="solid"/>
                </a:ln>
                <a:solidFill>
                  <a:srgbClr val="FF0000"/>
                </a:solidFill>
                <a:effectLst>
                  <a:outerShdw dist="38100" dir="2700000" algn="bl" rotWithShape="0">
                    <a:schemeClr val="accent5"/>
                  </a:outerShdw>
                </a:effectLst>
              </a:rPr>
              <a:t>Age Vs Outcome</a:t>
            </a:r>
            <a:endParaRPr lang="en-IN" altLang="en-US" sz="2800" b="1">
              <a:ln w="13462">
                <a:solidFill>
                  <a:schemeClr val="bg1"/>
                </a:solidFill>
                <a:prstDash val="solid"/>
              </a:ln>
              <a:solidFill>
                <a:srgbClr val="FF0000"/>
              </a:solidFill>
              <a:effectLst>
                <a:outerShdw dist="38100" dir="2700000" algn="bl" rotWithShape="0">
                  <a:schemeClr val="accent5"/>
                </a:outerShdw>
              </a:effectLst>
            </a:endParaRPr>
          </a:p>
        </p:txBody>
      </p:sp>
      <p:sp>
        <p:nvSpPr>
          <p:cNvPr id="4" name="Content Placeholder 3"/>
          <p:cNvSpPr>
            <a:spLocks noGrp="1"/>
          </p:cNvSpPr>
          <p:nvPr>
            <p:ph sz="half" idx="2"/>
          </p:nvPr>
        </p:nvSpPr>
        <p:spPr/>
        <p:txBody>
          <a:bodyPr/>
          <a:p>
            <a:r>
              <a:rPr lang="en-US"/>
              <a:t>we observe that there is less chance of diabetes among young people and more chances for the people above the Age of years</a:t>
            </a:r>
            <a:endParaRPr lang="en-US"/>
          </a:p>
        </p:txBody>
      </p:sp>
      <p:pic>
        <p:nvPicPr>
          <p:cNvPr id="5" name="Content Placeholder 4"/>
          <p:cNvPicPr>
            <a:picLocks noChangeAspect="1"/>
          </p:cNvPicPr>
          <p:nvPr>
            <p:ph sz="half" idx="1"/>
          </p:nvPr>
        </p:nvPicPr>
        <p:blipFill>
          <a:blip r:embed="rId2"/>
          <a:srcRect b="8878"/>
          <a:stretch>
            <a:fillRect/>
          </a:stretch>
        </p:blipFill>
        <p:spPr>
          <a:xfrm>
            <a:off x="165735" y="1477645"/>
            <a:ext cx="6006465" cy="48215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8609</Words>
  <Application>WPS Presentation</Application>
  <PresentationFormat>Widescreen</PresentationFormat>
  <Paragraphs>186</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TELECONSULTATION APP  DEVELOPMENT</vt:lpstr>
      <vt:lpstr>PowerPoint 演示文稿</vt:lpstr>
      <vt:lpstr>Dataset Description</vt:lpstr>
      <vt:lpstr>PowerPoint 演示文稿</vt:lpstr>
      <vt:lpstr>Data Visualization</vt:lpstr>
      <vt:lpstr>Pregnencies, Glucose  Vs Outcome</vt:lpstr>
      <vt:lpstr>BloodPressure , Insulin Vs Outcome</vt:lpstr>
      <vt:lpstr>BMI ,Diabetes Pedigree Function Vs Outcome</vt:lpstr>
      <vt:lpstr>Age Vs Outcome</vt:lpstr>
      <vt:lpstr>PowerPoint 演示文稿</vt:lpstr>
      <vt:lpstr>PowerPoint 演示文稿</vt:lpstr>
      <vt:lpstr>Accuracy Comparison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TELECONSULTATION APP  DEVELOPMENT</dc:title>
  <dc:creator/>
  <cp:lastModifiedBy>SOUVIK</cp:lastModifiedBy>
  <cp:revision>4</cp:revision>
  <dcterms:created xsi:type="dcterms:W3CDTF">2021-07-31T16:41:00Z</dcterms:created>
  <dcterms:modified xsi:type="dcterms:W3CDTF">2021-08-01T15:37:21Z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