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handoutMasterIdLst>
    <p:handoutMasterId r:id="rId28"/>
  </p:handoutMasterIdLst>
  <p:sldIdLst>
    <p:sldId id="256" r:id="rId2"/>
    <p:sldId id="257" r:id="rId3"/>
    <p:sldId id="258" r:id="rId4"/>
    <p:sldId id="259" r:id="rId5"/>
    <p:sldId id="277" r:id="rId6"/>
    <p:sldId id="260" r:id="rId7"/>
    <p:sldId id="267" r:id="rId8"/>
    <p:sldId id="285" r:id="rId9"/>
    <p:sldId id="261" r:id="rId10"/>
    <p:sldId id="278" r:id="rId11"/>
    <p:sldId id="262" r:id="rId12"/>
    <p:sldId id="263" r:id="rId13"/>
    <p:sldId id="289" r:id="rId14"/>
    <p:sldId id="291" r:id="rId15"/>
    <p:sldId id="290" r:id="rId16"/>
    <p:sldId id="292" r:id="rId17"/>
    <p:sldId id="264" r:id="rId18"/>
    <p:sldId id="271" r:id="rId19"/>
    <p:sldId id="270" r:id="rId20"/>
    <p:sldId id="287" r:id="rId21"/>
    <p:sldId id="272" r:id="rId22"/>
    <p:sldId id="269" r:id="rId23"/>
    <p:sldId id="293" r:id="rId24"/>
    <p:sldId id="274" r:id="rId25"/>
    <p:sldId id="294" r:id="rId26"/>
  </p:sldIdLst>
  <p:sldSz cx="9144000" cy="5143500" type="screen16x9"/>
  <p:notesSz cx="6858000" cy="9144000"/>
  <p:embeddedFontLst>
    <p:embeddedFont>
      <p:font typeface="Arial Black" panose="020B0A04020102020204" pitchFamily="34" charset="0"/>
      <p:bold r:id="rId29"/>
    </p:embeddedFont>
    <p:embeddedFont>
      <p:font typeface="Montserrat"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F5C"/>
    <a:srgbClr val="FFFF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802"/>
      </p:cViewPr>
      <p:guideLst>
        <p:guide orient="horz" pos="1620"/>
        <p:guide pos="2880"/>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9E33EB-8468-3765-7806-6291F4839E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91670D7-A30F-F1D0-01E2-421F7D041D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57C4B4-D646-4651-AE86-ADBD89957083}" type="datetimeFigureOut">
              <a:rPr lang="en-US" smtClean="0"/>
              <a:t>11/28/2022</a:t>
            </a:fld>
            <a:endParaRPr lang="en-US"/>
          </a:p>
        </p:txBody>
      </p:sp>
      <p:sp>
        <p:nvSpPr>
          <p:cNvPr id="4" name="Footer Placeholder 3">
            <a:extLst>
              <a:ext uri="{FF2B5EF4-FFF2-40B4-BE49-F238E27FC236}">
                <a16:creationId xmlns:a16="http://schemas.microsoft.com/office/drawing/2014/main" id="{5253DF03-A791-78DD-C12F-52FBCD3267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9E2ADC8-12BA-5966-4632-4782160A0F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6BE422-7650-4780-B3EC-7E1318101DFF}" type="slidenum">
              <a:rPr lang="en-US" smtClean="0"/>
              <a:t>‹#›</a:t>
            </a:fld>
            <a:endParaRPr lang="en-US"/>
          </a:p>
        </p:txBody>
      </p:sp>
    </p:spTree>
    <p:extLst>
      <p:ext uri="{BB962C8B-B14F-4D97-AF65-F5344CB8AC3E}">
        <p14:creationId xmlns:p14="http://schemas.microsoft.com/office/powerpoint/2010/main" val="4140421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40092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91596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97746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03986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9951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0884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47567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01098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4">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443340" y="1487696"/>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3600" b="1" dirty="0">
                <a:solidFill>
                  <a:srgbClr val="134F5C"/>
                </a:solidFill>
                <a:latin typeface="Montserrat"/>
                <a:ea typeface="Montserrat"/>
                <a:cs typeface="Montserrat"/>
                <a:sym typeface="Montserrat"/>
              </a:rPr>
              <a:t>Cardiovascular Disease Prediction</a:t>
            </a:r>
            <a:br>
              <a:rPr lang="en-IN" sz="3600" b="1" dirty="0">
                <a:solidFill>
                  <a:srgbClr val="134F5C"/>
                </a:solidFill>
                <a:latin typeface="Montserrat"/>
                <a:ea typeface="Montserrat"/>
                <a:cs typeface="Montserrat"/>
                <a:sym typeface="Montserrat"/>
              </a:rPr>
            </a:br>
            <a:br>
              <a:rPr lang="en-IN" sz="3600" b="1" dirty="0">
                <a:solidFill>
                  <a:srgbClr val="134F5C"/>
                </a:solidFill>
                <a:latin typeface="Montserrat"/>
                <a:ea typeface="Montserrat"/>
                <a:cs typeface="Montserrat"/>
                <a:sym typeface="Montserrat"/>
              </a:rPr>
            </a:br>
            <a:r>
              <a:rPr lang="en-IN" sz="2400" b="1" dirty="0">
                <a:solidFill>
                  <a:srgbClr val="134F5C"/>
                </a:solidFill>
                <a:latin typeface="Montserrat"/>
                <a:ea typeface="Montserrat"/>
                <a:cs typeface="Montserrat"/>
                <a:sym typeface="Montserrat"/>
              </a:rPr>
              <a:t>by-</a:t>
            </a:r>
            <a:br>
              <a:rPr lang="en-IN" sz="2400" b="1" dirty="0">
                <a:solidFill>
                  <a:srgbClr val="134F5C"/>
                </a:solidFill>
                <a:latin typeface="Montserrat"/>
                <a:ea typeface="Montserrat"/>
                <a:cs typeface="Montserrat"/>
                <a:sym typeface="Montserrat"/>
              </a:rPr>
            </a:br>
            <a:br>
              <a:rPr lang="en-IN" sz="3600" b="1" dirty="0">
                <a:solidFill>
                  <a:srgbClr val="134F5C"/>
                </a:solidFill>
                <a:latin typeface="Montserrat"/>
                <a:ea typeface="Montserrat"/>
                <a:cs typeface="Montserrat"/>
                <a:sym typeface="Montserrat"/>
              </a:rPr>
            </a:br>
            <a:r>
              <a:rPr lang="en-IN" sz="2400" b="1" dirty="0">
                <a:solidFill>
                  <a:srgbClr val="134F5C"/>
                </a:solidFill>
                <a:latin typeface="Montserrat"/>
                <a:ea typeface="Montserrat"/>
                <a:cs typeface="Montserrat"/>
                <a:sym typeface="Montserrat"/>
              </a:rPr>
              <a:t>Souvik Bhattacharyya</a:t>
            </a:r>
            <a:endParaRPr sz="2400" b="1" dirty="0">
              <a:solidFill>
                <a:srgbClr val="134F5C"/>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999CBCF2-94B1-F758-4C4E-C6E9875A3929}"/>
              </a:ext>
            </a:extLst>
          </p:cNvPr>
          <p:cNvSpPr txBox="1">
            <a:spLocks/>
          </p:cNvSpPr>
          <p:nvPr/>
        </p:nvSpPr>
        <p:spPr>
          <a:xfrm>
            <a:off x="1509823" y="171234"/>
            <a:ext cx="6244856" cy="6314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algn="ctr">
              <a:buClr>
                <a:schemeClr val="dk1"/>
              </a:buClr>
              <a:buSzPts val="2800"/>
              <a:buNone/>
              <a:defRPr sz="2800" b="1">
                <a:solidFill>
                  <a:schemeClr val="dk1"/>
                </a:solidFill>
                <a:latin typeface="Calibri" panose="020F0502020204030204" pitchFamily="34" charset="0"/>
                <a:cs typeface="Calibri" panose="020F0502020204030204" pitchFamily="34" charset="0"/>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IN" dirty="0">
                <a:latin typeface="Arial Black" panose="020B0A04020102020204" pitchFamily="34" charset="0"/>
              </a:rPr>
              <a:t>Total Males and Females</a:t>
            </a:r>
          </a:p>
        </p:txBody>
      </p:sp>
      <p:pic>
        <p:nvPicPr>
          <p:cNvPr id="3074" name="Picture 2">
            <a:extLst>
              <a:ext uri="{FF2B5EF4-FFF2-40B4-BE49-F238E27FC236}">
                <a16:creationId xmlns:a16="http://schemas.microsoft.com/office/drawing/2014/main" id="{6B5B679D-B773-5E76-8F7D-C1F704FACE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6806" y="1710922"/>
            <a:ext cx="4138248" cy="24520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B71EBF7-3A37-5E44-5AAC-9F04887CA8CD}"/>
              </a:ext>
            </a:extLst>
          </p:cNvPr>
          <p:cNvSpPr txBox="1"/>
          <p:nvPr/>
        </p:nvSpPr>
        <p:spPr>
          <a:xfrm>
            <a:off x="214470" y="2178755"/>
            <a:ext cx="4166143" cy="1200329"/>
          </a:xfrm>
          <a:prstGeom prst="rect">
            <a:avLst/>
          </a:prstGeom>
          <a:noFill/>
        </p:spPr>
        <p:txBody>
          <a:bodyPr wrap="square" rtlCol="0">
            <a:spAutoFit/>
          </a:bodyPr>
          <a:lstStyle/>
          <a:p>
            <a:pPr algn="just">
              <a:buClr>
                <a:schemeClr val="bg1">
                  <a:lumMod val="75000"/>
                </a:schemeClr>
              </a:buClr>
              <a:buSzPct val="140000"/>
            </a:pPr>
            <a:r>
              <a:rPr lang="en-US" sz="1800" dirty="0">
                <a:solidFill>
                  <a:schemeClr val="bg1">
                    <a:lumMod val="75000"/>
                  </a:schemeClr>
                </a:solidFill>
              </a:rPr>
              <a:t>We can see that females patient are more in numbers i.e. 1923 whereas the male patient number is less which is 1467 in our dataset.</a:t>
            </a:r>
            <a:endParaRPr lang="en-IN" sz="1800" dirty="0">
              <a:solidFill>
                <a:schemeClr val="bg1">
                  <a:lumMod val="75000"/>
                </a:schemeClr>
              </a:solidFill>
            </a:endParaRPr>
          </a:p>
        </p:txBody>
      </p:sp>
    </p:spTree>
    <p:extLst>
      <p:ext uri="{BB962C8B-B14F-4D97-AF65-F5344CB8AC3E}">
        <p14:creationId xmlns:p14="http://schemas.microsoft.com/office/powerpoint/2010/main" val="2791590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8" name="Title 2">
            <a:extLst>
              <a:ext uri="{FF2B5EF4-FFF2-40B4-BE49-F238E27FC236}">
                <a16:creationId xmlns:a16="http://schemas.microsoft.com/office/drawing/2014/main" id="{430984B6-AFF7-E971-93C0-1207195D6752}"/>
              </a:ext>
            </a:extLst>
          </p:cNvPr>
          <p:cNvSpPr txBox="1">
            <a:spLocks/>
          </p:cNvSpPr>
          <p:nvPr/>
        </p:nvSpPr>
        <p:spPr>
          <a:xfrm>
            <a:off x="371648" y="268050"/>
            <a:ext cx="8321248" cy="6314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algn="ctr">
              <a:buClr>
                <a:schemeClr val="dk1"/>
              </a:buClr>
              <a:buSzPts val="2800"/>
              <a:buNone/>
              <a:defRPr sz="2800" b="1">
                <a:solidFill>
                  <a:schemeClr val="dk1"/>
                </a:solidFill>
                <a:latin typeface="Calibri" panose="020F0502020204030204" pitchFamily="34" charset="0"/>
                <a:cs typeface="Calibri" panose="020F0502020204030204" pitchFamily="34" charset="0"/>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IN" dirty="0">
                <a:latin typeface="Arial Black" panose="020B0A04020102020204" pitchFamily="34" charset="0"/>
              </a:rPr>
              <a:t>Men and Females with and without Ten Year CHD</a:t>
            </a:r>
          </a:p>
        </p:txBody>
      </p:sp>
      <p:pic>
        <p:nvPicPr>
          <p:cNvPr id="4098" name="Picture 2">
            <a:extLst>
              <a:ext uri="{FF2B5EF4-FFF2-40B4-BE49-F238E27FC236}">
                <a16:creationId xmlns:a16="http://schemas.microsoft.com/office/drawing/2014/main" id="{BF1C34A2-AB38-895A-899D-C92B7FE876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199" y="1679236"/>
            <a:ext cx="4377507" cy="25937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E266F56-18C0-7148-B9D6-4C6D83AC84D3}"/>
              </a:ext>
            </a:extLst>
          </p:cNvPr>
          <p:cNvSpPr txBox="1"/>
          <p:nvPr/>
        </p:nvSpPr>
        <p:spPr>
          <a:xfrm>
            <a:off x="116294" y="1679236"/>
            <a:ext cx="4122154" cy="2523768"/>
          </a:xfrm>
          <a:prstGeom prst="rect">
            <a:avLst/>
          </a:prstGeom>
          <a:noFill/>
        </p:spPr>
        <p:txBody>
          <a:bodyPr wrap="square" rtlCol="0">
            <a:spAutoFit/>
          </a:bodyPr>
          <a:lstStyle/>
          <a:p>
            <a:pPr marL="285750" indent="-285750" algn="just">
              <a:buClr>
                <a:schemeClr val="bg1">
                  <a:lumMod val="75000"/>
                </a:schemeClr>
              </a:buClr>
              <a:buSzPct val="140000"/>
              <a:buFont typeface="Arial" panose="020B0604020202020204" pitchFamily="34" charset="0"/>
              <a:buChar char="•"/>
            </a:pPr>
            <a:r>
              <a:rPr lang="en-US" sz="1800" dirty="0">
                <a:solidFill>
                  <a:srgbClr val="134F5C"/>
                </a:solidFill>
                <a:latin typeface="+mn-lt"/>
              </a:rPr>
              <a:t>We can see in the graph 1923 total female patient where 1684 does not have CHD and 239 have CHD.</a:t>
            </a:r>
          </a:p>
          <a:p>
            <a:pPr marL="285750" indent="-285750" algn="just">
              <a:buClr>
                <a:schemeClr val="bg1">
                  <a:lumMod val="75000"/>
                </a:schemeClr>
              </a:buClr>
              <a:buSzPct val="140000"/>
              <a:buFont typeface="Arial" panose="020B0604020202020204" pitchFamily="34" charset="0"/>
              <a:buChar char="•"/>
            </a:pPr>
            <a:r>
              <a:rPr lang="en-US" sz="1800" dirty="0">
                <a:solidFill>
                  <a:srgbClr val="134F5C"/>
                </a:solidFill>
                <a:latin typeface="+mn-lt"/>
              </a:rPr>
              <a:t>272 male patients have CHD and 1195 patient does not have CHD a total of 1457 male patient.</a:t>
            </a:r>
          </a:p>
          <a:p>
            <a:pPr marL="285750" indent="-285750" algn="just">
              <a:buClr>
                <a:schemeClr val="bg1">
                  <a:lumMod val="75000"/>
                </a:schemeClr>
              </a:buClr>
              <a:buSzPct val="140000"/>
              <a:buFont typeface="Arial" panose="020B0604020202020204" pitchFamily="34" charset="0"/>
              <a:buChar char="•"/>
            </a:pPr>
            <a:r>
              <a:rPr lang="en-US" sz="1800" dirty="0">
                <a:solidFill>
                  <a:srgbClr val="134F5C"/>
                </a:solidFill>
                <a:latin typeface="+mn-lt"/>
              </a:rPr>
              <a:t>We can say more percentage of male patients have CHD</a:t>
            </a:r>
            <a:r>
              <a:rPr lang="en-US" dirty="0">
                <a:solidFill>
                  <a:srgbClr val="134F5C"/>
                </a:solidFill>
                <a:latin typeface="+mn-lt"/>
              </a:rPr>
              <a:t>.</a:t>
            </a:r>
          </a:p>
          <a:p>
            <a:pPr algn="just">
              <a:buClr>
                <a:schemeClr val="tx1"/>
              </a:buClr>
            </a:pPr>
            <a:endParaRPr lang="en-IN" dirty="0">
              <a:solidFill>
                <a:srgbClr val="134F5C"/>
              </a:solidFill>
            </a:endParaRPr>
          </a:p>
        </p:txBody>
      </p:sp>
    </p:spTree>
    <p:extLst>
      <p:ext uri="{BB962C8B-B14F-4D97-AF65-F5344CB8AC3E}">
        <p14:creationId xmlns:p14="http://schemas.microsoft.com/office/powerpoint/2010/main" val="1620110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B8E2E4-418D-2AD4-5EF6-4545FD40E138}"/>
              </a:ext>
            </a:extLst>
          </p:cNvPr>
          <p:cNvSpPr txBox="1"/>
          <p:nvPr/>
        </p:nvSpPr>
        <p:spPr>
          <a:xfrm>
            <a:off x="1216869" y="3715944"/>
            <a:ext cx="7050504" cy="1169551"/>
          </a:xfrm>
          <a:prstGeom prst="rect">
            <a:avLst/>
          </a:prstGeom>
          <a:noFill/>
        </p:spPr>
        <p:txBody>
          <a:bodyPr wrap="square" rtlCol="0">
            <a:spAutoFit/>
          </a:bodyPr>
          <a:lstStyle/>
          <a:p>
            <a:pPr marL="285750" indent="-285750" algn="just">
              <a:buClr>
                <a:schemeClr val="bg1">
                  <a:lumMod val="75000"/>
                </a:schemeClr>
              </a:buClr>
              <a:buSzPct val="120000"/>
              <a:buFont typeface="Arial" panose="020B0604020202020204" pitchFamily="34" charset="0"/>
              <a:buChar char="•"/>
            </a:pPr>
            <a:r>
              <a:rPr lang="en-US" dirty="0">
                <a:solidFill>
                  <a:srgbClr val="134F5C"/>
                </a:solidFill>
              </a:rPr>
              <a:t>Senior age group (&gt;60 years) are at a higher risk of cardiovascular disease</a:t>
            </a:r>
          </a:p>
          <a:p>
            <a:pPr marL="285750" indent="-285750" algn="just">
              <a:buClr>
                <a:schemeClr val="bg1">
                  <a:lumMod val="75000"/>
                </a:schemeClr>
              </a:buClr>
              <a:buSzPct val="120000"/>
              <a:buFont typeface="Arial" panose="020B0604020202020204" pitchFamily="34" charset="0"/>
              <a:buChar char="•"/>
            </a:pPr>
            <a:r>
              <a:rPr lang="en-US" dirty="0">
                <a:solidFill>
                  <a:srgbClr val="134F5C"/>
                </a:solidFill>
              </a:rPr>
              <a:t>Adults age group (&gt;32 and &lt;47 years) are at a lower risk of cardiovascular disease</a:t>
            </a:r>
          </a:p>
          <a:p>
            <a:pPr marL="285750" indent="-285750" algn="just">
              <a:buClr>
                <a:schemeClr val="bg1">
                  <a:lumMod val="75000"/>
                </a:schemeClr>
              </a:buClr>
              <a:buSzPct val="120000"/>
              <a:buFont typeface="Arial" panose="020B0604020202020204" pitchFamily="34" charset="0"/>
              <a:buChar char="•"/>
            </a:pPr>
            <a:r>
              <a:rPr lang="en-US" dirty="0">
                <a:solidFill>
                  <a:srgbClr val="134F5C"/>
                </a:solidFill>
              </a:rPr>
              <a:t>Middle-aged adults (&gt;42 and &lt;60 years) are at moderate risk of cardiovascular disease</a:t>
            </a:r>
          </a:p>
          <a:p>
            <a:pPr marL="285750" indent="-285750" algn="just">
              <a:buClr>
                <a:schemeClr val="bg1">
                  <a:lumMod val="75000"/>
                </a:schemeClr>
              </a:buClr>
              <a:buSzPct val="120000"/>
              <a:buFont typeface="Arial" panose="020B0604020202020204" pitchFamily="34" charset="0"/>
              <a:buChar char="•"/>
            </a:pPr>
            <a:r>
              <a:rPr lang="en-US" dirty="0">
                <a:solidFill>
                  <a:srgbClr val="134F5C"/>
                </a:solidFill>
              </a:rPr>
              <a:t>Therefore, with increasing age, the risk of cardiovascular disease increases</a:t>
            </a:r>
            <a:endParaRPr lang="en-IN" dirty="0">
              <a:solidFill>
                <a:srgbClr val="134F5C"/>
              </a:solidFill>
            </a:endParaRPr>
          </a:p>
        </p:txBody>
      </p:sp>
      <p:sp>
        <p:nvSpPr>
          <p:cNvPr id="6" name="Title 2">
            <a:extLst>
              <a:ext uri="{FF2B5EF4-FFF2-40B4-BE49-F238E27FC236}">
                <a16:creationId xmlns:a16="http://schemas.microsoft.com/office/drawing/2014/main" id="{450EB755-2944-B792-34AA-3A890080327F}"/>
              </a:ext>
            </a:extLst>
          </p:cNvPr>
          <p:cNvSpPr txBox="1">
            <a:spLocks/>
          </p:cNvSpPr>
          <p:nvPr/>
        </p:nvSpPr>
        <p:spPr>
          <a:xfrm>
            <a:off x="512064" y="268050"/>
            <a:ext cx="8546592" cy="6314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algn="ctr">
              <a:buClr>
                <a:schemeClr val="dk1"/>
              </a:buClr>
              <a:buSzPts val="2800"/>
              <a:buNone/>
              <a:defRPr sz="2800" b="1">
                <a:solidFill>
                  <a:schemeClr val="dk1"/>
                </a:solidFill>
                <a:latin typeface="Calibri" panose="020F0502020204030204" pitchFamily="34" charset="0"/>
                <a:cs typeface="Calibri" panose="020F0502020204030204" pitchFamily="34" charset="0"/>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IN" dirty="0">
                <a:latin typeface="Arial Black" panose="020B0A04020102020204" pitchFamily="34" charset="0"/>
              </a:rPr>
              <a:t>CHD with different ages</a:t>
            </a:r>
          </a:p>
        </p:txBody>
      </p:sp>
      <p:pic>
        <p:nvPicPr>
          <p:cNvPr id="5122" name="Picture 2">
            <a:extLst>
              <a:ext uri="{FF2B5EF4-FFF2-40B4-BE49-F238E27FC236}">
                <a16:creationId xmlns:a16="http://schemas.microsoft.com/office/drawing/2014/main" id="{70E50730-4596-05CF-ABFF-94F378EF8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747" y="985838"/>
            <a:ext cx="7050504" cy="2730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044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D8E0863-72C7-90F6-48B5-C38DB45E99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047750"/>
            <a:ext cx="5353050" cy="304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7940D43-1BDC-3574-DEA5-033A7C48AE60}"/>
              </a:ext>
            </a:extLst>
          </p:cNvPr>
          <p:cNvSpPr txBox="1"/>
          <p:nvPr/>
        </p:nvSpPr>
        <p:spPr>
          <a:xfrm>
            <a:off x="843517" y="4166838"/>
            <a:ext cx="7988784" cy="338554"/>
          </a:xfrm>
          <a:prstGeom prst="rect">
            <a:avLst/>
          </a:prstGeom>
          <a:noFill/>
        </p:spPr>
        <p:txBody>
          <a:bodyPr wrap="square" rtlCol="0">
            <a:spAutoFit/>
          </a:bodyPr>
          <a:lstStyle/>
          <a:p>
            <a:pPr algn="ctr">
              <a:buClr>
                <a:schemeClr val="bg1">
                  <a:lumMod val="75000"/>
                </a:schemeClr>
              </a:buClr>
            </a:pPr>
            <a:r>
              <a:rPr lang="en-IN" sz="1600" dirty="0">
                <a:solidFill>
                  <a:srgbClr val="134F5C"/>
                </a:solidFill>
              </a:rPr>
              <a:t>Out of 22 Hypertensive patients 10 had cardiovascular disease (45%)</a:t>
            </a:r>
          </a:p>
        </p:txBody>
      </p:sp>
      <p:sp>
        <p:nvSpPr>
          <p:cNvPr id="7" name="Title 1">
            <a:extLst>
              <a:ext uri="{FF2B5EF4-FFF2-40B4-BE49-F238E27FC236}">
                <a16:creationId xmlns:a16="http://schemas.microsoft.com/office/drawing/2014/main" id="{960CD888-A52A-6992-6B9B-DCBBCD8D6C97}"/>
              </a:ext>
            </a:extLst>
          </p:cNvPr>
          <p:cNvSpPr>
            <a:spLocks noGrp="1"/>
          </p:cNvSpPr>
          <p:nvPr>
            <p:ph type="title"/>
          </p:nvPr>
        </p:nvSpPr>
        <p:spPr>
          <a:xfrm>
            <a:off x="311700" y="167092"/>
            <a:ext cx="8520600" cy="572700"/>
          </a:xfrm>
        </p:spPr>
        <p:txBody>
          <a:bodyPr/>
          <a:lstStyle/>
          <a:p>
            <a:pPr algn="ctr"/>
            <a:r>
              <a:rPr lang="en-US" dirty="0">
                <a:latin typeface="Arial Black" panose="020B0A04020102020204" pitchFamily="34" charset="0"/>
              </a:rPr>
              <a:t>Patients with prevalent Stroke</a:t>
            </a:r>
          </a:p>
        </p:txBody>
      </p:sp>
    </p:spTree>
    <p:extLst>
      <p:ext uri="{BB962C8B-B14F-4D97-AF65-F5344CB8AC3E}">
        <p14:creationId xmlns:p14="http://schemas.microsoft.com/office/powerpoint/2010/main" val="2222366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CC204-87CA-BB2E-FECE-998DCF7379A9}"/>
              </a:ext>
            </a:extLst>
          </p:cNvPr>
          <p:cNvSpPr>
            <a:spLocks noGrp="1"/>
          </p:cNvSpPr>
          <p:nvPr>
            <p:ph type="title"/>
          </p:nvPr>
        </p:nvSpPr>
        <p:spPr>
          <a:xfrm>
            <a:off x="311700" y="298721"/>
            <a:ext cx="8520600" cy="572700"/>
          </a:xfrm>
        </p:spPr>
        <p:txBody>
          <a:bodyPr/>
          <a:lstStyle/>
          <a:p>
            <a:pPr algn="ctr"/>
            <a:r>
              <a:rPr lang="en-US" dirty="0">
                <a:latin typeface="Arial Black" panose="020B0A04020102020204" pitchFamily="34" charset="0"/>
              </a:rPr>
              <a:t>Patients who smokes</a:t>
            </a:r>
          </a:p>
        </p:txBody>
      </p:sp>
      <p:pic>
        <p:nvPicPr>
          <p:cNvPr id="6146" name="Picture 2">
            <a:extLst>
              <a:ext uri="{FF2B5EF4-FFF2-40B4-BE49-F238E27FC236}">
                <a16:creationId xmlns:a16="http://schemas.microsoft.com/office/drawing/2014/main" id="{8318A80F-3680-7B9A-BB66-240284CC8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981075"/>
            <a:ext cx="5353050" cy="31813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CD24C7B-0538-4392-65EF-848194DF93AF}"/>
              </a:ext>
            </a:extLst>
          </p:cNvPr>
          <p:cNvSpPr txBox="1"/>
          <p:nvPr/>
        </p:nvSpPr>
        <p:spPr>
          <a:xfrm>
            <a:off x="822251" y="4162425"/>
            <a:ext cx="8010049" cy="338554"/>
          </a:xfrm>
          <a:prstGeom prst="rect">
            <a:avLst/>
          </a:prstGeom>
          <a:noFill/>
        </p:spPr>
        <p:txBody>
          <a:bodyPr wrap="square">
            <a:spAutoFit/>
          </a:bodyPr>
          <a:lstStyle/>
          <a:p>
            <a:pPr algn="ctr">
              <a:buClr>
                <a:schemeClr val="bg1">
                  <a:lumMod val="75000"/>
                </a:schemeClr>
              </a:buClr>
            </a:pPr>
            <a:r>
              <a:rPr lang="en-US" sz="1600" dirty="0">
                <a:solidFill>
                  <a:schemeClr val="bg1">
                    <a:lumMod val="75000"/>
                  </a:schemeClr>
                </a:solidFill>
              </a:rPr>
              <a:t>Higher percentage of people who are smoking are at high risk.</a:t>
            </a:r>
          </a:p>
        </p:txBody>
      </p:sp>
    </p:spTree>
    <p:extLst>
      <p:ext uri="{BB962C8B-B14F-4D97-AF65-F5344CB8AC3E}">
        <p14:creationId xmlns:p14="http://schemas.microsoft.com/office/powerpoint/2010/main" val="2783787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791B-32C6-DC2B-6F9B-73094D7164E3}"/>
              </a:ext>
            </a:extLst>
          </p:cNvPr>
          <p:cNvSpPr>
            <a:spLocks noGrp="1"/>
          </p:cNvSpPr>
          <p:nvPr>
            <p:ph type="title"/>
          </p:nvPr>
        </p:nvSpPr>
        <p:spPr>
          <a:xfrm>
            <a:off x="311700" y="260808"/>
            <a:ext cx="8520600" cy="572700"/>
          </a:xfrm>
        </p:spPr>
        <p:txBody>
          <a:bodyPr/>
          <a:lstStyle/>
          <a:p>
            <a:pPr algn="ctr"/>
            <a:r>
              <a:rPr lang="en-US" dirty="0">
                <a:latin typeface="Arial Black" panose="020B0A04020102020204" pitchFamily="34" charset="0"/>
              </a:rPr>
              <a:t>Prevalent Hypertension</a:t>
            </a:r>
          </a:p>
        </p:txBody>
      </p:sp>
      <p:pic>
        <p:nvPicPr>
          <p:cNvPr id="8194" name="Picture 2">
            <a:extLst>
              <a:ext uri="{FF2B5EF4-FFF2-40B4-BE49-F238E27FC236}">
                <a16:creationId xmlns:a16="http://schemas.microsoft.com/office/drawing/2014/main" id="{989D7CB5-EDFE-665A-0103-85DCF05D2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062038"/>
            <a:ext cx="5353050" cy="3019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47AB451-9133-49E0-F720-2CC8404E27EC}"/>
              </a:ext>
            </a:extLst>
          </p:cNvPr>
          <p:cNvSpPr txBox="1"/>
          <p:nvPr/>
        </p:nvSpPr>
        <p:spPr>
          <a:xfrm>
            <a:off x="1325526" y="4125776"/>
            <a:ext cx="6875721" cy="584775"/>
          </a:xfrm>
          <a:prstGeom prst="rect">
            <a:avLst/>
          </a:prstGeom>
          <a:noFill/>
        </p:spPr>
        <p:txBody>
          <a:bodyPr wrap="square">
            <a:spAutoFit/>
          </a:bodyPr>
          <a:lstStyle/>
          <a:p>
            <a:pPr algn="just">
              <a:buClr>
                <a:schemeClr val="tx1"/>
              </a:buClr>
            </a:pPr>
            <a:r>
              <a:rPr lang="en-US" sz="1600" dirty="0">
                <a:solidFill>
                  <a:srgbClr val="134F5C"/>
                </a:solidFill>
              </a:rPr>
              <a:t>People with prevalent hypertension have 50% more chance of getting cardiovascular disease</a:t>
            </a:r>
          </a:p>
        </p:txBody>
      </p:sp>
    </p:spTree>
    <p:extLst>
      <p:ext uri="{BB962C8B-B14F-4D97-AF65-F5344CB8AC3E}">
        <p14:creationId xmlns:p14="http://schemas.microsoft.com/office/powerpoint/2010/main" val="1768163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80485-02DE-19D4-E03C-4122005A62D1}"/>
              </a:ext>
            </a:extLst>
          </p:cNvPr>
          <p:cNvSpPr>
            <a:spLocks noGrp="1"/>
          </p:cNvSpPr>
          <p:nvPr>
            <p:ph type="title"/>
          </p:nvPr>
        </p:nvSpPr>
        <p:spPr>
          <a:xfrm>
            <a:off x="311700" y="298721"/>
            <a:ext cx="8520600" cy="572700"/>
          </a:xfrm>
        </p:spPr>
        <p:txBody>
          <a:bodyPr/>
          <a:lstStyle/>
          <a:p>
            <a:pPr algn="ctr"/>
            <a:r>
              <a:rPr lang="en-US" dirty="0">
                <a:latin typeface="Arial Black" panose="020B0A04020102020204" pitchFamily="34" charset="0"/>
              </a:rPr>
              <a:t>Patient with diabetic</a:t>
            </a:r>
          </a:p>
        </p:txBody>
      </p:sp>
      <p:pic>
        <p:nvPicPr>
          <p:cNvPr id="9218" name="Picture 2">
            <a:extLst>
              <a:ext uri="{FF2B5EF4-FFF2-40B4-BE49-F238E27FC236}">
                <a16:creationId xmlns:a16="http://schemas.microsoft.com/office/drawing/2014/main" id="{1CB40E78-53E7-2775-A9D7-87C33660B8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062038"/>
            <a:ext cx="5353050" cy="3019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9F65F05-DD1B-A254-0F06-7DFE1BBC2160}"/>
              </a:ext>
            </a:extLst>
          </p:cNvPr>
          <p:cNvSpPr txBox="1"/>
          <p:nvPr/>
        </p:nvSpPr>
        <p:spPr>
          <a:xfrm>
            <a:off x="1581197" y="4390698"/>
            <a:ext cx="5963492" cy="338554"/>
          </a:xfrm>
          <a:prstGeom prst="rect">
            <a:avLst/>
          </a:prstGeom>
          <a:noFill/>
        </p:spPr>
        <p:txBody>
          <a:bodyPr wrap="none" rtlCol="0">
            <a:spAutoFit/>
          </a:bodyPr>
          <a:lstStyle/>
          <a:p>
            <a:pPr>
              <a:buClr>
                <a:schemeClr val="tx1"/>
              </a:buClr>
            </a:pPr>
            <a:r>
              <a:rPr lang="en-IN" dirty="0">
                <a:solidFill>
                  <a:srgbClr val="134F5C"/>
                </a:solidFill>
              </a:rPr>
              <a:t>Out of 87 diabetic patients, </a:t>
            </a:r>
            <a:r>
              <a:rPr lang="en-IN" sz="1600" dirty="0">
                <a:solidFill>
                  <a:srgbClr val="134F5C"/>
                </a:solidFill>
              </a:rPr>
              <a:t>35</a:t>
            </a:r>
            <a:r>
              <a:rPr lang="en-IN" dirty="0">
                <a:solidFill>
                  <a:srgbClr val="134F5C"/>
                </a:solidFill>
              </a:rPr>
              <a:t> patients had cardiovascular disease (40%)</a:t>
            </a:r>
          </a:p>
        </p:txBody>
      </p:sp>
    </p:spTree>
    <p:extLst>
      <p:ext uri="{BB962C8B-B14F-4D97-AF65-F5344CB8AC3E}">
        <p14:creationId xmlns:p14="http://schemas.microsoft.com/office/powerpoint/2010/main" val="2921747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09BB1F-C622-B7F2-1BB6-5BD84AB7D1AB}"/>
              </a:ext>
            </a:extLst>
          </p:cNvPr>
          <p:cNvSpPr txBox="1"/>
          <p:nvPr/>
        </p:nvSpPr>
        <p:spPr>
          <a:xfrm>
            <a:off x="5448300" y="1278244"/>
            <a:ext cx="3476216" cy="3108543"/>
          </a:xfrm>
          <a:prstGeom prst="rect">
            <a:avLst/>
          </a:prstGeom>
          <a:noFill/>
        </p:spPr>
        <p:txBody>
          <a:bodyPr wrap="square" rtlCol="0">
            <a:spAutoFit/>
          </a:bodyPr>
          <a:lstStyle/>
          <a:p>
            <a:pPr marL="285750" indent="-285750" algn="just">
              <a:buClr>
                <a:schemeClr val="bg1">
                  <a:lumMod val="75000"/>
                </a:schemeClr>
              </a:buClr>
              <a:buSzPct val="140000"/>
              <a:buFont typeface="Arial" panose="020B0604020202020204" pitchFamily="34" charset="0"/>
              <a:buChar char="•"/>
            </a:pPr>
            <a:r>
              <a:rPr lang="en-US" dirty="0">
                <a:solidFill>
                  <a:srgbClr val="134F5C"/>
                </a:solidFill>
              </a:rPr>
              <a:t>Most of the given variables don’t have any strong correlation with other variables</a:t>
            </a:r>
          </a:p>
          <a:p>
            <a:pPr marL="285750" indent="-285750" algn="just">
              <a:buClr>
                <a:schemeClr val="bg1">
                  <a:lumMod val="75000"/>
                </a:schemeClr>
              </a:buClr>
              <a:buSzPct val="140000"/>
              <a:buFont typeface="Arial" panose="020B0604020202020204" pitchFamily="34" charset="0"/>
              <a:buChar char="•"/>
            </a:pPr>
            <a:r>
              <a:rPr lang="en-US" dirty="0">
                <a:solidFill>
                  <a:srgbClr val="134F5C"/>
                </a:solidFill>
              </a:rPr>
              <a:t>diaBP and sysBP are moderately correlated</a:t>
            </a:r>
          </a:p>
          <a:p>
            <a:pPr marL="285750" indent="-285750" algn="just">
              <a:buClr>
                <a:schemeClr val="bg1">
                  <a:lumMod val="75000"/>
                </a:schemeClr>
              </a:buClr>
              <a:buSzPct val="140000"/>
              <a:buFont typeface="Arial" panose="020B0604020202020204" pitchFamily="34" charset="0"/>
              <a:buChar char="•"/>
            </a:pPr>
            <a:r>
              <a:rPr lang="en-US" dirty="0">
                <a:solidFill>
                  <a:srgbClr val="134F5C"/>
                </a:solidFill>
              </a:rPr>
              <a:t>sysBP is also moderately correlated with prevalentHyp i.e., Prevalent Hypertension</a:t>
            </a:r>
          </a:p>
          <a:p>
            <a:pPr marL="285750" indent="-285750" algn="just">
              <a:buClr>
                <a:schemeClr val="bg1">
                  <a:lumMod val="75000"/>
                </a:schemeClr>
              </a:buClr>
              <a:buSzPct val="140000"/>
              <a:buFont typeface="Arial" panose="020B0604020202020204" pitchFamily="34" charset="0"/>
              <a:buChar char="•"/>
            </a:pPr>
            <a:r>
              <a:rPr lang="en-US" dirty="0">
                <a:solidFill>
                  <a:srgbClr val="134F5C"/>
                </a:solidFill>
              </a:rPr>
              <a:t>Glucose is also moderately correlated to whether a patient is diabetic</a:t>
            </a:r>
          </a:p>
          <a:p>
            <a:pPr marL="285750" indent="-285750" algn="just">
              <a:buClr>
                <a:schemeClr val="bg1">
                  <a:lumMod val="75000"/>
                </a:schemeClr>
              </a:buClr>
              <a:buSzPct val="140000"/>
              <a:buFont typeface="Arial" panose="020B0604020202020204" pitchFamily="34" charset="0"/>
              <a:buChar char="•"/>
            </a:pPr>
            <a:r>
              <a:rPr lang="en-US" dirty="0">
                <a:solidFill>
                  <a:srgbClr val="134F5C"/>
                </a:solidFill>
              </a:rPr>
              <a:t>None of the independent variables is strongly correlated with the target variable</a:t>
            </a:r>
            <a:endParaRPr lang="en-IN" dirty="0">
              <a:solidFill>
                <a:srgbClr val="134F5C"/>
              </a:solidFill>
            </a:endParaRPr>
          </a:p>
          <a:p>
            <a:pPr marL="285750" indent="-285750" algn="just">
              <a:buClr>
                <a:schemeClr val="tx1"/>
              </a:buClr>
              <a:buFont typeface="Arial" panose="020B0604020202020204" pitchFamily="34" charset="0"/>
              <a:buChar char="•"/>
            </a:pPr>
            <a:endParaRPr lang="en-IN" dirty="0">
              <a:solidFill>
                <a:srgbClr val="134F5C"/>
              </a:solidFill>
            </a:endParaRPr>
          </a:p>
        </p:txBody>
      </p:sp>
      <p:sp>
        <p:nvSpPr>
          <p:cNvPr id="4" name="Title 2">
            <a:extLst>
              <a:ext uri="{FF2B5EF4-FFF2-40B4-BE49-F238E27FC236}">
                <a16:creationId xmlns:a16="http://schemas.microsoft.com/office/drawing/2014/main" id="{5AC6153E-63D9-B372-40EB-9FAEE8625D55}"/>
              </a:ext>
            </a:extLst>
          </p:cNvPr>
          <p:cNvSpPr txBox="1">
            <a:spLocks/>
          </p:cNvSpPr>
          <p:nvPr/>
        </p:nvSpPr>
        <p:spPr>
          <a:xfrm>
            <a:off x="2233424" y="268050"/>
            <a:ext cx="4677151" cy="6314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a:buClr>
                <a:schemeClr val="dk1"/>
              </a:buClr>
              <a:buSzPts val="2800"/>
              <a:buNone/>
              <a:defRPr sz="2800" b="1">
                <a:solidFill>
                  <a:schemeClr val="dk1"/>
                </a:solidFill>
                <a:latin typeface="Calibri" panose="020F0502020204030204" pitchFamily="34" charset="0"/>
                <a:cs typeface="Calibri" panose="020F0502020204030204" pitchFamily="34" charset="0"/>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pPr algn="ctr"/>
            <a:r>
              <a:rPr lang="en-IN" dirty="0">
                <a:latin typeface="Arial Black" panose="020B0A04020102020204" pitchFamily="34" charset="0"/>
              </a:rPr>
              <a:t>Correlation Heatmap</a:t>
            </a:r>
          </a:p>
        </p:txBody>
      </p:sp>
      <p:pic>
        <p:nvPicPr>
          <p:cNvPr id="10242" name="Picture 2">
            <a:extLst>
              <a:ext uri="{FF2B5EF4-FFF2-40B4-BE49-F238E27FC236}">
                <a16:creationId xmlns:a16="http://schemas.microsoft.com/office/drawing/2014/main" id="{DBBD4077-4042-52F6-6D08-9C285A8F77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0636"/>
            <a:ext cx="54483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441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4D8F6-4BA2-D8AF-D368-4D9ACC6ADB7A}"/>
              </a:ext>
            </a:extLst>
          </p:cNvPr>
          <p:cNvSpPr>
            <a:spLocks noGrp="1"/>
          </p:cNvSpPr>
          <p:nvPr>
            <p:ph type="title"/>
          </p:nvPr>
        </p:nvSpPr>
        <p:spPr>
          <a:xfrm>
            <a:off x="627511" y="357254"/>
            <a:ext cx="7747212" cy="572700"/>
          </a:xfrm>
          <a:noFill/>
          <a:ln>
            <a:noFill/>
          </a:ln>
        </p:spPr>
        <p:txBody>
          <a:bodyPr spcFirstLastPara="1" wrap="square" lIns="91425" tIns="91425" rIns="91425" bIns="91425" anchor="t" anchorCtr="0">
            <a:noAutofit/>
          </a:bodyPr>
          <a:lstStyle/>
          <a:p>
            <a:pPr algn="ctr"/>
            <a:r>
              <a:rPr lang="en-IN" b="1" dirty="0">
                <a:latin typeface="Arial Black" panose="020B0A04020102020204" pitchFamily="34" charset="0"/>
                <a:cs typeface="Calibri" panose="020F0502020204030204" pitchFamily="34" charset="0"/>
              </a:rPr>
              <a:t>Applying ML Algorithms</a:t>
            </a:r>
          </a:p>
        </p:txBody>
      </p:sp>
      <p:sp>
        <p:nvSpPr>
          <p:cNvPr id="3" name="Text Placeholder 2">
            <a:extLst>
              <a:ext uri="{FF2B5EF4-FFF2-40B4-BE49-F238E27FC236}">
                <a16:creationId xmlns:a16="http://schemas.microsoft.com/office/drawing/2014/main" id="{2EC7E9F8-4ED8-55F9-4CD0-A5EC9DC2D10B}"/>
              </a:ext>
            </a:extLst>
          </p:cNvPr>
          <p:cNvSpPr>
            <a:spLocks noGrp="1"/>
          </p:cNvSpPr>
          <p:nvPr>
            <p:ph type="body" idx="1"/>
          </p:nvPr>
        </p:nvSpPr>
        <p:spPr>
          <a:xfrm>
            <a:off x="240817" y="1513982"/>
            <a:ext cx="8520600" cy="3416400"/>
          </a:xfrm>
        </p:spPr>
        <p:txBody>
          <a:bodyPr/>
          <a:lstStyle/>
          <a:p>
            <a:pPr marL="114300" indent="0" algn="just">
              <a:buNone/>
            </a:pPr>
            <a:r>
              <a:rPr lang="en-US" dirty="0">
                <a:solidFill>
                  <a:schemeClr val="bg1">
                    <a:lumMod val="75000"/>
                  </a:schemeClr>
                </a:solidFill>
              </a:rPr>
              <a:t>Since we have to predict whether there is a 10-year risk of future coronary heart disease (CHD) or not, it is a classification problem, and we must use classification algorithms.</a:t>
            </a:r>
          </a:p>
          <a:p>
            <a:pPr marL="114300" indent="0" algn="just">
              <a:buNone/>
            </a:pPr>
            <a:r>
              <a:rPr lang="en-US" dirty="0">
                <a:solidFill>
                  <a:schemeClr val="bg1">
                    <a:lumMod val="75000"/>
                  </a:schemeClr>
                </a:solidFill>
              </a:rPr>
              <a:t>We have applied the following algorithms to our data :</a:t>
            </a:r>
          </a:p>
          <a:p>
            <a:pPr marL="114300" indent="0" algn="just">
              <a:buNone/>
            </a:pPr>
            <a:r>
              <a:rPr lang="en-US" dirty="0">
                <a:solidFill>
                  <a:schemeClr val="bg1">
                    <a:lumMod val="75000"/>
                  </a:schemeClr>
                </a:solidFill>
              </a:rPr>
              <a:t>Logistic Regression, Ridge Regularization, K neighbors Classifier, Decision Tree Classifier, Random Forest Classifier, Bagging Classifier, XGB Classifier, SVM Classifier</a:t>
            </a:r>
          </a:p>
          <a:p>
            <a:pPr marL="114300" indent="0">
              <a:buClr>
                <a:schemeClr val="tx1"/>
              </a:buClr>
              <a:buNone/>
            </a:pPr>
            <a:endParaRPr lang="en-US" dirty="0">
              <a:solidFill>
                <a:schemeClr val="bg1">
                  <a:lumMod val="75000"/>
                </a:schemeClr>
              </a:solidFill>
            </a:endParaRPr>
          </a:p>
        </p:txBody>
      </p:sp>
    </p:spTree>
    <p:extLst>
      <p:ext uri="{BB962C8B-B14F-4D97-AF65-F5344CB8AC3E}">
        <p14:creationId xmlns:p14="http://schemas.microsoft.com/office/powerpoint/2010/main" val="1142849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CA3F54-B16A-F29E-622D-CDD78066568B}"/>
              </a:ext>
            </a:extLst>
          </p:cNvPr>
          <p:cNvSpPr>
            <a:spLocks noGrp="1"/>
          </p:cNvSpPr>
          <p:nvPr>
            <p:ph type="title"/>
          </p:nvPr>
        </p:nvSpPr>
        <p:spPr>
          <a:xfrm>
            <a:off x="911978" y="270504"/>
            <a:ext cx="6876288" cy="572700"/>
          </a:xfrm>
          <a:noFill/>
          <a:ln>
            <a:noFill/>
          </a:ln>
        </p:spPr>
        <p:txBody>
          <a:bodyPr spcFirstLastPara="1" wrap="square" lIns="91425" tIns="91425" rIns="91425" bIns="91425" anchor="t" anchorCtr="0">
            <a:noAutofit/>
          </a:bodyPr>
          <a:lstStyle/>
          <a:p>
            <a:pPr algn="ctr"/>
            <a:r>
              <a:rPr lang="en-IN" b="1" dirty="0">
                <a:latin typeface="Arial Black" panose="020B0A04020102020204" pitchFamily="34" charset="0"/>
                <a:cs typeface="Calibri" panose="020F0502020204030204" pitchFamily="34" charset="0"/>
              </a:rPr>
              <a:t>Applying ML Algorithms</a:t>
            </a:r>
          </a:p>
        </p:txBody>
      </p:sp>
      <p:sp>
        <p:nvSpPr>
          <p:cNvPr id="5" name="TextBox 4">
            <a:extLst>
              <a:ext uri="{FF2B5EF4-FFF2-40B4-BE49-F238E27FC236}">
                <a16:creationId xmlns:a16="http://schemas.microsoft.com/office/drawing/2014/main" id="{FA3F6449-7E8C-FA01-1820-5319BA51B448}"/>
              </a:ext>
            </a:extLst>
          </p:cNvPr>
          <p:cNvSpPr txBox="1"/>
          <p:nvPr/>
        </p:nvSpPr>
        <p:spPr>
          <a:xfrm>
            <a:off x="311699" y="1143000"/>
            <a:ext cx="8201435" cy="369332"/>
          </a:xfrm>
          <a:prstGeom prst="rect">
            <a:avLst/>
          </a:prstGeom>
          <a:noFill/>
        </p:spPr>
        <p:txBody>
          <a:bodyPr wrap="square" rtlCol="0">
            <a:spAutoFit/>
          </a:bodyPr>
          <a:lstStyle/>
          <a:p>
            <a:pPr algn="just"/>
            <a:r>
              <a:rPr lang="en-US" sz="1800" dirty="0">
                <a:solidFill>
                  <a:schemeClr val="bg1"/>
                </a:solidFill>
              </a:rPr>
              <a:t>Applying supervised ML algorithms has following steps</a:t>
            </a:r>
            <a:endParaRPr lang="en-IN" sz="1800" dirty="0">
              <a:solidFill>
                <a:schemeClr val="bg1"/>
              </a:solidFill>
            </a:endParaRPr>
          </a:p>
        </p:txBody>
      </p:sp>
      <p:sp>
        <p:nvSpPr>
          <p:cNvPr id="6" name="Rectangle: Rounded Corners 5">
            <a:extLst>
              <a:ext uri="{FF2B5EF4-FFF2-40B4-BE49-F238E27FC236}">
                <a16:creationId xmlns:a16="http://schemas.microsoft.com/office/drawing/2014/main" id="{D3846DD6-5538-4DDB-3F34-764AF9E5843A}"/>
              </a:ext>
            </a:extLst>
          </p:cNvPr>
          <p:cNvSpPr/>
          <p:nvPr/>
        </p:nvSpPr>
        <p:spPr>
          <a:xfrm>
            <a:off x="1727947" y="1768288"/>
            <a:ext cx="5244353" cy="437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Preparing data for model</a:t>
            </a:r>
            <a:endParaRPr lang="en-IN" dirty="0"/>
          </a:p>
        </p:txBody>
      </p:sp>
      <p:sp>
        <p:nvSpPr>
          <p:cNvPr id="7" name="Rectangle: Rounded Corners 6">
            <a:extLst>
              <a:ext uri="{FF2B5EF4-FFF2-40B4-BE49-F238E27FC236}">
                <a16:creationId xmlns:a16="http://schemas.microsoft.com/office/drawing/2014/main" id="{C887DBED-3F28-B1B1-B556-22A901410A46}"/>
              </a:ext>
            </a:extLst>
          </p:cNvPr>
          <p:cNvSpPr/>
          <p:nvPr/>
        </p:nvSpPr>
        <p:spPr>
          <a:xfrm>
            <a:off x="1727947" y="2716074"/>
            <a:ext cx="5244353" cy="437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model and Hyperparameter tuning</a:t>
            </a:r>
            <a:endParaRPr lang="en-IN" dirty="0"/>
          </a:p>
        </p:txBody>
      </p:sp>
      <p:sp>
        <p:nvSpPr>
          <p:cNvPr id="8" name="Rectangle: Rounded Corners 7">
            <a:extLst>
              <a:ext uri="{FF2B5EF4-FFF2-40B4-BE49-F238E27FC236}">
                <a16:creationId xmlns:a16="http://schemas.microsoft.com/office/drawing/2014/main" id="{E89A9D35-881F-5828-5C31-8DA634EC761D}"/>
              </a:ext>
            </a:extLst>
          </p:cNvPr>
          <p:cNvSpPr/>
          <p:nvPr/>
        </p:nvSpPr>
        <p:spPr>
          <a:xfrm>
            <a:off x="1727946" y="3663860"/>
            <a:ext cx="5244353" cy="437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Evaluating model on test data</a:t>
            </a:r>
            <a:endParaRPr lang="en-IN" dirty="0"/>
          </a:p>
        </p:txBody>
      </p:sp>
      <p:sp>
        <p:nvSpPr>
          <p:cNvPr id="9" name="Arrow: Down 8">
            <a:extLst>
              <a:ext uri="{FF2B5EF4-FFF2-40B4-BE49-F238E27FC236}">
                <a16:creationId xmlns:a16="http://schemas.microsoft.com/office/drawing/2014/main" id="{67EBDC30-16E2-1E77-CF7E-162E2DD9F265}"/>
              </a:ext>
            </a:extLst>
          </p:cNvPr>
          <p:cNvSpPr/>
          <p:nvPr/>
        </p:nvSpPr>
        <p:spPr>
          <a:xfrm>
            <a:off x="4222375" y="2205318"/>
            <a:ext cx="255494" cy="510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2FE81331-CDF3-4A9D-592E-94755C2186D3}"/>
              </a:ext>
            </a:extLst>
          </p:cNvPr>
          <p:cNvSpPr/>
          <p:nvPr/>
        </p:nvSpPr>
        <p:spPr>
          <a:xfrm>
            <a:off x="4222375" y="3153104"/>
            <a:ext cx="255494" cy="510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3458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id="{14854E05-9BD5-D360-4477-6EA99B72FDFF}"/>
              </a:ext>
            </a:extLst>
          </p:cNvPr>
          <p:cNvSpPr txBox="1"/>
          <p:nvPr/>
        </p:nvSpPr>
        <p:spPr>
          <a:xfrm>
            <a:off x="3561128" y="524799"/>
            <a:ext cx="1736374" cy="523220"/>
          </a:xfrm>
          <a:prstGeom prst="rect">
            <a:avLst/>
          </a:prstGeom>
          <a:noFill/>
        </p:spPr>
        <p:txBody>
          <a:bodyPr wrap="none" rtlCol="0">
            <a:spAutoFit/>
          </a:bodyPr>
          <a:lstStyle/>
          <a:p>
            <a:pPr algn="ctr"/>
            <a:r>
              <a:rPr lang="en-IN" sz="2800" b="1" dirty="0">
                <a:solidFill>
                  <a:schemeClr val="dk1"/>
                </a:solidFill>
                <a:latin typeface="Arial Black" panose="020B0A04020102020204" pitchFamily="34" charset="0"/>
              </a:rPr>
              <a:t>Content</a:t>
            </a:r>
            <a:endParaRPr lang="en-IN" sz="3200" b="1" dirty="0">
              <a:solidFill>
                <a:schemeClr val="dk1"/>
              </a:solidFill>
              <a:latin typeface="Arial Black" panose="020B0A04020102020204" pitchFamily="34" charset="0"/>
            </a:endParaRPr>
          </a:p>
        </p:txBody>
      </p:sp>
      <p:sp>
        <p:nvSpPr>
          <p:cNvPr id="5" name="TextBox 4">
            <a:extLst>
              <a:ext uri="{FF2B5EF4-FFF2-40B4-BE49-F238E27FC236}">
                <a16:creationId xmlns:a16="http://schemas.microsoft.com/office/drawing/2014/main" id="{637B7C12-C16F-A8DA-7788-F9A43D7A7E7D}"/>
              </a:ext>
            </a:extLst>
          </p:cNvPr>
          <p:cNvSpPr txBox="1"/>
          <p:nvPr/>
        </p:nvSpPr>
        <p:spPr>
          <a:xfrm>
            <a:off x="414528" y="1624801"/>
            <a:ext cx="5518336" cy="3262432"/>
          </a:xfrm>
          <a:prstGeom prst="rect">
            <a:avLst/>
          </a:prstGeom>
          <a:noFill/>
        </p:spPr>
        <p:txBody>
          <a:bodyPr wrap="square" rtlCol="0">
            <a:spAutoFit/>
          </a:bodyPr>
          <a:lstStyle/>
          <a:p>
            <a:pPr marL="457200" indent="-457200">
              <a:buClr>
                <a:srgbClr val="C00000"/>
              </a:buClr>
              <a:buFont typeface="+mj-lt"/>
              <a:buAutoNum type="arabicPeriod"/>
            </a:pPr>
            <a:r>
              <a:rPr lang="en-IN" sz="2400" dirty="0">
                <a:solidFill>
                  <a:srgbClr val="134F5C"/>
                </a:solidFill>
              </a:rPr>
              <a:t>Abstract</a:t>
            </a:r>
          </a:p>
          <a:p>
            <a:pPr marL="457200" indent="-457200">
              <a:buClr>
                <a:srgbClr val="C00000"/>
              </a:buClr>
              <a:buFont typeface="+mj-lt"/>
              <a:buAutoNum type="arabicPeriod"/>
            </a:pPr>
            <a:r>
              <a:rPr lang="en-IN" sz="2400" dirty="0">
                <a:solidFill>
                  <a:srgbClr val="134F5C"/>
                </a:solidFill>
              </a:rPr>
              <a:t>Data Summary</a:t>
            </a:r>
          </a:p>
          <a:p>
            <a:pPr marL="457200" indent="-457200">
              <a:buClr>
                <a:srgbClr val="C00000"/>
              </a:buClr>
              <a:buFont typeface="+mj-lt"/>
              <a:buAutoNum type="arabicPeriod"/>
            </a:pPr>
            <a:r>
              <a:rPr lang="en-IN" sz="2400" dirty="0">
                <a:solidFill>
                  <a:srgbClr val="134F5C"/>
                </a:solidFill>
              </a:rPr>
              <a:t>Exploratory Data Analysis</a:t>
            </a:r>
          </a:p>
          <a:p>
            <a:pPr marL="457200" indent="-457200">
              <a:buClr>
                <a:srgbClr val="C00000"/>
              </a:buClr>
              <a:buFont typeface="+mj-lt"/>
              <a:buAutoNum type="arabicPeriod"/>
            </a:pPr>
            <a:r>
              <a:rPr lang="en-IN" sz="2400" dirty="0">
                <a:solidFill>
                  <a:srgbClr val="134F5C"/>
                </a:solidFill>
              </a:rPr>
              <a:t>Modelling</a:t>
            </a:r>
          </a:p>
          <a:p>
            <a:pPr marL="457200" indent="-457200">
              <a:buClr>
                <a:srgbClr val="C00000"/>
              </a:buClr>
              <a:buFont typeface="+mj-lt"/>
              <a:buAutoNum type="arabicPeriod"/>
            </a:pPr>
            <a:r>
              <a:rPr lang="en-IN" sz="2400" dirty="0">
                <a:solidFill>
                  <a:srgbClr val="134F5C"/>
                </a:solidFill>
              </a:rPr>
              <a:t>Hyperparameter tunning </a:t>
            </a:r>
          </a:p>
          <a:p>
            <a:pPr marL="457200" indent="-457200">
              <a:buClr>
                <a:srgbClr val="C00000"/>
              </a:buClr>
              <a:buFont typeface="+mj-lt"/>
              <a:buAutoNum type="arabicPeriod"/>
            </a:pPr>
            <a:r>
              <a:rPr lang="en-IN" sz="2400" dirty="0">
                <a:solidFill>
                  <a:srgbClr val="134F5C"/>
                </a:solidFill>
              </a:rPr>
              <a:t>Handling imbalanced dataset</a:t>
            </a:r>
          </a:p>
          <a:p>
            <a:pPr marL="457200" indent="-457200">
              <a:buClr>
                <a:srgbClr val="C00000"/>
              </a:buClr>
              <a:buFont typeface="+mj-lt"/>
              <a:buAutoNum type="arabicPeriod"/>
            </a:pPr>
            <a:r>
              <a:rPr lang="en-IN" sz="2400" dirty="0">
                <a:solidFill>
                  <a:srgbClr val="134F5C"/>
                </a:solidFill>
              </a:rPr>
              <a:t>Comparing different models</a:t>
            </a:r>
          </a:p>
          <a:p>
            <a:pPr marL="457200" indent="-457200">
              <a:buClr>
                <a:srgbClr val="C00000"/>
              </a:buClr>
              <a:buFont typeface="+mj-lt"/>
              <a:buAutoNum type="arabicPeriod"/>
            </a:pPr>
            <a:r>
              <a:rPr lang="en-IN" sz="2400" dirty="0">
                <a:solidFill>
                  <a:srgbClr val="134F5C"/>
                </a:solidFill>
              </a:rPr>
              <a:t>Conclusion</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A1867A-3B19-A791-7B3F-192704DC979A}"/>
              </a:ext>
            </a:extLst>
          </p:cNvPr>
          <p:cNvSpPr txBox="1"/>
          <p:nvPr/>
        </p:nvSpPr>
        <p:spPr>
          <a:xfrm>
            <a:off x="528357" y="240679"/>
            <a:ext cx="8488052" cy="6297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buClr>
                <a:schemeClr val="dk1"/>
              </a:buClr>
              <a:buSzPts val="2800"/>
              <a:buNone/>
              <a:defRPr sz="2800" b="1">
                <a:solidFill>
                  <a:schemeClr val="dk1"/>
                </a:solidFill>
                <a:latin typeface="Calibri" panose="020F0502020204030204" pitchFamily="34" charset="0"/>
                <a:cs typeface="Calibri" panose="020F0502020204030204" pitchFamily="34" charset="0"/>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pPr algn="ctr"/>
            <a:r>
              <a:rPr lang="en-IN" sz="2400" dirty="0">
                <a:latin typeface="Arial Black" panose="020B0A04020102020204" pitchFamily="34" charset="0"/>
              </a:rPr>
              <a:t>TRAINING AND HYPERPARAMETER TUNING</a:t>
            </a:r>
          </a:p>
        </p:txBody>
      </p:sp>
      <p:sp>
        <p:nvSpPr>
          <p:cNvPr id="4" name="TextBox 3">
            <a:extLst>
              <a:ext uri="{FF2B5EF4-FFF2-40B4-BE49-F238E27FC236}">
                <a16:creationId xmlns:a16="http://schemas.microsoft.com/office/drawing/2014/main" id="{E969374A-E12D-758B-FEF5-C001B4570A47}"/>
              </a:ext>
            </a:extLst>
          </p:cNvPr>
          <p:cNvSpPr txBox="1"/>
          <p:nvPr/>
        </p:nvSpPr>
        <p:spPr>
          <a:xfrm>
            <a:off x="892255" y="1806150"/>
            <a:ext cx="7786525" cy="1354217"/>
          </a:xfrm>
          <a:prstGeom prst="rect">
            <a:avLst/>
          </a:prstGeom>
          <a:noFill/>
        </p:spPr>
        <p:txBody>
          <a:bodyPr wrap="square" rtlCol="0">
            <a:spAutoFit/>
          </a:bodyPr>
          <a:lstStyle/>
          <a:p>
            <a:pPr algn="l" fontAlgn="base"/>
            <a:r>
              <a:rPr lang="en-US" sz="1800" b="1" i="0" dirty="0">
                <a:solidFill>
                  <a:schemeClr val="tx1"/>
                </a:solidFill>
                <a:effectLst/>
                <a:latin typeface="+mn-lt"/>
              </a:rPr>
              <a:t>Grid search</a:t>
            </a:r>
          </a:p>
          <a:p>
            <a:pPr algn="just" fontAlgn="base"/>
            <a:r>
              <a:rPr lang="en-US" sz="1600" i="0" dirty="0">
                <a:solidFill>
                  <a:schemeClr val="bg1">
                    <a:lumMod val="75000"/>
                  </a:schemeClr>
                </a:solidFill>
                <a:effectLst/>
                <a:latin typeface="+mn-lt"/>
              </a:rPr>
              <a:t>Grid search is arguably the most basic hyperparameter tuning method. With this technique, we simply build a model for each possible combination of all of the hyperparameter values provided, evaluating each model, and selecting the architecture which produces the best results.</a:t>
            </a:r>
          </a:p>
        </p:txBody>
      </p:sp>
      <p:sp>
        <p:nvSpPr>
          <p:cNvPr id="8" name="TextBox 7">
            <a:extLst>
              <a:ext uri="{FF2B5EF4-FFF2-40B4-BE49-F238E27FC236}">
                <a16:creationId xmlns:a16="http://schemas.microsoft.com/office/drawing/2014/main" id="{70D9F62B-D9F5-DE7C-8B39-976AE4B3377C}"/>
              </a:ext>
            </a:extLst>
          </p:cNvPr>
          <p:cNvSpPr txBox="1"/>
          <p:nvPr/>
        </p:nvSpPr>
        <p:spPr>
          <a:xfrm>
            <a:off x="869795" y="3428183"/>
            <a:ext cx="7899894" cy="1107996"/>
          </a:xfrm>
          <a:prstGeom prst="rect">
            <a:avLst/>
          </a:prstGeom>
          <a:noFill/>
        </p:spPr>
        <p:txBody>
          <a:bodyPr wrap="square">
            <a:spAutoFit/>
          </a:bodyPr>
          <a:lstStyle/>
          <a:p>
            <a:pPr algn="l" fontAlgn="base"/>
            <a:r>
              <a:rPr lang="en-US" sz="1800" b="1" i="0" dirty="0">
                <a:solidFill>
                  <a:schemeClr val="tx1"/>
                </a:solidFill>
                <a:effectLst/>
                <a:latin typeface="+mn-lt"/>
              </a:rPr>
              <a:t>Random Search</a:t>
            </a:r>
          </a:p>
          <a:p>
            <a:pPr algn="just" fontAlgn="base"/>
            <a:r>
              <a:rPr lang="en-US" sz="1600" i="0" dirty="0">
                <a:solidFill>
                  <a:schemeClr val="bg1">
                    <a:lumMod val="75000"/>
                  </a:schemeClr>
                </a:solidFill>
                <a:effectLst/>
                <a:latin typeface="+mn-lt"/>
              </a:rPr>
              <a:t>Random search differs from grid search in that we longer provide a discrete set of values to explore for each hyperparameter; rather, we provide a statistical distribution for each hyperparameter from which values may be randomly sampled.</a:t>
            </a:r>
          </a:p>
        </p:txBody>
      </p:sp>
      <p:sp>
        <p:nvSpPr>
          <p:cNvPr id="11" name="TextBox 10">
            <a:extLst>
              <a:ext uri="{FF2B5EF4-FFF2-40B4-BE49-F238E27FC236}">
                <a16:creationId xmlns:a16="http://schemas.microsoft.com/office/drawing/2014/main" id="{57FFC805-39A4-68B5-E9F6-98930C587170}"/>
              </a:ext>
            </a:extLst>
          </p:cNvPr>
          <p:cNvSpPr txBox="1"/>
          <p:nvPr/>
        </p:nvSpPr>
        <p:spPr>
          <a:xfrm>
            <a:off x="892255" y="1045891"/>
            <a:ext cx="7678721" cy="584775"/>
          </a:xfrm>
          <a:prstGeom prst="rect">
            <a:avLst/>
          </a:prstGeom>
          <a:noFill/>
        </p:spPr>
        <p:txBody>
          <a:bodyPr wrap="square" rtlCol="0">
            <a:spAutoFit/>
          </a:bodyPr>
          <a:lstStyle/>
          <a:p>
            <a:pPr algn="just"/>
            <a:r>
              <a:rPr lang="en-IN" sz="1600" dirty="0">
                <a:solidFill>
                  <a:schemeClr val="bg1">
                    <a:lumMod val="75000"/>
                  </a:schemeClr>
                </a:solidFill>
                <a:latin typeface="+mn-lt"/>
              </a:rPr>
              <a:t>We have trained different ML models and performed hyperparameter tuning using Grid Search CV and Random Search.</a:t>
            </a:r>
          </a:p>
        </p:txBody>
      </p:sp>
    </p:spTree>
    <p:extLst>
      <p:ext uri="{BB962C8B-B14F-4D97-AF65-F5344CB8AC3E}">
        <p14:creationId xmlns:p14="http://schemas.microsoft.com/office/powerpoint/2010/main" val="3578140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7240F2-AD9E-7946-3E27-B013EAC6D656}"/>
              </a:ext>
            </a:extLst>
          </p:cNvPr>
          <p:cNvSpPr>
            <a:spLocks noGrp="1"/>
          </p:cNvSpPr>
          <p:nvPr>
            <p:ph type="title"/>
          </p:nvPr>
        </p:nvSpPr>
        <p:spPr>
          <a:xfrm>
            <a:off x="1058517" y="178289"/>
            <a:ext cx="7253792" cy="572700"/>
          </a:xfrm>
          <a:noFill/>
          <a:ln>
            <a:noFill/>
          </a:ln>
        </p:spPr>
        <p:txBody>
          <a:bodyPr spcFirstLastPara="1" wrap="square" lIns="91425" tIns="91425" rIns="91425" bIns="91425" anchor="t" anchorCtr="0">
            <a:noAutofit/>
          </a:bodyPr>
          <a:lstStyle/>
          <a:p>
            <a:pPr algn="ctr"/>
            <a:r>
              <a:rPr lang="en-IN" b="1" dirty="0">
                <a:latin typeface="Arial Black" panose="020B0A04020102020204" pitchFamily="34" charset="0"/>
                <a:cs typeface="Calibri" panose="020F0502020204030204" pitchFamily="34" charset="0"/>
              </a:rPr>
              <a:t>Model training and validation</a:t>
            </a:r>
          </a:p>
        </p:txBody>
      </p:sp>
      <p:graphicFrame>
        <p:nvGraphicFramePr>
          <p:cNvPr id="5" name="Table 5">
            <a:extLst>
              <a:ext uri="{FF2B5EF4-FFF2-40B4-BE49-F238E27FC236}">
                <a16:creationId xmlns:a16="http://schemas.microsoft.com/office/drawing/2014/main" id="{F01B01E0-2F15-CD19-6F5A-A3C69CF24FF9}"/>
              </a:ext>
            </a:extLst>
          </p:cNvPr>
          <p:cNvGraphicFramePr>
            <a:graphicFrameLocks noGrp="1"/>
          </p:cNvGraphicFramePr>
          <p:nvPr>
            <p:extLst>
              <p:ext uri="{D42A27DB-BD31-4B8C-83A1-F6EECF244321}">
                <p14:modId xmlns:p14="http://schemas.microsoft.com/office/powerpoint/2010/main" val="2947215620"/>
              </p:ext>
            </p:extLst>
          </p:nvPr>
        </p:nvGraphicFramePr>
        <p:xfrm>
          <a:off x="514341" y="1101090"/>
          <a:ext cx="8115317" cy="2941320"/>
        </p:xfrm>
        <a:graphic>
          <a:graphicData uri="http://schemas.openxmlformats.org/drawingml/2006/table">
            <a:tbl>
              <a:tblPr firstRow="1" bandRow="1">
                <a:tableStyleId>{5C22544A-7EE6-4342-B048-85BDC9FD1C3A}</a:tableStyleId>
              </a:tblPr>
              <a:tblGrid>
                <a:gridCol w="1444610">
                  <a:extLst>
                    <a:ext uri="{9D8B030D-6E8A-4147-A177-3AD203B41FA5}">
                      <a16:colId xmlns:a16="http://schemas.microsoft.com/office/drawing/2014/main" val="3096833913"/>
                    </a:ext>
                  </a:extLst>
                </a:gridCol>
                <a:gridCol w="1630471">
                  <a:extLst>
                    <a:ext uri="{9D8B030D-6E8A-4147-A177-3AD203B41FA5}">
                      <a16:colId xmlns:a16="http://schemas.microsoft.com/office/drawing/2014/main" val="2392204775"/>
                    </a:ext>
                  </a:extLst>
                </a:gridCol>
                <a:gridCol w="1779294">
                  <a:extLst>
                    <a:ext uri="{9D8B030D-6E8A-4147-A177-3AD203B41FA5}">
                      <a16:colId xmlns:a16="http://schemas.microsoft.com/office/drawing/2014/main" val="292850554"/>
                    </a:ext>
                  </a:extLst>
                </a:gridCol>
                <a:gridCol w="1630471">
                  <a:extLst>
                    <a:ext uri="{9D8B030D-6E8A-4147-A177-3AD203B41FA5}">
                      <a16:colId xmlns:a16="http://schemas.microsoft.com/office/drawing/2014/main" val="2340432700"/>
                    </a:ext>
                  </a:extLst>
                </a:gridCol>
                <a:gridCol w="1630471">
                  <a:extLst>
                    <a:ext uri="{9D8B030D-6E8A-4147-A177-3AD203B41FA5}">
                      <a16:colId xmlns:a16="http://schemas.microsoft.com/office/drawing/2014/main" val="3073685731"/>
                    </a:ext>
                  </a:extLst>
                </a:gridCol>
              </a:tblGrid>
              <a:tr h="268506">
                <a:tc>
                  <a:txBody>
                    <a:bodyPr/>
                    <a:lstStyle/>
                    <a:p>
                      <a:pPr algn="ctr"/>
                      <a:r>
                        <a:rPr lang="en-IN" sz="1200" dirty="0">
                          <a:solidFill>
                            <a:schemeClr val="tx2">
                              <a:lumMod val="10000"/>
                            </a:schemeClr>
                          </a:solidFill>
                        </a:rPr>
                        <a:t>Model</a:t>
                      </a:r>
                    </a:p>
                  </a:txBody>
                  <a:tcPr anchor="ctr"/>
                </a:tc>
                <a:tc>
                  <a:txBody>
                    <a:bodyPr/>
                    <a:lstStyle/>
                    <a:p>
                      <a:pPr algn="ctr"/>
                      <a:r>
                        <a:rPr lang="en-IN" sz="1200" dirty="0">
                          <a:solidFill>
                            <a:schemeClr val="tx2">
                              <a:lumMod val="10000"/>
                            </a:schemeClr>
                          </a:solidFill>
                        </a:rPr>
                        <a:t>Recall Score</a:t>
                      </a:r>
                    </a:p>
                  </a:txBody>
                  <a:tcPr anchor="ctr"/>
                </a:tc>
                <a:tc>
                  <a:txBody>
                    <a:bodyPr/>
                    <a:lstStyle/>
                    <a:p>
                      <a:pPr algn="ctr"/>
                      <a:r>
                        <a:rPr lang="en-IN" sz="1200" dirty="0">
                          <a:solidFill>
                            <a:schemeClr val="tx2">
                              <a:lumMod val="10000"/>
                            </a:schemeClr>
                          </a:solidFill>
                        </a:rPr>
                        <a:t>Precision</a:t>
                      </a:r>
                    </a:p>
                  </a:txBody>
                  <a:tcPr anchor="ctr"/>
                </a:tc>
                <a:tc>
                  <a:txBody>
                    <a:bodyPr/>
                    <a:lstStyle/>
                    <a:p>
                      <a:pPr algn="ctr"/>
                      <a:r>
                        <a:rPr lang="en-IN" sz="1200" dirty="0">
                          <a:solidFill>
                            <a:schemeClr val="tx2">
                              <a:lumMod val="10000"/>
                            </a:schemeClr>
                          </a:solidFill>
                        </a:rPr>
                        <a:t>F1-</a:t>
                      </a:r>
                    </a:p>
                    <a:p>
                      <a:pPr algn="ctr"/>
                      <a:r>
                        <a:rPr lang="en-IN" sz="1200" dirty="0">
                          <a:solidFill>
                            <a:schemeClr val="tx2">
                              <a:lumMod val="10000"/>
                            </a:schemeClr>
                          </a:solidFill>
                        </a:rPr>
                        <a:t>Score</a:t>
                      </a:r>
                    </a:p>
                  </a:txBody>
                  <a:tcPr anchor="ctr"/>
                </a:tc>
                <a:tc>
                  <a:txBody>
                    <a:bodyPr/>
                    <a:lstStyle/>
                    <a:p>
                      <a:pPr algn="ctr"/>
                      <a:r>
                        <a:rPr lang="en-IN" sz="1200" dirty="0">
                          <a:solidFill>
                            <a:schemeClr val="tx2">
                              <a:lumMod val="10000"/>
                            </a:schemeClr>
                          </a:solidFill>
                        </a:rPr>
                        <a:t>Test</a:t>
                      </a:r>
                    </a:p>
                    <a:p>
                      <a:pPr algn="ctr"/>
                      <a:r>
                        <a:rPr lang="en-IN" sz="1200" dirty="0">
                          <a:solidFill>
                            <a:schemeClr val="tx2">
                              <a:lumMod val="10000"/>
                            </a:schemeClr>
                          </a:solidFill>
                        </a:rPr>
                        <a:t>Roc – </a:t>
                      </a:r>
                      <a:r>
                        <a:rPr lang="en-IN" sz="1200" dirty="0" err="1">
                          <a:solidFill>
                            <a:schemeClr val="tx2">
                              <a:lumMod val="10000"/>
                            </a:schemeClr>
                          </a:solidFill>
                        </a:rPr>
                        <a:t>Auc</a:t>
                      </a:r>
                      <a:r>
                        <a:rPr lang="en-IN" sz="1200" dirty="0">
                          <a:solidFill>
                            <a:schemeClr val="tx2">
                              <a:lumMod val="10000"/>
                            </a:schemeClr>
                          </a:solidFill>
                        </a:rPr>
                        <a:t> score</a:t>
                      </a:r>
                    </a:p>
                  </a:txBody>
                  <a:tcPr anchor="ctr"/>
                </a:tc>
                <a:extLst>
                  <a:ext uri="{0D108BD9-81ED-4DB2-BD59-A6C34878D82A}">
                    <a16:rowId xmlns:a16="http://schemas.microsoft.com/office/drawing/2014/main" val="3845064292"/>
                  </a:ext>
                </a:extLst>
              </a:tr>
              <a:tr h="333473">
                <a:tc>
                  <a:txBody>
                    <a:bodyPr/>
                    <a:lstStyle/>
                    <a:p>
                      <a:r>
                        <a:rPr lang="en-IN" sz="1100" dirty="0">
                          <a:solidFill>
                            <a:schemeClr val="tx2">
                              <a:lumMod val="10000"/>
                            </a:schemeClr>
                          </a:solidFill>
                        </a:rPr>
                        <a:t>Logistic</a:t>
                      </a:r>
                    </a:p>
                    <a:p>
                      <a:r>
                        <a:rPr lang="en-IN" sz="1100" dirty="0">
                          <a:solidFill>
                            <a:schemeClr val="tx2">
                              <a:lumMod val="10000"/>
                            </a:schemeClr>
                          </a:solidFill>
                        </a:rPr>
                        <a:t>Regression</a:t>
                      </a:r>
                    </a:p>
                  </a:txBody>
                  <a:tcPr anchor="ctr"/>
                </a:tc>
                <a:tc>
                  <a:txBody>
                    <a:bodyPr/>
                    <a:lstStyle/>
                    <a:p>
                      <a:pPr marR="0" algn="ctr" rtl="0">
                        <a:lnSpc>
                          <a:spcPct val="100000"/>
                        </a:lnSpc>
                        <a:spcBef>
                          <a:spcPts val="0"/>
                        </a:spcBef>
                        <a:spcAft>
                          <a:spcPts val="0"/>
                        </a:spcAft>
                        <a:buClr>
                          <a:srgbClr val="000000"/>
                        </a:buClr>
                        <a:buFont typeface="Arial"/>
                      </a:pPr>
                      <a:r>
                        <a:rPr lang="en-IN" sz="1100" b="0" u="none" strike="noStrike" cap="none" dirty="0">
                          <a:solidFill>
                            <a:schemeClr val="tx2">
                              <a:lumMod val="10000"/>
                            </a:schemeClr>
                          </a:solidFill>
                          <a:effectLst/>
                          <a:sym typeface="Arial"/>
                        </a:rPr>
                        <a:t>0.088</a:t>
                      </a:r>
                      <a:endParaRPr lang="en-IN" sz="1100" b="0" i="0" u="none" strike="noStrike" cap="none" dirty="0">
                        <a:solidFill>
                          <a:schemeClr val="tx2">
                            <a:lumMod val="10000"/>
                          </a:schemeClr>
                        </a:solidFill>
                        <a:effectLst/>
                        <a:latin typeface="+mn-lt"/>
                        <a:ea typeface="+mn-ea"/>
                        <a:cs typeface="+mn-cs"/>
                        <a:sym typeface="Arial"/>
                      </a:endParaRPr>
                    </a:p>
                  </a:txBody>
                  <a:tcPr anchor="ctr"/>
                </a:tc>
                <a:tc>
                  <a:txBody>
                    <a:bodyPr/>
                    <a:lstStyle/>
                    <a:p>
                      <a:pPr marR="0" algn="ctr" rtl="0">
                        <a:lnSpc>
                          <a:spcPct val="100000"/>
                        </a:lnSpc>
                        <a:spcBef>
                          <a:spcPts val="0"/>
                        </a:spcBef>
                        <a:spcAft>
                          <a:spcPts val="0"/>
                        </a:spcAft>
                        <a:buClr>
                          <a:srgbClr val="000000"/>
                        </a:buClr>
                        <a:buFont typeface="Arial"/>
                      </a:pPr>
                      <a:r>
                        <a:rPr lang="en-IN" sz="1100" b="0" u="none" strike="noStrike" cap="none" dirty="0">
                          <a:solidFill>
                            <a:schemeClr val="tx2">
                              <a:lumMod val="10000"/>
                            </a:schemeClr>
                          </a:solidFill>
                          <a:effectLst/>
                          <a:sym typeface="Arial"/>
                        </a:rPr>
                        <a:t>0.6</a:t>
                      </a:r>
                      <a:endParaRPr lang="en-IN" sz="1100" b="0" i="0" u="none" strike="noStrike" cap="none" dirty="0">
                        <a:solidFill>
                          <a:schemeClr val="tx2">
                            <a:lumMod val="10000"/>
                          </a:schemeClr>
                        </a:solidFill>
                        <a:effectLst/>
                        <a:latin typeface="+mn-lt"/>
                        <a:ea typeface="+mn-ea"/>
                        <a:cs typeface="+mn-cs"/>
                        <a:sym typeface="Arial"/>
                      </a:endParaRPr>
                    </a:p>
                  </a:txBody>
                  <a:tcPr anchor="ctr"/>
                </a:tc>
                <a:tc>
                  <a:txBody>
                    <a:bodyPr/>
                    <a:lstStyle/>
                    <a:p>
                      <a:pPr marR="0" algn="ctr" rtl="0">
                        <a:lnSpc>
                          <a:spcPct val="100000"/>
                        </a:lnSpc>
                        <a:spcBef>
                          <a:spcPts val="0"/>
                        </a:spcBef>
                        <a:spcAft>
                          <a:spcPts val="0"/>
                        </a:spcAft>
                        <a:buClr>
                          <a:srgbClr val="000000"/>
                        </a:buClr>
                        <a:buFont typeface="Arial"/>
                      </a:pPr>
                      <a:r>
                        <a:rPr lang="en-IN" sz="1100" b="0" u="none" strike="noStrike" cap="none" dirty="0">
                          <a:solidFill>
                            <a:schemeClr val="tx2">
                              <a:lumMod val="10000"/>
                            </a:schemeClr>
                          </a:solidFill>
                          <a:effectLst/>
                          <a:sym typeface="Arial"/>
                        </a:rPr>
                        <a:t>0.15</a:t>
                      </a:r>
                      <a:endParaRPr lang="en-IN" sz="1100" b="0" i="0" u="none" strike="noStrike" cap="none" dirty="0">
                        <a:solidFill>
                          <a:schemeClr val="tx2">
                            <a:lumMod val="10000"/>
                          </a:schemeClr>
                        </a:solidFill>
                        <a:effectLst/>
                        <a:latin typeface="+mn-lt"/>
                        <a:ea typeface="+mn-ea"/>
                        <a:cs typeface="+mn-cs"/>
                        <a:sym typeface="Arial"/>
                      </a:endParaRPr>
                    </a:p>
                  </a:txBody>
                  <a:tcPr anchor="ctr"/>
                </a:tc>
                <a:tc>
                  <a:txBody>
                    <a:bodyPr/>
                    <a:lstStyle/>
                    <a:p>
                      <a:pPr marR="0" algn="ctr" rtl="0">
                        <a:lnSpc>
                          <a:spcPct val="100000"/>
                        </a:lnSpc>
                        <a:spcBef>
                          <a:spcPts val="0"/>
                        </a:spcBef>
                        <a:spcAft>
                          <a:spcPts val="0"/>
                        </a:spcAft>
                        <a:buClr>
                          <a:srgbClr val="000000"/>
                        </a:buClr>
                        <a:buFont typeface="Arial"/>
                      </a:pPr>
                      <a:r>
                        <a:rPr lang="en-IN" sz="1100" b="0" u="none" strike="noStrike" cap="none" dirty="0">
                          <a:solidFill>
                            <a:schemeClr val="tx2">
                              <a:lumMod val="10000"/>
                            </a:schemeClr>
                          </a:solidFill>
                          <a:effectLst/>
                          <a:sym typeface="Arial"/>
                        </a:rPr>
                        <a:t>0.53</a:t>
                      </a:r>
                      <a:endParaRPr lang="en-IN" sz="1100" b="0" i="0" u="none" strike="noStrike" cap="none" dirty="0">
                        <a:solidFill>
                          <a:schemeClr val="tx2">
                            <a:lumMod val="10000"/>
                          </a:schemeClr>
                        </a:solidFill>
                        <a:effectLst/>
                        <a:latin typeface="+mn-lt"/>
                        <a:ea typeface="+mn-ea"/>
                        <a:cs typeface="+mn-cs"/>
                        <a:sym typeface="Arial"/>
                      </a:endParaRPr>
                    </a:p>
                  </a:txBody>
                  <a:tcPr anchor="ctr"/>
                </a:tc>
                <a:extLst>
                  <a:ext uri="{0D108BD9-81ED-4DB2-BD59-A6C34878D82A}">
                    <a16:rowId xmlns:a16="http://schemas.microsoft.com/office/drawing/2014/main" val="2049845337"/>
                  </a:ext>
                </a:extLst>
              </a:tr>
              <a:tr h="333473">
                <a:tc>
                  <a:txBody>
                    <a:bodyPr/>
                    <a:lstStyle/>
                    <a:p>
                      <a:r>
                        <a:rPr lang="en-IN" sz="1100" dirty="0">
                          <a:solidFill>
                            <a:schemeClr val="tx2">
                              <a:lumMod val="10000"/>
                            </a:schemeClr>
                          </a:solidFill>
                        </a:rPr>
                        <a:t>Ridge Regularisation</a:t>
                      </a:r>
                    </a:p>
                  </a:txBody>
                  <a:tcPr anchor="ctr"/>
                </a:tc>
                <a:tc>
                  <a:txBody>
                    <a:bodyPr/>
                    <a:lstStyle/>
                    <a:p>
                      <a:pPr marR="0" algn="ctr" rtl="0">
                        <a:lnSpc>
                          <a:spcPct val="100000"/>
                        </a:lnSpc>
                        <a:spcBef>
                          <a:spcPts val="0"/>
                        </a:spcBef>
                        <a:spcAft>
                          <a:spcPts val="0"/>
                        </a:spcAft>
                        <a:buClr>
                          <a:srgbClr val="000000"/>
                        </a:buClr>
                        <a:buFont typeface="Arial"/>
                      </a:pPr>
                      <a:r>
                        <a:rPr lang="en-IN" sz="1100" b="0" u="none" strike="noStrike" cap="none" dirty="0">
                          <a:solidFill>
                            <a:schemeClr val="tx2">
                              <a:lumMod val="10000"/>
                            </a:schemeClr>
                          </a:solidFill>
                          <a:effectLst/>
                          <a:sym typeface="Arial"/>
                        </a:rPr>
                        <a:t>0.049</a:t>
                      </a:r>
                      <a:endParaRPr lang="en-IN" sz="1100" b="0" i="0" u="none" strike="noStrike" cap="none" dirty="0">
                        <a:solidFill>
                          <a:schemeClr val="tx2">
                            <a:lumMod val="10000"/>
                          </a:schemeClr>
                        </a:solidFill>
                        <a:effectLst/>
                        <a:latin typeface="+mn-lt"/>
                        <a:ea typeface="+mn-ea"/>
                        <a:cs typeface="+mn-cs"/>
                        <a:sym typeface="Arial"/>
                      </a:endParaRPr>
                    </a:p>
                  </a:txBody>
                  <a:tcPr anchor="ctr"/>
                </a:tc>
                <a:tc>
                  <a:txBody>
                    <a:bodyPr/>
                    <a:lstStyle/>
                    <a:p>
                      <a:pPr marR="0" algn="ctr" rtl="0">
                        <a:lnSpc>
                          <a:spcPct val="100000"/>
                        </a:lnSpc>
                        <a:spcBef>
                          <a:spcPts val="0"/>
                        </a:spcBef>
                        <a:spcAft>
                          <a:spcPts val="0"/>
                        </a:spcAft>
                        <a:buClr>
                          <a:srgbClr val="000000"/>
                        </a:buClr>
                        <a:buFont typeface="Arial"/>
                      </a:pPr>
                      <a:r>
                        <a:rPr lang="en-IN" sz="1100" b="0" u="none" strike="noStrike" cap="none" dirty="0">
                          <a:solidFill>
                            <a:schemeClr val="tx2">
                              <a:lumMod val="10000"/>
                            </a:schemeClr>
                          </a:solidFill>
                          <a:effectLst/>
                          <a:sym typeface="Arial"/>
                        </a:rPr>
                        <a:t>0.71</a:t>
                      </a:r>
                      <a:endParaRPr lang="en-IN" sz="1100" b="0" i="0" u="none" strike="noStrike" cap="none" dirty="0">
                        <a:solidFill>
                          <a:schemeClr val="tx2">
                            <a:lumMod val="10000"/>
                          </a:schemeClr>
                        </a:solidFill>
                        <a:effectLst/>
                        <a:latin typeface="+mn-lt"/>
                        <a:ea typeface="+mn-ea"/>
                        <a:cs typeface="+mn-cs"/>
                        <a:sym typeface="Arial"/>
                      </a:endParaRPr>
                    </a:p>
                  </a:txBody>
                  <a:tcPr anchor="ctr"/>
                </a:tc>
                <a:tc>
                  <a:txBody>
                    <a:bodyPr/>
                    <a:lstStyle/>
                    <a:p>
                      <a:pPr marR="0" algn="ctr" rtl="0">
                        <a:lnSpc>
                          <a:spcPct val="100000"/>
                        </a:lnSpc>
                        <a:spcBef>
                          <a:spcPts val="0"/>
                        </a:spcBef>
                        <a:spcAft>
                          <a:spcPts val="0"/>
                        </a:spcAft>
                        <a:buClr>
                          <a:srgbClr val="000000"/>
                        </a:buClr>
                        <a:buFont typeface="Arial"/>
                      </a:pPr>
                      <a:r>
                        <a:rPr lang="en-IN" sz="1100" b="0" u="none" strike="noStrike" cap="none" dirty="0">
                          <a:solidFill>
                            <a:schemeClr val="tx2">
                              <a:lumMod val="10000"/>
                            </a:schemeClr>
                          </a:solidFill>
                          <a:effectLst/>
                          <a:sym typeface="Arial"/>
                        </a:rPr>
                        <a:t>0.092</a:t>
                      </a:r>
                      <a:endParaRPr lang="en-IN" sz="1100" b="0" i="0" u="none" strike="noStrike" cap="none" dirty="0">
                        <a:solidFill>
                          <a:schemeClr val="tx2">
                            <a:lumMod val="10000"/>
                          </a:schemeClr>
                        </a:solidFill>
                        <a:effectLst/>
                        <a:latin typeface="+mn-lt"/>
                        <a:ea typeface="+mn-ea"/>
                        <a:cs typeface="+mn-cs"/>
                        <a:sym typeface="Arial"/>
                      </a:endParaRPr>
                    </a:p>
                  </a:txBody>
                  <a:tcPr anchor="ctr"/>
                </a:tc>
                <a:tc>
                  <a:txBody>
                    <a:bodyPr/>
                    <a:lstStyle/>
                    <a:p>
                      <a:pPr marR="0" algn="ctr" rtl="0">
                        <a:lnSpc>
                          <a:spcPct val="100000"/>
                        </a:lnSpc>
                        <a:spcBef>
                          <a:spcPts val="0"/>
                        </a:spcBef>
                        <a:spcAft>
                          <a:spcPts val="0"/>
                        </a:spcAft>
                        <a:buClr>
                          <a:srgbClr val="000000"/>
                        </a:buClr>
                        <a:buFont typeface="Arial"/>
                      </a:pPr>
                      <a:r>
                        <a:rPr lang="en-IN" sz="1100" b="0" u="none" strike="noStrike" cap="none" dirty="0">
                          <a:solidFill>
                            <a:schemeClr val="tx2">
                              <a:lumMod val="10000"/>
                            </a:schemeClr>
                          </a:solidFill>
                          <a:effectLst/>
                          <a:sym typeface="Arial"/>
                        </a:rPr>
                        <a:t>0.52</a:t>
                      </a:r>
                      <a:endParaRPr lang="en-IN" sz="1100" b="0" i="0" u="none" strike="noStrike" cap="none" dirty="0">
                        <a:solidFill>
                          <a:schemeClr val="tx2">
                            <a:lumMod val="10000"/>
                          </a:schemeClr>
                        </a:solidFill>
                        <a:effectLst/>
                        <a:latin typeface="+mn-lt"/>
                        <a:ea typeface="+mn-ea"/>
                        <a:cs typeface="+mn-cs"/>
                        <a:sym typeface="Arial"/>
                      </a:endParaRPr>
                    </a:p>
                  </a:txBody>
                  <a:tcPr anchor="ctr"/>
                </a:tc>
                <a:extLst>
                  <a:ext uri="{0D108BD9-81ED-4DB2-BD59-A6C34878D82A}">
                    <a16:rowId xmlns:a16="http://schemas.microsoft.com/office/drawing/2014/main" val="2208406257"/>
                  </a:ext>
                </a:extLst>
              </a:tr>
              <a:tr h="218139">
                <a:tc>
                  <a:txBody>
                    <a:bodyPr/>
                    <a:lstStyle/>
                    <a:p>
                      <a:r>
                        <a:rPr lang="en-IN" sz="1100" dirty="0">
                          <a:solidFill>
                            <a:schemeClr val="tx2">
                              <a:lumMod val="10000"/>
                            </a:schemeClr>
                          </a:solidFill>
                        </a:rPr>
                        <a:t>KNN</a:t>
                      </a:r>
                    </a:p>
                  </a:txBody>
                  <a:tcPr anchor="ctr"/>
                </a:tc>
                <a:tc>
                  <a:txBody>
                    <a:bodyPr/>
                    <a:lstStyle/>
                    <a:p>
                      <a:pPr marR="0" algn="ctr" rtl="0">
                        <a:lnSpc>
                          <a:spcPct val="100000"/>
                        </a:lnSpc>
                        <a:spcBef>
                          <a:spcPts val="0"/>
                        </a:spcBef>
                        <a:spcAft>
                          <a:spcPts val="0"/>
                        </a:spcAft>
                        <a:buClr>
                          <a:srgbClr val="000000"/>
                        </a:buClr>
                        <a:buFont typeface="Arial"/>
                      </a:pPr>
                      <a:r>
                        <a:rPr lang="en-IN" sz="1100" b="0" u="none" strike="noStrike" cap="none" dirty="0">
                          <a:solidFill>
                            <a:schemeClr val="tx2">
                              <a:lumMod val="10000"/>
                            </a:schemeClr>
                          </a:solidFill>
                          <a:effectLst/>
                          <a:sym typeface="Arial"/>
                        </a:rPr>
                        <a:t>0.009</a:t>
                      </a:r>
                      <a:endParaRPr lang="en-IN" sz="1100" b="0" i="0" u="none" strike="noStrike" cap="none" dirty="0">
                        <a:solidFill>
                          <a:schemeClr val="tx2">
                            <a:lumMod val="10000"/>
                          </a:schemeClr>
                        </a:solidFill>
                        <a:effectLst/>
                        <a:latin typeface="+mn-lt"/>
                        <a:ea typeface="+mn-ea"/>
                        <a:cs typeface="+mn-cs"/>
                        <a:sym typeface="Arial"/>
                      </a:endParaRPr>
                    </a:p>
                  </a:txBody>
                  <a:tcPr anchor="ctr"/>
                </a:tc>
                <a:tc>
                  <a:txBody>
                    <a:bodyPr/>
                    <a:lstStyle/>
                    <a:p>
                      <a:pPr marR="0" algn="ctr" rtl="0">
                        <a:lnSpc>
                          <a:spcPct val="100000"/>
                        </a:lnSpc>
                        <a:spcBef>
                          <a:spcPts val="0"/>
                        </a:spcBef>
                        <a:spcAft>
                          <a:spcPts val="0"/>
                        </a:spcAft>
                        <a:buClr>
                          <a:srgbClr val="000000"/>
                        </a:buClr>
                        <a:buFont typeface="Arial"/>
                      </a:pPr>
                      <a:r>
                        <a:rPr lang="en-IN" sz="1100" b="0" u="none" strike="noStrike" cap="none" dirty="0">
                          <a:solidFill>
                            <a:schemeClr val="tx2">
                              <a:lumMod val="10000"/>
                            </a:schemeClr>
                          </a:solidFill>
                          <a:effectLst/>
                          <a:sym typeface="Arial"/>
                        </a:rPr>
                        <a:t>0.5</a:t>
                      </a:r>
                      <a:endParaRPr lang="en-IN" sz="1100" b="0" i="0" u="none" strike="noStrike" cap="none" dirty="0">
                        <a:solidFill>
                          <a:schemeClr val="tx2">
                            <a:lumMod val="10000"/>
                          </a:schemeClr>
                        </a:solidFill>
                        <a:effectLst/>
                        <a:latin typeface="+mn-lt"/>
                        <a:ea typeface="+mn-ea"/>
                        <a:cs typeface="+mn-cs"/>
                        <a:sym typeface="Arial"/>
                      </a:endParaRPr>
                    </a:p>
                  </a:txBody>
                  <a:tcPr anchor="ctr"/>
                </a:tc>
                <a:tc>
                  <a:txBody>
                    <a:bodyPr/>
                    <a:lstStyle/>
                    <a:p>
                      <a:pPr marR="0" algn="ctr" rtl="0">
                        <a:lnSpc>
                          <a:spcPct val="100000"/>
                        </a:lnSpc>
                        <a:spcBef>
                          <a:spcPts val="0"/>
                        </a:spcBef>
                        <a:spcAft>
                          <a:spcPts val="0"/>
                        </a:spcAft>
                        <a:buClr>
                          <a:srgbClr val="000000"/>
                        </a:buClr>
                        <a:buFont typeface="Arial"/>
                      </a:pPr>
                      <a:r>
                        <a:rPr lang="en-IN" sz="1100" b="0" u="none" strike="noStrike" cap="none" dirty="0">
                          <a:solidFill>
                            <a:schemeClr val="tx2">
                              <a:lumMod val="10000"/>
                            </a:schemeClr>
                          </a:solidFill>
                          <a:effectLst/>
                          <a:sym typeface="Arial"/>
                        </a:rPr>
                        <a:t>0.019</a:t>
                      </a:r>
                      <a:endParaRPr lang="en-IN" sz="1100" b="0" i="0" u="none" strike="noStrike" cap="none" dirty="0">
                        <a:solidFill>
                          <a:schemeClr val="tx2">
                            <a:lumMod val="10000"/>
                          </a:schemeClr>
                        </a:solidFill>
                        <a:effectLst/>
                        <a:latin typeface="+mn-lt"/>
                        <a:ea typeface="+mn-ea"/>
                        <a:cs typeface="+mn-cs"/>
                        <a:sym typeface="Arial"/>
                      </a:endParaRPr>
                    </a:p>
                  </a:txBody>
                  <a:tcPr anchor="ctr"/>
                </a:tc>
                <a:tc>
                  <a:txBody>
                    <a:bodyPr/>
                    <a:lstStyle/>
                    <a:p>
                      <a:pPr marR="0" algn="ctr" rtl="0">
                        <a:lnSpc>
                          <a:spcPct val="100000"/>
                        </a:lnSpc>
                        <a:spcBef>
                          <a:spcPts val="0"/>
                        </a:spcBef>
                        <a:spcAft>
                          <a:spcPts val="0"/>
                        </a:spcAft>
                        <a:buClr>
                          <a:srgbClr val="000000"/>
                        </a:buClr>
                        <a:buFont typeface="Arial"/>
                      </a:pPr>
                      <a:r>
                        <a:rPr lang="en-IN" sz="1100" b="0" u="none" strike="noStrike" cap="none" dirty="0">
                          <a:solidFill>
                            <a:schemeClr val="tx2">
                              <a:lumMod val="10000"/>
                            </a:schemeClr>
                          </a:solidFill>
                          <a:effectLst/>
                          <a:sym typeface="Arial"/>
                        </a:rPr>
                        <a:t>0.504</a:t>
                      </a:r>
                      <a:endParaRPr lang="en-IN" sz="1100" b="0" i="0" u="none" strike="noStrike" cap="none" dirty="0">
                        <a:solidFill>
                          <a:schemeClr val="tx2">
                            <a:lumMod val="10000"/>
                          </a:schemeClr>
                        </a:solidFill>
                        <a:effectLst/>
                        <a:latin typeface="+mn-lt"/>
                        <a:ea typeface="+mn-ea"/>
                        <a:cs typeface="+mn-cs"/>
                        <a:sym typeface="Arial"/>
                      </a:endParaRPr>
                    </a:p>
                  </a:txBody>
                  <a:tcPr anchor="ctr"/>
                </a:tc>
                <a:extLst>
                  <a:ext uri="{0D108BD9-81ED-4DB2-BD59-A6C34878D82A}">
                    <a16:rowId xmlns:a16="http://schemas.microsoft.com/office/drawing/2014/main" val="2025876257"/>
                  </a:ext>
                </a:extLst>
              </a:tr>
              <a:tr h="333473">
                <a:tc>
                  <a:txBody>
                    <a:bodyPr/>
                    <a:lstStyle/>
                    <a:p>
                      <a:r>
                        <a:rPr lang="en-IN" sz="1100" dirty="0">
                          <a:solidFill>
                            <a:schemeClr val="tx2">
                              <a:lumMod val="10000"/>
                            </a:schemeClr>
                          </a:solidFill>
                        </a:rPr>
                        <a:t>Decision Tree Classifier</a:t>
                      </a:r>
                    </a:p>
                  </a:txBody>
                  <a:tcPr anchor="ctr"/>
                </a:tc>
                <a:tc>
                  <a:txBody>
                    <a:bodyPr/>
                    <a:lstStyle/>
                    <a:p>
                      <a:pPr algn="ctr"/>
                      <a:r>
                        <a:rPr lang="en-IN" sz="1100" b="0" u="none" strike="noStrike" cap="none" dirty="0">
                          <a:solidFill>
                            <a:schemeClr val="tx2">
                              <a:lumMod val="10000"/>
                            </a:schemeClr>
                          </a:solidFill>
                          <a:effectLst/>
                          <a:sym typeface="Arial"/>
                        </a:rPr>
                        <a:t>0.010</a:t>
                      </a:r>
                      <a:endParaRPr lang="en-IN" sz="1100" dirty="0">
                        <a:solidFill>
                          <a:schemeClr val="tx2">
                            <a:lumMod val="10000"/>
                          </a:schemeClr>
                        </a:solidFill>
                      </a:endParaRPr>
                    </a:p>
                  </a:txBody>
                  <a:tcPr anchor="ctr"/>
                </a:tc>
                <a:tc>
                  <a:txBody>
                    <a:bodyPr/>
                    <a:lstStyle/>
                    <a:p>
                      <a:pPr algn="ctr"/>
                      <a:r>
                        <a:rPr lang="en-IN" sz="1100" b="0" u="none" strike="noStrike" cap="none" dirty="0">
                          <a:solidFill>
                            <a:schemeClr val="tx2">
                              <a:lumMod val="10000"/>
                            </a:schemeClr>
                          </a:solidFill>
                          <a:effectLst/>
                          <a:sym typeface="Arial"/>
                        </a:rPr>
                        <a:t>0.5</a:t>
                      </a:r>
                      <a:endParaRPr lang="en-IN" sz="1100" dirty="0">
                        <a:solidFill>
                          <a:schemeClr val="tx2">
                            <a:lumMod val="10000"/>
                          </a:schemeClr>
                        </a:solidFill>
                      </a:endParaRPr>
                    </a:p>
                  </a:txBody>
                  <a:tcPr anchor="ctr"/>
                </a:tc>
                <a:tc>
                  <a:txBody>
                    <a:bodyPr/>
                    <a:lstStyle/>
                    <a:p>
                      <a:pPr algn="ctr"/>
                      <a:r>
                        <a:rPr lang="en-IN" sz="1100" b="0" u="none" strike="noStrike" cap="none" dirty="0">
                          <a:solidFill>
                            <a:schemeClr val="tx2">
                              <a:lumMod val="10000"/>
                            </a:schemeClr>
                          </a:solidFill>
                          <a:effectLst/>
                          <a:sym typeface="Arial"/>
                        </a:rPr>
                        <a:t>0.019</a:t>
                      </a:r>
                      <a:endParaRPr lang="en-IN" sz="1100" dirty="0">
                        <a:solidFill>
                          <a:schemeClr val="tx2">
                            <a:lumMod val="10000"/>
                          </a:schemeClr>
                        </a:solidFill>
                      </a:endParaRPr>
                    </a:p>
                  </a:txBody>
                  <a:tcPr anchor="ctr"/>
                </a:tc>
                <a:tc>
                  <a:txBody>
                    <a:bodyPr/>
                    <a:lstStyle/>
                    <a:p>
                      <a:pPr algn="ctr"/>
                      <a:r>
                        <a:rPr lang="en-IN" sz="1100" b="0" u="none" strike="noStrike" cap="none" dirty="0">
                          <a:solidFill>
                            <a:schemeClr val="tx2">
                              <a:lumMod val="10000"/>
                            </a:schemeClr>
                          </a:solidFill>
                          <a:effectLst/>
                          <a:sym typeface="Arial"/>
                        </a:rPr>
                        <a:t>0.504</a:t>
                      </a:r>
                      <a:endParaRPr lang="en-IN" sz="1100" dirty="0">
                        <a:solidFill>
                          <a:schemeClr val="tx2">
                            <a:lumMod val="10000"/>
                          </a:schemeClr>
                        </a:solidFill>
                      </a:endParaRPr>
                    </a:p>
                  </a:txBody>
                  <a:tcPr anchor="ctr"/>
                </a:tc>
                <a:extLst>
                  <a:ext uri="{0D108BD9-81ED-4DB2-BD59-A6C34878D82A}">
                    <a16:rowId xmlns:a16="http://schemas.microsoft.com/office/drawing/2014/main" val="2040642521"/>
                  </a:ext>
                </a:extLst>
              </a:tr>
              <a:tr h="333473">
                <a:tc>
                  <a:txBody>
                    <a:bodyPr/>
                    <a:lstStyle/>
                    <a:p>
                      <a:r>
                        <a:rPr lang="en-IN" sz="1100" dirty="0">
                          <a:solidFill>
                            <a:schemeClr val="tx2">
                              <a:lumMod val="10000"/>
                            </a:schemeClr>
                          </a:solidFill>
                        </a:rPr>
                        <a:t>Random Forest Classifier</a:t>
                      </a:r>
                    </a:p>
                  </a:txBody>
                  <a:tcPr anchor="ctr"/>
                </a:tc>
                <a:tc>
                  <a:txBody>
                    <a:bodyPr/>
                    <a:lstStyle/>
                    <a:p>
                      <a:pPr algn="ctr"/>
                      <a:r>
                        <a:rPr lang="en-IN" sz="1100" b="0" u="none" strike="noStrike" cap="none" dirty="0">
                          <a:solidFill>
                            <a:schemeClr val="tx2">
                              <a:lumMod val="10000"/>
                            </a:schemeClr>
                          </a:solidFill>
                          <a:effectLst/>
                          <a:sym typeface="Arial"/>
                        </a:rPr>
                        <a:t>0.049</a:t>
                      </a:r>
                      <a:endParaRPr lang="en-IN" sz="1100" dirty="0">
                        <a:solidFill>
                          <a:schemeClr val="tx2">
                            <a:lumMod val="10000"/>
                          </a:schemeClr>
                        </a:solidFill>
                      </a:endParaRPr>
                    </a:p>
                  </a:txBody>
                  <a:tcPr anchor="ctr"/>
                </a:tc>
                <a:tc>
                  <a:txBody>
                    <a:bodyPr/>
                    <a:lstStyle/>
                    <a:p>
                      <a:pPr algn="ctr"/>
                      <a:r>
                        <a:rPr lang="en-IN" sz="1100" b="0" u="none" strike="noStrike" cap="none" dirty="0">
                          <a:solidFill>
                            <a:schemeClr val="tx2">
                              <a:lumMod val="10000"/>
                            </a:schemeClr>
                          </a:solidFill>
                          <a:effectLst/>
                          <a:sym typeface="Arial"/>
                        </a:rPr>
                        <a:t>0.5</a:t>
                      </a:r>
                      <a:endParaRPr lang="en-IN" sz="1100" dirty="0">
                        <a:solidFill>
                          <a:schemeClr val="tx2">
                            <a:lumMod val="10000"/>
                          </a:schemeClr>
                        </a:solidFill>
                      </a:endParaRPr>
                    </a:p>
                  </a:txBody>
                  <a:tcPr anchor="ctr"/>
                </a:tc>
                <a:tc>
                  <a:txBody>
                    <a:bodyPr/>
                    <a:lstStyle/>
                    <a:p>
                      <a:pPr algn="ctr"/>
                      <a:r>
                        <a:rPr lang="en-IN" sz="1100" b="0" u="none" strike="noStrike" cap="none" dirty="0">
                          <a:solidFill>
                            <a:schemeClr val="tx2">
                              <a:lumMod val="10000"/>
                            </a:schemeClr>
                          </a:solidFill>
                          <a:effectLst/>
                          <a:sym typeface="Arial"/>
                        </a:rPr>
                        <a:t>0.089</a:t>
                      </a:r>
                      <a:endParaRPr lang="en-IN" sz="1100" dirty="0">
                        <a:solidFill>
                          <a:schemeClr val="tx2">
                            <a:lumMod val="10000"/>
                          </a:schemeClr>
                        </a:solidFill>
                      </a:endParaRPr>
                    </a:p>
                  </a:txBody>
                  <a:tcPr anchor="ctr"/>
                </a:tc>
                <a:tc>
                  <a:txBody>
                    <a:bodyPr/>
                    <a:lstStyle/>
                    <a:p>
                      <a:pPr algn="ctr"/>
                      <a:r>
                        <a:rPr lang="en-IN" sz="1100" b="0" u="none" strike="noStrike" cap="none" dirty="0">
                          <a:solidFill>
                            <a:schemeClr val="tx2">
                              <a:lumMod val="10000"/>
                            </a:schemeClr>
                          </a:solidFill>
                          <a:effectLst/>
                          <a:sym typeface="Arial"/>
                        </a:rPr>
                        <a:t>0.520</a:t>
                      </a:r>
                      <a:endParaRPr lang="en-IN" sz="1100" dirty="0">
                        <a:solidFill>
                          <a:schemeClr val="tx2">
                            <a:lumMod val="10000"/>
                          </a:schemeClr>
                        </a:solidFill>
                      </a:endParaRPr>
                    </a:p>
                  </a:txBody>
                  <a:tcPr anchor="ctr"/>
                </a:tc>
                <a:extLst>
                  <a:ext uri="{0D108BD9-81ED-4DB2-BD59-A6C34878D82A}">
                    <a16:rowId xmlns:a16="http://schemas.microsoft.com/office/drawing/2014/main" val="1751380485"/>
                  </a:ext>
                </a:extLst>
              </a:tr>
              <a:tr h="218139">
                <a:tc>
                  <a:txBody>
                    <a:bodyPr/>
                    <a:lstStyle/>
                    <a:p>
                      <a:r>
                        <a:rPr lang="en-IN" sz="1100" dirty="0">
                          <a:solidFill>
                            <a:schemeClr val="tx2">
                              <a:lumMod val="10000"/>
                            </a:schemeClr>
                          </a:solidFill>
                        </a:rPr>
                        <a:t>Bagging Classifier</a:t>
                      </a:r>
                    </a:p>
                  </a:txBody>
                  <a:tcPr anchor="ctr"/>
                </a:tc>
                <a:tc>
                  <a:txBody>
                    <a:bodyPr/>
                    <a:lstStyle/>
                    <a:p>
                      <a:pPr algn="ctr"/>
                      <a:r>
                        <a:rPr lang="en-IN" sz="1100" b="0" u="none" strike="noStrike" cap="none" dirty="0">
                          <a:solidFill>
                            <a:schemeClr val="tx2">
                              <a:lumMod val="10000"/>
                            </a:schemeClr>
                          </a:solidFill>
                          <a:effectLst/>
                          <a:sym typeface="Arial"/>
                        </a:rPr>
                        <a:t>0.10</a:t>
                      </a:r>
                      <a:endParaRPr lang="en-IN" sz="1100" dirty="0">
                        <a:solidFill>
                          <a:schemeClr val="tx2">
                            <a:lumMod val="10000"/>
                          </a:schemeClr>
                        </a:solidFill>
                      </a:endParaRPr>
                    </a:p>
                  </a:txBody>
                  <a:tcPr anchor="ctr"/>
                </a:tc>
                <a:tc>
                  <a:txBody>
                    <a:bodyPr/>
                    <a:lstStyle/>
                    <a:p>
                      <a:pPr algn="ctr"/>
                      <a:r>
                        <a:rPr lang="en-IN" sz="1100" b="0" u="none" strike="noStrike" cap="none" dirty="0">
                          <a:solidFill>
                            <a:schemeClr val="tx2">
                              <a:lumMod val="10000"/>
                            </a:schemeClr>
                          </a:solidFill>
                          <a:effectLst/>
                          <a:sym typeface="Arial"/>
                        </a:rPr>
                        <a:t>0.66</a:t>
                      </a:r>
                      <a:endParaRPr lang="en-IN" sz="1100" dirty="0">
                        <a:solidFill>
                          <a:schemeClr val="tx2">
                            <a:lumMod val="10000"/>
                          </a:schemeClr>
                        </a:solidFill>
                      </a:endParaRPr>
                    </a:p>
                  </a:txBody>
                  <a:tcPr anchor="ctr"/>
                </a:tc>
                <a:tc>
                  <a:txBody>
                    <a:bodyPr/>
                    <a:lstStyle/>
                    <a:p>
                      <a:pPr algn="ctr"/>
                      <a:r>
                        <a:rPr lang="en-IN" sz="1100" b="0" u="none" strike="noStrike" cap="none" dirty="0">
                          <a:solidFill>
                            <a:schemeClr val="tx2">
                              <a:lumMod val="10000"/>
                            </a:schemeClr>
                          </a:solidFill>
                          <a:effectLst/>
                          <a:sym typeface="Arial"/>
                        </a:rPr>
                        <a:t>0.17</a:t>
                      </a:r>
                      <a:endParaRPr lang="en-IN" sz="1100" dirty="0">
                        <a:solidFill>
                          <a:schemeClr val="tx2">
                            <a:lumMod val="10000"/>
                          </a:schemeClr>
                        </a:solidFill>
                      </a:endParaRPr>
                    </a:p>
                  </a:txBody>
                  <a:tcPr anchor="ctr"/>
                </a:tc>
                <a:tc>
                  <a:txBody>
                    <a:bodyPr/>
                    <a:lstStyle/>
                    <a:p>
                      <a:pPr algn="ctr"/>
                      <a:r>
                        <a:rPr lang="en-IN" sz="1100" b="0" u="none" strike="noStrike" cap="none" dirty="0">
                          <a:solidFill>
                            <a:schemeClr val="tx2">
                              <a:lumMod val="10000"/>
                            </a:schemeClr>
                          </a:solidFill>
                          <a:effectLst/>
                          <a:sym typeface="Arial"/>
                        </a:rPr>
                        <a:t>0.545</a:t>
                      </a:r>
                      <a:endParaRPr lang="en-IN" sz="1100" dirty="0">
                        <a:solidFill>
                          <a:schemeClr val="tx2">
                            <a:lumMod val="10000"/>
                          </a:schemeClr>
                        </a:solidFill>
                      </a:endParaRPr>
                    </a:p>
                  </a:txBody>
                  <a:tcPr anchor="ctr"/>
                </a:tc>
                <a:extLst>
                  <a:ext uri="{0D108BD9-81ED-4DB2-BD59-A6C34878D82A}">
                    <a16:rowId xmlns:a16="http://schemas.microsoft.com/office/drawing/2014/main" val="3944989873"/>
                  </a:ext>
                </a:extLst>
              </a:tr>
              <a:tr h="218139">
                <a:tc>
                  <a:txBody>
                    <a:bodyPr/>
                    <a:lstStyle/>
                    <a:p>
                      <a:r>
                        <a:rPr lang="en-IN" sz="1100" dirty="0">
                          <a:solidFill>
                            <a:schemeClr val="tx2">
                              <a:lumMod val="10000"/>
                            </a:schemeClr>
                          </a:solidFill>
                        </a:rPr>
                        <a:t>XGB Classifier</a:t>
                      </a:r>
                    </a:p>
                  </a:txBody>
                  <a:tcPr anchor="ctr"/>
                </a:tc>
                <a:tc>
                  <a:txBody>
                    <a:bodyPr/>
                    <a:lstStyle/>
                    <a:p>
                      <a:pPr algn="ctr"/>
                      <a:r>
                        <a:rPr lang="en-IN" sz="1100" b="0" u="none" strike="noStrike" cap="none" dirty="0">
                          <a:solidFill>
                            <a:schemeClr val="tx2">
                              <a:lumMod val="10000"/>
                            </a:schemeClr>
                          </a:solidFill>
                          <a:effectLst/>
                          <a:sym typeface="Arial"/>
                        </a:rPr>
                        <a:t>0.52</a:t>
                      </a:r>
                      <a:endParaRPr lang="en-IN" sz="1100" dirty="0">
                        <a:solidFill>
                          <a:schemeClr val="tx2">
                            <a:lumMod val="10000"/>
                          </a:schemeClr>
                        </a:solidFill>
                      </a:endParaRPr>
                    </a:p>
                  </a:txBody>
                  <a:tcPr anchor="ctr"/>
                </a:tc>
                <a:tc>
                  <a:txBody>
                    <a:bodyPr/>
                    <a:lstStyle/>
                    <a:p>
                      <a:pPr algn="ctr"/>
                      <a:r>
                        <a:rPr lang="en-IN" sz="1100" b="0" u="none" strike="noStrike" cap="none" dirty="0">
                          <a:solidFill>
                            <a:schemeClr val="tx2">
                              <a:lumMod val="10000"/>
                            </a:schemeClr>
                          </a:solidFill>
                          <a:effectLst/>
                          <a:sym typeface="Arial"/>
                        </a:rPr>
                        <a:t>0.31</a:t>
                      </a:r>
                      <a:endParaRPr lang="en-IN" sz="1100" dirty="0">
                        <a:solidFill>
                          <a:schemeClr val="tx2">
                            <a:lumMod val="10000"/>
                          </a:schemeClr>
                        </a:solidFill>
                      </a:endParaRPr>
                    </a:p>
                  </a:txBody>
                  <a:tcPr anchor="ctr"/>
                </a:tc>
                <a:tc>
                  <a:txBody>
                    <a:bodyPr/>
                    <a:lstStyle/>
                    <a:p>
                      <a:pPr algn="ctr"/>
                      <a:r>
                        <a:rPr lang="en-IN" sz="1100" b="0" u="none" strike="noStrike" cap="none" dirty="0">
                          <a:solidFill>
                            <a:schemeClr val="tx2">
                              <a:lumMod val="10000"/>
                            </a:schemeClr>
                          </a:solidFill>
                          <a:effectLst/>
                          <a:sym typeface="Arial"/>
                        </a:rPr>
                        <a:t>0.3911</a:t>
                      </a:r>
                      <a:endParaRPr lang="en-IN" sz="1100" dirty="0">
                        <a:solidFill>
                          <a:schemeClr val="tx2">
                            <a:lumMod val="10000"/>
                          </a:schemeClr>
                        </a:solidFill>
                      </a:endParaRPr>
                    </a:p>
                  </a:txBody>
                  <a:tcPr anchor="ctr"/>
                </a:tc>
                <a:tc>
                  <a:txBody>
                    <a:bodyPr/>
                    <a:lstStyle/>
                    <a:p>
                      <a:pPr algn="ctr"/>
                      <a:r>
                        <a:rPr lang="en-IN" sz="1100" b="0" u="none" strike="noStrike" cap="none" dirty="0">
                          <a:solidFill>
                            <a:schemeClr val="tx2">
                              <a:lumMod val="10000"/>
                            </a:schemeClr>
                          </a:solidFill>
                          <a:effectLst/>
                          <a:sym typeface="Arial"/>
                        </a:rPr>
                        <a:t>0.659</a:t>
                      </a:r>
                      <a:endParaRPr lang="en-IN" sz="1100" dirty="0">
                        <a:solidFill>
                          <a:schemeClr val="tx2">
                            <a:lumMod val="10000"/>
                          </a:schemeClr>
                        </a:solidFill>
                      </a:endParaRPr>
                    </a:p>
                  </a:txBody>
                  <a:tcPr anchor="ctr"/>
                </a:tc>
                <a:extLst>
                  <a:ext uri="{0D108BD9-81ED-4DB2-BD59-A6C34878D82A}">
                    <a16:rowId xmlns:a16="http://schemas.microsoft.com/office/drawing/2014/main" val="1114559329"/>
                  </a:ext>
                </a:extLst>
              </a:tr>
            </a:tbl>
          </a:graphicData>
        </a:graphic>
      </p:graphicFrame>
      <p:sp>
        <p:nvSpPr>
          <p:cNvPr id="2" name="TextBox 1">
            <a:extLst>
              <a:ext uri="{FF2B5EF4-FFF2-40B4-BE49-F238E27FC236}">
                <a16:creationId xmlns:a16="http://schemas.microsoft.com/office/drawing/2014/main" id="{F7B4FEBB-AEF7-89CD-B807-F9419D6A9EED}"/>
              </a:ext>
            </a:extLst>
          </p:cNvPr>
          <p:cNvSpPr txBox="1"/>
          <p:nvPr/>
        </p:nvSpPr>
        <p:spPr>
          <a:xfrm>
            <a:off x="514342" y="4144448"/>
            <a:ext cx="8115316" cy="461665"/>
          </a:xfrm>
          <a:prstGeom prst="rect">
            <a:avLst/>
          </a:prstGeom>
          <a:noFill/>
        </p:spPr>
        <p:txBody>
          <a:bodyPr wrap="square" rtlCol="0">
            <a:spAutoFit/>
          </a:bodyPr>
          <a:lstStyle/>
          <a:p>
            <a:pPr algn="just"/>
            <a:r>
              <a:rPr lang="en-IN" sz="1200" b="1" dirty="0">
                <a:solidFill>
                  <a:srgbClr val="134F5C"/>
                </a:solidFill>
                <a:latin typeface="Montserrat"/>
              </a:rPr>
              <a:t>We can see that none of the models have performed well as we know that it is an imbalanced dataset so we will make the data set balanced by using SMOTE.</a:t>
            </a:r>
          </a:p>
        </p:txBody>
      </p:sp>
    </p:spTree>
    <p:extLst>
      <p:ext uri="{BB962C8B-B14F-4D97-AF65-F5344CB8AC3E}">
        <p14:creationId xmlns:p14="http://schemas.microsoft.com/office/powerpoint/2010/main" val="471616958"/>
      </p:ext>
    </p:extLst>
  </p:cSld>
  <p:clrMapOvr>
    <a:overrideClrMapping bg1="lt1" tx1="dk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2656A-C7E3-CAA4-B9C4-1131DD20B739}"/>
              </a:ext>
            </a:extLst>
          </p:cNvPr>
          <p:cNvSpPr>
            <a:spLocks noGrp="1"/>
          </p:cNvSpPr>
          <p:nvPr>
            <p:ph type="title"/>
          </p:nvPr>
        </p:nvSpPr>
        <p:spPr>
          <a:xfrm>
            <a:off x="309899" y="279740"/>
            <a:ext cx="8524202" cy="572700"/>
          </a:xfrm>
          <a:noFill/>
          <a:ln>
            <a:noFill/>
          </a:ln>
        </p:spPr>
        <p:txBody>
          <a:bodyPr spcFirstLastPara="1" wrap="square" lIns="91425" tIns="91425" rIns="91425" bIns="91425" anchor="t" anchorCtr="0">
            <a:noAutofit/>
          </a:bodyPr>
          <a:lstStyle/>
          <a:p>
            <a:pPr algn="ctr"/>
            <a:r>
              <a:rPr lang="en-IN" sz="2400" b="1" dirty="0">
                <a:latin typeface="Arial Black" panose="020B0A04020102020204" pitchFamily="34" charset="0"/>
                <a:cs typeface="Calibri" panose="020F0502020204030204" pitchFamily="34" charset="0"/>
              </a:rPr>
              <a:t>Handling Imbalanced train dataset (SMOTE)</a:t>
            </a:r>
          </a:p>
        </p:txBody>
      </p:sp>
      <p:sp>
        <p:nvSpPr>
          <p:cNvPr id="7" name="TextBox 6">
            <a:extLst>
              <a:ext uri="{FF2B5EF4-FFF2-40B4-BE49-F238E27FC236}">
                <a16:creationId xmlns:a16="http://schemas.microsoft.com/office/drawing/2014/main" id="{352FD970-C9E0-3D32-A4EA-928A79FFBF46}"/>
              </a:ext>
            </a:extLst>
          </p:cNvPr>
          <p:cNvSpPr txBox="1"/>
          <p:nvPr/>
        </p:nvSpPr>
        <p:spPr>
          <a:xfrm>
            <a:off x="258104" y="922827"/>
            <a:ext cx="8524203" cy="1477328"/>
          </a:xfrm>
          <a:prstGeom prst="rect">
            <a:avLst/>
          </a:prstGeom>
          <a:noFill/>
        </p:spPr>
        <p:txBody>
          <a:bodyPr wrap="square" rtlCol="0">
            <a:spAutoFit/>
          </a:bodyPr>
          <a:lstStyle/>
          <a:p>
            <a:pPr algn="just"/>
            <a:r>
              <a:rPr lang="en-IN" sz="1800" dirty="0">
                <a:solidFill>
                  <a:srgbClr val="134F5C"/>
                </a:solidFill>
              </a:rPr>
              <a:t>Given data is highly imbalanced in terms of the dependent variable because very few data points are present in a dataset with a value of the dependent variable as 1. This is affecting the accuracy of our model on the test dataset. So to solve this problem we have used an oversampling technique called SMOTE to balance the training dataset. </a:t>
            </a:r>
          </a:p>
        </p:txBody>
      </p:sp>
      <p:sp>
        <p:nvSpPr>
          <p:cNvPr id="8" name="Arrow: Striped Right 7">
            <a:extLst>
              <a:ext uri="{FF2B5EF4-FFF2-40B4-BE49-F238E27FC236}">
                <a16:creationId xmlns:a16="http://schemas.microsoft.com/office/drawing/2014/main" id="{0A6FB719-7296-AA1B-89CB-994751039ECF}"/>
              </a:ext>
            </a:extLst>
          </p:cNvPr>
          <p:cNvSpPr/>
          <p:nvPr/>
        </p:nvSpPr>
        <p:spPr>
          <a:xfrm>
            <a:off x="3664323" y="3113629"/>
            <a:ext cx="1580029" cy="60511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SMOTE</a:t>
            </a:r>
          </a:p>
        </p:txBody>
      </p:sp>
      <p:pic>
        <p:nvPicPr>
          <p:cNvPr id="11268" name="Picture 4">
            <a:extLst>
              <a:ext uri="{FF2B5EF4-FFF2-40B4-BE49-F238E27FC236}">
                <a16:creationId xmlns:a16="http://schemas.microsoft.com/office/drawing/2014/main" id="{995809D8-C828-9762-01D0-2ACEF8FCDE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591" y="2345828"/>
            <a:ext cx="3274716" cy="2336812"/>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9492DCD1-C4A6-618A-70AE-3218C967CF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104" y="2470542"/>
            <a:ext cx="3156962" cy="2221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202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7240F2-AD9E-7946-3E27-B013EAC6D656}"/>
              </a:ext>
            </a:extLst>
          </p:cNvPr>
          <p:cNvSpPr>
            <a:spLocks noGrp="1"/>
          </p:cNvSpPr>
          <p:nvPr>
            <p:ph type="title"/>
          </p:nvPr>
        </p:nvSpPr>
        <p:spPr>
          <a:xfrm>
            <a:off x="426600" y="178289"/>
            <a:ext cx="7994385" cy="572700"/>
          </a:xfrm>
          <a:noFill/>
          <a:ln>
            <a:noFill/>
          </a:ln>
        </p:spPr>
        <p:txBody>
          <a:bodyPr spcFirstLastPara="1" wrap="square" lIns="91425" tIns="91425" rIns="91425" bIns="91425" anchor="t" anchorCtr="0">
            <a:noAutofit/>
          </a:bodyPr>
          <a:lstStyle/>
          <a:p>
            <a:pPr algn="ctr"/>
            <a:r>
              <a:rPr lang="en-IN" sz="2400" b="1" dirty="0">
                <a:latin typeface="Arial Black" panose="020B0A04020102020204" pitchFamily="34" charset="0"/>
                <a:cs typeface="Calibri" panose="020F0502020204030204" pitchFamily="34" charset="0"/>
              </a:rPr>
              <a:t>Model training and validation using smote</a:t>
            </a:r>
          </a:p>
        </p:txBody>
      </p:sp>
      <p:graphicFrame>
        <p:nvGraphicFramePr>
          <p:cNvPr id="5" name="Table 5">
            <a:extLst>
              <a:ext uri="{FF2B5EF4-FFF2-40B4-BE49-F238E27FC236}">
                <a16:creationId xmlns:a16="http://schemas.microsoft.com/office/drawing/2014/main" id="{F01B01E0-2F15-CD19-6F5A-A3C69CF24FF9}"/>
              </a:ext>
            </a:extLst>
          </p:cNvPr>
          <p:cNvGraphicFramePr>
            <a:graphicFrameLocks noGrp="1"/>
          </p:cNvGraphicFramePr>
          <p:nvPr>
            <p:extLst>
              <p:ext uri="{D42A27DB-BD31-4B8C-83A1-F6EECF244321}">
                <p14:modId xmlns:p14="http://schemas.microsoft.com/office/powerpoint/2010/main" val="225295814"/>
              </p:ext>
            </p:extLst>
          </p:nvPr>
        </p:nvGraphicFramePr>
        <p:xfrm>
          <a:off x="393409" y="1178701"/>
          <a:ext cx="8115317" cy="1402080"/>
        </p:xfrm>
        <a:graphic>
          <a:graphicData uri="http://schemas.openxmlformats.org/drawingml/2006/table">
            <a:tbl>
              <a:tblPr firstRow="1" bandRow="1">
                <a:tableStyleId>{5C22544A-7EE6-4342-B048-85BDC9FD1C3A}</a:tableStyleId>
              </a:tblPr>
              <a:tblGrid>
                <a:gridCol w="1444610">
                  <a:extLst>
                    <a:ext uri="{9D8B030D-6E8A-4147-A177-3AD203B41FA5}">
                      <a16:colId xmlns:a16="http://schemas.microsoft.com/office/drawing/2014/main" val="3096833913"/>
                    </a:ext>
                  </a:extLst>
                </a:gridCol>
                <a:gridCol w="1630471">
                  <a:extLst>
                    <a:ext uri="{9D8B030D-6E8A-4147-A177-3AD203B41FA5}">
                      <a16:colId xmlns:a16="http://schemas.microsoft.com/office/drawing/2014/main" val="2392204775"/>
                    </a:ext>
                  </a:extLst>
                </a:gridCol>
                <a:gridCol w="1779294">
                  <a:extLst>
                    <a:ext uri="{9D8B030D-6E8A-4147-A177-3AD203B41FA5}">
                      <a16:colId xmlns:a16="http://schemas.microsoft.com/office/drawing/2014/main" val="292850554"/>
                    </a:ext>
                  </a:extLst>
                </a:gridCol>
                <a:gridCol w="1630471">
                  <a:extLst>
                    <a:ext uri="{9D8B030D-6E8A-4147-A177-3AD203B41FA5}">
                      <a16:colId xmlns:a16="http://schemas.microsoft.com/office/drawing/2014/main" val="2340432700"/>
                    </a:ext>
                  </a:extLst>
                </a:gridCol>
                <a:gridCol w="1630471">
                  <a:extLst>
                    <a:ext uri="{9D8B030D-6E8A-4147-A177-3AD203B41FA5}">
                      <a16:colId xmlns:a16="http://schemas.microsoft.com/office/drawing/2014/main" val="3073685731"/>
                    </a:ext>
                  </a:extLst>
                </a:gridCol>
              </a:tblGrid>
              <a:tr h="268506">
                <a:tc>
                  <a:txBody>
                    <a:bodyPr/>
                    <a:lstStyle/>
                    <a:p>
                      <a:pPr algn="ctr"/>
                      <a:r>
                        <a:rPr lang="en-IN" sz="1200" dirty="0">
                          <a:solidFill>
                            <a:schemeClr val="tx2">
                              <a:lumMod val="10000"/>
                            </a:schemeClr>
                          </a:solidFill>
                        </a:rPr>
                        <a:t>Model</a:t>
                      </a:r>
                    </a:p>
                  </a:txBody>
                  <a:tcPr anchor="ctr"/>
                </a:tc>
                <a:tc>
                  <a:txBody>
                    <a:bodyPr/>
                    <a:lstStyle/>
                    <a:p>
                      <a:pPr algn="ctr"/>
                      <a:r>
                        <a:rPr lang="en-IN" sz="1200" dirty="0">
                          <a:solidFill>
                            <a:schemeClr val="tx2">
                              <a:lumMod val="10000"/>
                            </a:schemeClr>
                          </a:solidFill>
                        </a:rPr>
                        <a:t>Recall Score</a:t>
                      </a:r>
                    </a:p>
                  </a:txBody>
                  <a:tcPr anchor="ctr"/>
                </a:tc>
                <a:tc>
                  <a:txBody>
                    <a:bodyPr/>
                    <a:lstStyle/>
                    <a:p>
                      <a:pPr algn="ctr"/>
                      <a:r>
                        <a:rPr lang="en-IN" sz="1200" dirty="0">
                          <a:solidFill>
                            <a:schemeClr val="tx2">
                              <a:lumMod val="10000"/>
                            </a:schemeClr>
                          </a:solidFill>
                        </a:rPr>
                        <a:t>Precision</a:t>
                      </a:r>
                    </a:p>
                  </a:txBody>
                  <a:tcPr anchor="ctr"/>
                </a:tc>
                <a:tc>
                  <a:txBody>
                    <a:bodyPr/>
                    <a:lstStyle/>
                    <a:p>
                      <a:pPr algn="ctr"/>
                      <a:r>
                        <a:rPr lang="en-IN" sz="1200" dirty="0">
                          <a:solidFill>
                            <a:schemeClr val="tx2">
                              <a:lumMod val="10000"/>
                            </a:schemeClr>
                          </a:solidFill>
                        </a:rPr>
                        <a:t>F1-</a:t>
                      </a:r>
                    </a:p>
                    <a:p>
                      <a:pPr algn="ctr"/>
                      <a:r>
                        <a:rPr lang="en-IN" sz="1200" dirty="0">
                          <a:solidFill>
                            <a:schemeClr val="tx2">
                              <a:lumMod val="10000"/>
                            </a:schemeClr>
                          </a:solidFill>
                        </a:rPr>
                        <a:t>Score</a:t>
                      </a:r>
                    </a:p>
                  </a:txBody>
                  <a:tcPr anchor="ctr"/>
                </a:tc>
                <a:tc>
                  <a:txBody>
                    <a:bodyPr/>
                    <a:lstStyle/>
                    <a:p>
                      <a:pPr algn="ctr"/>
                      <a:r>
                        <a:rPr lang="en-IN" sz="1200" dirty="0">
                          <a:solidFill>
                            <a:schemeClr val="tx2">
                              <a:lumMod val="10000"/>
                            </a:schemeClr>
                          </a:solidFill>
                        </a:rPr>
                        <a:t>Test</a:t>
                      </a:r>
                    </a:p>
                    <a:p>
                      <a:pPr algn="ctr"/>
                      <a:r>
                        <a:rPr lang="en-IN" sz="1200" dirty="0">
                          <a:solidFill>
                            <a:schemeClr val="tx2">
                              <a:lumMod val="10000"/>
                            </a:schemeClr>
                          </a:solidFill>
                        </a:rPr>
                        <a:t>Roc – </a:t>
                      </a:r>
                      <a:r>
                        <a:rPr lang="en-IN" sz="1200" dirty="0" err="1">
                          <a:solidFill>
                            <a:schemeClr val="tx2">
                              <a:lumMod val="10000"/>
                            </a:schemeClr>
                          </a:solidFill>
                        </a:rPr>
                        <a:t>Auc</a:t>
                      </a:r>
                      <a:r>
                        <a:rPr lang="en-IN" sz="1200" dirty="0">
                          <a:solidFill>
                            <a:schemeClr val="tx2">
                              <a:lumMod val="10000"/>
                            </a:schemeClr>
                          </a:solidFill>
                        </a:rPr>
                        <a:t> score</a:t>
                      </a:r>
                    </a:p>
                  </a:txBody>
                  <a:tcPr anchor="ctr"/>
                </a:tc>
                <a:extLst>
                  <a:ext uri="{0D108BD9-81ED-4DB2-BD59-A6C34878D82A}">
                    <a16:rowId xmlns:a16="http://schemas.microsoft.com/office/drawing/2014/main" val="3845064292"/>
                  </a:ext>
                </a:extLst>
              </a:tr>
              <a:tr h="218139">
                <a:tc>
                  <a:txBody>
                    <a:bodyPr/>
                    <a:lstStyle/>
                    <a:p>
                      <a:r>
                        <a:rPr lang="en-IN" sz="1100" dirty="0">
                          <a:solidFill>
                            <a:schemeClr val="tx2">
                              <a:lumMod val="10000"/>
                            </a:schemeClr>
                          </a:solidFill>
                        </a:rPr>
                        <a:t>KNN</a:t>
                      </a:r>
                    </a:p>
                  </a:txBody>
                  <a:tcPr anchor="ctr"/>
                </a:tc>
                <a:tc>
                  <a:txBody>
                    <a:bodyPr/>
                    <a:lstStyle/>
                    <a:p>
                      <a:pPr marR="0" algn="ctr" rtl="0">
                        <a:lnSpc>
                          <a:spcPct val="100000"/>
                        </a:lnSpc>
                        <a:spcBef>
                          <a:spcPts val="0"/>
                        </a:spcBef>
                        <a:spcAft>
                          <a:spcPts val="0"/>
                        </a:spcAft>
                        <a:buClr>
                          <a:srgbClr val="000000"/>
                        </a:buClr>
                        <a:buFont typeface="Arial"/>
                      </a:pPr>
                      <a:r>
                        <a:rPr lang="en-IN" sz="1100" b="0" u="none" strike="noStrike" cap="none" dirty="0">
                          <a:solidFill>
                            <a:schemeClr val="tx2">
                              <a:lumMod val="10000"/>
                            </a:schemeClr>
                          </a:solidFill>
                          <a:effectLst/>
                          <a:sym typeface="Arial"/>
                        </a:rPr>
                        <a:t>0.963</a:t>
                      </a:r>
                      <a:endParaRPr lang="en-IN" sz="1100" b="0" i="0" u="none" strike="noStrike" cap="none" dirty="0">
                        <a:solidFill>
                          <a:schemeClr val="tx2">
                            <a:lumMod val="10000"/>
                          </a:schemeClr>
                        </a:solidFill>
                        <a:effectLst/>
                        <a:latin typeface="+mn-lt"/>
                        <a:ea typeface="+mn-ea"/>
                        <a:cs typeface="+mn-cs"/>
                        <a:sym typeface="Arial"/>
                      </a:endParaRPr>
                    </a:p>
                  </a:txBody>
                  <a:tcPr anchor="ctr"/>
                </a:tc>
                <a:tc>
                  <a:txBody>
                    <a:bodyPr/>
                    <a:lstStyle/>
                    <a:p>
                      <a:pPr marR="0" algn="ctr" rtl="0">
                        <a:lnSpc>
                          <a:spcPct val="100000"/>
                        </a:lnSpc>
                        <a:spcBef>
                          <a:spcPts val="0"/>
                        </a:spcBef>
                        <a:spcAft>
                          <a:spcPts val="0"/>
                        </a:spcAft>
                        <a:buClr>
                          <a:srgbClr val="000000"/>
                        </a:buClr>
                        <a:buFont typeface="Arial"/>
                      </a:pPr>
                      <a:r>
                        <a:rPr lang="en-IN" sz="1100" b="0" u="none" strike="noStrike" cap="none" dirty="0">
                          <a:solidFill>
                            <a:schemeClr val="tx2">
                              <a:lumMod val="10000"/>
                            </a:schemeClr>
                          </a:solidFill>
                          <a:effectLst/>
                          <a:sym typeface="Arial"/>
                        </a:rPr>
                        <a:t>0.779</a:t>
                      </a:r>
                      <a:endParaRPr lang="en-IN" sz="1100" b="0" i="0" u="none" strike="noStrike" cap="none" dirty="0">
                        <a:solidFill>
                          <a:schemeClr val="tx2">
                            <a:lumMod val="10000"/>
                          </a:schemeClr>
                        </a:solidFill>
                        <a:effectLst/>
                        <a:latin typeface="+mn-lt"/>
                        <a:ea typeface="+mn-ea"/>
                        <a:cs typeface="+mn-cs"/>
                        <a:sym typeface="Arial"/>
                      </a:endParaRPr>
                    </a:p>
                  </a:txBody>
                  <a:tcPr anchor="ctr"/>
                </a:tc>
                <a:tc>
                  <a:txBody>
                    <a:bodyPr/>
                    <a:lstStyle/>
                    <a:p>
                      <a:pPr marR="0" algn="ctr" rtl="0">
                        <a:lnSpc>
                          <a:spcPct val="100000"/>
                        </a:lnSpc>
                        <a:spcBef>
                          <a:spcPts val="0"/>
                        </a:spcBef>
                        <a:spcAft>
                          <a:spcPts val="0"/>
                        </a:spcAft>
                        <a:buClr>
                          <a:srgbClr val="000000"/>
                        </a:buClr>
                        <a:buFont typeface="Arial"/>
                      </a:pPr>
                      <a:r>
                        <a:rPr lang="en-IN" sz="1100" b="0" u="none" strike="noStrike" cap="none" dirty="0">
                          <a:solidFill>
                            <a:schemeClr val="tx2">
                              <a:lumMod val="10000"/>
                            </a:schemeClr>
                          </a:solidFill>
                          <a:effectLst/>
                          <a:sym typeface="Arial"/>
                        </a:rPr>
                        <a:t>0.862</a:t>
                      </a:r>
                      <a:endParaRPr lang="en-IN" sz="1100" b="0" i="0" u="none" strike="noStrike" cap="none" dirty="0">
                        <a:solidFill>
                          <a:schemeClr val="tx2">
                            <a:lumMod val="10000"/>
                          </a:schemeClr>
                        </a:solidFill>
                        <a:effectLst/>
                        <a:latin typeface="+mn-lt"/>
                        <a:ea typeface="+mn-ea"/>
                        <a:cs typeface="+mn-cs"/>
                        <a:sym typeface="Arial"/>
                      </a:endParaRPr>
                    </a:p>
                  </a:txBody>
                  <a:tcPr anchor="ctr"/>
                </a:tc>
                <a:tc>
                  <a:txBody>
                    <a:bodyPr/>
                    <a:lstStyle/>
                    <a:p>
                      <a:pPr marR="0" algn="ctr" rtl="0">
                        <a:lnSpc>
                          <a:spcPct val="100000"/>
                        </a:lnSpc>
                        <a:spcBef>
                          <a:spcPts val="0"/>
                        </a:spcBef>
                        <a:spcAft>
                          <a:spcPts val="0"/>
                        </a:spcAft>
                        <a:buClr>
                          <a:srgbClr val="000000"/>
                        </a:buClr>
                        <a:buFont typeface="Arial"/>
                      </a:pPr>
                      <a:r>
                        <a:rPr lang="en-IN" sz="1100" b="0" u="none" strike="noStrike" cap="none" dirty="0">
                          <a:solidFill>
                            <a:schemeClr val="tx2">
                              <a:lumMod val="10000"/>
                            </a:schemeClr>
                          </a:solidFill>
                          <a:effectLst/>
                          <a:sym typeface="Arial"/>
                        </a:rPr>
                        <a:t>0.845</a:t>
                      </a:r>
                      <a:endParaRPr lang="en-IN" sz="1100" b="0" i="0" u="none" strike="noStrike" cap="none" dirty="0">
                        <a:solidFill>
                          <a:schemeClr val="tx2">
                            <a:lumMod val="10000"/>
                          </a:schemeClr>
                        </a:solidFill>
                        <a:effectLst/>
                        <a:latin typeface="+mn-lt"/>
                        <a:ea typeface="+mn-ea"/>
                        <a:cs typeface="+mn-cs"/>
                        <a:sym typeface="Arial"/>
                      </a:endParaRPr>
                    </a:p>
                  </a:txBody>
                  <a:tcPr anchor="ctr"/>
                </a:tc>
                <a:extLst>
                  <a:ext uri="{0D108BD9-81ED-4DB2-BD59-A6C34878D82A}">
                    <a16:rowId xmlns:a16="http://schemas.microsoft.com/office/drawing/2014/main" val="2025876257"/>
                  </a:ext>
                </a:extLst>
              </a:tr>
              <a:tr h="333473">
                <a:tc>
                  <a:txBody>
                    <a:bodyPr/>
                    <a:lstStyle/>
                    <a:p>
                      <a:r>
                        <a:rPr lang="en-IN" sz="1100" dirty="0">
                          <a:solidFill>
                            <a:schemeClr val="tx2">
                              <a:lumMod val="10000"/>
                            </a:schemeClr>
                          </a:solidFill>
                        </a:rPr>
                        <a:t>Random Forest Classifier</a:t>
                      </a:r>
                    </a:p>
                  </a:txBody>
                  <a:tcPr anchor="ctr"/>
                </a:tc>
                <a:tc>
                  <a:txBody>
                    <a:bodyPr/>
                    <a:lstStyle/>
                    <a:p>
                      <a:pPr algn="ctr"/>
                      <a:r>
                        <a:rPr lang="en-IN" sz="1100" b="0" u="none" strike="noStrike" cap="none" dirty="0">
                          <a:solidFill>
                            <a:schemeClr val="tx2">
                              <a:lumMod val="10000"/>
                            </a:schemeClr>
                          </a:solidFill>
                          <a:effectLst/>
                          <a:sym typeface="Arial"/>
                        </a:rPr>
                        <a:t>0.894</a:t>
                      </a:r>
                      <a:endParaRPr lang="en-IN" sz="1100" dirty="0">
                        <a:solidFill>
                          <a:schemeClr val="tx2">
                            <a:lumMod val="10000"/>
                          </a:schemeClr>
                        </a:solidFill>
                      </a:endParaRPr>
                    </a:p>
                  </a:txBody>
                  <a:tcPr anchor="ctr"/>
                </a:tc>
                <a:tc>
                  <a:txBody>
                    <a:bodyPr/>
                    <a:lstStyle/>
                    <a:p>
                      <a:pPr algn="ctr"/>
                      <a:r>
                        <a:rPr lang="en-IN" sz="1100" b="0" u="none" strike="noStrike" cap="none" dirty="0">
                          <a:solidFill>
                            <a:schemeClr val="tx2">
                              <a:lumMod val="10000"/>
                            </a:schemeClr>
                          </a:solidFill>
                          <a:effectLst/>
                          <a:sym typeface="Arial"/>
                        </a:rPr>
                        <a:t>0.880</a:t>
                      </a:r>
                      <a:endParaRPr lang="en-IN" sz="1100" dirty="0">
                        <a:solidFill>
                          <a:schemeClr val="tx2">
                            <a:lumMod val="10000"/>
                          </a:schemeClr>
                        </a:solidFill>
                      </a:endParaRPr>
                    </a:p>
                  </a:txBody>
                  <a:tcPr anchor="ctr"/>
                </a:tc>
                <a:tc>
                  <a:txBody>
                    <a:bodyPr/>
                    <a:lstStyle/>
                    <a:p>
                      <a:pPr algn="ctr"/>
                      <a:r>
                        <a:rPr lang="en-IN" sz="1100" b="0" u="none" strike="noStrike" cap="none" dirty="0">
                          <a:solidFill>
                            <a:schemeClr val="tx2">
                              <a:lumMod val="10000"/>
                            </a:schemeClr>
                          </a:solidFill>
                          <a:effectLst/>
                          <a:sym typeface="Arial"/>
                        </a:rPr>
                        <a:t>0.887</a:t>
                      </a:r>
                      <a:endParaRPr lang="en-IN" sz="1100" dirty="0">
                        <a:solidFill>
                          <a:schemeClr val="tx2">
                            <a:lumMod val="10000"/>
                          </a:schemeClr>
                        </a:solidFill>
                      </a:endParaRPr>
                    </a:p>
                  </a:txBody>
                  <a:tcPr anchor="ctr"/>
                </a:tc>
                <a:tc>
                  <a:txBody>
                    <a:bodyPr/>
                    <a:lstStyle/>
                    <a:p>
                      <a:pPr algn="ctr"/>
                      <a:r>
                        <a:rPr lang="en-IN" sz="1100" b="0" u="none" strike="noStrike" cap="none" dirty="0">
                          <a:solidFill>
                            <a:schemeClr val="tx2">
                              <a:lumMod val="10000"/>
                            </a:schemeClr>
                          </a:solidFill>
                          <a:effectLst/>
                          <a:sym typeface="Arial"/>
                        </a:rPr>
                        <a:t>0.886</a:t>
                      </a:r>
                      <a:endParaRPr lang="en-IN" sz="1100" dirty="0">
                        <a:solidFill>
                          <a:schemeClr val="tx2">
                            <a:lumMod val="10000"/>
                          </a:schemeClr>
                        </a:solidFill>
                      </a:endParaRPr>
                    </a:p>
                  </a:txBody>
                  <a:tcPr anchor="ctr"/>
                </a:tc>
                <a:extLst>
                  <a:ext uri="{0D108BD9-81ED-4DB2-BD59-A6C34878D82A}">
                    <a16:rowId xmlns:a16="http://schemas.microsoft.com/office/drawing/2014/main" val="1751380485"/>
                  </a:ext>
                </a:extLst>
              </a:tr>
              <a:tr h="218139">
                <a:tc>
                  <a:txBody>
                    <a:bodyPr/>
                    <a:lstStyle/>
                    <a:p>
                      <a:r>
                        <a:rPr lang="en-IN" sz="1100" dirty="0">
                          <a:solidFill>
                            <a:schemeClr val="tx2">
                              <a:lumMod val="10000"/>
                            </a:schemeClr>
                          </a:solidFill>
                        </a:rPr>
                        <a:t>SVM Classifier</a:t>
                      </a:r>
                    </a:p>
                  </a:txBody>
                  <a:tcPr anchor="ctr"/>
                </a:tc>
                <a:tc>
                  <a:txBody>
                    <a:bodyPr/>
                    <a:lstStyle/>
                    <a:p>
                      <a:pPr algn="ctr"/>
                      <a:r>
                        <a:rPr lang="en-IN" sz="1100" b="0" u="none" strike="noStrike" cap="none" dirty="0">
                          <a:solidFill>
                            <a:schemeClr val="tx2">
                              <a:lumMod val="10000"/>
                            </a:schemeClr>
                          </a:solidFill>
                          <a:effectLst/>
                          <a:sym typeface="Arial"/>
                        </a:rPr>
                        <a:t>0.927</a:t>
                      </a:r>
                      <a:endParaRPr lang="en-IN" sz="1100" dirty="0">
                        <a:solidFill>
                          <a:schemeClr val="tx2">
                            <a:lumMod val="10000"/>
                          </a:schemeClr>
                        </a:solidFill>
                      </a:endParaRPr>
                    </a:p>
                  </a:txBody>
                  <a:tcPr anchor="ctr"/>
                </a:tc>
                <a:tc>
                  <a:txBody>
                    <a:bodyPr/>
                    <a:lstStyle/>
                    <a:p>
                      <a:pPr algn="ctr"/>
                      <a:r>
                        <a:rPr lang="en-IN" sz="1100" b="0" u="none" strike="noStrike" cap="none" dirty="0">
                          <a:solidFill>
                            <a:schemeClr val="tx2">
                              <a:lumMod val="10000"/>
                            </a:schemeClr>
                          </a:solidFill>
                          <a:effectLst/>
                          <a:sym typeface="Arial"/>
                        </a:rPr>
                        <a:t>0.884</a:t>
                      </a:r>
                      <a:endParaRPr lang="en-IN" sz="1100" dirty="0">
                        <a:solidFill>
                          <a:schemeClr val="tx2">
                            <a:lumMod val="10000"/>
                          </a:schemeClr>
                        </a:solidFill>
                      </a:endParaRPr>
                    </a:p>
                  </a:txBody>
                  <a:tcPr anchor="ctr"/>
                </a:tc>
                <a:tc>
                  <a:txBody>
                    <a:bodyPr/>
                    <a:lstStyle/>
                    <a:p>
                      <a:pPr algn="ctr"/>
                      <a:r>
                        <a:rPr lang="en-IN" sz="1100" b="0" u="none" strike="noStrike" cap="none" dirty="0">
                          <a:solidFill>
                            <a:schemeClr val="tx2">
                              <a:lumMod val="10000"/>
                            </a:schemeClr>
                          </a:solidFill>
                          <a:effectLst/>
                          <a:sym typeface="Arial"/>
                        </a:rPr>
                        <a:t>0.905</a:t>
                      </a:r>
                      <a:endParaRPr lang="en-IN" sz="1100" dirty="0">
                        <a:solidFill>
                          <a:schemeClr val="tx2">
                            <a:lumMod val="10000"/>
                          </a:schemeClr>
                        </a:solidFill>
                      </a:endParaRPr>
                    </a:p>
                  </a:txBody>
                  <a:tcPr anchor="ctr"/>
                </a:tc>
                <a:tc>
                  <a:txBody>
                    <a:bodyPr/>
                    <a:lstStyle/>
                    <a:p>
                      <a:pPr algn="ctr"/>
                      <a:r>
                        <a:rPr lang="en-IN" sz="1100" b="0" u="none" strike="noStrike" cap="none" dirty="0">
                          <a:solidFill>
                            <a:schemeClr val="tx2">
                              <a:lumMod val="10000"/>
                            </a:schemeClr>
                          </a:solidFill>
                          <a:effectLst/>
                          <a:sym typeface="Arial"/>
                        </a:rPr>
                        <a:t>0.903</a:t>
                      </a:r>
                      <a:endParaRPr lang="en-IN" sz="1100" dirty="0">
                        <a:solidFill>
                          <a:schemeClr val="tx2">
                            <a:lumMod val="10000"/>
                          </a:schemeClr>
                        </a:solidFill>
                      </a:endParaRPr>
                    </a:p>
                  </a:txBody>
                  <a:tcPr anchor="ctr"/>
                </a:tc>
                <a:extLst>
                  <a:ext uri="{0D108BD9-81ED-4DB2-BD59-A6C34878D82A}">
                    <a16:rowId xmlns:a16="http://schemas.microsoft.com/office/drawing/2014/main" val="1114559329"/>
                  </a:ext>
                </a:extLst>
              </a:tr>
            </a:tbl>
          </a:graphicData>
        </a:graphic>
      </p:graphicFrame>
      <p:sp>
        <p:nvSpPr>
          <p:cNvPr id="2" name="TextBox 1">
            <a:extLst>
              <a:ext uri="{FF2B5EF4-FFF2-40B4-BE49-F238E27FC236}">
                <a16:creationId xmlns:a16="http://schemas.microsoft.com/office/drawing/2014/main" id="{F7B4FEBB-AEF7-89CD-B807-F9419D6A9EED}"/>
              </a:ext>
            </a:extLst>
          </p:cNvPr>
          <p:cNvSpPr txBox="1"/>
          <p:nvPr/>
        </p:nvSpPr>
        <p:spPr>
          <a:xfrm>
            <a:off x="514341" y="3095936"/>
            <a:ext cx="8505461" cy="523220"/>
          </a:xfrm>
          <a:prstGeom prst="rect">
            <a:avLst/>
          </a:prstGeom>
          <a:noFill/>
        </p:spPr>
        <p:txBody>
          <a:bodyPr wrap="square" rtlCol="0">
            <a:spAutoFit/>
          </a:bodyPr>
          <a:lstStyle/>
          <a:p>
            <a:pPr algn="just"/>
            <a:r>
              <a:rPr lang="en-IN" b="1" dirty="0">
                <a:solidFill>
                  <a:srgbClr val="134F5C"/>
                </a:solidFill>
                <a:latin typeface="Montserrat"/>
              </a:rPr>
              <a:t>After using SMOTE models performance improved and SVM has the best f1 –score and test score</a:t>
            </a:r>
            <a:r>
              <a:rPr lang="en-IN" sz="1200" b="1" dirty="0">
                <a:solidFill>
                  <a:srgbClr val="134F5C"/>
                </a:solidFill>
                <a:latin typeface="Montserrat"/>
              </a:rPr>
              <a:t>.</a:t>
            </a:r>
          </a:p>
        </p:txBody>
      </p:sp>
    </p:spTree>
    <p:extLst>
      <p:ext uri="{BB962C8B-B14F-4D97-AF65-F5344CB8AC3E}">
        <p14:creationId xmlns:p14="http://schemas.microsoft.com/office/powerpoint/2010/main" val="1262702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21A89EB-DAEB-65D2-C0A0-9B818FB190FB}"/>
              </a:ext>
            </a:extLst>
          </p:cNvPr>
          <p:cNvSpPr>
            <a:spLocks noGrp="1"/>
          </p:cNvSpPr>
          <p:nvPr>
            <p:ph type="body" idx="1"/>
          </p:nvPr>
        </p:nvSpPr>
        <p:spPr>
          <a:xfrm>
            <a:off x="311667" y="937043"/>
            <a:ext cx="8520600" cy="3416400"/>
          </a:xfrm>
        </p:spPr>
        <p:txBody>
          <a:bodyPr/>
          <a:lstStyle/>
          <a:p>
            <a:pPr algn="just">
              <a:buClr>
                <a:schemeClr val="bg1">
                  <a:lumMod val="75000"/>
                </a:schemeClr>
              </a:buClr>
              <a:buSzPct val="109000"/>
              <a:buFont typeface="Arial" panose="020B0604020202020204" pitchFamily="34" charset="0"/>
              <a:buChar char="•"/>
            </a:pPr>
            <a:r>
              <a:rPr kumimoji="0" lang="en-US" altLang="en-US" sz="2400" b="0" i="0" u="none" strike="noStrike" cap="none" normalizeH="0" baseline="0" dirty="0">
                <a:ln>
                  <a:noFill/>
                </a:ln>
                <a:solidFill>
                  <a:schemeClr val="bg1">
                    <a:lumMod val="75000"/>
                  </a:schemeClr>
                </a:solidFill>
                <a:effectLst/>
                <a:latin typeface="+mn-lt"/>
                <a:ea typeface="Times New Roman" panose="02020603050405020304" pitchFamily="18" charset="0"/>
                <a:cs typeface="Times New Roman" panose="02020603050405020304" pitchFamily="18" charset="0"/>
              </a:rPr>
              <a:t>Females are more than the number of males in our dataset but the number of males prone to heart disease is more compared to females.</a:t>
            </a:r>
            <a:r>
              <a:rPr kumimoji="0" lang="en-US" altLang="en-US" sz="2400" b="0" i="0" u="none" strike="noStrike" cap="none" normalizeH="0" baseline="0" dirty="0">
                <a:ln>
                  <a:noFill/>
                </a:ln>
                <a:solidFill>
                  <a:schemeClr val="bg1">
                    <a:lumMod val="75000"/>
                  </a:schemeClr>
                </a:solidFill>
                <a:effectLst/>
                <a:latin typeface="+mn-lt"/>
              </a:rPr>
              <a:t> </a:t>
            </a:r>
            <a:endParaRPr lang="en-IN" sz="2400" dirty="0">
              <a:solidFill>
                <a:schemeClr val="bg1">
                  <a:lumMod val="75000"/>
                </a:schemeClr>
              </a:solidFill>
              <a:latin typeface="+mn-lt"/>
            </a:endParaRPr>
          </a:p>
          <a:p>
            <a:pPr algn="just">
              <a:buClr>
                <a:schemeClr val="bg1">
                  <a:lumMod val="75000"/>
                </a:schemeClr>
              </a:buClr>
              <a:buSzPct val="109000"/>
              <a:buFont typeface="Arial" panose="020B0604020202020204" pitchFamily="34" charset="0"/>
              <a:buChar char="•"/>
            </a:pPr>
            <a:r>
              <a:rPr lang="en-IN" sz="2400" dirty="0">
                <a:solidFill>
                  <a:schemeClr val="bg1">
                    <a:lumMod val="75000"/>
                  </a:schemeClr>
                </a:solidFill>
              </a:rPr>
              <a:t>Without using SMOTE  all the models were not performing well as the dataset was imbalanced.</a:t>
            </a:r>
          </a:p>
          <a:p>
            <a:pPr algn="just">
              <a:buClr>
                <a:schemeClr val="bg1">
                  <a:lumMod val="75000"/>
                </a:schemeClr>
              </a:buClr>
              <a:buSzPct val="109000"/>
              <a:buFont typeface="Arial" panose="020B0604020202020204" pitchFamily="34" charset="0"/>
              <a:buChar char="•"/>
            </a:pPr>
            <a:r>
              <a:rPr lang="en-IN" sz="2400" dirty="0">
                <a:solidFill>
                  <a:schemeClr val="bg1">
                    <a:lumMod val="75000"/>
                  </a:schemeClr>
                </a:solidFill>
              </a:rPr>
              <a:t>So it is necessary to handle the imbalanced dataset.</a:t>
            </a:r>
            <a:endParaRPr lang="en-US" sz="2400" dirty="0">
              <a:solidFill>
                <a:schemeClr val="bg1">
                  <a:lumMod val="75000"/>
                </a:schemeClr>
              </a:solidFill>
            </a:endParaRPr>
          </a:p>
          <a:p>
            <a:pPr algn="just">
              <a:buClr>
                <a:schemeClr val="bg1">
                  <a:lumMod val="75000"/>
                </a:schemeClr>
              </a:buClr>
              <a:buSzPct val="109000"/>
              <a:buFont typeface="Arial" panose="020B0604020202020204" pitchFamily="34" charset="0"/>
              <a:buChar char="•"/>
            </a:pPr>
            <a:r>
              <a:rPr lang="en-US" sz="2400" dirty="0">
                <a:solidFill>
                  <a:schemeClr val="bg1">
                    <a:lumMod val="75000"/>
                  </a:schemeClr>
                </a:solidFill>
              </a:rPr>
              <a:t>After using multiple machine learning models we found out that the SVM classifier is the best model for the prediction of CHD for this dataset compared to other classifiers.</a:t>
            </a:r>
            <a:endParaRPr lang="en-IN" sz="2400" dirty="0">
              <a:solidFill>
                <a:schemeClr val="bg1">
                  <a:lumMod val="75000"/>
                </a:schemeClr>
              </a:solidFill>
            </a:endParaRPr>
          </a:p>
        </p:txBody>
      </p:sp>
      <p:sp>
        <p:nvSpPr>
          <p:cNvPr id="4" name="Title 1">
            <a:extLst>
              <a:ext uri="{FF2B5EF4-FFF2-40B4-BE49-F238E27FC236}">
                <a16:creationId xmlns:a16="http://schemas.microsoft.com/office/drawing/2014/main" id="{6A1C9961-B388-D634-874D-936AB3DB23E7}"/>
              </a:ext>
            </a:extLst>
          </p:cNvPr>
          <p:cNvSpPr>
            <a:spLocks noGrp="1"/>
          </p:cNvSpPr>
          <p:nvPr>
            <p:ph type="title"/>
          </p:nvPr>
        </p:nvSpPr>
        <p:spPr>
          <a:xfrm>
            <a:off x="311700" y="364343"/>
            <a:ext cx="4721217" cy="572700"/>
          </a:xfrm>
          <a:noFill/>
          <a:ln>
            <a:noFill/>
          </a:ln>
        </p:spPr>
        <p:txBody>
          <a:bodyPr spcFirstLastPara="1" wrap="square" lIns="91425" tIns="91425" rIns="91425" bIns="91425" anchor="t" anchorCtr="0">
            <a:noAutofit/>
          </a:bodyPr>
          <a:lstStyle/>
          <a:p>
            <a:r>
              <a:rPr lang="en-IN" sz="3200" b="1" dirty="0">
                <a:latin typeface="Arial Black" panose="020B0A04020102020204" pitchFamily="34" charset="0"/>
                <a:cs typeface="Calibri" panose="020F0502020204030204" pitchFamily="34" charset="0"/>
              </a:rPr>
              <a:t>Conclusions</a:t>
            </a:r>
          </a:p>
        </p:txBody>
      </p:sp>
      <p:sp>
        <p:nvSpPr>
          <p:cNvPr id="2" name="Rectangle 1">
            <a:extLst>
              <a:ext uri="{FF2B5EF4-FFF2-40B4-BE49-F238E27FC236}">
                <a16:creationId xmlns:a16="http://schemas.microsoft.com/office/drawing/2014/main" id="{9977F469-965E-C58A-445C-949F6648F37A}"/>
              </a:ext>
            </a:extLst>
          </p:cNvPr>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7348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37D5E4-07CD-6EA5-8551-55DA4F88B73D}"/>
              </a:ext>
            </a:extLst>
          </p:cNvPr>
          <p:cNvSpPr>
            <a:spLocks noGrp="1"/>
          </p:cNvSpPr>
          <p:nvPr>
            <p:ph type="body" idx="1"/>
          </p:nvPr>
        </p:nvSpPr>
        <p:spPr>
          <a:xfrm>
            <a:off x="247904" y="1818782"/>
            <a:ext cx="8520600" cy="3416400"/>
          </a:xfrm>
        </p:spPr>
        <p:txBody>
          <a:bodyPr/>
          <a:lstStyle/>
          <a:p>
            <a:pPr marL="114300" indent="0" algn="ctr">
              <a:buNone/>
            </a:pPr>
            <a:r>
              <a:rPr lang="en-US" sz="5400" b="1" dirty="0">
                <a:solidFill>
                  <a:srgbClr val="C00000"/>
                </a:solidFill>
                <a:latin typeface="Arial Black" panose="020B0A04020102020204" pitchFamily="34" charset="0"/>
              </a:rPr>
              <a:t>THANK YOU</a:t>
            </a:r>
          </a:p>
        </p:txBody>
      </p:sp>
    </p:spTree>
    <p:extLst>
      <p:ext uri="{BB962C8B-B14F-4D97-AF65-F5344CB8AC3E}">
        <p14:creationId xmlns:p14="http://schemas.microsoft.com/office/powerpoint/2010/main" val="143841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Title 2">
            <a:extLst>
              <a:ext uri="{FF2B5EF4-FFF2-40B4-BE49-F238E27FC236}">
                <a16:creationId xmlns:a16="http://schemas.microsoft.com/office/drawing/2014/main" id="{7AC06997-66E4-2AA1-8594-2D4913B6F997}"/>
              </a:ext>
            </a:extLst>
          </p:cNvPr>
          <p:cNvSpPr>
            <a:spLocks noGrp="1"/>
          </p:cNvSpPr>
          <p:nvPr>
            <p:ph type="ctrTitle"/>
          </p:nvPr>
        </p:nvSpPr>
        <p:spPr>
          <a:xfrm>
            <a:off x="2196445" y="322980"/>
            <a:ext cx="4751110" cy="795114"/>
          </a:xfrm>
        </p:spPr>
        <p:txBody>
          <a:bodyPr/>
          <a:lstStyle/>
          <a:p>
            <a:r>
              <a:rPr lang="en-IN" sz="2800" b="1" dirty="0">
                <a:latin typeface="Arial Black" panose="020B0A04020102020204" pitchFamily="34" charset="0"/>
              </a:rPr>
              <a:t>Abstract</a:t>
            </a:r>
          </a:p>
        </p:txBody>
      </p:sp>
      <p:sp>
        <p:nvSpPr>
          <p:cNvPr id="4" name="TextBox 3">
            <a:extLst>
              <a:ext uri="{FF2B5EF4-FFF2-40B4-BE49-F238E27FC236}">
                <a16:creationId xmlns:a16="http://schemas.microsoft.com/office/drawing/2014/main" id="{45C9743D-6217-5AE5-3307-9378B059D0BB}"/>
              </a:ext>
            </a:extLst>
          </p:cNvPr>
          <p:cNvSpPr txBox="1"/>
          <p:nvPr/>
        </p:nvSpPr>
        <p:spPr>
          <a:xfrm>
            <a:off x="497541" y="1575155"/>
            <a:ext cx="8148918" cy="2862322"/>
          </a:xfrm>
          <a:prstGeom prst="rect">
            <a:avLst/>
          </a:prstGeom>
          <a:noFill/>
        </p:spPr>
        <p:txBody>
          <a:bodyPr wrap="square" rtlCol="0">
            <a:spAutoFit/>
          </a:bodyPr>
          <a:lstStyle/>
          <a:p>
            <a:pPr algn="just"/>
            <a:r>
              <a:rPr lang="en-IN" sz="2000" dirty="0">
                <a:solidFill>
                  <a:schemeClr val="bg1">
                    <a:lumMod val="75000"/>
                  </a:schemeClr>
                </a:solidFill>
              </a:rPr>
              <a:t>Cardiovascular diseases are very common these days due to changes in lifestyle and poor eating habits. So predicting the risk of cardiovascular disease for a given person by </a:t>
            </a:r>
            <a:r>
              <a:rPr lang="en-IN" sz="2000" dirty="0" err="1">
                <a:solidFill>
                  <a:schemeClr val="bg1">
                    <a:lumMod val="75000"/>
                  </a:schemeClr>
                </a:solidFill>
              </a:rPr>
              <a:t>analyzing</a:t>
            </a:r>
            <a:r>
              <a:rPr lang="en-IN" sz="2000" dirty="0">
                <a:solidFill>
                  <a:schemeClr val="bg1">
                    <a:lumMod val="75000"/>
                  </a:schemeClr>
                </a:solidFill>
              </a:rPr>
              <a:t> his/her data from the past can save them if they act early against the disease. In this problem, we are given such data from over 4000 patients on 15 different attributes from an ongoing cardiovascular study on residents of the town of Framingham, Massachusetts. The goal is to predict whether a patient has a 10-year risk of future Coronary Heart Disease (CHD).</a:t>
            </a:r>
          </a:p>
        </p:txBody>
      </p:sp>
    </p:spTree>
    <p:extLst>
      <p:ext uri="{BB962C8B-B14F-4D97-AF65-F5344CB8AC3E}">
        <p14:creationId xmlns:p14="http://schemas.microsoft.com/office/powerpoint/2010/main" val="3786097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Title 2">
            <a:extLst>
              <a:ext uri="{FF2B5EF4-FFF2-40B4-BE49-F238E27FC236}">
                <a16:creationId xmlns:a16="http://schemas.microsoft.com/office/drawing/2014/main" id="{295809F3-C57E-46D2-0F45-E086CC795ADB}"/>
              </a:ext>
            </a:extLst>
          </p:cNvPr>
          <p:cNvSpPr>
            <a:spLocks noGrp="1"/>
          </p:cNvSpPr>
          <p:nvPr>
            <p:ph type="ctrTitle"/>
          </p:nvPr>
        </p:nvSpPr>
        <p:spPr>
          <a:xfrm>
            <a:off x="2438400" y="243502"/>
            <a:ext cx="4035552" cy="514804"/>
          </a:xfrm>
          <a:noFill/>
          <a:ln>
            <a:noFill/>
          </a:ln>
        </p:spPr>
        <p:txBody>
          <a:bodyPr spcFirstLastPara="1" wrap="square" lIns="91425" tIns="91425" rIns="91425" bIns="91425" anchor="t" anchorCtr="0">
            <a:noAutofit/>
          </a:bodyPr>
          <a:lstStyle/>
          <a:p>
            <a:pPr defTabSz="457200">
              <a:lnSpc>
                <a:spcPct val="90000"/>
              </a:lnSpc>
              <a:spcBef>
                <a:spcPct val="0"/>
              </a:spcBef>
              <a:buSzPts val="2800"/>
            </a:pPr>
            <a:r>
              <a:rPr lang="en-IN" sz="2800" b="1" kern="1200" dirty="0">
                <a:solidFill>
                  <a:srgbClr val="C00000"/>
                </a:solidFill>
                <a:latin typeface="Arial Black" panose="020B0A04020102020204" pitchFamily="34" charset="0"/>
                <a:ea typeface="+mn-ea"/>
                <a:cs typeface="+mn-cs"/>
              </a:rPr>
              <a:t>Data Summary</a:t>
            </a:r>
          </a:p>
        </p:txBody>
      </p:sp>
      <p:sp>
        <p:nvSpPr>
          <p:cNvPr id="4" name="TextBox 3">
            <a:extLst>
              <a:ext uri="{FF2B5EF4-FFF2-40B4-BE49-F238E27FC236}">
                <a16:creationId xmlns:a16="http://schemas.microsoft.com/office/drawing/2014/main" id="{CC479507-195C-B253-9B0F-F7B754BCF576}"/>
              </a:ext>
            </a:extLst>
          </p:cNvPr>
          <p:cNvSpPr txBox="1"/>
          <p:nvPr/>
        </p:nvSpPr>
        <p:spPr>
          <a:xfrm>
            <a:off x="849571" y="950678"/>
            <a:ext cx="7655160" cy="738664"/>
          </a:xfrm>
          <a:prstGeom prst="rect">
            <a:avLst/>
          </a:prstGeom>
          <a:noFill/>
        </p:spPr>
        <p:txBody>
          <a:bodyPr wrap="square" rtlCol="0">
            <a:spAutoFit/>
          </a:bodyPr>
          <a:lstStyle/>
          <a:p>
            <a:r>
              <a:rPr lang="en-US" dirty="0">
                <a:solidFill>
                  <a:schemeClr val="bg1">
                    <a:lumMod val="75000"/>
                  </a:schemeClr>
                </a:solidFill>
              </a:rPr>
              <a:t>The dataset provides the patients’ information. It includes 15 attributes. Each attribute is a potential risk factor. There are both demographic, behavioral, and medical risk factors. Let us go through each one of them.</a:t>
            </a:r>
          </a:p>
        </p:txBody>
      </p:sp>
      <p:sp>
        <p:nvSpPr>
          <p:cNvPr id="6" name="TextBox 5">
            <a:extLst>
              <a:ext uri="{FF2B5EF4-FFF2-40B4-BE49-F238E27FC236}">
                <a16:creationId xmlns:a16="http://schemas.microsoft.com/office/drawing/2014/main" id="{A1E4A167-1018-E16D-A248-27991CFE89FF}"/>
              </a:ext>
            </a:extLst>
          </p:cNvPr>
          <p:cNvSpPr txBox="1"/>
          <p:nvPr/>
        </p:nvSpPr>
        <p:spPr>
          <a:xfrm>
            <a:off x="849571" y="2442438"/>
            <a:ext cx="3703615" cy="2246769"/>
          </a:xfrm>
          <a:prstGeom prst="rect">
            <a:avLst/>
          </a:prstGeom>
          <a:noFill/>
        </p:spPr>
        <p:txBody>
          <a:bodyPr wrap="square" rtlCol="0">
            <a:spAutoFit/>
          </a:bodyPr>
          <a:lstStyle/>
          <a:p>
            <a:r>
              <a:rPr lang="en-US" dirty="0">
                <a:solidFill>
                  <a:schemeClr val="tx1"/>
                </a:solidFill>
              </a:rPr>
              <a:t>Medical(history):</a:t>
            </a:r>
          </a:p>
          <a:p>
            <a:pPr marL="285750" indent="-285750">
              <a:buClr>
                <a:schemeClr val="tx1"/>
              </a:buClr>
              <a:buFont typeface="Arial" panose="020B0604020202020204" pitchFamily="34" charset="0"/>
              <a:buChar char="•"/>
            </a:pPr>
            <a:r>
              <a:rPr lang="en-US" dirty="0">
                <a:solidFill>
                  <a:schemeClr val="bg1">
                    <a:lumMod val="75000"/>
                  </a:schemeClr>
                </a:solidFill>
              </a:rPr>
              <a:t>BP Meds: whether or not the patient was on blood pressure medication </a:t>
            </a:r>
          </a:p>
          <a:p>
            <a:pPr marL="285750" indent="-285750">
              <a:buClr>
                <a:schemeClr val="tx1"/>
              </a:buClr>
              <a:buFont typeface="Arial" panose="020B0604020202020204" pitchFamily="34" charset="0"/>
              <a:buChar char="•"/>
            </a:pPr>
            <a:r>
              <a:rPr lang="en-US" dirty="0">
                <a:solidFill>
                  <a:schemeClr val="bg1">
                    <a:lumMod val="75000"/>
                  </a:schemeClr>
                </a:solidFill>
              </a:rPr>
              <a:t>Prevalent Stroke: whether or not the patient had previously had a stroke </a:t>
            </a:r>
          </a:p>
          <a:p>
            <a:pPr marL="285750" indent="-285750">
              <a:buClr>
                <a:schemeClr val="tx1"/>
              </a:buClr>
              <a:buFont typeface="Arial" panose="020B0604020202020204" pitchFamily="34" charset="0"/>
              <a:buChar char="•"/>
            </a:pPr>
            <a:r>
              <a:rPr lang="en-US" dirty="0">
                <a:solidFill>
                  <a:schemeClr val="bg1">
                    <a:lumMod val="75000"/>
                  </a:schemeClr>
                </a:solidFill>
              </a:rPr>
              <a:t>Prevalent Hyp: whether or not the patient was hypertensive </a:t>
            </a:r>
          </a:p>
          <a:p>
            <a:pPr marL="285750" indent="-285750">
              <a:buClr>
                <a:schemeClr val="tx1"/>
              </a:buClr>
              <a:buFont typeface="Arial" panose="020B0604020202020204" pitchFamily="34" charset="0"/>
              <a:buChar char="•"/>
            </a:pPr>
            <a:r>
              <a:rPr lang="en-US" dirty="0">
                <a:solidFill>
                  <a:schemeClr val="bg1">
                    <a:lumMod val="75000"/>
                  </a:schemeClr>
                </a:solidFill>
              </a:rPr>
              <a:t>Diabetes: whether or not the patient had diabetes</a:t>
            </a:r>
          </a:p>
          <a:p>
            <a:endParaRPr lang="en-IN" dirty="0"/>
          </a:p>
        </p:txBody>
      </p:sp>
      <p:sp>
        <p:nvSpPr>
          <p:cNvPr id="10" name="TextBox 9">
            <a:extLst>
              <a:ext uri="{FF2B5EF4-FFF2-40B4-BE49-F238E27FC236}">
                <a16:creationId xmlns:a16="http://schemas.microsoft.com/office/drawing/2014/main" id="{16189C3C-70B3-0493-016D-462C65757506}"/>
              </a:ext>
            </a:extLst>
          </p:cNvPr>
          <p:cNvSpPr txBox="1"/>
          <p:nvPr/>
        </p:nvSpPr>
        <p:spPr>
          <a:xfrm>
            <a:off x="830757" y="1657854"/>
            <a:ext cx="2956259" cy="738664"/>
          </a:xfrm>
          <a:prstGeom prst="rect">
            <a:avLst/>
          </a:prstGeom>
          <a:noFill/>
        </p:spPr>
        <p:txBody>
          <a:bodyPr wrap="none" rtlCol="0">
            <a:spAutoFit/>
          </a:bodyPr>
          <a:lstStyle/>
          <a:p>
            <a:r>
              <a:rPr lang="en-US" dirty="0">
                <a:solidFill>
                  <a:schemeClr val="tx1"/>
                </a:solidFill>
              </a:rPr>
              <a:t>Demographic:</a:t>
            </a:r>
          </a:p>
          <a:p>
            <a:pPr marL="285750" indent="-285750">
              <a:buClr>
                <a:schemeClr val="tx1"/>
              </a:buClr>
              <a:buFont typeface="Arial" panose="020B0604020202020204" pitchFamily="34" charset="0"/>
              <a:buChar char="•"/>
            </a:pPr>
            <a:r>
              <a:rPr lang="en-US" dirty="0">
                <a:solidFill>
                  <a:srgbClr val="134F5C"/>
                </a:solidFill>
              </a:rPr>
              <a:t>Sex: male or female("M" or "F")</a:t>
            </a:r>
          </a:p>
          <a:p>
            <a:pPr marL="285750" indent="-285750">
              <a:buClr>
                <a:schemeClr val="tx1"/>
              </a:buClr>
              <a:buFont typeface="Arial" panose="020B0604020202020204" pitchFamily="34" charset="0"/>
              <a:buChar char="•"/>
            </a:pPr>
            <a:r>
              <a:rPr lang="en-US" dirty="0">
                <a:solidFill>
                  <a:srgbClr val="134F5C"/>
                </a:solidFill>
              </a:rPr>
              <a:t>Age: Age of the patient</a:t>
            </a:r>
          </a:p>
        </p:txBody>
      </p:sp>
      <p:sp>
        <p:nvSpPr>
          <p:cNvPr id="2" name="TextBox 1">
            <a:extLst>
              <a:ext uri="{FF2B5EF4-FFF2-40B4-BE49-F238E27FC236}">
                <a16:creationId xmlns:a16="http://schemas.microsoft.com/office/drawing/2014/main" id="{9EF8E700-9DE8-13FB-77E4-3A4804C8BADD}"/>
              </a:ext>
            </a:extLst>
          </p:cNvPr>
          <p:cNvSpPr txBox="1"/>
          <p:nvPr/>
        </p:nvSpPr>
        <p:spPr>
          <a:xfrm>
            <a:off x="4753899" y="1640430"/>
            <a:ext cx="4017436" cy="1169551"/>
          </a:xfrm>
          <a:prstGeom prst="rect">
            <a:avLst/>
          </a:prstGeom>
          <a:noFill/>
        </p:spPr>
        <p:txBody>
          <a:bodyPr wrap="square" rtlCol="0">
            <a:spAutoFit/>
          </a:bodyPr>
          <a:lstStyle/>
          <a:p>
            <a:r>
              <a:rPr lang="en-US" dirty="0">
                <a:solidFill>
                  <a:srgbClr val="C00000"/>
                </a:solidFill>
              </a:rPr>
              <a:t>Behavioral:</a:t>
            </a:r>
          </a:p>
          <a:p>
            <a:pPr marL="285750" indent="-285750">
              <a:buClr>
                <a:schemeClr val="tx1"/>
              </a:buClr>
              <a:buFont typeface="Arial" panose="020B0604020202020204" pitchFamily="34" charset="0"/>
              <a:buChar char="•"/>
            </a:pPr>
            <a:r>
              <a:rPr lang="en-US" dirty="0">
                <a:solidFill>
                  <a:schemeClr val="bg1">
                    <a:lumMod val="75000"/>
                  </a:schemeClr>
                </a:solidFill>
              </a:rPr>
              <a:t>is_smoking: whether the patient is a current smoker ("YES" or "NO")</a:t>
            </a:r>
          </a:p>
          <a:p>
            <a:pPr marL="285750" indent="-285750">
              <a:buClr>
                <a:schemeClr val="tx1"/>
              </a:buClr>
              <a:buFont typeface="Arial" panose="020B0604020202020204" pitchFamily="34" charset="0"/>
              <a:buChar char="•"/>
            </a:pPr>
            <a:r>
              <a:rPr lang="en-US" dirty="0">
                <a:solidFill>
                  <a:schemeClr val="bg1">
                    <a:lumMod val="75000"/>
                  </a:schemeClr>
                </a:solidFill>
              </a:rPr>
              <a:t>Cigs Per Day: the number of cigarettes that the person smoked on average in one day</a:t>
            </a:r>
            <a:endParaRPr lang="en-IN" dirty="0">
              <a:solidFill>
                <a:schemeClr val="bg1">
                  <a:lumMod val="75000"/>
                </a:schemeClr>
              </a:solidFill>
            </a:endParaRPr>
          </a:p>
        </p:txBody>
      </p:sp>
      <p:sp>
        <p:nvSpPr>
          <p:cNvPr id="5" name="TextBox 4">
            <a:extLst>
              <a:ext uri="{FF2B5EF4-FFF2-40B4-BE49-F238E27FC236}">
                <a16:creationId xmlns:a16="http://schemas.microsoft.com/office/drawing/2014/main" id="{D83D5F8E-1150-1E45-BEA9-F4960B639963}"/>
              </a:ext>
            </a:extLst>
          </p:cNvPr>
          <p:cNvSpPr txBox="1"/>
          <p:nvPr/>
        </p:nvSpPr>
        <p:spPr>
          <a:xfrm>
            <a:off x="4753899" y="2795717"/>
            <a:ext cx="3914854" cy="1815882"/>
          </a:xfrm>
          <a:prstGeom prst="rect">
            <a:avLst/>
          </a:prstGeom>
          <a:noFill/>
        </p:spPr>
        <p:txBody>
          <a:bodyPr wrap="square" rtlCol="0">
            <a:spAutoFit/>
          </a:bodyPr>
          <a:lstStyle/>
          <a:p>
            <a:r>
              <a:rPr lang="en-US" dirty="0">
                <a:solidFill>
                  <a:srgbClr val="C00000"/>
                </a:solidFill>
              </a:rPr>
              <a:t>Medical(current):</a:t>
            </a:r>
          </a:p>
          <a:p>
            <a:pPr marL="285750" indent="-285750">
              <a:buClr>
                <a:schemeClr val="tx1"/>
              </a:buClr>
              <a:buFont typeface="Arial" panose="020B0604020202020204" pitchFamily="34" charset="0"/>
              <a:buChar char="•"/>
            </a:pPr>
            <a:r>
              <a:rPr lang="en-US" dirty="0">
                <a:solidFill>
                  <a:schemeClr val="bg1">
                    <a:lumMod val="75000"/>
                  </a:schemeClr>
                </a:solidFill>
              </a:rPr>
              <a:t>Tot Chol: total cholesterol level </a:t>
            </a:r>
          </a:p>
          <a:p>
            <a:pPr marL="285750" indent="-285750">
              <a:buClr>
                <a:schemeClr val="tx1"/>
              </a:buClr>
              <a:buFont typeface="Arial" panose="020B0604020202020204" pitchFamily="34" charset="0"/>
              <a:buChar char="•"/>
            </a:pPr>
            <a:r>
              <a:rPr lang="en-US" dirty="0">
                <a:solidFill>
                  <a:schemeClr val="bg1">
                    <a:lumMod val="75000"/>
                  </a:schemeClr>
                </a:solidFill>
              </a:rPr>
              <a:t>Sys BP: systolic blood pressure</a:t>
            </a:r>
          </a:p>
          <a:p>
            <a:pPr marL="285750" indent="-285750">
              <a:buClr>
                <a:schemeClr val="tx1"/>
              </a:buClr>
              <a:buFont typeface="Arial" panose="020B0604020202020204" pitchFamily="34" charset="0"/>
              <a:buChar char="•"/>
            </a:pPr>
            <a:r>
              <a:rPr lang="en-US" dirty="0" err="1">
                <a:solidFill>
                  <a:schemeClr val="bg1">
                    <a:lumMod val="75000"/>
                  </a:schemeClr>
                </a:solidFill>
              </a:rPr>
              <a:t>Dia</a:t>
            </a:r>
            <a:r>
              <a:rPr lang="en-US" dirty="0">
                <a:solidFill>
                  <a:schemeClr val="bg1">
                    <a:lumMod val="75000"/>
                  </a:schemeClr>
                </a:solidFill>
              </a:rPr>
              <a:t> BP: diastolic blood pressure</a:t>
            </a:r>
          </a:p>
          <a:p>
            <a:pPr marL="285750" indent="-285750">
              <a:buClr>
                <a:schemeClr val="tx1"/>
              </a:buClr>
              <a:buFont typeface="Arial" panose="020B0604020202020204" pitchFamily="34" charset="0"/>
              <a:buChar char="•"/>
            </a:pPr>
            <a:r>
              <a:rPr lang="en-US" dirty="0">
                <a:solidFill>
                  <a:schemeClr val="bg1">
                    <a:lumMod val="75000"/>
                  </a:schemeClr>
                </a:solidFill>
              </a:rPr>
              <a:t>BMI: Body Mass Index</a:t>
            </a:r>
          </a:p>
          <a:p>
            <a:pPr marL="285750" indent="-285750">
              <a:buClr>
                <a:schemeClr val="tx1"/>
              </a:buClr>
              <a:buFont typeface="Arial" panose="020B0604020202020204" pitchFamily="34" charset="0"/>
              <a:buChar char="•"/>
            </a:pPr>
            <a:r>
              <a:rPr lang="en-US" dirty="0">
                <a:solidFill>
                  <a:schemeClr val="bg1">
                    <a:lumMod val="75000"/>
                  </a:schemeClr>
                </a:solidFill>
              </a:rPr>
              <a:t>Heart Rate: heart rate</a:t>
            </a:r>
          </a:p>
          <a:p>
            <a:pPr marL="285750" indent="-285750">
              <a:buClr>
                <a:schemeClr val="tx1"/>
              </a:buClr>
              <a:buFont typeface="Arial" panose="020B0604020202020204" pitchFamily="34" charset="0"/>
              <a:buChar char="•"/>
            </a:pPr>
            <a:r>
              <a:rPr lang="en-US" dirty="0">
                <a:solidFill>
                  <a:schemeClr val="bg1">
                    <a:lumMod val="75000"/>
                  </a:schemeClr>
                </a:solidFill>
              </a:rPr>
              <a:t>Glucose: glucose level </a:t>
            </a:r>
          </a:p>
          <a:p>
            <a:endParaRPr lang="en-IN" dirty="0"/>
          </a:p>
        </p:txBody>
      </p:sp>
      <p:sp>
        <p:nvSpPr>
          <p:cNvPr id="7" name="TextBox 6">
            <a:extLst>
              <a:ext uri="{FF2B5EF4-FFF2-40B4-BE49-F238E27FC236}">
                <a16:creationId xmlns:a16="http://schemas.microsoft.com/office/drawing/2014/main" id="{9260402F-531A-617E-CB7D-42FFD6A295EB}"/>
              </a:ext>
            </a:extLst>
          </p:cNvPr>
          <p:cNvSpPr txBox="1"/>
          <p:nvPr/>
        </p:nvSpPr>
        <p:spPr>
          <a:xfrm>
            <a:off x="4753899" y="4427597"/>
            <a:ext cx="3914854" cy="523220"/>
          </a:xfrm>
          <a:prstGeom prst="rect">
            <a:avLst/>
          </a:prstGeom>
          <a:noFill/>
        </p:spPr>
        <p:txBody>
          <a:bodyPr wrap="none" rtlCol="0">
            <a:spAutoFit/>
          </a:bodyPr>
          <a:lstStyle/>
          <a:p>
            <a:r>
              <a:rPr lang="en-US" dirty="0">
                <a:solidFill>
                  <a:srgbClr val="C00000"/>
                </a:solidFill>
              </a:rPr>
              <a:t>Predict variable(desired target):</a:t>
            </a:r>
          </a:p>
          <a:p>
            <a:pPr marL="285750" indent="-285750">
              <a:buClr>
                <a:schemeClr val="tx1"/>
              </a:buClr>
              <a:buFont typeface="Arial" panose="020B0604020202020204" pitchFamily="34" charset="0"/>
              <a:buChar char="•"/>
            </a:pPr>
            <a:r>
              <a:rPr lang="en-US" dirty="0">
                <a:solidFill>
                  <a:schemeClr val="bg1">
                    <a:lumMod val="75000"/>
                  </a:schemeClr>
                </a:solidFill>
              </a:rPr>
              <a:t>10-year risk of coronary heart disease CHD</a:t>
            </a:r>
            <a:endParaRPr lang="en-IN" dirty="0">
              <a:solidFill>
                <a:schemeClr val="bg1">
                  <a:lumMod val="75000"/>
                </a:schemeClr>
              </a:solidFill>
            </a:endParaRPr>
          </a:p>
        </p:txBody>
      </p:sp>
    </p:spTree>
    <p:extLst>
      <p:ext uri="{BB962C8B-B14F-4D97-AF65-F5344CB8AC3E}">
        <p14:creationId xmlns:p14="http://schemas.microsoft.com/office/powerpoint/2010/main" val="618054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BAE7C866-287F-B6E2-3A3F-143B634D2547}"/>
              </a:ext>
            </a:extLst>
          </p:cNvPr>
          <p:cNvSpPr txBox="1"/>
          <p:nvPr/>
        </p:nvSpPr>
        <p:spPr>
          <a:xfrm>
            <a:off x="529716" y="1699137"/>
            <a:ext cx="8178799" cy="2267414"/>
          </a:xfrm>
          <a:prstGeom prst="rect">
            <a:avLst/>
          </a:prstGeom>
        </p:spPr>
        <p:txBody>
          <a:bodyPr vert="horz" lIns="91440" tIns="45720" rIns="91440" bIns="45720" rtlCol="0">
            <a:normAutofit lnSpcReduction="10000"/>
          </a:bodyPr>
          <a:lstStyle/>
          <a:p>
            <a:pPr marL="355600" indent="-228600" algn="just" defTabSz="914400">
              <a:lnSpc>
                <a:spcPct val="90000"/>
              </a:lnSpc>
              <a:spcBef>
                <a:spcPts val="820"/>
              </a:spcBef>
              <a:buClr>
                <a:schemeClr val="bg1">
                  <a:lumMod val="75000"/>
                </a:schemeClr>
              </a:buClr>
              <a:buSzPct val="140000"/>
              <a:buFont typeface="Arial" panose="020B0604020202020204" pitchFamily="34" charset="0"/>
              <a:buChar char="•"/>
              <a:tabLst>
                <a:tab pos="354965" algn="l"/>
                <a:tab pos="355600" algn="l"/>
              </a:tabLst>
            </a:pPr>
            <a:r>
              <a:rPr lang="en-US" sz="1600" dirty="0">
                <a:solidFill>
                  <a:schemeClr val="bg1">
                    <a:lumMod val="75000"/>
                  </a:schemeClr>
                </a:solidFill>
              </a:rPr>
              <a:t>This Dataset contains 3390 rows and 17 columns.</a:t>
            </a:r>
          </a:p>
          <a:p>
            <a:pPr marL="355600" indent="-228600" algn="just">
              <a:lnSpc>
                <a:spcPct val="90000"/>
              </a:lnSpc>
              <a:spcBef>
                <a:spcPts val="720"/>
              </a:spcBef>
              <a:buClr>
                <a:schemeClr val="bg1">
                  <a:lumMod val="75000"/>
                </a:schemeClr>
              </a:buClr>
              <a:buSzPct val="140000"/>
              <a:buFont typeface="Arial" panose="020B0604020202020204" pitchFamily="34" charset="0"/>
              <a:buChar char="•"/>
              <a:tabLst>
                <a:tab pos="354965" algn="l"/>
                <a:tab pos="355600" algn="l"/>
              </a:tabLst>
            </a:pPr>
            <a:r>
              <a:rPr lang="en-US" sz="1600" dirty="0">
                <a:solidFill>
                  <a:schemeClr val="bg1">
                    <a:lumMod val="75000"/>
                  </a:schemeClr>
                </a:solidFill>
              </a:rPr>
              <a:t>It contains six categorical features and 10 numerical features.</a:t>
            </a:r>
          </a:p>
          <a:p>
            <a:pPr marL="355600" indent="-228600" algn="just" defTabSz="914400">
              <a:lnSpc>
                <a:spcPct val="90000"/>
              </a:lnSpc>
              <a:spcBef>
                <a:spcPts val="820"/>
              </a:spcBef>
              <a:buClr>
                <a:schemeClr val="bg1">
                  <a:lumMod val="75000"/>
                </a:schemeClr>
              </a:buClr>
              <a:buSzPct val="140000"/>
              <a:buFont typeface="Arial" panose="020B0604020202020204" pitchFamily="34" charset="0"/>
              <a:buChar char="•"/>
              <a:tabLst>
                <a:tab pos="354965" algn="l"/>
                <a:tab pos="355600" algn="l"/>
              </a:tabLst>
            </a:pPr>
            <a:r>
              <a:rPr lang="en-US" sz="1600" dirty="0">
                <a:solidFill>
                  <a:schemeClr val="bg1">
                    <a:lumMod val="75000"/>
                  </a:schemeClr>
                </a:solidFill>
              </a:rPr>
              <a:t>Null values are present in the dataset.</a:t>
            </a:r>
          </a:p>
          <a:p>
            <a:pPr marL="355600" indent="-228600" algn="just" defTabSz="914400">
              <a:lnSpc>
                <a:spcPct val="90000"/>
              </a:lnSpc>
              <a:spcBef>
                <a:spcPts val="720"/>
              </a:spcBef>
              <a:buClr>
                <a:schemeClr val="bg1">
                  <a:lumMod val="75000"/>
                </a:schemeClr>
              </a:buClr>
              <a:buSzPct val="140000"/>
              <a:buFont typeface="Arial" panose="020B0604020202020204" pitchFamily="34" charset="0"/>
              <a:buChar char="•"/>
              <a:tabLst>
                <a:tab pos="354965" algn="l"/>
                <a:tab pos="355600" algn="l"/>
              </a:tabLst>
            </a:pPr>
            <a:r>
              <a:rPr lang="en-US" sz="1600" dirty="0">
                <a:solidFill>
                  <a:schemeClr val="bg1">
                    <a:lumMod val="75000"/>
                  </a:schemeClr>
                </a:solidFill>
              </a:rPr>
              <a:t>There are No Duplicate values present.</a:t>
            </a:r>
          </a:p>
          <a:p>
            <a:pPr marL="355600" marR="631825" indent="-228600" algn="just" defTabSz="914400">
              <a:lnSpc>
                <a:spcPct val="90000"/>
              </a:lnSpc>
              <a:spcBef>
                <a:spcPts val="1035"/>
              </a:spcBef>
              <a:buClr>
                <a:schemeClr val="bg1">
                  <a:lumMod val="75000"/>
                </a:schemeClr>
              </a:buClr>
              <a:buSzPct val="140000"/>
              <a:buFont typeface="Arial" panose="020B0604020202020204" pitchFamily="34" charset="0"/>
              <a:buChar char="•"/>
              <a:tabLst>
                <a:tab pos="354965" algn="l"/>
                <a:tab pos="355600" algn="l"/>
              </a:tabLst>
            </a:pPr>
            <a:r>
              <a:rPr lang="en-US" sz="1600" dirty="0">
                <a:solidFill>
                  <a:schemeClr val="bg1">
                    <a:lumMod val="75000"/>
                  </a:schemeClr>
                </a:solidFill>
              </a:rPr>
              <a:t>The dependent variable is ‘Ten-year CHD' which we need to make predictions on.</a:t>
            </a:r>
          </a:p>
          <a:p>
            <a:pPr marL="355600" marR="5080" indent="-228600" defTabSz="914400">
              <a:lnSpc>
                <a:spcPct val="90000"/>
              </a:lnSpc>
              <a:spcBef>
                <a:spcPts val="1040"/>
              </a:spcBef>
              <a:buClr>
                <a:schemeClr val="bg1">
                  <a:lumMod val="75000"/>
                </a:schemeClr>
              </a:buClr>
              <a:buSzPct val="140000"/>
              <a:buFont typeface="Arial" panose="020B0604020202020204" pitchFamily="34" charset="0"/>
              <a:buChar char="•"/>
              <a:tabLst>
                <a:tab pos="354965" algn="l"/>
                <a:tab pos="355600" algn="l"/>
              </a:tabLst>
            </a:pPr>
            <a:r>
              <a:rPr lang="en-US" sz="1600" dirty="0">
                <a:solidFill>
                  <a:schemeClr val="bg1">
                    <a:lumMod val="75000"/>
                  </a:schemeClr>
                </a:solidFill>
              </a:rPr>
              <a:t>Target variable is a categorical value which means the classification machine learning models will be used for prediction.</a:t>
            </a:r>
          </a:p>
          <a:p>
            <a:pPr marL="355600" indent="-228600" defTabSz="914400">
              <a:lnSpc>
                <a:spcPct val="90000"/>
              </a:lnSpc>
              <a:spcBef>
                <a:spcPts val="820"/>
              </a:spcBef>
              <a:buFont typeface="Arial" panose="020B0604020202020204" pitchFamily="34" charset="0"/>
              <a:buChar char="•"/>
              <a:tabLst>
                <a:tab pos="354965" algn="l"/>
                <a:tab pos="355600" algn="l"/>
              </a:tabLst>
            </a:pPr>
            <a:endParaRPr lang="en-US" sz="1400" dirty="0"/>
          </a:p>
        </p:txBody>
      </p:sp>
      <p:sp>
        <p:nvSpPr>
          <p:cNvPr id="5" name="Title 2">
            <a:extLst>
              <a:ext uri="{FF2B5EF4-FFF2-40B4-BE49-F238E27FC236}">
                <a16:creationId xmlns:a16="http://schemas.microsoft.com/office/drawing/2014/main" id="{3719DF10-9DC7-A58E-A101-9BDE06270851}"/>
              </a:ext>
            </a:extLst>
          </p:cNvPr>
          <p:cNvSpPr txBox="1">
            <a:spLocks/>
          </p:cNvSpPr>
          <p:nvPr/>
        </p:nvSpPr>
        <p:spPr>
          <a:xfrm>
            <a:off x="2903406" y="608936"/>
            <a:ext cx="3729133" cy="4850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lgn="ctr" defTabSz="457200">
              <a:lnSpc>
                <a:spcPct val="90000"/>
              </a:lnSpc>
              <a:spcBef>
                <a:spcPct val="0"/>
              </a:spcBef>
              <a:buClr>
                <a:schemeClr val="dk1"/>
              </a:buClr>
              <a:buSzPts val="2800"/>
              <a:buNone/>
              <a:defRPr sz="2400" b="1" kern="1200">
                <a:solidFill>
                  <a:srgbClr val="C00000"/>
                </a:solidFill>
                <a:latin typeface="+mn-lt"/>
                <a:ea typeface="+mn-ea"/>
                <a:cs typeface="+mn-cs"/>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IN" sz="2800" dirty="0">
                <a:latin typeface="Arial Black" panose="020B0A04020102020204" pitchFamily="34" charset="0"/>
              </a:rPr>
              <a:t>Dataset Summary</a:t>
            </a:r>
          </a:p>
        </p:txBody>
      </p:sp>
    </p:spTree>
    <p:extLst>
      <p:ext uri="{BB962C8B-B14F-4D97-AF65-F5344CB8AC3E}">
        <p14:creationId xmlns:p14="http://schemas.microsoft.com/office/powerpoint/2010/main" val="311618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Title 2">
            <a:extLst>
              <a:ext uri="{FF2B5EF4-FFF2-40B4-BE49-F238E27FC236}">
                <a16:creationId xmlns:a16="http://schemas.microsoft.com/office/drawing/2014/main" id="{4F97B1FC-24E2-8B1B-FCDC-8B00F8955658}"/>
              </a:ext>
            </a:extLst>
          </p:cNvPr>
          <p:cNvSpPr txBox="1">
            <a:spLocks/>
          </p:cNvSpPr>
          <p:nvPr/>
        </p:nvSpPr>
        <p:spPr>
          <a:xfrm>
            <a:off x="249207" y="307539"/>
            <a:ext cx="8341899" cy="4850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lgn="ctr" defTabSz="457200">
              <a:lnSpc>
                <a:spcPct val="90000"/>
              </a:lnSpc>
              <a:spcBef>
                <a:spcPct val="0"/>
              </a:spcBef>
              <a:buClr>
                <a:schemeClr val="dk1"/>
              </a:buClr>
              <a:buSzPts val="2800"/>
              <a:buNone/>
              <a:defRPr sz="2400" b="1" kern="1200">
                <a:solidFill>
                  <a:srgbClr val="C00000"/>
                </a:solidFill>
                <a:latin typeface="+mn-lt"/>
                <a:ea typeface="+mn-ea"/>
                <a:cs typeface="+mn-cs"/>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IN" sz="2800" dirty="0">
                <a:latin typeface="Arial Black" panose="020B0A04020102020204" pitchFamily="34" charset="0"/>
              </a:rPr>
              <a:t>Data Summary</a:t>
            </a:r>
          </a:p>
        </p:txBody>
      </p:sp>
      <p:sp>
        <p:nvSpPr>
          <p:cNvPr id="2" name="Cylinder 1">
            <a:extLst>
              <a:ext uri="{FF2B5EF4-FFF2-40B4-BE49-F238E27FC236}">
                <a16:creationId xmlns:a16="http://schemas.microsoft.com/office/drawing/2014/main" id="{67B6C1A5-8400-0661-5D3C-F94BAF0CCCF9}"/>
              </a:ext>
            </a:extLst>
          </p:cNvPr>
          <p:cNvSpPr/>
          <p:nvPr/>
        </p:nvSpPr>
        <p:spPr>
          <a:xfrm>
            <a:off x="3852580" y="1892673"/>
            <a:ext cx="1015253" cy="135815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ln>
                  <a:solidFill>
                    <a:schemeClr val="bg1">
                      <a:lumMod val="50000"/>
                    </a:schemeClr>
                  </a:solidFill>
                </a:ln>
                <a:solidFill>
                  <a:srgbClr val="134F5C"/>
                </a:solidFill>
                <a:latin typeface="Arial"/>
                <a:cs typeface="Arial"/>
              </a:rPr>
              <a:t>Dataset</a:t>
            </a:r>
          </a:p>
        </p:txBody>
      </p:sp>
      <p:sp>
        <p:nvSpPr>
          <p:cNvPr id="6" name="Rectangle: Rounded Corners 5">
            <a:extLst>
              <a:ext uri="{FF2B5EF4-FFF2-40B4-BE49-F238E27FC236}">
                <a16:creationId xmlns:a16="http://schemas.microsoft.com/office/drawing/2014/main" id="{7E3730E0-875F-D0BF-E822-B46A615D1102}"/>
              </a:ext>
            </a:extLst>
          </p:cNvPr>
          <p:cNvSpPr/>
          <p:nvPr/>
        </p:nvSpPr>
        <p:spPr>
          <a:xfrm>
            <a:off x="6419853" y="1334619"/>
            <a:ext cx="1687605" cy="26927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150000"/>
              </a:lnSpc>
            </a:pPr>
            <a:r>
              <a:rPr lang="en-IN" dirty="0">
                <a:ln w="0">
                  <a:solidFill>
                    <a:srgbClr val="C00000"/>
                  </a:solidFill>
                </a:ln>
                <a:solidFill>
                  <a:schemeClr val="bg1">
                    <a:lumMod val="50000"/>
                  </a:schemeClr>
                </a:solidFill>
                <a:effectLst>
                  <a:outerShdw blurRad="38100" dist="25400" dir="5400000" algn="ctr" rotWithShape="0">
                    <a:srgbClr val="6E747A">
                      <a:alpha val="43000"/>
                    </a:srgbClr>
                  </a:outerShdw>
                </a:effectLst>
              </a:rPr>
              <a:t>Sex</a:t>
            </a:r>
          </a:p>
          <a:p>
            <a:pPr algn="ctr">
              <a:lnSpc>
                <a:spcPct val="150000"/>
              </a:lnSpc>
            </a:pPr>
            <a:r>
              <a:rPr lang="en-IN" dirty="0">
                <a:ln w="0">
                  <a:solidFill>
                    <a:srgbClr val="C00000"/>
                  </a:solidFill>
                </a:ln>
                <a:solidFill>
                  <a:schemeClr val="bg1">
                    <a:lumMod val="50000"/>
                  </a:schemeClr>
                </a:solidFill>
                <a:effectLst>
                  <a:outerShdw blurRad="38100" dist="25400" dir="5400000" algn="ctr" rotWithShape="0">
                    <a:srgbClr val="6E747A">
                      <a:alpha val="43000"/>
                    </a:srgbClr>
                  </a:outerShdw>
                </a:effectLst>
              </a:rPr>
              <a:t>Is_smoking</a:t>
            </a:r>
          </a:p>
          <a:p>
            <a:pPr algn="ctr">
              <a:lnSpc>
                <a:spcPct val="150000"/>
              </a:lnSpc>
            </a:pPr>
            <a:r>
              <a:rPr lang="en-IN" dirty="0">
                <a:ln w="0">
                  <a:solidFill>
                    <a:srgbClr val="C00000"/>
                  </a:solidFill>
                </a:ln>
                <a:solidFill>
                  <a:schemeClr val="bg1">
                    <a:lumMod val="50000"/>
                  </a:schemeClr>
                </a:solidFill>
                <a:effectLst>
                  <a:outerShdw blurRad="38100" dist="25400" dir="5400000" algn="ctr" rotWithShape="0">
                    <a:srgbClr val="6E747A">
                      <a:alpha val="43000"/>
                    </a:srgbClr>
                  </a:outerShdw>
                </a:effectLst>
              </a:rPr>
              <a:t>BPMeds</a:t>
            </a:r>
          </a:p>
          <a:p>
            <a:pPr algn="ctr">
              <a:lnSpc>
                <a:spcPct val="150000"/>
              </a:lnSpc>
            </a:pPr>
            <a:r>
              <a:rPr lang="en-IN" dirty="0">
                <a:ln w="0">
                  <a:solidFill>
                    <a:srgbClr val="C00000"/>
                  </a:solidFill>
                </a:ln>
                <a:solidFill>
                  <a:schemeClr val="bg1">
                    <a:lumMod val="50000"/>
                  </a:schemeClr>
                </a:solidFill>
                <a:effectLst>
                  <a:outerShdw blurRad="38100" dist="25400" dir="5400000" algn="ctr" rotWithShape="0">
                    <a:srgbClr val="6E747A">
                      <a:alpha val="43000"/>
                    </a:srgbClr>
                  </a:outerShdw>
                </a:effectLst>
              </a:rPr>
              <a:t>PrevalentStroke</a:t>
            </a:r>
          </a:p>
          <a:p>
            <a:pPr algn="ctr">
              <a:lnSpc>
                <a:spcPct val="150000"/>
              </a:lnSpc>
            </a:pPr>
            <a:r>
              <a:rPr lang="en-IN" dirty="0">
                <a:ln w="0">
                  <a:solidFill>
                    <a:srgbClr val="C00000"/>
                  </a:solidFill>
                </a:ln>
                <a:solidFill>
                  <a:schemeClr val="bg1">
                    <a:lumMod val="50000"/>
                  </a:schemeClr>
                </a:solidFill>
                <a:effectLst>
                  <a:outerShdw blurRad="38100" dist="25400" dir="5400000" algn="ctr" rotWithShape="0">
                    <a:srgbClr val="6E747A">
                      <a:alpha val="43000"/>
                    </a:srgbClr>
                  </a:outerShdw>
                </a:effectLst>
              </a:rPr>
              <a:t>PrevalentHyp</a:t>
            </a:r>
          </a:p>
          <a:p>
            <a:pPr algn="ctr">
              <a:lnSpc>
                <a:spcPct val="150000"/>
              </a:lnSpc>
            </a:pPr>
            <a:r>
              <a:rPr lang="en-IN" dirty="0">
                <a:ln w="0">
                  <a:solidFill>
                    <a:srgbClr val="C00000"/>
                  </a:solidFill>
                </a:ln>
                <a:solidFill>
                  <a:schemeClr val="bg1">
                    <a:lumMod val="50000"/>
                  </a:schemeClr>
                </a:solidFill>
                <a:effectLst>
                  <a:outerShdw blurRad="38100" dist="25400" dir="5400000" algn="ctr" rotWithShape="0">
                    <a:srgbClr val="6E747A">
                      <a:alpha val="43000"/>
                    </a:srgbClr>
                  </a:outerShdw>
                </a:effectLst>
              </a:rPr>
              <a:t>Diabetes</a:t>
            </a:r>
          </a:p>
          <a:p>
            <a:pPr algn="ctr"/>
            <a:endParaRPr lang="en-IN" dirty="0"/>
          </a:p>
        </p:txBody>
      </p:sp>
      <p:sp>
        <p:nvSpPr>
          <p:cNvPr id="4" name="Rectangle: Rounded Corners 3">
            <a:extLst>
              <a:ext uri="{FF2B5EF4-FFF2-40B4-BE49-F238E27FC236}">
                <a16:creationId xmlns:a16="http://schemas.microsoft.com/office/drawing/2014/main" id="{9A910107-73D3-7BA5-1A3C-F20FE8A47009}"/>
              </a:ext>
            </a:extLst>
          </p:cNvPr>
          <p:cNvSpPr/>
          <p:nvPr/>
        </p:nvSpPr>
        <p:spPr>
          <a:xfrm>
            <a:off x="728279" y="1356092"/>
            <a:ext cx="1687605" cy="26927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150000"/>
              </a:lnSpc>
            </a:pPr>
            <a:r>
              <a:rPr lang="en-IN"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Age</a:t>
            </a:r>
          </a:p>
          <a:p>
            <a:pPr algn="ctr">
              <a:lnSpc>
                <a:spcPct val="150000"/>
              </a:lnSpc>
            </a:pPr>
            <a:r>
              <a:rPr lang="en-IN"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CigsPerDay</a:t>
            </a:r>
          </a:p>
          <a:p>
            <a:pPr algn="ctr">
              <a:lnSpc>
                <a:spcPct val="150000"/>
              </a:lnSpc>
            </a:pPr>
            <a:r>
              <a:rPr lang="en-IN"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TotChol</a:t>
            </a:r>
          </a:p>
          <a:p>
            <a:pPr algn="ctr">
              <a:lnSpc>
                <a:spcPct val="150000"/>
              </a:lnSpc>
            </a:pPr>
            <a:r>
              <a:rPr lang="en-IN"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SysBP</a:t>
            </a:r>
          </a:p>
          <a:p>
            <a:pPr algn="ctr">
              <a:lnSpc>
                <a:spcPct val="150000"/>
              </a:lnSpc>
            </a:pPr>
            <a:r>
              <a:rPr lang="en-IN"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DiaBP</a:t>
            </a:r>
          </a:p>
          <a:p>
            <a:pPr algn="ctr">
              <a:lnSpc>
                <a:spcPct val="150000"/>
              </a:lnSpc>
            </a:pPr>
            <a:r>
              <a:rPr lang="en-IN"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BMI</a:t>
            </a:r>
          </a:p>
          <a:p>
            <a:pPr algn="ctr">
              <a:lnSpc>
                <a:spcPct val="150000"/>
              </a:lnSpc>
            </a:pPr>
            <a:r>
              <a:rPr lang="en-IN"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HeartRate</a:t>
            </a:r>
          </a:p>
          <a:p>
            <a:pPr algn="ctr">
              <a:lnSpc>
                <a:spcPct val="150000"/>
              </a:lnSpc>
            </a:pPr>
            <a:r>
              <a:rPr lang="en-IN"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Glucose</a:t>
            </a:r>
          </a:p>
        </p:txBody>
      </p:sp>
      <p:sp>
        <p:nvSpPr>
          <p:cNvPr id="5" name="Arrow: Right 4">
            <a:extLst>
              <a:ext uri="{FF2B5EF4-FFF2-40B4-BE49-F238E27FC236}">
                <a16:creationId xmlns:a16="http://schemas.microsoft.com/office/drawing/2014/main" id="{65635A61-5E74-14BC-5146-57D44DD35C39}"/>
              </a:ext>
            </a:extLst>
          </p:cNvPr>
          <p:cNvSpPr/>
          <p:nvPr/>
        </p:nvSpPr>
        <p:spPr>
          <a:xfrm>
            <a:off x="4946562" y="1996943"/>
            <a:ext cx="1357968" cy="45563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200" dirty="0">
                <a:ln>
                  <a:solidFill>
                    <a:srgbClr val="C00000"/>
                  </a:solidFill>
                </a:ln>
              </a:rPr>
              <a:t>Categorical</a:t>
            </a:r>
            <a:endParaRPr lang="en-IN" dirty="0">
              <a:ln>
                <a:solidFill>
                  <a:srgbClr val="C00000"/>
                </a:solidFill>
              </a:ln>
            </a:endParaRPr>
          </a:p>
        </p:txBody>
      </p:sp>
      <p:sp>
        <p:nvSpPr>
          <p:cNvPr id="7" name="Arrow: Left 6">
            <a:extLst>
              <a:ext uri="{FF2B5EF4-FFF2-40B4-BE49-F238E27FC236}">
                <a16:creationId xmlns:a16="http://schemas.microsoft.com/office/drawing/2014/main" id="{0AAF9B31-3337-583C-916B-D686520120A8}"/>
              </a:ext>
            </a:extLst>
          </p:cNvPr>
          <p:cNvSpPr/>
          <p:nvPr/>
        </p:nvSpPr>
        <p:spPr>
          <a:xfrm>
            <a:off x="2551814" y="2507875"/>
            <a:ext cx="1232115" cy="444506"/>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200" b="1" dirty="0">
                <a:ln w="6600">
                  <a:solidFill>
                    <a:schemeClr val="accent2"/>
                  </a:solidFill>
                  <a:prstDash val="solid"/>
                </a:ln>
                <a:solidFill>
                  <a:srgbClr val="FFFFFF"/>
                </a:solidFill>
                <a:effectLst>
                  <a:outerShdw dist="38100" dir="2700000" algn="tl" rotWithShape="0">
                    <a:schemeClr val="accent2"/>
                  </a:outerShdw>
                </a:effectLst>
              </a:rPr>
              <a:t>Numerical</a:t>
            </a:r>
            <a:endParaRPr lang="en-IN" dirty="0">
              <a:ln>
                <a:solidFill>
                  <a:schemeClr val="bg1">
                    <a:lumMod val="50000"/>
                  </a:schemeClr>
                </a:solidFill>
              </a:ln>
              <a:solidFill>
                <a:srgbClr val="FFFFFF"/>
              </a:solidFill>
            </a:endParaRPr>
          </a:p>
        </p:txBody>
      </p:sp>
      <p:sp>
        <p:nvSpPr>
          <p:cNvPr id="10" name="Arrow: Down 9">
            <a:extLst>
              <a:ext uri="{FF2B5EF4-FFF2-40B4-BE49-F238E27FC236}">
                <a16:creationId xmlns:a16="http://schemas.microsoft.com/office/drawing/2014/main" id="{E958957B-7AEC-9C09-34F1-FCB2FFEAC179}"/>
              </a:ext>
            </a:extLst>
          </p:cNvPr>
          <p:cNvSpPr/>
          <p:nvPr/>
        </p:nvSpPr>
        <p:spPr>
          <a:xfrm>
            <a:off x="4171663" y="3413998"/>
            <a:ext cx="400337" cy="126402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200" dirty="0">
                <a:solidFill>
                  <a:schemeClr val="bg2"/>
                </a:solidFill>
              </a:rPr>
              <a:t>Target</a:t>
            </a:r>
          </a:p>
        </p:txBody>
      </p:sp>
      <p:sp>
        <p:nvSpPr>
          <p:cNvPr id="11" name="Rectangle: Rounded Corners 10">
            <a:extLst>
              <a:ext uri="{FF2B5EF4-FFF2-40B4-BE49-F238E27FC236}">
                <a16:creationId xmlns:a16="http://schemas.microsoft.com/office/drawing/2014/main" id="{805CFB7E-211E-D2A1-B1D0-D0120E764F5F}"/>
              </a:ext>
            </a:extLst>
          </p:cNvPr>
          <p:cNvSpPr/>
          <p:nvPr/>
        </p:nvSpPr>
        <p:spPr>
          <a:xfrm>
            <a:off x="3681222" y="4835961"/>
            <a:ext cx="1357968" cy="22360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bg2"/>
                </a:solidFill>
              </a:rPr>
              <a:t>Ten year CHD</a:t>
            </a:r>
          </a:p>
        </p:txBody>
      </p:sp>
    </p:spTree>
    <p:extLst>
      <p:ext uri="{BB962C8B-B14F-4D97-AF65-F5344CB8AC3E}">
        <p14:creationId xmlns:p14="http://schemas.microsoft.com/office/powerpoint/2010/main" val="297783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5A86-2789-5C0A-3C4D-D657438D8CE9}"/>
              </a:ext>
            </a:extLst>
          </p:cNvPr>
          <p:cNvSpPr>
            <a:spLocks noGrp="1"/>
          </p:cNvSpPr>
          <p:nvPr>
            <p:ph type="title"/>
          </p:nvPr>
        </p:nvSpPr>
        <p:spPr>
          <a:xfrm>
            <a:off x="479788" y="288275"/>
            <a:ext cx="7981460" cy="572700"/>
          </a:xfrm>
          <a:noFill/>
          <a:ln>
            <a:noFill/>
          </a:ln>
        </p:spPr>
        <p:txBody>
          <a:bodyPr spcFirstLastPara="1" wrap="square" lIns="91425" tIns="91425" rIns="91425" bIns="91425" anchor="t" anchorCtr="0">
            <a:noAutofit/>
          </a:bodyPr>
          <a:lstStyle/>
          <a:p>
            <a:pPr algn="ctr"/>
            <a:r>
              <a:rPr lang="en-IN" b="1" dirty="0">
                <a:latin typeface="Arial Black" panose="020B0A04020102020204" pitchFamily="34" charset="0"/>
                <a:cs typeface="Calibri" panose="020F0502020204030204" pitchFamily="34" charset="0"/>
              </a:rPr>
              <a:t>Null Values Handling</a:t>
            </a:r>
          </a:p>
        </p:txBody>
      </p:sp>
      <p:sp>
        <p:nvSpPr>
          <p:cNvPr id="3" name="Text Placeholder 2">
            <a:extLst>
              <a:ext uri="{FF2B5EF4-FFF2-40B4-BE49-F238E27FC236}">
                <a16:creationId xmlns:a16="http://schemas.microsoft.com/office/drawing/2014/main" id="{B47AC2AF-401B-AD07-6C60-2A63B6524D63}"/>
              </a:ext>
            </a:extLst>
          </p:cNvPr>
          <p:cNvSpPr>
            <a:spLocks noGrp="1"/>
          </p:cNvSpPr>
          <p:nvPr>
            <p:ph type="body" idx="1"/>
          </p:nvPr>
        </p:nvSpPr>
        <p:spPr>
          <a:xfrm>
            <a:off x="3282781" y="1634485"/>
            <a:ext cx="5315415" cy="3416400"/>
          </a:xfrm>
        </p:spPr>
        <p:txBody>
          <a:bodyPr/>
          <a:lstStyle/>
          <a:p>
            <a:pPr algn="just">
              <a:buClr>
                <a:schemeClr val="bg1">
                  <a:lumMod val="75000"/>
                </a:schemeClr>
              </a:buClr>
              <a:buSzPct val="130000"/>
              <a:buFont typeface="Arial" panose="020B0604020202020204" pitchFamily="34" charset="0"/>
              <a:buChar char="•"/>
            </a:pPr>
            <a:r>
              <a:rPr lang="en-IN" sz="1600" dirty="0">
                <a:solidFill>
                  <a:schemeClr val="bg1">
                    <a:lumMod val="75000"/>
                  </a:schemeClr>
                </a:solidFill>
              </a:rPr>
              <a:t>Null values are present in our data. We have to remove or replace the Null Values.</a:t>
            </a:r>
          </a:p>
          <a:p>
            <a:pPr algn="just">
              <a:buClr>
                <a:schemeClr val="bg1">
                  <a:lumMod val="75000"/>
                </a:schemeClr>
              </a:buClr>
              <a:buSzPct val="130000"/>
              <a:buFont typeface="Arial" panose="020B0604020202020204" pitchFamily="34" charset="0"/>
              <a:buChar char="•"/>
            </a:pPr>
            <a:r>
              <a:rPr lang="en-IN" sz="1600" dirty="0">
                <a:solidFill>
                  <a:schemeClr val="bg1">
                    <a:lumMod val="75000"/>
                  </a:schemeClr>
                </a:solidFill>
              </a:rPr>
              <a:t>For Categorical features we have imputed the null values with the mode of that feature.</a:t>
            </a:r>
          </a:p>
          <a:p>
            <a:pPr algn="just">
              <a:buClr>
                <a:schemeClr val="bg1">
                  <a:lumMod val="75000"/>
                </a:schemeClr>
              </a:buClr>
              <a:buSzPct val="130000"/>
              <a:buFont typeface="Arial" panose="020B0604020202020204" pitchFamily="34" charset="0"/>
              <a:buChar char="•"/>
            </a:pPr>
            <a:r>
              <a:rPr lang="en-IN" sz="1600" dirty="0">
                <a:solidFill>
                  <a:schemeClr val="bg1">
                    <a:lumMod val="75000"/>
                  </a:schemeClr>
                </a:solidFill>
              </a:rPr>
              <a:t>For Numerical features we have imputed the null values with the median of that feature. </a:t>
            </a:r>
          </a:p>
        </p:txBody>
      </p:sp>
      <p:pic>
        <p:nvPicPr>
          <p:cNvPr id="5" name="Picture 4">
            <a:extLst>
              <a:ext uri="{FF2B5EF4-FFF2-40B4-BE49-F238E27FC236}">
                <a16:creationId xmlns:a16="http://schemas.microsoft.com/office/drawing/2014/main" id="{4542E2F1-B8BE-2082-76B1-CDF450548676}"/>
              </a:ext>
            </a:extLst>
          </p:cNvPr>
          <p:cNvPicPr>
            <a:picLocks noChangeAspect="1"/>
          </p:cNvPicPr>
          <p:nvPr/>
        </p:nvPicPr>
        <p:blipFill>
          <a:blip r:embed="rId2"/>
          <a:stretch>
            <a:fillRect/>
          </a:stretch>
        </p:blipFill>
        <p:spPr>
          <a:xfrm>
            <a:off x="878161" y="1152474"/>
            <a:ext cx="2147428" cy="33052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4318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6D3AF-02CA-4649-BC9C-1A2FCD96E893}"/>
              </a:ext>
            </a:extLst>
          </p:cNvPr>
          <p:cNvSpPr>
            <a:spLocks noGrp="1"/>
          </p:cNvSpPr>
          <p:nvPr>
            <p:ph type="title"/>
          </p:nvPr>
        </p:nvSpPr>
        <p:spPr>
          <a:xfrm>
            <a:off x="853440" y="438301"/>
            <a:ext cx="7363968" cy="572700"/>
          </a:xfrm>
        </p:spPr>
        <p:txBody>
          <a:bodyPr/>
          <a:lstStyle/>
          <a:p>
            <a:pPr algn="ctr" defTabSz="457200">
              <a:lnSpc>
                <a:spcPct val="90000"/>
              </a:lnSpc>
              <a:spcBef>
                <a:spcPct val="0"/>
              </a:spcBef>
            </a:pPr>
            <a:r>
              <a:rPr lang="en-IN" sz="2400" b="1" kern="1200" dirty="0">
                <a:solidFill>
                  <a:srgbClr val="C00000"/>
                </a:solidFill>
                <a:latin typeface="Arial Black" panose="020B0A04020102020204" pitchFamily="34" charset="0"/>
                <a:ea typeface="+mn-ea"/>
                <a:cs typeface="+mn-cs"/>
              </a:rPr>
              <a:t>EXPLORATORY DATA ANALYSIS</a:t>
            </a:r>
          </a:p>
        </p:txBody>
      </p:sp>
      <p:sp>
        <p:nvSpPr>
          <p:cNvPr id="3" name="Text Placeholder 2">
            <a:extLst>
              <a:ext uri="{FF2B5EF4-FFF2-40B4-BE49-F238E27FC236}">
                <a16:creationId xmlns:a16="http://schemas.microsoft.com/office/drawing/2014/main" id="{523D0365-4FC5-F030-D251-1ACB4026F770}"/>
              </a:ext>
            </a:extLst>
          </p:cNvPr>
          <p:cNvSpPr>
            <a:spLocks noGrp="1"/>
          </p:cNvSpPr>
          <p:nvPr>
            <p:ph type="body" idx="1"/>
          </p:nvPr>
        </p:nvSpPr>
        <p:spPr>
          <a:xfrm>
            <a:off x="260577" y="1188210"/>
            <a:ext cx="3552966" cy="2921984"/>
          </a:xfrm>
        </p:spPr>
        <p:txBody>
          <a:bodyPr/>
          <a:lstStyle/>
          <a:p>
            <a:pPr algn="just">
              <a:buClr>
                <a:schemeClr val="bg1">
                  <a:lumMod val="75000"/>
                </a:schemeClr>
              </a:buClr>
              <a:buSzPct val="120000"/>
              <a:buFont typeface="Arial" pitchFamily="34" charset="0"/>
              <a:buChar char="•"/>
            </a:pPr>
            <a:r>
              <a:rPr lang="en-US" sz="1600" dirty="0">
                <a:solidFill>
                  <a:schemeClr val="bg1">
                    <a:lumMod val="75000"/>
                  </a:schemeClr>
                </a:solidFill>
              </a:rPr>
              <a:t>Exploratory Data Analysis also known as EDA, is the process of interpreting datasets by summarizing their key properties.</a:t>
            </a:r>
          </a:p>
          <a:p>
            <a:pPr algn="just">
              <a:buClr>
                <a:schemeClr val="bg1">
                  <a:lumMod val="75000"/>
                </a:schemeClr>
              </a:buClr>
              <a:buSzPct val="120000"/>
              <a:buFont typeface="Arial" pitchFamily="34" charset="0"/>
              <a:buChar char="•"/>
            </a:pPr>
            <a:r>
              <a:rPr lang="en-US" sz="1600" dirty="0">
                <a:solidFill>
                  <a:schemeClr val="bg1">
                    <a:lumMod val="75000"/>
                  </a:schemeClr>
                </a:solidFill>
              </a:rPr>
              <a:t>EDA refers to the critical process of performing initial investigation on datasets so as discover the patterns, spot anomalies, to the hypothesis, and check assumptions with the help of summary statics and graphical representation.</a:t>
            </a:r>
          </a:p>
        </p:txBody>
      </p:sp>
      <p:pic>
        <p:nvPicPr>
          <p:cNvPr id="4" name="Picture 2" descr="Sweetviz: Automate Exploratory Data Analysis (EDA)">
            <a:extLst>
              <a:ext uri="{FF2B5EF4-FFF2-40B4-BE49-F238E27FC236}">
                <a16:creationId xmlns:a16="http://schemas.microsoft.com/office/drawing/2014/main" id="{542AF2FE-A12E-5015-0EB8-10497F3910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0139" b="27643"/>
          <a:stretch/>
        </p:blipFill>
        <p:spPr bwMode="auto">
          <a:xfrm>
            <a:off x="3973607" y="1840755"/>
            <a:ext cx="5031217" cy="2564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89977"/>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Title 2">
            <a:extLst>
              <a:ext uri="{FF2B5EF4-FFF2-40B4-BE49-F238E27FC236}">
                <a16:creationId xmlns:a16="http://schemas.microsoft.com/office/drawing/2014/main" id="{052EE9D5-5817-DAE8-3954-E2C308799BB4}"/>
              </a:ext>
            </a:extLst>
          </p:cNvPr>
          <p:cNvSpPr txBox="1">
            <a:spLocks/>
          </p:cNvSpPr>
          <p:nvPr/>
        </p:nvSpPr>
        <p:spPr>
          <a:xfrm>
            <a:off x="1911078" y="379141"/>
            <a:ext cx="4677151" cy="6314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IN" sz="2800" b="1" dirty="0">
                <a:solidFill>
                  <a:srgbClr val="CC0000"/>
                </a:solidFill>
                <a:latin typeface="Arial Black" panose="020B0A04020102020204" pitchFamily="34" charset="0"/>
              </a:rPr>
              <a:t>Total  Ten-year CHD</a:t>
            </a:r>
            <a:endParaRPr lang="en-IN" sz="2800" b="1" dirty="0">
              <a:latin typeface="Arial Black" panose="020B0A04020102020204" pitchFamily="34" charset="0"/>
            </a:endParaRPr>
          </a:p>
        </p:txBody>
      </p:sp>
      <p:sp>
        <p:nvSpPr>
          <p:cNvPr id="2" name="TextBox 1">
            <a:extLst>
              <a:ext uri="{FF2B5EF4-FFF2-40B4-BE49-F238E27FC236}">
                <a16:creationId xmlns:a16="http://schemas.microsoft.com/office/drawing/2014/main" id="{13574768-630A-E571-4E6F-BA82843B1F36}"/>
              </a:ext>
            </a:extLst>
          </p:cNvPr>
          <p:cNvSpPr txBox="1"/>
          <p:nvPr/>
        </p:nvSpPr>
        <p:spPr>
          <a:xfrm>
            <a:off x="5160334" y="1665822"/>
            <a:ext cx="3655132" cy="2585323"/>
          </a:xfrm>
          <a:prstGeom prst="rect">
            <a:avLst/>
          </a:prstGeom>
          <a:noFill/>
        </p:spPr>
        <p:txBody>
          <a:bodyPr wrap="square" rtlCol="0">
            <a:spAutoFit/>
          </a:bodyPr>
          <a:lstStyle/>
          <a:p>
            <a:pPr marL="285750" indent="-285750" algn="just">
              <a:buClr>
                <a:schemeClr val="bg1">
                  <a:lumMod val="75000"/>
                </a:schemeClr>
              </a:buClr>
              <a:buSzPct val="140000"/>
              <a:buFont typeface="Arial" panose="020B0604020202020204" pitchFamily="34" charset="0"/>
              <a:buChar char="•"/>
            </a:pPr>
            <a:r>
              <a:rPr lang="en-US" sz="1800" dirty="0">
                <a:solidFill>
                  <a:schemeClr val="bg1">
                    <a:lumMod val="75000"/>
                  </a:schemeClr>
                </a:solidFill>
              </a:rPr>
              <a:t>Out of 3390 given patients we have 511 patients have Cardiovascular Disease</a:t>
            </a:r>
          </a:p>
          <a:p>
            <a:pPr marL="285750" indent="-285750" algn="just">
              <a:buClr>
                <a:schemeClr val="bg1">
                  <a:lumMod val="75000"/>
                </a:schemeClr>
              </a:buClr>
              <a:buSzPct val="140000"/>
              <a:buFont typeface="Arial" panose="020B0604020202020204" pitchFamily="34" charset="0"/>
              <a:buChar char="•"/>
            </a:pPr>
            <a:r>
              <a:rPr lang="en-US" sz="1800" dirty="0">
                <a:solidFill>
                  <a:schemeClr val="bg1">
                    <a:lumMod val="75000"/>
                  </a:schemeClr>
                </a:solidFill>
              </a:rPr>
              <a:t>We can see that the data set is a highly imbalanced dataset as the target variable have a large difference between a patient who has CHD and who does not have CHD.</a:t>
            </a:r>
            <a:endParaRPr lang="en-IN" sz="1800" dirty="0">
              <a:solidFill>
                <a:schemeClr val="bg1">
                  <a:lumMod val="75000"/>
                </a:schemeClr>
              </a:solidFill>
            </a:endParaRPr>
          </a:p>
        </p:txBody>
      </p:sp>
      <p:pic>
        <p:nvPicPr>
          <p:cNvPr id="2052" name="Picture 4">
            <a:extLst>
              <a:ext uri="{FF2B5EF4-FFF2-40B4-BE49-F238E27FC236}">
                <a16:creationId xmlns:a16="http://schemas.microsoft.com/office/drawing/2014/main" id="{6E572256-3DC6-515A-C1E3-79E968AADC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08" y="1545265"/>
            <a:ext cx="4449404" cy="2636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97272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1383</TotalTime>
  <Words>1375</Words>
  <Application>Microsoft Office PowerPoint</Application>
  <PresentationFormat>On-screen Show (16:9)</PresentationFormat>
  <Paragraphs>191</Paragraphs>
  <Slides>25</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Montserrat</vt:lpstr>
      <vt:lpstr>Arial</vt:lpstr>
      <vt:lpstr>Arial Black</vt:lpstr>
      <vt:lpstr>Simple Light</vt:lpstr>
      <vt:lpstr>           Capstone Project Cardiovascular Disease Prediction  by-  Souvik Bhattacharyya   </vt:lpstr>
      <vt:lpstr>PowerPoint Presentation</vt:lpstr>
      <vt:lpstr>Abstract</vt:lpstr>
      <vt:lpstr>Data Summary</vt:lpstr>
      <vt:lpstr>PowerPoint Presentation</vt:lpstr>
      <vt:lpstr>PowerPoint Presentation</vt:lpstr>
      <vt:lpstr>Null Values Handling</vt:lpstr>
      <vt:lpstr>EXPLORATORY DATA ANALYSIS</vt:lpstr>
      <vt:lpstr>PowerPoint Presentation</vt:lpstr>
      <vt:lpstr>PowerPoint Presentation</vt:lpstr>
      <vt:lpstr>PowerPoint Presentation</vt:lpstr>
      <vt:lpstr>PowerPoint Presentation</vt:lpstr>
      <vt:lpstr>Patients with prevalent Stroke</vt:lpstr>
      <vt:lpstr>Patients who smokes</vt:lpstr>
      <vt:lpstr>Prevalent Hypertension</vt:lpstr>
      <vt:lpstr>Patient with diabetic</vt:lpstr>
      <vt:lpstr>PowerPoint Presentation</vt:lpstr>
      <vt:lpstr>Applying ML Algorithms</vt:lpstr>
      <vt:lpstr>Applying ML Algorithms</vt:lpstr>
      <vt:lpstr>PowerPoint Presentation</vt:lpstr>
      <vt:lpstr>Model training and validation</vt:lpstr>
      <vt:lpstr>Handling Imbalanced train dataset (SMOTE)</vt:lpstr>
      <vt:lpstr>Model training and validation using smote</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Cardiovascular Disease Prediction</dc:title>
  <dc:creator>Souvik</dc:creator>
  <cp:lastModifiedBy>Souvik</cp:lastModifiedBy>
  <cp:revision>14</cp:revision>
  <dcterms:modified xsi:type="dcterms:W3CDTF">2022-11-27T20:31:38Z</dcterms:modified>
</cp:coreProperties>
</file>