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3"/>
  </p:notesMasterIdLst>
  <p:sldIdLst>
    <p:sldId id="256" r:id="rId2"/>
    <p:sldId id="257" r:id="rId3"/>
    <p:sldId id="275" r:id="rId4"/>
    <p:sldId id="258" r:id="rId5"/>
    <p:sldId id="302" r:id="rId6"/>
    <p:sldId id="259" r:id="rId7"/>
    <p:sldId id="303" r:id="rId8"/>
    <p:sldId id="289" r:id="rId9"/>
    <p:sldId id="290" r:id="rId10"/>
    <p:sldId id="291" r:id="rId11"/>
    <p:sldId id="292" r:id="rId12"/>
    <p:sldId id="293" r:id="rId13"/>
    <p:sldId id="296" r:id="rId14"/>
    <p:sldId id="288" r:id="rId15"/>
    <p:sldId id="295" r:id="rId16"/>
    <p:sldId id="297" r:id="rId17"/>
    <p:sldId id="298" r:id="rId18"/>
    <p:sldId id="299" r:id="rId19"/>
    <p:sldId id="300" r:id="rId20"/>
    <p:sldId id="301" r:id="rId21"/>
    <p:sldId id="304" r:id="rId22"/>
  </p:sldIdLst>
  <p:sldSz cx="9144000" cy="5143500" type="screen16x9"/>
  <p:notesSz cx="6858000" cy="9144000"/>
  <p:embeddedFontLst>
    <p:embeddedFont>
      <p:font typeface="Arial Black" panose="020B0A04020102020204" pitchFamily="34" charset="0"/>
      <p:bold r:id="rId24"/>
    </p:embeddedFont>
    <p:embeddedFont>
      <p:font typeface="Montserrat" panose="00000500000000000000" pitchFamily="2"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1075" y="58"/>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pic>
        <p:nvPicPr>
          <p:cNvPr id="9" name="Google Shape;9;p1"/>
          <p:cNvPicPr preferRelativeResize="0"/>
          <p:nvPr/>
        </p:nvPicPr>
        <p:blipFill rotWithShape="1">
          <a:blip r:embed="rId10">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5" r:id="rId6"/>
    <p:sldLayoutId id="2147483656" r:id="rId7"/>
    <p:sldLayoutId id="2147483657"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rtl="0">
              <a:lnSpc>
                <a:spcPct val="100000"/>
              </a:lnSpc>
              <a:spcBef>
                <a:spcPts val="0"/>
              </a:spcBef>
              <a:spcAft>
                <a:spcPts val="0"/>
              </a:spcAft>
              <a:buSzPts val="5200"/>
              <a:buNone/>
            </a:pPr>
            <a:r>
              <a:rPr lang="en-US" sz="3600" b="1" dirty="0">
                <a:solidFill>
                  <a:schemeClr val="lt1"/>
                </a:solidFill>
                <a:latin typeface="Montserrat"/>
                <a:ea typeface="Montserrat"/>
                <a:cs typeface="Montserrat"/>
                <a:sym typeface="Montserrat"/>
              </a:rPr>
              <a:t> </a:t>
            </a:r>
            <a:r>
              <a:rPr lang="en-US" sz="4400" b="1" dirty="0">
                <a:solidFill>
                  <a:srgbClr val="C00000"/>
                </a:solidFill>
                <a:latin typeface="Montserrat"/>
                <a:ea typeface="Montserrat"/>
                <a:cs typeface="Montserrat"/>
                <a:sym typeface="Montserrat"/>
              </a:rPr>
              <a:t>Capstone Project -2 </a:t>
            </a:r>
            <a:br>
              <a:rPr lang="en-US" sz="4400" b="1" dirty="0">
                <a:solidFill>
                  <a:srgbClr val="C00000"/>
                </a:solidFill>
                <a:latin typeface="Montserrat"/>
                <a:ea typeface="Montserrat"/>
                <a:cs typeface="Montserrat"/>
                <a:sym typeface="Montserrat"/>
              </a:rPr>
            </a:br>
            <a:br>
              <a:rPr lang="en-US" sz="3200" b="1" dirty="0">
                <a:solidFill>
                  <a:srgbClr val="C00000"/>
                </a:solidFill>
                <a:latin typeface="Montserrat"/>
                <a:ea typeface="Montserrat"/>
                <a:cs typeface="Montserrat"/>
                <a:sym typeface="Montserrat"/>
              </a:rPr>
            </a:br>
            <a:r>
              <a:rPr lang="en-US" sz="3200" b="1" dirty="0">
                <a:solidFill>
                  <a:schemeClr val="bg1">
                    <a:lumMod val="75000"/>
                  </a:schemeClr>
                </a:solidFill>
                <a:latin typeface="Montserrat"/>
                <a:ea typeface="Montserrat"/>
                <a:cs typeface="Montserrat"/>
                <a:sym typeface="Montserrat"/>
              </a:rPr>
              <a:t>Retail Sales prediction</a:t>
            </a:r>
            <a:br>
              <a:rPr lang="en-US" sz="2800" b="1" dirty="0">
                <a:solidFill>
                  <a:schemeClr val="lt1"/>
                </a:solidFill>
                <a:latin typeface="Montserrat"/>
                <a:ea typeface="Montserrat"/>
                <a:cs typeface="Montserrat"/>
                <a:sym typeface="Montserrat"/>
              </a:rPr>
            </a:br>
            <a:r>
              <a:rPr lang="en-US" sz="2800" b="1" dirty="0">
                <a:solidFill>
                  <a:schemeClr val="lt1"/>
                </a:solidFill>
                <a:latin typeface="Montserrat"/>
                <a:ea typeface="Montserrat"/>
                <a:cs typeface="Montserrat"/>
                <a:sym typeface="Montserrat"/>
              </a:rPr>
              <a:t>  </a:t>
            </a:r>
            <a:br>
              <a:rPr lang="en-US" sz="2800" b="1" dirty="0">
                <a:solidFill>
                  <a:schemeClr val="lt1"/>
                </a:solidFill>
                <a:latin typeface="Montserrat"/>
                <a:ea typeface="Montserrat"/>
                <a:cs typeface="Montserrat"/>
                <a:sym typeface="Montserrat"/>
              </a:rPr>
            </a:br>
            <a:r>
              <a:rPr lang="en-US" sz="1800" b="1" dirty="0">
                <a:solidFill>
                  <a:schemeClr val="lt1"/>
                </a:solidFill>
                <a:latin typeface="Montserrat"/>
                <a:ea typeface="Montserrat"/>
                <a:cs typeface="Montserrat"/>
                <a:sym typeface="Montserrat"/>
              </a:rPr>
              <a:t> </a:t>
            </a:r>
            <a:r>
              <a:rPr lang="en-US" sz="1800" b="1" dirty="0">
                <a:solidFill>
                  <a:srgbClr val="C00000"/>
                </a:solidFill>
                <a:latin typeface="Montserrat"/>
                <a:ea typeface="Montserrat"/>
                <a:cs typeface="Montserrat"/>
                <a:sym typeface="Montserrat"/>
              </a:rPr>
              <a:t>by-</a:t>
            </a:r>
            <a:br>
              <a:rPr lang="en-US" sz="1800" b="1" dirty="0">
                <a:solidFill>
                  <a:srgbClr val="C00000"/>
                </a:solidFill>
                <a:latin typeface="Montserrat"/>
                <a:ea typeface="Montserrat"/>
                <a:cs typeface="Montserrat"/>
                <a:sym typeface="Montserrat"/>
              </a:rPr>
            </a:br>
            <a:br>
              <a:rPr lang="en-US" sz="2800" b="1" dirty="0">
                <a:solidFill>
                  <a:schemeClr val="lt1"/>
                </a:solidFill>
                <a:latin typeface="Montserrat"/>
                <a:ea typeface="Montserrat"/>
                <a:cs typeface="Montserrat"/>
                <a:sym typeface="Montserrat"/>
              </a:rPr>
            </a:br>
            <a:r>
              <a:rPr lang="en-US" sz="2400" b="1" dirty="0">
                <a:solidFill>
                  <a:schemeClr val="bg1">
                    <a:lumMod val="75000"/>
                  </a:schemeClr>
                </a:solidFill>
                <a:latin typeface="Montserrat"/>
                <a:ea typeface="Montserrat"/>
                <a:cs typeface="Montserrat"/>
                <a:sym typeface="Montserrat"/>
              </a:rPr>
              <a:t>Souvik Bhattacharyya</a:t>
            </a:r>
            <a:endParaRPr sz="24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a:extLst>
              <a:ext uri="{FF2B5EF4-FFF2-40B4-BE49-F238E27FC236}">
                <a16:creationId xmlns:a16="http://schemas.microsoft.com/office/drawing/2014/main" id="{F47546CB-FD67-43B6-9A7D-45EF7D98F0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0282" y="1409666"/>
            <a:ext cx="3876675" cy="2495550"/>
          </a:xfrm>
          <a:prstGeom prst="rect">
            <a:avLst/>
          </a:prstGeom>
          <a:noFill/>
          <a:extLst>
            <a:ext uri="{909E8E84-426E-40DD-AFC4-6F175D3DCCD1}">
              <a14:hiddenFill xmlns:a14="http://schemas.microsoft.com/office/drawing/2010/main">
                <a:solidFill>
                  <a:srgbClr val="FFFFFF"/>
                </a:solidFill>
              </a14:hiddenFill>
            </a:ext>
          </a:extLst>
        </p:spPr>
      </p:pic>
      <p:sp>
        <p:nvSpPr>
          <p:cNvPr id="5" name="Text Placeholder 2">
            <a:extLst>
              <a:ext uri="{FF2B5EF4-FFF2-40B4-BE49-F238E27FC236}">
                <a16:creationId xmlns:a16="http://schemas.microsoft.com/office/drawing/2014/main" id="{68A5728F-9856-4D9E-A515-D353AD62A06E}"/>
              </a:ext>
            </a:extLst>
          </p:cNvPr>
          <p:cNvSpPr>
            <a:spLocks noGrp="1"/>
          </p:cNvSpPr>
          <p:nvPr>
            <p:ph type="body" idx="1"/>
          </p:nvPr>
        </p:nvSpPr>
        <p:spPr>
          <a:xfrm>
            <a:off x="645964" y="1593963"/>
            <a:ext cx="4065038" cy="3416400"/>
          </a:xfrm>
        </p:spPr>
        <p:txBody>
          <a:bodyPr/>
          <a:lstStyle/>
          <a:p>
            <a:pPr marL="114300" indent="0" algn="just">
              <a:buNone/>
            </a:pPr>
            <a:r>
              <a:rPr lang="en-US" dirty="0">
                <a:solidFill>
                  <a:schemeClr val="bg1">
                    <a:lumMod val="75000"/>
                  </a:schemeClr>
                </a:solidFill>
              </a:rPr>
              <a:t>We can see 82.1 % of stores are not affected due to the school holiday.</a:t>
            </a:r>
          </a:p>
          <a:p>
            <a:pPr marL="114300" indent="0" algn="just">
              <a:buNone/>
            </a:pPr>
            <a:r>
              <a:rPr lang="en-US" dirty="0">
                <a:solidFill>
                  <a:schemeClr val="bg1">
                    <a:lumMod val="75000"/>
                  </a:schemeClr>
                </a:solidFill>
              </a:rPr>
              <a:t>Whereas 17.9% of stores are affected during school holidays.</a:t>
            </a:r>
          </a:p>
        </p:txBody>
      </p:sp>
      <p:sp>
        <p:nvSpPr>
          <p:cNvPr id="6" name="Rectangle 5">
            <a:extLst>
              <a:ext uri="{FF2B5EF4-FFF2-40B4-BE49-F238E27FC236}">
                <a16:creationId xmlns:a16="http://schemas.microsoft.com/office/drawing/2014/main" id="{89CE59E0-EE97-43D3-85F0-0BC80FF100D3}"/>
              </a:ext>
            </a:extLst>
          </p:cNvPr>
          <p:cNvSpPr/>
          <p:nvPr/>
        </p:nvSpPr>
        <p:spPr>
          <a:xfrm>
            <a:off x="2817695" y="359398"/>
            <a:ext cx="3786614" cy="584775"/>
          </a:xfrm>
          <a:prstGeom prst="rect">
            <a:avLst/>
          </a:prstGeom>
        </p:spPr>
        <p:txBody>
          <a:bodyPr wrap="none" numCol="1">
            <a:spAutoFit/>
          </a:bodyPr>
          <a:lstStyle/>
          <a:p>
            <a:pPr algn="ctr"/>
            <a:r>
              <a:rPr lang="en-US" sz="3200" b="1" dirty="0">
                <a:solidFill>
                  <a:schemeClr val="tx1"/>
                </a:solidFill>
                <a:latin typeface="Arial Black" panose="020B0A04020102020204" pitchFamily="34" charset="0"/>
              </a:rPr>
              <a:t>School Holidays</a:t>
            </a:r>
          </a:p>
        </p:txBody>
      </p:sp>
    </p:spTree>
    <p:extLst>
      <p:ext uri="{BB962C8B-B14F-4D97-AF65-F5344CB8AC3E}">
        <p14:creationId xmlns:p14="http://schemas.microsoft.com/office/powerpoint/2010/main" val="27468342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2">
            <a:extLst>
              <a:ext uri="{FF2B5EF4-FFF2-40B4-BE49-F238E27FC236}">
                <a16:creationId xmlns:a16="http://schemas.microsoft.com/office/drawing/2014/main" id="{8B76F55E-67DD-4625-B049-771921E7DB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98256" y="1323975"/>
            <a:ext cx="3876675" cy="2495550"/>
          </a:xfrm>
          <a:prstGeom prst="rect">
            <a:avLst/>
          </a:prstGeom>
          <a:noFill/>
          <a:extLst>
            <a:ext uri="{909E8E84-426E-40DD-AFC4-6F175D3DCCD1}">
              <a14:hiddenFill xmlns:a14="http://schemas.microsoft.com/office/drawing/2010/main">
                <a:solidFill>
                  <a:srgbClr val="FFFFFF"/>
                </a:solidFill>
              </a14:hiddenFill>
            </a:ext>
          </a:extLst>
        </p:spPr>
      </p:pic>
      <p:sp>
        <p:nvSpPr>
          <p:cNvPr id="5" name="Text Placeholder 2">
            <a:extLst>
              <a:ext uri="{FF2B5EF4-FFF2-40B4-BE49-F238E27FC236}">
                <a16:creationId xmlns:a16="http://schemas.microsoft.com/office/drawing/2014/main" id="{AD2FB196-7E76-4E4B-BAC7-79453F2D0B45}"/>
              </a:ext>
            </a:extLst>
          </p:cNvPr>
          <p:cNvSpPr>
            <a:spLocks noGrp="1"/>
          </p:cNvSpPr>
          <p:nvPr>
            <p:ph type="body" idx="1"/>
          </p:nvPr>
        </p:nvSpPr>
        <p:spPr>
          <a:xfrm>
            <a:off x="506962" y="1430930"/>
            <a:ext cx="4065038" cy="3416400"/>
          </a:xfrm>
        </p:spPr>
        <p:txBody>
          <a:bodyPr/>
          <a:lstStyle/>
          <a:p>
            <a:pPr marL="114300" indent="0" algn="just">
              <a:buNone/>
            </a:pPr>
            <a:r>
              <a:rPr lang="en-US" dirty="0">
                <a:solidFill>
                  <a:schemeClr val="bg1">
                    <a:lumMod val="75000"/>
                  </a:schemeClr>
                </a:solidFill>
              </a:rPr>
              <a:t>We can see 49.9% have not participated in promo 2 whereas 51.1% have participated in prom02. which is approximately equally numbers of stores have participated as well as not participated in promo 2.</a:t>
            </a:r>
          </a:p>
          <a:p>
            <a:pPr marL="114300" indent="0" algn="just">
              <a:buNone/>
            </a:pPr>
            <a:endParaRPr lang="en-US" dirty="0">
              <a:solidFill>
                <a:schemeClr val="bg1">
                  <a:lumMod val="75000"/>
                </a:schemeClr>
              </a:solidFill>
            </a:endParaRPr>
          </a:p>
        </p:txBody>
      </p:sp>
      <p:sp>
        <p:nvSpPr>
          <p:cNvPr id="6" name="Rectangle 5">
            <a:extLst>
              <a:ext uri="{FF2B5EF4-FFF2-40B4-BE49-F238E27FC236}">
                <a16:creationId xmlns:a16="http://schemas.microsoft.com/office/drawing/2014/main" id="{E10E6598-DEC3-4585-BCB2-0CD073B8969B}"/>
              </a:ext>
            </a:extLst>
          </p:cNvPr>
          <p:cNvSpPr/>
          <p:nvPr/>
        </p:nvSpPr>
        <p:spPr>
          <a:xfrm>
            <a:off x="3694535" y="359398"/>
            <a:ext cx="2032929" cy="584775"/>
          </a:xfrm>
          <a:prstGeom prst="rect">
            <a:avLst/>
          </a:prstGeom>
        </p:spPr>
        <p:txBody>
          <a:bodyPr wrap="none" numCol="1">
            <a:spAutoFit/>
          </a:bodyPr>
          <a:lstStyle/>
          <a:p>
            <a:pPr algn="ctr"/>
            <a:r>
              <a:rPr lang="en-US" sz="3200" b="1" dirty="0">
                <a:solidFill>
                  <a:schemeClr val="tx1"/>
                </a:solidFill>
                <a:latin typeface="Arial Black" panose="020B0A04020102020204" pitchFamily="34" charset="0"/>
              </a:rPr>
              <a:t>Promo 2</a:t>
            </a:r>
          </a:p>
        </p:txBody>
      </p:sp>
    </p:spTree>
    <p:extLst>
      <p:ext uri="{BB962C8B-B14F-4D97-AF65-F5344CB8AC3E}">
        <p14:creationId xmlns:p14="http://schemas.microsoft.com/office/powerpoint/2010/main" val="31399671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D634BA8C-FEBA-458B-A87D-7D031F65D0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79364" y="1317107"/>
            <a:ext cx="3865399" cy="3019647"/>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B5627860-B038-4A00-A505-F5199CE6B580}"/>
              </a:ext>
            </a:extLst>
          </p:cNvPr>
          <p:cNvSpPr/>
          <p:nvPr/>
        </p:nvSpPr>
        <p:spPr>
          <a:xfrm>
            <a:off x="3207207" y="416105"/>
            <a:ext cx="2601995" cy="584775"/>
          </a:xfrm>
          <a:prstGeom prst="rect">
            <a:avLst/>
          </a:prstGeom>
        </p:spPr>
        <p:txBody>
          <a:bodyPr wrap="none" numCol="1">
            <a:spAutoFit/>
          </a:bodyPr>
          <a:lstStyle/>
          <a:p>
            <a:pPr algn="ctr"/>
            <a:r>
              <a:rPr lang="en-US" sz="3200" b="1" dirty="0">
                <a:solidFill>
                  <a:schemeClr val="tx1"/>
                </a:solidFill>
                <a:latin typeface="Arial Black" panose="020B0A04020102020204" pitchFamily="34" charset="0"/>
              </a:rPr>
              <a:t>Customers</a:t>
            </a:r>
          </a:p>
        </p:txBody>
      </p:sp>
      <p:sp>
        <p:nvSpPr>
          <p:cNvPr id="2" name="Text Placeholder 2">
            <a:extLst>
              <a:ext uri="{FF2B5EF4-FFF2-40B4-BE49-F238E27FC236}">
                <a16:creationId xmlns:a16="http://schemas.microsoft.com/office/drawing/2014/main" id="{972D471D-B62D-26F9-A543-8BE1E97A3BF7}"/>
              </a:ext>
            </a:extLst>
          </p:cNvPr>
          <p:cNvSpPr>
            <a:spLocks noGrp="1"/>
          </p:cNvSpPr>
          <p:nvPr>
            <p:ph type="body" idx="1"/>
          </p:nvPr>
        </p:nvSpPr>
        <p:spPr>
          <a:xfrm>
            <a:off x="506962" y="1430930"/>
            <a:ext cx="4065038" cy="3416400"/>
          </a:xfrm>
        </p:spPr>
        <p:txBody>
          <a:bodyPr/>
          <a:lstStyle/>
          <a:p>
            <a:pPr marL="114300" indent="0" algn="just">
              <a:buNone/>
            </a:pPr>
            <a:r>
              <a:rPr lang="en-US" dirty="0">
                <a:solidFill>
                  <a:schemeClr val="bg1">
                    <a:lumMod val="75000"/>
                  </a:schemeClr>
                </a:solidFill>
              </a:rPr>
              <a:t>We can see customers for stores range from 0 to 4000.</a:t>
            </a:r>
          </a:p>
          <a:p>
            <a:pPr marL="114300" indent="0" algn="just">
              <a:buNone/>
            </a:pPr>
            <a:r>
              <a:rPr lang="en-US" dirty="0">
                <a:solidFill>
                  <a:schemeClr val="bg1">
                    <a:lumMod val="75000"/>
                  </a:schemeClr>
                </a:solidFill>
              </a:rPr>
              <a:t>The mean is shown with a red dotted line and the median is shown with an orange dotted line.</a:t>
            </a:r>
          </a:p>
          <a:p>
            <a:pPr marL="114300" indent="0" algn="just">
              <a:buNone/>
            </a:pPr>
            <a:r>
              <a:rPr lang="en-US" dirty="0">
                <a:solidFill>
                  <a:schemeClr val="bg1">
                    <a:lumMod val="75000"/>
                  </a:schemeClr>
                </a:solidFill>
              </a:rPr>
              <a:t>We can see that the mean and median are nearly the same numbers.</a:t>
            </a:r>
          </a:p>
        </p:txBody>
      </p:sp>
    </p:spTree>
    <p:extLst>
      <p:ext uri="{BB962C8B-B14F-4D97-AF65-F5344CB8AC3E}">
        <p14:creationId xmlns:p14="http://schemas.microsoft.com/office/powerpoint/2010/main" val="21163293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a:extLst>
              <a:ext uri="{FF2B5EF4-FFF2-40B4-BE49-F238E27FC236}">
                <a16:creationId xmlns:a16="http://schemas.microsoft.com/office/drawing/2014/main" id="{9EA27F5B-CD3C-490B-9C3C-A5993CE033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14693" y="1212179"/>
            <a:ext cx="3789066" cy="296001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A4B3BC92-EDD4-1FE6-5F7E-75A88656094E}"/>
              </a:ext>
            </a:extLst>
          </p:cNvPr>
          <p:cNvSpPr/>
          <p:nvPr/>
        </p:nvSpPr>
        <p:spPr>
          <a:xfrm>
            <a:off x="2121193" y="359398"/>
            <a:ext cx="5179624" cy="584775"/>
          </a:xfrm>
          <a:prstGeom prst="rect">
            <a:avLst/>
          </a:prstGeom>
        </p:spPr>
        <p:txBody>
          <a:bodyPr wrap="none" numCol="1">
            <a:spAutoFit/>
          </a:bodyPr>
          <a:lstStyle/>
          <a:p>
            <a:pPr algn="ctr"/>
            <a:r>
              <a:rPr lang="en-US" sz="3200" b="1" dirty="0">
                <a:solidFill>
                  <a:schemeClr val="tx1"/>
                </a:solidFill>
                <a:latin typeface="Arial Black" panose="020B0A04020102020204" pitchFamily="34" charset="0"/>
              </a:rPr>
              <a:t>Competition Distance </a:t>
            </a:r>
          </a:p>
        </p:txBody>
      </p:sp>
      <p:sp>
        <p:nvSpPr>
          <p:cNvPr id="5" name="Text Placeholder 2">
            <a:extLst>
              <a:ext uri="{FF2B5EF4-FFF2-40B4-BE49-F238E27FC236}">
                <a16:creationId xmlns:a16="http://schemas.microsoft.com/office/drawing/2014/main" id="{E45EF0FF-C882-17C1-A3B3-12AD1F436B10}"/>
              </a:ext>
            </a:extLst>
          </p:cNvPr>
          <p:cNvSpPr>
            <a:spLocks noGrp="1"/>
          </p:cNvSpPr>
          <p:nvPr>
            <p:ph type="body" idx="1"/>
          </p:nvPr>
        </p:nvSpPr>
        <p:spPr>
          <a:xfrm>
            <a:off x="506962" y="1430930"/>
            <a:ext cx="4065038" cy="3416400"/>
          </a:xfrm>
        </p:spPr>
        <p:txBody>
          <a:bodyPr/>
          <a:lstStyle/>
          <a:p>
            <a:pPr marL="114300" indent="0" algn="just">
              <a:buNone/>
            </a:pPr>
            <a:r>
              <a:rPr lang="en-US" dirty="0">
                <a:solidFill>
                  <a:schemeClr val="bg1">
                    <a:lumMod val="75000"/>
                  </a:schemeClr>
                </a:solidFill>
              </a:rPr>
              <a:t>We can see competition distance for stores ranges from 0 to 7000.</a:t>
            </a:r>
          </a:p>
          <a:p>
            <a:pPr marL="114300" indent="0" algn="just">
              <a:buNone/>
            </a:pPr>
            <a:r>
              <a:rPr lang="en-US" dirty="0">
                <a:solidFill>
                  <a:schemeClr val="bg1">
                    <a:lumMod val="75000"/>
                  </a:schemeClr>
                </a:solidFill>
              </a:rPr>
              <a:t>The mean is shown with a red dotted line and the median is shown with an orange dotted line.</a:t>
            </a:r>
          </a:p>
          <a:p>
            <a:pPr marL="114300" indent="0" algn="just">
              <a:buNone/>
            </a:pPr>
            <a:r>
              <a:rPr lang="en-US" dirty="0">
                <a:solidFill>
                  <a:schemeClr val="bg1">
                    <a:lumMod val="75000"/>
                  </a:schemeClr>
                </a:solidFill>
              </a:rPr>
              <a:t>We can see that the mean and median have different numbers which means there is an outlier in the competition distance columns.</a:t>
            </a:r>
          </a:p>
        </p:txBody>
      </p:sp>
    </p:spTree>
    <p:extLst>
      <p:ext uri="{BB962C8B-B14F-4D97-AF65-F5344CB8AC3E}">
        <p14:creationId xmlns:p14="http://schemas.microsoft.com/office/powerpoint/2010/main" val="7413976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a:extLst>
              <a:ext uri="{FF2B5EF4-FFF2-40B4-BE49-F238E27FC236}">
                <a16:creationId xmlns:a16="http://schemas.microsoft.com/office/drawing/2014/main" id="{7EE9CB50-1DFE-4B0B-85D9-0590AB1E53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72826" y="1429733"/>
            <a:ext cx="3876675" cy="249555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D8C9E104-7BAB-4D3D-B59F-0D3121A387B5}"/>
              </a:ext>
            </a:extLst>
          </p:cNvPr>
          <p:cNvSpPr/>
          <p:nvPr/>
        </p:nvSpPr>
        <p:spPr>
          <a:xfrm>
            <a:off x="3397979" y="359398"/>
            <a:ext cx="2626040" cy="584775"/>
          </a:xfrm>
          <a:prstGeom prst="rect">
            <a:avLst/>
          </a:prstGeom>
        </p:spPr>
        <p:txBody>
          <a:bodyPr wrap="none" numCol="1">
            <a:spAutoFit/>
          </a:bodyPr>
          <a:lstStyle/>
          <a:p>
            <a:pPr algn="ctr"/>
            <a:r>
              <a:rPr lang="en-US" sz="3200" b="1" dirty="0">
                <a:solidFill>
                  <a:schemeClr val="tx1"/>
                </a:solidFill>
                <a:latin typeface="Arial Black" panose="020B0A04020102020204" pitchFamily="34" charset="0"/>
              </a:rPr>
              <a:t>Store Type</a:t>
            </a:r>
          </a:p>
        </p:txBody>
      </p:sp>
      <p:sp>
        <p:nvSpPr>
          <p:cNvPr id="9" name="Text Placeholder 2">
            <a:extLst>
              <a:ext uri="{FF2B5EF4-FFF2-40B4-BE49-F238E27FC236}">
                <a16:creationId xmlns:a16="http://schemas.microsoft.com/office/drawing/2014/main" id="{D972164C-E146-49A9-8651-5C50552F8168}"/>
              </a:ext>
            </a:extLst>
          </p:cNvPr>
          <p:cNvSpPr txBox="1">
            <a:spLocks/>
          </p:cNvSpPr>
          <p:nvPr/>
        </p:nvSpPr>
        <p:spPr>
          <a:xfrm>
            <a:off x="506962" y="1104865"/>
            <a:ext cx="4065038" cy="3416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1pPr>
            <a:lvl2pPr marL="914400" marR="0" lvl="1"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L="1371600" marR="0" lvl="2"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L="1828800" marR="0" lvl="3"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L="2286000" marR="0" lvl="4"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L="2743200" marR="0" lvl="5"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L="3200400" marR="0" lvl="6"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L="3657600" marR="0" lvl="7"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L="4114800" marR="0" lvl="8"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marL="114300" indent="0" algn="just"/>
            <a:r>
              <a:rPr lang="en-US" sz="1800" dirty="0">
                <a:solidFill>
                  <a:schemeClr val="bg1">
                    <a:lumMod val="75000"/>
                  </a:schemeClr>
                </a:solidFill>
                <a:latin typeface="+mn-lt"/>
              </a:rPr>
              <a:t>We can see that store types a has 54.2% and d account for 30.8% of all stores, while stores types c and b account for 13.5% and 1.6% respectively. Retail stores could be the most common form of store, which would explain why there might be a lot of them. Type B could be a distributor, Type C could be a wholesaler, and Type B could be a retail wholesaler.</a:t>
            </a:r>
          </a:p>
        </p:txBody>
      </p:sp>
    </p:spTree>
    <p:extLst>
      <p:ext uri="{BB962C8B-B14F-4D97-AF65-F5344CB8AC3E}">
        <p14:creationId xmlns:p14="http://schemas.microsoft.com/office/powerpoint/2010/main" val="7592995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65910-B040-435A-8A73-EAD49BFB0080}"/>
              </a:ext>
            </a:extLst>
          </p:cNvPr>
          <p:cNvSpPr>
            <a:spLocks noGrp="1"/>
          </p:cNvSpPr>
          <p:nvPr>
            <p:ph type="title"/>
          </p:nvPr>
        </p:nvSpPr>
        <p:spPr>
          <a:xfrm>
            <a:off x="311700" y="324522"/>
            <a:ext cx="8520600" cy="572700"/>
          </a:xfrm>
        </p:spPr>
        <p:txBody>
          <a:bodyPr/>
          <a:lstStyle/>
          <a:p>
            <a:pPr algn="ctr"/>
            <a:r>
              <a:rPr lang="en-US" b="1" dirty="0">
                <a:latin typeface="Arial Black" panose="020B0A04020102020204" pitchFamily="34" charset="0"/>
              </a:rPr>
              <a:t>Correlation Between Features and Dependent variable</a:t>
            </a:r>
          </a:p>
        </p:txBody>
      </p:sp>
      <p:pic>
        <p:nvPicPr>
          <p:cNvPr id="4" name="Picture 8">
            <a:extLst>
              <a:ext uri="{FF2B5EF4-FFF2-40B4-BE49-F238E27FC236}">
                <a16:creationId xmlns:a16="http://schemas.microsoft.com/office/drawing/2014/main" id="{B683BD11-7312-47C1-A345-DC718BC778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03197" y="1362164"/>
            <a:ext cx="4695825" cy="3695700"/>
          </a:xfrm>
          <a:prstGeom prst="rect">
            <a:avLst/>
          </a:prstGeom>
          <a:noFill/>
          <a:extLst>
            <a:ext uri="{909E8E84-426E-40DD-AFC4-6F175D3DCCD1}">
              <a14:hiddenFill xmlns:a14="http://schemas.microsoft.com/office/drawing/2010/main">
                <a:solidFill>
                  <a:srgbClr val="FFFFFF"/>
                </a:solidFill>
              </a14:hiddenFill>
            </a:ext>
          </a:extLst>
        </p:spPr>
      </p:pic>
      <p:sp>
        <p:nvSpPr>
          <p:cNvPr id="5" name="Text Placeholder 2">
            <a:extLst>
              <a:ext uri="{FF2B5EF4-FFF2-40B4-BE49-F238E27FC236}">
                <a16:creationId xmlns:a16="http://schemas.microsoft.com/office/drawing/2014/main" id="{70747277-7CC9-4987-AF56-C424EABDD551}"/>
              </a:ext>
            </a:extLst>
          </p:cNvPr>
          <p:cNvSpPr txBox="1">
            <a:spLocks/>
          </p:cNvSpPr>
          <p:nvPr/>
        </p:nvSpPr>
        <p:spPr>
          <a:xfrm>
            <a:off x="311700" y="1501814"/>
            <a:ext cx="4065038" cy="3416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1pPr>
            <a:lvl2pPr marL="914400" marR="0" lvl="1"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L="1371600" marR="0" lvl="2"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L="1828800" marR="0" lvl="3"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L="2286000" marR="0" lvl="4"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L="2743200" marR="0" lvl="5"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L="3200400" marR="0" lvl="6"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L="3657600" marR="0" lvl="7"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L="4114800" marR="0" lvl="8"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marL="114300" indent="0" algn="just"/>
            <a:r>
              <a:rPr lang="en-US" sz="1800" dirty="0">
                <a:solidFill>
                  <a:schemeClr val="bg1">
                    <a:lumMod val="75000"/>
                  </a:schemeClr>
                </a:solidFill>
              </a:rPr>
              <a:t>We can see a correlation between the dependent variable and the features, we can get an image of what will have a high and low number of correlation with the sale.</a:t>
            </a:r>
          </a:p>
          <a:p>
            <a:pPr marL="114300" indent="0" algn="just"/>
            <a:endParaRPr lang="en-US" sz="2000" dirty="0">
              <a:solidFill>
                <a:schemeClr val="bg1">
                  <a:lumMod val="75000"/>
                </a:schemeClr>
              </a:solidFill>
            </a:endParaRPr>
          </a:p>
          <a:p>
            <a:pPr marL="114300" indent="0" algn="just"/>
            <a:r>
              <a:rPr lang="en-US" sz="2000" dirty="0">
                <a:solidFill>
                  <a:schemeClr val="bg1">
                    <a:lumMod val="75000"/>
                  </a:schemeClr>
                </a:solidFill>
              </a:rPr>
              <a:t>We can see that customer and Open columns have a very strong correlation with the sales column.</a:t>
            </a:r>
          </a:p>
        </p:txBody>
      </p:sp>
    </p:spTree>
    <p:extLst>
      <p:ext uri="{BB962C8B-B14F-4D97-AF65-F5344CB8AC3E}">
        <p14:creationId xmlns:p14="http://schemas.microsoft.com/office/powerpoint/2010/main" val="11239280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B8E75-FD0E-4C16-E0BB-57CF0123023F}"/>
              </a:ext>
            </a:extLst>
          </p:cNvPr>
          <p:cNvSpPr>
            <a:spLocks noGrp="1"/>
          </p:cNvSpPr>
          <p:nvPr>
            <p:ph type="ctrTitle"/>
          </p:nvPr>
        </p:nvSpPr>
        <p:spPr>
          <a:xfrm>
            <a:off x="311700" y="333449"/>
            <a:ext cx="8520600" cy="666011"/>
          </a:xfrm>
        </p:spPr>
        <p:txBody>
          <a:bodyPr/>
          <a:lstStyle/>
          <a:p>
            <a:r>
              <a:rPr lang="en-US" sz="2800" b="1" i="0" dirty="0">
                <a:solidFill>
                  <a:schemeClr val="tx1"/>
                </a:solidFill>
                <a:effectLst/>
                <a:latin typeface="Arial Black" panose="020B0A04020102020204" pitchFamily="34" charset="0"/>
              </a:rPr>
              <a:t>Splitting dataset in train and test dataset</a:t>
            </a:r>
            <a:endParaRPr lang="en-US" sz="2800" b="0" i="0" dirty="0">
              <a:solidFill>
                <a:schemeClr val="tx1"/>
              </a:solidFill>
              <a:effectLst/>
              <a:latin typeface="Arial Black" panose="020B0A04020102020204" pitchFamily="34" charset="0"/>
            </a:endParaRPr>
          </a:p>
        </p:txBody>
      </p:sp>
      <p:pic>
        <p:nvPicPr>
          <p:cNvPr id="1028" name="Picture 4" descr="Train Test Split: What it Means and How to Use It | Built In">
            <a:extLst>
              <a:ext uri="{FF2B5EF4-FFF2-40B4-BE49-F238E27FC236}">
                <a16:creationId xmlns:a16="http://schemas.microsoft.com/office/drawing/2014/main" id="{93483BA0-615C-846C-E4E7-9A5E02261A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1852" y="1088008"/>
            <a:ext cx="6721437" cy="233175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015403F-2FA6-0A41-8A44-A03C484D53BC}"/>
              </a:ext>
            </a:extLst>
          </p:cNvPr>
          <p:cNvSpPr txBox="1"/>
          <p:nvPr/>
        </p:nvSpPr>
        <p:spPr>
          <a:xfrm>
            <a:off x="77972" y="3462297"/>
            <a:ext cx="8988056" cy="1600438"/>
          </a:xfrm>
          <a:prstGeom prst="rect">
            <a:avLst/>
          </a:prstGeom>
          <a:noFill/>
        </p:spPr>
        <p:txBody>
          <a:bodyPr wrap="square">
            <a:spAutoFit/>
          </a:bodyPr>
          <a:lstStyle/>
          <a:p>
            <a:pPr algn="just" fontAlgn="base"/>
            <a:r>
              <a:rPr lang="en-US" b="0" i="0" dirty="0">
                <a:solidFill>
                  <a:schemeClr val="bg1">
                    <a:lumMod val="75000"/>
                  </a:schemeClr>
                </a:solidFill>
                <a:effectLst/>
                <a:latin typeface="+mn-lt"/>
              </a:rPr>
              <a:t>The train-test split is used to estimate the performance of machine learning algorithms that are applicable to prediction-based Algorithms/Applications. This method is a fast and easy procedure to perform such that we can compare our own machine-learning model results to machine results. We have split the Test set into 20 % of the actual data and the training set is split into 80% of the actual data.</a:t>
            </a:r>
          </a:p>
          <a:p>
            <a:pPr algn="just" fontAlgn="base"/>
            <a:r>
              <a:rPr lang="en-US" b="0" i="0" dirty="0">
                <a:solidFill>
                  <a:schemeClr val="bg1">
                    <a:lumMod val="75000"/>
                  </a:schemeClr>
                </a:solidFill>
                <a:effectLst/>
                <a:latin typeface="+mn-lt"/>
              </a:rPr>
              <a:t>We need to split a dataset into train and test sets to evaluate how well our machine-learning model performs. The train set is used to fit the model, and the statistics of the train set are known. The second set is called the test data set, this set is solely used for predictions.</a:t>
            </a:r>
          </a:p>
        </p:txBody>
      </p:sp>
    </p:spTree>
    <p:extLst>
      <p:ext uri="{BB962C8B-B14F-4D97-AF65-F5344CB8AC3E}">
        <p14:creationId xmlns:p14="http://schemas.microsoft.com/office/powerpoint/2010/main" val="39173382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5EF8F3F-154C-6EA9-DD43-1612550AF5BD}"/>
              </a:ext>
            </a:extLst>
          </p:cNvPr>
          <p:cNvSpPr txBox="1"/>
          <p:nvPr/>
        </p:nvSpPr>
        <p:spPr>
          <a:xfrm>
            <a:off x="404037" y="1326584"/>
            <a:ext cx="8520600" cy="2923877"/>
          </a:xfrm>
          <a:prstGeom prst="rect">
            <a:avLst/>
          </a:prstGeom>
          <a:noFill/>
        </p:spPr>
        <p:txBody>
          <a:bodyPr wrap="square">
            <a:spAutoFit/>
          </a:bodyPr>
          <a:lstStyle/>
          <a:p>
            <a:r>
              <a:rPr lang="en-US" sz="2400" b="1" i="0" u="none" strike="noStrike" baseline="0" dirty="0">
                <a:solidFill>
                  <a:srgbClr val="CC0000"/>
                </a:solidFill>
                <a:latin typeface="Arial Black" panose="020B0A04020102020204" pitchFamily="34" charset="0"/>
              </a:rPr>
              <a:t>Linear Regression:</a:t>
            </a:r>
          </a:p>
          <a:p>
            <a:endParaRPr lang="en-US" sz="2000" b="0" i="0" u="none" strike="noStrike" baseline="0" dirty="0">
              <a:solidFill>
                <a:srgbClr val="CC0000"/>
              </a:solidFill>
              <a:latin typeface="+mn-lt"/>
            </a:endParaRPr>
          </a:p>
          <a:p>
            <a:pPr algn="just"/>
            <a:r>
              <a:rPr lang="en-US" sz="2000" b="0" i="0" u="none" strike="noStrike" baseline="0" dirty="0">
                <a:solidFill>
                  <a:schemeClr val="bg1">
                    <a:lumMod val="75000"/>
                  </a:schemeClr>
                </a:solidFill>
                <a:latin typeface="+mn-lt"/>
              </a:rPr>
              <a:t>In statistics, linear regression is a linear approach for modeling the relationship between a scalar response and one or more explanatory variables. The case of one explanatory variable is called simple linear regression; for more than one, the process is called multiple linear regression.</a:t>
            </a:r>
          </a:p>
          <a:p>
            <a:pPr algn="just"/>
            <a:r>
              <a:rPr lang="en-US" sz="2000" b="0" i="0" u="none" strike="noStrike" baseline="0" dirty="0">
                <a:solidFill>
                  <a:schemeClr val="bg1">
                    <a:lumMod val="75000"/>
                  </a:schemeClr>
                </a:solidFill>
                <a:latin typeface="+mn-lt"/>
              </a:rPr>
              <a:t>The results show that in Linear regression it is performing not well and the r2 score is 0.86</a:t>
            </a:r>
            <a:endParaRPr lang="en-US" sz="2000" dirty="0">
              <a:solidFill>
                <a:schemeClr val="bg1">
                  <a:lumMod val="75000"/>
                </a:schemeClr>
              </a:solidFill>
              <a:latin typeface="+mn-lt"/>
            </a:endParaRPr>
          </a:p>
        </p:txBody>
      </p:sp>
      <p:sp>
        <p:nvSpPr>
          <p:cNvPr id="6" name="Title 1">
            <a:extLst>
              <a:ext uri="{FF2B5EF4-FFF2-40B4-BE49-F238E27FC236}">
                <a16:creationId xmlns:a16="http://schemas.microsoft.com/office/drawing/2014/main" id="{A4CBB958-5A5E-17CE-681A-747B12A93A3C}"/>
              </a:ext>
            </a:extLst>
          </p:cNvPr>
          <p:cNvSpPr>
            <a:spLocks noGrp="1"/>
          </p:cNvSpPr>
          <p:nvPr>
            <p:ph type="ctrTitle"/>
          </p:nvPr>
        </p:nvSpPr>
        <p:spPr>
          <a:xfrm>
            <a:off x="311700" y="333449"/>
            <a:ext cx="8520600" cy="666011"/>
          </a:xfrm>
        </p:spPr>
        <p:txBody>
          <a:bodyPr/>
          <a:lstStyle/>
          <a:p>
            <a:r>
              <a:rPr lang="en-US" sz="3200" b="1" i="0" u="none" strike="noStrike" baseline="0" dirty="0">
                <a:solidFill>
                  <a:srgbClr val="CC0000"/>
                </a:solidFill>
                <a:latin typeface="Arial Black" panose="020B0A04020102020204" pitchFamily="34" charset="0"/>
              </a:rPr>
              <a:t>Modeling</a:t>
            </a:r>
            <a:endParaRPr lang="en-US" sz="3200" b="0" i="0" u="none" strike="noStrike" baseline="0" dirty="0">
              <a:solidFill>
                <a:srgbClr val="CC0000"/>
              </a:solidFill>
              <a:latin typeface="Arial Black" panose="020B0A04020102020204" pitchFamily="34" charset="0"/>
            </a:endParaRPr>
          </a:p>
        </p:txBody>
      </p:sp>
    </p:spTree>
    <p:extLst>
      <p:ext uri="{BB962C8B-B14F-4D97-AF65-F5344CB8AC3E}">
        <p14:creationId xmlns:p14="http://schemas.microsoft.com/office/powerpoint/2010/main" val="41180005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3FB4CB4-9317-B423-3392-5F84C6A78DEC}"/>
              </a:ext>
            </a:extLst>
          </p:cNvPr>
          <p:cNvSpPr txBox="1"/>
          <p:nvPr/>
        </p:nvSpPr>
        <p:spPr>
          <a:xfrm>
            <a:off x="511628" y="311408"/>
            <a:ext cx="8013575" cy="461665"/>
          </a:xfrm>
          <a:prstGeom prst="rect">
            <a:avLst/>
          </a:prstGeom>
          <a:noFill/>
        </p:spPr>
        <p:txBody>
          <a:bodyPr wrap="square">
            <a:spAutoFit/>
          </a:bodyPr>
          <a:lstStyle/>
          <a:p>
            <a:r>
              <a:rPr lang="en-US" sz="2400" b="1" i="0" u="none" strike="noStrike" baseline="0" dirty="0">
                <a:solidFill>
                  <a:srgbClr val="CC0000"/>
                </a:solidFill>
                <a:latin typeface="Arial Black" panose="020B0A04020102020204" pitchFamily="34" charset="0"/>
              </a:rPr>
              <a:t>Linear Regression using lasso regularization</a:t>
            </a:r>
            <a:r>
              <a:rPr lang="en-US" sz="1400" b="1" i="0" u="none" strike="noStrike" baseline="0" dirty="0">
                <a:solidFill>
                  <a:srgbClr val="CC0000"/>
                </a:solidFill>
                <a:latin typeface="+mn-lt"/>
              </a:rPr>
              <a:t>:</a:t>
            </a:r>
          </a:p>
        </p:txBody>
      </p:sp>
      <p:sp>
        <p:nvSpPr>
          <p:cNvPr id="7" name="TextBox 6">
            <a:extLst>
              <a:ext uri="{FF2B5EF4-FFF2-40B4-BE49-F238E27FC236}">
                <a16:creationId xmlns:a16="http://schemas.microsoft.com/office/drawing/2014/main" id="{BB13D10B-6091-92F1-6C8A-867F9969D6B8}"/>
              </a:ext>
            </a:extLst>
          </p:cNvPr>
          <p:cNvSpPr txBox="1"/>
          <p:nvPr/>
        </p:nvSpPr>
        <p:spPr>
          <a:xfrm>
            <a:off x="511628" y="773073"/>
            <a:ext cx="8120744" cy="4370427"/>
          </a:xfrm>
          <a:prstGeom prst="rect">
            <a:avLst/>
          </a:prstGeom>
          <a:noFill/>
        </p:spPr>
        <p:txBody>
          <a:bodyPr wrap="square">
            <a:spAutoFit/>
          </a:bodyPr>
          <a:lstStyle/>
          <a:p>
            <a:pPr algn="just" fontAlgn="base"/>
            <a:r>
              <a:rPr lang="en-US" sz="2000" b="0" i="0" dirty="0">
                <a:solidFill>
                  <a:schemeClr val="bg1">
                    <a:lumMod val="75000"/>
                  </a:schemeClr>
                </a:solidFill>
                <a:effectLst/>
                <a:latin typeface="+mn-lt"/>
              </a:rPr>
              <a:t>Lasso regression is a regularization technique. It is used over regression methods for a more accurate prediction. This model uses shrinkage. Shrinkage is where data values are shrunk towards a central point as the mean. The lasso procedure encourages simple, sparse models (i.e. models with fewer parameters). This particular type of regression is well-suited for models showing high levels of multicollinearity or when you want to automate certain parts of model selection, like variable selection/parameter elimination.</a:t>
            </a:r>
          </a:p>
          <a:p>
            <a:pPr algn="just" fontAlgn="base"/>
            <a:r>
              <a:rPr lang="en-US" sz="2000" b="0" i="0" dirty="0">
                <a:solidFill>
                  <a:schemeClr val="bg1">
                    <a:lumMod val="75000"/>
                  </a:schemeClr>
                </a:solidFill>
                <a:effectLst/>
                <a:latin typeface="+mn-lt"/>
              </a:rPr>
              <a:t>Lasso Regression uses the L1 regularization technique. It is used when we have more features because it automatically performs feature selection.</a:t>
            </a:r>
          </a:p>
          <a:p>
            <a:pPr algn="just" fontAlgn="base"/>
            <a:r>
              <a:rPr lang="en-US" sz="2000" b="0" i="0" u="none" strike="noStrike" baseline="0" dirty="0">
                <a:solidFill>
                  <a:schemeClr val="bg1">
                    <a:lumMod val="75000"/>
                  </a:schemeClr>
                </a:solidFill>
                <a:latin typeface="+mn-lt"/>
              </a:rPr>
              <a:t>The results show that in Lasso Regularization is also not performing  well and the r2 score is 0.85</a:t>
            </a:r>
            <a:endParaRPr lang="en-US" sz="2000" dirty="0">
              <a:solidFill>
                <a:schemeClr val="bg1">
                  <a:lumMod val="75000"/>
                </a:schemeClr>
              </a:solidFill>
              <a:latin typeface="+mn-lt"/>
            </a:endParaRPr>
          </a:p>
          <a:p>
            <a:pPr algn="just" fontAlgn="base"/>
            <a:endParaRPr lang="en-US" sz="1800" b="0" i="0" dirty="0">
              <a:solidFill>
                <a:srgbClr val="444444"/>
              </a:solidFill>
              <a:effectLst/>
              <a:latin typeface="+mn-lt"/>
            </a:endParaRPr>
          </a:p>
        </p:txBody>
      </p:sp>
    </p:spTree>
    <p:extLst>
      <p:ext uri="{BB962C8B-B14F-4D97-AF65-F5344CB8AC3E}">
        <p14:creationId xmlns:p14="http://schemas.microsoft.com/office/powerpoint/2010/main" val="33570451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38E4A22-1BA6-A83E-F4E7-E4137CA979C9}"/>
              </a:ext>
            </a:extLst>
          </p:cNvPr>
          <p:cNvSpPr txBox="1"/>
          <p:nvPr/>
        </p:nvSpPr>
        <p:spPr>
          <a:xfrm>
            <a:off x="150121" y="1286948"/>
            <a:ext cx="8730343" cy="3170099"/>
          </a:xfrm>
          <a:prstGeom prst="rect">
            <a:avLst/>
          </a:prstGeom>
          <a:noFill/>
        </p:spPr>
        <p:txBody>
          <a:bodyPr wrap="square">
            <a:spAutoFit/>
          </a:bodyPr>
          <a:lstStyle/>
          <a:p>
            <a:pPr algn="just"/>
            <a:r>
              <a:rPr lang="en-US" sz="2000" b="0" i="0" u="none" strike="noStrike" baseline="0" dirty="0">
                <a:solidFill>
                  <a:schemeClr val="bg1">
                    <a:lumMod val="75000"/>
                  </a:schemeClr>
                </a:solidFill>
                <a:latin typeface="+mn-lt"/>
              </a:rPr>
              <a:t>Decision Tree is a Supervised learning technique that can be used for both Classification and Regression problems. It is a tree-structured classifier, where internal nodes represent the features of a dataset, branches represent the decision rules and each leaf node represents the outcome.</a:t>
            </a:r>
          </a:p>
          <a:p>
            <a:pPr algn="just"/>
            <a:r>
              <a:rPr lang="en-US" sz="2000" b="0" i="0" u="none" strike="noStrike" baseline="0" dirty="0">
                <a:solidFill>
                  <a:schemeClr val="bg1">
                    <a:lumMod val="75000"/>
                  </a:schemeClr>
                </a:solidFill>
                <a:latin typeface="+mn-lt"/>
              </a:rPr>
              <a:t>The results show that a simple decision tree is performing pretty well on the validation set but it has completely overfitted the train set. It's better to have a much more generalized model for future data points. </a:t>
            </a:r>
          </a:p>
          <a:p>
            <a:pPr algn="just"/>
            <a:r>
              <a:rPr lang="en-US" sz="2000" b="0" i="0" u="none" strike="noStrike" baseline="0" dirty="0">
                <a:solidFill>
                  <a:schemeClr val="bg1">
                    <a:lumMod val="75000"/>
                  </a:schemeClr>
                </a:solidFill>
                <a:latin typeface="+mn-lt"/>
              </a:rPr>
              <a:t>The results show that Decision </a:t>
            </a:r>
            <a:r>
              <a:rPr lang="en-US" sz="2000" dirty="0">
                <a:solidFill>
                  <a:schemeClr val="bg1">
                    <a:lumMod val="75000"/>
                  </a:schemeClr>
                </a:solidFill>
                <a:latin typeface="+mn-lt"/>
              </a:rPr>
              <a:t>Trees </a:t>
            </a:r>
            <a:r>
              <a:rPr lang="en-US" sz="2000" b="0" i="0" u="none" strike="noStrike" baseline="0" dirty="0">
                <a:solidFill>
                  <a:schemeClr val="bg1">
                    <a:lumMod val="75000"/>
                  </a:schemeClr>
                </a:solidFill>
                <a:latin typeface="+mn-lt"/>
              </a:rPr>
              <a:t>performed well and the r2 score is 0.97.</a:t>
            </a:r>
            <a:endParaRPr lang="en-US" sz="2000" dirty="0">
              <a:solidFill>
                <a:schemeClr val="bg1">
                  <a:lumMod val="75000"/>
                </a:schemeClr>
              </a:solidFill>
              <a:latin typeface="+mn-lt"/>
            </a:endParaRPr>
          </a:p>
          <a:p>
            <a:endParaRPr lang="en-US" sz="2000" b="0" i="0" u="none" strike="noStrike" baseline="0" dirty="0">
              <a:solidFill>
                <a:srgbClr val="000000"/>
              </a:solidFill>
              <a:latin typeface="+mn-lt"/>
            </a:endParaRPr>
          </a:p>
        </p:txBody>
      </p:sp>
      <p:sp>
        <p:nvSpPr>
          <p:cNvPr id="7" name="TextBox 6">
            <a:extLst>
              <a:ext uri="{FF2B5EF4-FFF2-40B4-BE49-F238E27FC236}">
                <a16:creationId xmlns:a16="http://schemas.microsoft.com/office/drawing/2014/main" id="{16FAE228-55B0-5690-CE64-F6062ACCE43D}"/>
              </a:ext>
            </a:extLst>
          </p:cNvPr>
          <p:cNvSpPr txBox="1"/>
          <p:nvPr/>
        </p:nvSpPr>
        <p:spPr>
          <a:xfrm>
            <a:off x="206828" y="390820"/>
            <a:ext cx="4572000" cy="461665"/>
          </a:xfrm>
          <a:prstGeom prst="rect">
            <a:avLst/>
          </a:prstGeom>
          <a:noFill/>
        </p:spPr>
        <p:txBody>
          <a:bodyPr wrap="square">
            <a:spAutoFit/>
          </a:bodyPr>
          <a:lstStyle/>
          <a:p>
            <a:r>
              <a:rPr lang="en-US" sz="2400" b="1" i="0" u="none" strike="noStrike" baseline="0" dirty="0">
                <a:solidFill>
                  <a:srgbClr val="CC0000"/>
                </a:solidFill>
                <a:latin typeface="Arial Black" panose="020B0A04020102020204" pitchFamily="34" charset="0"/>
              </a:rPr>
              <a:t>Decision Tree Regressor</a:t>
            </a:r>
            <a:endParaRPr lang="en-US" sz="2400" dirty="0"/>
          </a:p>
        </p:txBody>
      </p:sp>
    </p:spTree>
    <p:extLst>
      <p:ext uri="{BB962C8B-B14F-4D97-AF65-F5344CB8AC3E}">
        <p14:creationId xmlns:p14="http://schemas.microsoft.com/office/powerpoint/2010/main" val="11541979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361974"/>
            <a:ext cx="8520600" cy="547347"/>
          </a:xfrm>
        </p:spPr>
        <p:txBody>
          <a:bodyPr/>
          <a:lstStyle/>
          <a:p>
            <a:pPr algn="ctr"/>
            <a:r>
              <a:rPr lang="en-US" sz="3600" b="1" dirty="0">
                <a:latin typeface="Arial Black" panose="020B0A04020102020204" pitchFamily="34" charset="0"/>
              </a:rPr>
              <a:t>Content</a:t>
            </a:r>
          </a:p>
        </p:txBody>
      </p:sp>
      <p:sp>
        <p:nvSpPr>
          <p:cNvPr id="3" name="Text Placeholder 2"/>
          <p:cNvSpPr>
            <a:spLocks noGrp="1"/>
          </p:cNvSpPr>
          <p:nvPr>
            <p:ph type="body" idx="1"/>
          </p:nvPr>
        </p:nvSpPr>
        <p:spPr>
          <a:xfrm>
            <a:off x="311700" y="1294242"/>
            <a:ext cx="8520600" cy="3416400"/>
          </a:xfrm>
        </p:spPr>
        <p:txBody>
          <a:bodyPr/>
          <a:lstStyle/>
          <a:p>
            <a:pPr>
              <a:buClrTx/>
              <a:buSzPct val="96000"/>
              <a:buFont typeface="+mj-lt"/>
              <a:buAutoNum type="arabicPeriod"/>
            </a:pPr>
            <a:r>
              <a:rPr lang="en-US" dirty="0">
                <a:solidFill>
                  <a:schemeClr val="bg1">
                    <a:lumMod val="75000"/>
                  </a:schemeClr>
                </a:solidFill>
                <a:latin typeface="+mn-lt"/>
              </a:rPr>
              <a:t>Abstract</a:t>
            </a:r>
          </a:p>
          <a:p>
            <a:pPr>
              <a:buClrTx/>
              <a:buSzPct val="96000"/>
              <a:buFont typeface="+mj-lt"/>
              <a:buAutoNum type="arabicPeriod"/>
            </a:pPr>
            <a:r>
              <a:rPr lang="en-US" dirty="0">
                <a:solidFill>
                  <a:schemeClr val="bg1">
                    <a:lumMod val="75000"/>
                  </a:schemeClr>
                </a:solidFill>
                <a:latin typeface="+mn-lt"/>
              </a:rPr>
              <a:t>Dataset summary</a:t>
            </a:r>
          </a:p>
          <a:p>
            <a:pPr>
              <a:buClrTx/>
              <a:buSzPct val="96000"/>
              <a:buFont typeface="+mj-lt"/>
              <a:buAutoNum type="arabicPeriod"/>
            </a:pPr>
            <a:r>
              <a:rPr lang="en-US" dirty="0">
                <a:solidFill>
                  <a:schemeClr val="bg1">
                    <a:lumMod val="75000"/>
                  </a:schemeClr>
                </a:solidFill>
                <a:latin typeface="+mn-lt"/>
              </a:rPr>
              <a:t>Data summary</a:t>
            </a:r>
          </a:p>
          <a:p>
            <a:pPr>
              <a:buClrTx/>
              <a:buSzPct val="96000"/>
              <a:buFont typeface="+mj-lt"/>
              <a:buAutoNum type="arabicPeriod"/>
            </a:pPr>
            <a:r>
              <a:rPr lang="en-US" dirty="0">
                <a:solidFill>
                  <a:schemeClr val="bg1">
                    <a:lumMod val="75000"/>
                  </a:schemeClr>
                </a:solidFill>
                <a:latin typeface="+mn-lt"/>
              </a:rPr>
              <a:t>Exploratory Data prediction</a:t>
            </a:r>
          </a:p>
          <a:p>
            <a:pPr>
              <a:buClrTx/>
              <a:buSzPct val="96000"/>
              <a:buFont typeface="+mj-lt"/>
              <a:buAutoNum type="arabicPeriod"/>
            </a:pPr>
            <a:r>
              <a:rPr lang="en-US" dirty="0">
                <a:solidFill>
                  <a:schemeClr val="bg1">
                    <a:lumMod val="75000"/>
                  </a:schemeClr>
                </a:solidFill>
                <a:latin typeface="+mn-lt"/>
              </a:rPr>
              <a:t>EDA For a Rossmann sales prediction</a:t>
            </a:r>
          </a:p>
          <a:p>
            <a:pPr>
              <a:buClrTx/>
              <a:buSzPct val="96000"/>
              <a:buFont typeface="+mj-lt"/>
              <a:buAutoNum type="arabicPeriod"/>
            </a:pPr>
            <a:r>
              <a:rPr lang="en-US" dirty="0">
                <a:solidFill>
                  <a:schemeClr val="bg1">
                    <a:lumMod val="75000"/>
                  </a:schemeClr>
                </a:solidFill>
                <a:latin typeface="+mn-lt"/>
              </a:rPr>
              <a:t>Training and testing Dataset</a:t>
            </a:r>
          </a:p>
          <a:p>
            <a:pPr>
              <a:buClrTx/>
              <a:buSzPct val="96000"/>
              <a:buFont typeface="+mj-lt"/>
              <a:buAutoNum type="arabicPeriod"/>
            </a:pPr>
            <a:r>
              <a:rPr lang="en-US" dirty="0">
                <a:solidFill>
                  <a:schemeClr val="bg1">
                    <a:lumMod val="75000"/>
                  </a:schemeClr>
                </a:solidFill>
                <a:latin typeface="+mn-lt"/>
              </a:rPr>
              <a:t>Modeling</a:t>
            </a:r>
          </a:p>
          <a:p>
            <a:pPr>
              <a:buClrTx/>
              <a:buSzPct val="96000"/>
              <a:buFont typeface="+mj-lt"/>
              <a:buAutoNum type="arabicPeriod"/>
            </a:pPr>
            <a:r>
              <a:rPr lang="en-US" dirty="0">
                <a:solidFill>
                  <a:schemeClr val="bg1">
                    <a:lumMod val="75000"/>
                  </a:schemeClr>
                </a:solidFill>
                <a:latin typeface="+mn-lt"/>
              </a:rPr>
              <a:t>Linear Regression</a:t>
            </a:r>
          </a:p>
          <a:p>
            <a:pPr>
              <a:buClrTx/>
              <a:buSzPct val="96000"/>
              <a:buFont typeface="+mj-lt"/>
              <a:buAutoNum type="arabicPeriod"/>
            </a:pPr>
            <a:r>
              <a:rPr lang="en-US" dirty="0">
                <a:solidFill>
                  <a:schemeClr val="bg1">
                    <a:lumMod val="75000"/>
                  </a:schemeClr>
                </a:solidFill>
                <a:latin typeface="+mn-lt"/>
              </a:rPr>
              <a:t>Lasso Regularization</a:t>
            </a:r>
          </a:p>
          <a:p>
            <a:pPr>
              <a:buClrTx/>
              <a:buSzPct val="96000"/>
              <a:buFont typeface="+mj-lt"/>
              <a:buAutoNum type="arabicPeriod"/>
            </a:pPr>
            <a:r>
              <a:rPr lang="en-US" dirty="0">
                <a:solidFill>
                  <a:schemeClr val="bg1">
                    <a:lumMod val="75000"/>
                  </a:schemeClr>
                </a:solidFill>
                <a:latin typeface="+mn-lt"/>
              </a:rPr>
              <a:t>Decision Tree Regressor</a:t>
            </a:r>
          </a:p>
          <a:p>
            <a:pPr>
              <a:buClrTx/>
              <a:buSzPct val="96000"/>
              <a:buFont typeface="+mj-lt"/>
              <a:buAutoNum type="arabicPeriod"/>
            </a:pPr>
            <a:r>
              <a:rPr lang="en-US" dirty="0">
                <a:solidFill>
                  <a:schemeClr val="bg1">
                    <a:lumMod val="75000"/>
                  </a:schemeClr>
                </a:solidFill>
                <a:latin typeface="+mn-lt"/>
              </a:rPr>
              <a:t>Conclusion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647E368-7194-B7EE-A08D-F211CC5CE6C2}"/>
              </a:ext>
            </a:extLst>
          </p:cNvPr>
          <p:cNvSpPr txBox="1"/>
          <p:nvPr/>
        </p:nvSpPr>
        <p:spPr>
          <a:xfrm>
            <a:off x="253999" y="1910724"/>
            <a:ext cx="8730343" cy="2308324"/>
          </a:xfrm>
          <a:prstGeom prst="rect">
            <a:avLst/>
          </a:prstGeom>
          <a:noFill/>
        </p:spPr>
        <p:txBody>
          <a:bodyPr wrap="square">
            <a:spAutoFit/>
          </a:bodyPr>
          <a:lstStyle/>
          <a:p>
            <a:pPr algn="just"/>
            <a:r>
              <a:rPr lang="en-US" sz="2000" b="0" i="0" u="none" strike="noStrike" baseline="0" dirty="0">
                <a:solidFill>
                  <a:schemeClr val="bg1">
                    <a:lumMod val="75000"/>
                  </a:schemeClr>
                </a:solidFill>
                <a:latin typeface="+mn-lt"/>
              </a:rPr>
              <a:t>After implementing three machine learning models in the dataset to find the six-week prediction we can find that the Decision Tree regressor has the best accuracy among the other two models which underperformed as they haven’t given a good accuracy for prediction whereas the Decision Tree regressor has 97% of accuracy which is a descent accuracy score and the prediction can be done using the model.</a:t>
            </a:r>
            <a:endParaRPr lang="en-US" sz="2000" dirty="0">
              <a:solidFill>
                <a:schemeClr val="bg1">
                  <a:lumMod val="75000"/>
                </a:schemeClr>
              </a:solidFill>
              <a:latin typeface="+mn-lt"/>
            </a:endParaRPr>
          </a:p>
          <a:p>
            <a:endParaRPr lang="en-US" sz="2400" b="0" i="0" u="none" strike="noStrike" baseline="0" dirty="0">
              <a:solidFill>
                <a:srgbClr val="000000"/>
              </a:solidFill>
              <a:latin typeface="+mn-lt"/>
            </a:endParaRPr>
          </a:p>
        </p:txBody>
      </p:sp>
      <p:sp>
        <p:nvSpPr>
          <p:cNvPr id="5" name="TextBox 4">
            <a:extLst>
              <a:ext uri="{FF2B5EF4-FFF2-40B4-BE49-F238E27FC236}">
                <a16:creationId xmlns:a16="http://schemas.microsoft.com/office/drawing/2014/main" id="{487570A6-7C50-51C4-3993-E6E4D3D4F5CB}"/>
              </a:ext>
            </a:extLst>
          </p:cNvPr>
          <p:cNvSpPr txBox="1"/>
          <p:nvPr/>
        </p:nvSpPr>
        <p:spPr>
          <a:xfrm>
            <a:off x="2333171" y="766503"/>
            <a:ext cx="4572000" cy="584775"/>
          </a:xfrm>
          <a:prstGeom prst="rect">
            <a:avLst/>
          </a:prstGeom>
          <a:noFill/>
        </p:spPr>
        <p:txBody>
          <a:bodyPr wrap="square">
            <a:spAutoFit/>
          </a:bodyPr>
          <a:lstStyle/>
          <a:p>
            <a:pPr algn="ctr"/>
            <a:r>
              <a:rPr lang="en-US" sz="3200" b="1" i="0" u="none" strike="noStrike" baseline="0" dirty="0">
                <a:solidFill>
                  <a:srgbClr val="CC0000"/>
                </a:solidFill>
                <a:latin typeface="Arial Black" panose="020B0A04020102020204" pitchFamily="34" charset="0"/>
              </a:rPr>
              <a:t>Conclusion</a:t>
            </a:r>
            <a:endParaRPr lang="en-US" sz="3200" dirty="0"/>
          </a:p>
        </p:txBody>
      </p:sp>
    </p:spTree>
    <p:extLst>
      <p:ext uri="{BB962C8B-B14F-4D97-AF65-F5344CB8AC3E}">
        <p14:creationId xmlns:p14="http://schemas.microsoft.com/office/powerpoint/2010/main" val="5587628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6FDB4-9521-946A-5B92-3DE941866760}"/>
              </a:ext>
            </a:extLst>
          </p:cNvPr>
          <p:cNvSpPr>
            <a:spLocks noGrp="1"/>
          </p:cNvSpPr>
          <p:nvPr>
            <p:ph type="ctrTitle"/>
          </p:nvPr>
        </p:nvSpPr>
        <p:spPr/>
        <p:txBody>
          <a:bodyPr/>
          <a:lstStyle/>
          <a:p>
            <a:r>
              <a:rPr lang="en-US" b="1" dirty="0">
                <a:latin typeface="Arial Black" panose="020B0A04020102020204" pitchFamily="34" charset="0"/>
              </a:rPr>
              <a:t>THANK YOU</a:t>
            </a:r>
          </a:p>
        </p:txBody>
      </p:sp>
    </p:spTree>
    <p:extLst>
      <p:ext uri="{BB962C8B-B14F-4D97-AF65-F5344CB8AC3E}">
        <p14:creationId xmlns:p14="http://schemas.microsoft.com/office/powerpoint/2010/main" val="23370018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b="1" dirty="0">
                <a:latin typeface="Arial Black" panose="020B0A04020102020204" pitchFamily="34" charset="0"/>
              </a:rPr>
              <a:t>Abstract</a:t>
            </a:r>
          </a:p>
        </p:txBody>
      </p:sp>
      <p:sp>
        <p:nvSpPr>
          <p:cNvPr id="3" name="Text Placeholder 2"/>
          <p:cNvSpPr>
            <a:spLocks noGrp="1"/>
          </p:cNvSpPr>
          <p:nvPr>
            <p:ph type="body" idx="1"/>
          </p:nvPr>
        </p:nvSpPr>
        <p:spPr>
          <a:xfrm>
            <a:off x="311700" y="1379303"/>
            <a:ext cx="8520600" cy="3416400"/>
          </a:xfrm>
        </p:spPr>
        <p:txBody>
          <a:bodyPr/>
          <a:lstStyle/>
          <a:p>
            <a:pPr marL="114300" indent="0" algn="just">
              <a:buClr>
                <a:srgbClr val="002060"/>
              </a:buClr>
              <a:buSzPct val="120000"/>
              <a:buNone/>
            </a:pPr>
            <a:r>
              <a:rPr lang="en-US" sz="1600" b="0" i="0" u="none" strike="noStrike" dirty="0">
                <a:solidFill>
                  <a:schemeClr val="bg1">
                    <a:lumMod val="75000"/>
                  </a:schemeClr>
                </a:solidFill>
                <a:effectLst/>
                <a:latin typeface="+mn-lt"/>
              </a:rPr>
              <a:t>This project deals with businesses that use sales forecasts. </a:t>
            </a:r>
            <a:r>
              <a:rPr lang="en-US" sz="1600" b="0" i="0" u="none" strike="noStrike" dirty="0" err="1">
                <a:solidFill>
                  <a:schemeClr val="bg1">
                    <a:lumMod val="75000"/>
                  </a:schemeClr>
                </a:solidFill>
                <a:effectLst/>
                <a:latin typeface="+mn-lt"/>
              </a:rPr>
              <a:t>Rossmann</a:t>
            </a:r>
            <a:r>
              <a:rPr lang="en-US" sz="1600" b="0" i="0" u="none" strike="noStrike" dirty="0">
                <a:solidFill>
                  <a:schemeClr val="bg1">
                    <a:lumMod val="75000"/>
                  </a:schemeClr>
                </a:solidFill>
                <a:effectLst/>
                <a:latin typeface="+mn-lt"/>
              </a:rPr>
              <a:t> store managers are tasked with predicting their daily sales up to six weeks in advance. Store sales are influenced by many factors, including promotions, competition, school and state holidays, seasonality, and locality. With thousands of individual managers predicting sales based on their unique circumstances, the accuracy of the results can be quite varied. what revenue they will generate during a specific time period and arm themselves with powerful and strategic business plans. Growth plans are affected by the revenue the company is going to make in the coming months, and for these plans to be as effective as they are planned to be, it is important for these forecasts to also be as good. The work here predicts the sales for a drugstore chain in the European market for a time period of six weeks and compares the results of different machine learning algorithms.</a:t>
            </a:r>
            <a:endParaRPr lang="en-US" sz="1600" dirty="0">
              <a:solidFill>
                <a:schemeClr val="bg1">
                  <a:lumMod val="75000"/>
                </a:schemeClr>
              </a:solidFill>
              <a:latin typeface="+mn-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Arial Black" panose="020B0A04020102020204" pitchFamily="34" charset="0"/>
              </a:rPr>
              <a:t>Dataset Summary</a:t>
            </a:r>
          </a:p>
        </p:txBody>
      </p:sp>
      <p:sp>
        <p:nvSpPr>
          <p:cNvPr id="3" name="Text Placeholder 2"/>
          <p:cNvSpPr>
            <a:spLocks noGrp="1"/>
          </p:cNvSpPr>
          <p:nvPr>
            <p:ph type="body" idx="1"/>
          </p:nvPr>
        </p:nvSpPr>
        <p:spPr>
          <a:xfrm>
            <a:off x="311700" y="1535247"/>
            <a:ext cx="8520600" cy="3416400"/>
          </a:xfrm>
        </p:spPr>
        <p:txBody>
          <a:bodyPr/>
          <a:lstStyle/>
          <a:p>
            <a:pPr>
              <a:buClr>
                <a:srgbClr val="002060"/>
              </a:buClr>
              <a:buSzPct val="120000"/>
              <a:buFont typeface="Arial" pitchFamily="34" charset="0"/>
              <a:buChar char="•"/>
            </a:pPr>
            <a:r>
              <a:rPr lang="en-US" dirty="0">
                <a:solidFill>
                  <a:schemeClr val="bg1">
                    <a:lumMod val="75000"/>
                  </a:schemeClr>
                </a:solidFill>
              </a:rPr>
              <a:t>In the Rossmann sales prediction project there is a dataset which contains sales information.</a:t>
            </a:r>
          </a:p>
          <a:p>
            <a:pPr>
              <a:buClr>
                <a:srgbClr val="002060"/>
              </a:buClr>
              <a:buSzPct val="120000"/>
              <a:buFont typeface="Arial" pitchFamily="34" charset="0"/>
              <a:buChar char="•"/>
            </a:pPr>
            <a:r>
              <a:rPr lang="en-US" dirty="0">
                <a:solidFill>
                  <a:schemeClr val="bg1">
                    <a:lumMod val="75000"/>
                  </a:schemeClr>
                </a:solidFill>
              </a:rPr>
              <a:t>There are two dataset that is </a:t>
            </a:r>
            <a:r>
              <a:rPr lang="en-US" dirty="0" err="1">
                <a:solidFill>
                  <a:schemeClr val="bg1">
                    <a:lumMod val="75000"/>
                  </a:schemeClr>
                </a:solidFill>
              </a:rPr>
              <a:t>Rossmann</a:t>
            </a:r>
            <a:r>
              <a:rPr lang="en-US" dirty="0">
                <a:solidFill>
                  <a:schemeClr val="bg1">
                    <a:lumMod val="75000"/>
                  </a:schemeClr>
                </a:solidFill>
              </a:rPr>
              <a:t> Store dataset and Store dataset.</a:t>
            </a:r>
          </a:p>
          <a:p>
            <a:pPr>
              <a:buClr>
                <a:srgbClr val="002060"/>
              </a:buClr>
              <a:buSzPct val="120000"/>
              <a:buFont typeface="Arial" pitchFamily="34" charset="0"/>
              <a:buChar char="•"/>
            </a:pPr>
            <a:r>
              <a:rPr lang="en-US" dirty="0" err="1">
                <a:solidFill>
                  <a:schemeClr val="bg1">
                    <a:lumMod val="75000"/>
                  </a:schemeClr>
                </a:solidFill>
              </a:rPr>
              <a:t>Rossmann</a:t>
            </a:r>
            <a:r>
              <a:rPr lang="en-US" dirty="0">
                <a:solidFill>
                  <a:schemeClr val="bg1">
                    <a:lumMod val="75000"/>
                  </a:schemeClr>
                </a:solidFill>
              </a:rPr>
              <a:t> Store dataset has 1017209 rows and 8 columns whereas Store dataset has 1115 rows and 10 columns.</a:t>
            </a:r>
          </a:p>
          <a:p>
            <a:pPr>
              <a:buClr>
                <a:srgbClr val="002060"/>
              </a:buClr>
              <a:buSzPct val="120000"/>
              <a:buFont typeface="Arial" pitchFamily="34" charset="0"/>
              <a:buChar char="•"/>
            </a:pPr>
            <a:r>
              <a:rPr lang="en-US" dirty="0">
                <a:solidFill>
                  <a:schemeClr val="bg1">
                    <a:lumMod val="75000"/>
                  </a:schemeClr>
                </a:solidFill>
              </a:rPr>
              <a:t>Data contain information on Sales, Customers, Assortments, State Holidays,</a:t>
            </a:r>
          </a:p>
          <a:p>
            <a:pPr marL="114300" indent="0">
              <a:buClr>
                <a:srgbClr val="002060"/>
              </a:buClr>
              <a:buSzPct val="120000"/>
              <a:buNone/>
            </a:pPr>
            <a:r>
              <a:rPr lang="en-US" dirty="0">
                <a:solidFill>
                  <a:schemeClr val="bg1">
                    <a:lumMod val="75000"/>
                  </a:schemeClr>
                </a:solidFill>
              </a:rPr>
              <a:t>     School Holidays, Promotions etc.</a:t>
            </a:r>
          </a:p>
          <a:p>
            <a:pPr marL="114300" indent="0">
              <a:buClr>
                <a:srgbClr val="002060"/>
              </a:buClr>
              <a:buSzPct val="120000"/>
              <a:buNone/>
            </a:pPr>
            <a:r>
              <a:rPr lang="en-US" dirty="0">
                <a:solidFill>
                  <a:srgbClr val="002060"/>
                </a:solidFill>
              </a:rPr>
              <a:t> </a:t>
            </a:r>
          </a:p>
          <a:p>
            <a:pPr>
              <a:buClr>
                <a:srgbClr val="002060"/>
              </a:buClr>
              <a:buSzPct val="120000"/>
            </a:pPr>
            <a:endParaRPr lang="en-US" dirty="0">
              <a:solidFill>
                <a:srgbClr val="00206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5C87EED-E940-A834-210D-14E91998E5C2}"/>
              </a:ext>
            </a:extLst>
          </p:cNvPr>
          <p:cNvSpPr>
            <a:spLocks noGrp="1"/>
          </p:cNvSpPr>
          <p:nvPr>
            <p:ph type="body" idx="1"/>
          </p:nvPr>
        </p:nvSpPr>
        <p:spPr>
          <a:xfrm>
            <a:off x="-77973" y="0"/>
            <a:ext cx="9172353" cy="3253563"/>
          </a:xfrm>
        </p:spPr>
        <p:txBody>
          <a:bodyPr/>
          <a:lstStyle/>
          <a:p>
            <a:pPr marL="114300" indent="0" algn="ctr">
              <a:buNone/>
            </a:pPr>
            <a:r>
              <a:rPr lang="en-US" sz="2400" b="0" i="0" u="none" strike="noStrike" baseline="0" dirty="0">
                <a:solidFill>
                  <a:srgbClr val="CC0000"/>
                </a:solidFill>
                <a:latin typeface="Arial Black" panose="020B0A04020102020204" pitchFamily="34" charset="0"/>
              </a:rPr>
              <a:t>Data Summary </a:t>
            </a:r>
          </a:p>
          <a:p>
            <a:pPr marL="114300" indent="0" algn="ctr">
              <a:lnSpc>
                <a:spcPct val="100000"/>
              </a:lnSpc>
              <a:buNone/>
            </a:pPr>
            <a:endParaRPr lang="en-US" b="0" i="0" u="none" strike="noStrike" baseline="0" dirty="0">
              <a:solidFill>
                <a:srgbClr val="CC0000"/>
              </a:solidFill>
              <a:latin typeface="Arial Black" panose="020B0A04020102020204" pitchFamily="34" charset="0"/>
            </a:endParaRPr>
          </a:p>
          <a:p>
            <a:pPr algn="just">
              <a:buClrTx/>
              <a:buFont typeface="Wingdings" panose="05000000000000000000" pitchFamily="2" charset="2"/>
              <a:buChar char="Ø"/>
            </a:pPr>
            <a:r>
              <a:rPr lang="en-US" sz="1250" b="0" i="0" u="none" strike="noStrike" baseline="0" dirty="0">
                <a:solidFill>
                  <a:schemeClr val="bg1">
                    <a:lumMod val="75000"/>
                  </a:schemeClr>
                </a:solidFill>
                <a:latin typeface="+mn-lt"/>
              </a:rPr>
              <a:t>Id - an Id that represents a (Store, Date) duple within the set </a:t>
            </a:r>
          </a:p>
          <a:p>
            <a:pPr algn="just">
              <a:buClrTx/>
              <a:buFont typeface="Wingdings" panose="05000000000000000000" pitchFamily="2" charset="2"/>
              <a:buChar char="Ø"/>
            </a:pPr>
            <a:r>
              <a:rPr lang="en-US" sz="1250" b="0" i="0" u="none" strike="noStrike" baseline="0" dirty="0">
                <a:solidFill>
                  <a:schemeClr val="bg1">
                    <a:lumMod val="75000"/>
                  </a:schemeClr>
                </a:solidFill>
                <a:latin typeface="+mn-lt"/>
              </a:rPr>
              <a:t>Store - a unique Id for each store </a:t>
            </a:r>
          </a:p>
          <a:p>
            <a:pPr algn="just">
              <a:buClrTx/>
              <a:buFont typeface="Wingdings" panose="05000000000000000000" pitchFamily="2" charset="2"/>
              <a:buChar char="Ø"/>
            </a:pPr>
            <a:r>
              <a:rPr lang="en-US" sz="1250" b="0" i="0" u="none" strike="noStrike" baseline="0" dirty="0">
                <a:solidFill>
                  <a:schemeClr val="bg1">
                    <a:lumMod val="75000"/>
                  </a:schemeClr>
                </a:solidFill>
                <a:latin typeface="+mn-lt"/>
              </a:rPr>
              <a:t>Sales - the turnover for any given day (Dependent Variable) </a:t>
            </a:r>
          </a:p>
          <a:p>
            <a:pPr algn="just">
              <a:buClrTx/>
              <a:buFont typeface="Wingdings" panose="05000000000000000000" pitchFamily="2" charset="2"/>
              <a:buChar char="Ø"/>
            </a:pPr>
            <a:r>
              <a:rPr lang="en-US" sz="1250" b="0" i="0" u="none" strike="noStrike" baseline="0" dirty="0">
                <a:solidFill>
                  <a:schemeClr val="bg1">
                    <a:lumMod val="75000"/>
                  </a:schemeClr>
                </a:solidFill>
                <a:latin typeface="+mn-lt"/>
              </a:rPr>
              <a:t>Customers - the number of customers on a given day </a:t>
            </a:r>
          </a:p>
          <a:p>
            <a:pPr algn="just">
              <a:buClrTx/>
              <a:buFont typeface="Wingdings" panose="05000000000000000000" pitchFamily="2" charset="2"/>
              <a:buChar char="Ø"/>
            </a:pPr>
            <a:r>
              <a:rPr lang="en-US" sz="1250" b="0" i="0" u="none" strike="noStrike" baseline="0" dirty="0">
                <a:solidFill>
                  <a:schemeClr val="bg1">
                    <a:lumMod val="75000"/>
                  </a:schemeClr>
                </a:solidFill>
                <a:latin typeface="+mn-lt"/>
              </a:rPr>
              <a:t>Open - an indicator for whether the store was open: 0 = closed, 1 = open </a:t>
            </a:r>
          </a:p>
          <a:p>
            <a:pPr algn="just">
              <a:buClrTx/>
              <a:buFont typeface="Wingdings" panose="05000000000000000000" pitchFamily="2" charset="2"/>
              <a:buChar char="Ø"/>
            </a:pPr>
            <a:r>
              <a:rPr lang="en-US" sz="1250" b="0" i="0" u="none" strike="noStrike" baseline="0" dirty="0" err="1">
                <a:solidFill>
                  <a:schemeClr val="bg1">
                    <a:lumMod val="75000"/>
                  </a:schemeClr>
                </a:solidFill>
                <a:latin typeface="+mn-lt"/>
              </a:rPr>
              <a:t>StateHoliday</a:t>
            </a:r>
            <a:r>
              <a:rPr lang="en-US" sz="1250" b="0" i="0" u="none" strike="noStrike" baseline="0" dirty="0">
                <a:solidFill>
                  <a:schemeClr val="bg1">
                    <a:lumMod val="75000"/>
                  </a:schemeClr>
                </a:solidFill>
                <a:latin typeface="+mn-lt"/>
              </a:rPr>
              <a:t> - indicates a state holiday. Normally all stores, with few exceptions, are closed on state holidays. Note that all schools are closed on public holidays and weekends. a = public holiday, b = Easter holiday, c = Christmas, 0 = None </a:t>
            </a:r>
          </a:p>
          <a:p>
            <a:pPr algn="just">
              <a:buClrTx/>
              <a:buFont typeface="Wingdings" panose="05000000000000000000" pitchFamily="2" charset="2"/>
              <a:buChar char="Ø"/>
            </a:pPr>
            <a:r>
              <a:rPr lang="en-US" sz="1250" b="0" i="0" u="none" strike="noStrike" baseline="0" dirty="0" err="1">
                <a:solidFill>
                  <a:schemeClr val="bg1">
                    <a:lumMod val="75000"/>
                  </a:schemeClr>
                </a:solidFill>
                <a:latin typeface="+mn-lt"/>
              </a:rPr>
              <a:t>SchoolHoliday</a:t>
            </a:r>
            <a:r>
              <a:rPr lang="en-US" sz="1250" b="0" i="0" u="none" strike="noStrike" baseline="0" dirty="0">
                <a:solidFill>
                  <a:schemeClr val="bg1">
                    <a:lumMod val="75000"/>
                  </a:schemeClr>
                </a:solidFill>
                <a:latin typeface="+mn-lt"/>
              </a:rPr>
              <a:t> -indicates if the (Store, Date) was affected by the closure of public schools </a:t>
            </a:r>
          </a:p>
          <a:p>
            <a:pPr algn="just">
              <a:buClrTx/>
              <a:buFont typeface="Wingdings" panose="05000000000000000000" pitchFamily="2" charset="2"/>
              <a:buChar char="Ø"/>
            </a:pPr>
            <a:r>
              <a:rPr lang="en-US" sz="1250" b="0" i="0" u="none" strike="noStrike" baseline="0" dirty="0" err="1">
                <a:solidFill>
                  <a:schemeClr val="bg1">
                    <a:lumMod val="75000"/>
                  </a:schemeClr>
                </a:solidFill>
                <a:latin typeface="+mn-lt"/>
              </a:rPr>
              <a:t>StoreType</a:t>
            </a:r>
            <a:r>
              <a:rPr lang="en-US" sz="1250" b="0" i="0" u="none" strike="noStrike" baseline="0" dirty="0">
                <a:solidFill>
                  <a:schemeClr val="bg1">
                    <a:lumMod val="75000"/>
                  </a:schemeClr>
                </a:solidFill>
                <a:latin typeface="+mn-lt"/>
              </a:rPr>
              <a:t>-differentiates between 4 different store models: a, b, c, d </a:t>
            </a:r>
          </a:p>
          <a:p>
            <a:pPr algn="just">
              <a:buClrTx/>
              <a:buFont typeface="Wingdings" panose="05000000000000000000" pitchFamily="2" charset="2"/>
              <a:buChar char="Ø"/>
            </a:pPr>
            <a:r>
              <a:rPr lang="en-US" sz="1250" b="0" i="0" u="none" strike="noStrike" baseline="0" dirty="0">
                <a:solidFill>
                  <a:schemeClr val="bg1">
                    <a:lumMod val="75000"/>
                  </a:schemeClr>
                </a:solidFill>
                <a:latin typeface="+mn-lt"/>
              </a:rPr>
              <a:t>Assortment -describes an assortment level: a = basic, b = extra, c = extended. An assortment strategy in retailing involves the number and type of products that stores display for purchase by consumers. </a:t>
            </a:r>
          </a:p>
          <a:p>
            <a:pPr algn="just">
              <a:buClrTx/>
              <a:buFont typeface="Wingdings" panose="05000000000000000000" pitchFamily="2" charset="2"/>
              <a:buChar char="Ø"/>
            </a:pPr>
            <a:r>
              <a:rPr lang="en-US" sz="1250" b="0" i="0" u="none" strike="noStrike" baseline="0" dirty="0" err="1">
                <a:solidFill>
                  <a:schemeClr val="bg1">
                    <a:lumMod val="75000"/>
                  </a:schemeClr>
                </a:solidFill>
                <a:latin typeface="+mn-lt"/>
              </a:rPr>
              <a:t>CompetitionDistance</a:t>
            </a:r>
            <a:r>
              <a:rPr lang="en-US" sz="1250" b="0" i="0" u="none" strike="noStrike" baseline="0" dirty="0">
                <a:solidFill>
                  <a:schemeClr val="bg1">
                    <a:lumMod val="75000"/>
                  </a:schemeClr>
                </a:solidFill>
                <a:latin typeface="+mn-lt"/>
              </a:rPr>
              <a:t>-distance in meters to the nearest competitor store </a:t>
            </a:r>
          </a:p>
          <a:p>
            <a:pPr algn="just">
              <a:buClrTx/>
              <a:buFont typeface="Wingdings" panose="05000000000000000000" pitchFamily="2" charset="2"/>
              <a:buChar char="Ø"/>
            </a:pPr>
            <a:r>
              <a:rPr lang="en-US" sz="1250" b="0" i="0" u="none" strike="noStrike" baseline="0" dirty="0" err="1">
                <a:solidFill>
                  <a:schemeClr val="bg1">
                    <a:lumMod val="75000"/>
                  </a:schemeClr>
                </a:solidFill>
                <a:latin typeface="+mn-lt"/>
              </a:rPr>
              <a:t>CompetitionOpenSince</a:t>
            </a:r>
            <a:r>
              <a:rPr lang="en-US" sz="1250" b="0" i="0" u="none" strike="noStrike" baseline="0" dirty="0">
                <a:solidFill>
                  <a:schemeClr val="bg1">
                    <a:lumMod val="75000"/>
                  </a:schemeClr>
                </a:solidFill>
                <a:latin typeface="+mn-lt"/>
              </a:rPr>
              <a:t>[Month/Year] -gives the approximate year and month of the time the nearest competitor was opened </a:t>
            </a:r>
          </a:p>
          <a:p>
            <a:pPr algn="just">
              <a:buClrTx/>
              <a:buFont typeface="Wingdings" panose="05000000000000000000" pitchFamily="2" charset="2"/>
              <a:buChar char="Ø"/>
            </a:pPr>
            <a:r>
              <a:rPr lang="en-US" sz="1250" b="0" i="0" u="none" strike="noStrike" baseline="0" dirty="0">
                <a:solidFill>
                  <a:schemeClr val="bg1">
                    <a:lumMod val="75000"/>
                  </a:schemeClr>
                </a:solidFill>
                <a:latin typeface="+mn-lt"/>
              </a:rPr>
              <a:t>Promo -indicates whether a store is running a promo on that day </a:t>
            </a:r>
          </a:p>
          <a:p>
            <a:pPr algn="just">
              <a:buClrTx/>
              <a:buFont typeface="Wingdings" panose="05000000000000000000" pitchFamily="2" charset="2"/>
              <a:buChar char="Ø"/>
            </a:pPr>
            <a:r>
              <a:rPr lang="en-US" sz="1250" b="0" i="0" u="none" strike="noStrike" baseline="0" dirty="0">
                <a:solidFill>
                  <a:schemeClr val="bg1">
                    <a:lumMod val="75000"/>
                  </a:schemeClr>
                </a:solidFill>
                <a:latin typeface="+mn-lt"/>
              </a:rPr>
              <a:t>Promo2 -Promo2 is a continuing and consecutive promotion for some stores: 0 = store is not participating, 1 = store is participating </a:t>
            </a:r>
          </a:p>
          <a:p>
            <a:pPr algn="just">
              <a:buClrTx/>
              <a:buFont typeface="Wingdings" panose="05000000000000000000" pitchFamily="2" charset="2"/>
              <a:buChar char="Ø"/>
            </a:pPr>
            <a:r>
              <a:rPr lang="en-US" sz="1250" b="0" i="0" u="none" strike="noStrike" baseline="0" dirty="0">
                <a:solidFill>
                  <a:schemeClr val="bg1">
                    <a:lumMod val="75000"/>
                  </a:schemeClr>
                </a:solidFill>
                <a:latin typeface="+mn-lt"/>
              </a:rPr>
              <a:t>Promo2Since[Year/Week] -describes the year and calendar week when the store started participating in Promo2 </a:t>
            </a:r>
          </a:p>
          <a:p>
            <a:pPr algn="just">
              <a:buClrTx/>
              <a:buFont typeface="Wingdings" panose="05000000000000000000" pitchFamily="2" charset="2"/>
              <a:buChar char="Ø"/>
            </a:pPr>
            <a:r>
              <a:rPr lang="en-US" sz="1250" i="0" u="none" strike="noStrike" baseline="0" dirty="0" err="1">
                <a:solidFill>
                  <a:schemeClr val="bg1">
                    <a:lumMod val="75000"/>
                  </a:schemeClr>
                </a:solidFill>
                <a:latin typeface="+mn-lt"/>
              </a:rPr>
              <a:t>PromoInterval</a:t>
            </a:r>
            <a:r>
              <a:rPr lang="en-US" sz="1250" b="0" i="0" u="none" strike="noStrike" baseline="0" dirty="0">
                <a:solidFill>
                  <a:schemeClr val="bg1">
                    <a:lumMod val="75000"/>
                  </a:schemeClr>
                </a:solidFill>
                <a:latin typeface="+mn-lt"/>
              </a:rPr>
              <a:t>-describes the consecutive intervals Promo2 is started, naming the months the promotion is started anew. E.g. "</a:t>
            </a:r>
            <a:r>
              <a:rPr lang="en-US" sz="1250" b="0" i="0" u="none" strike="noStrike" baseline="0" dirty="0" err="1">
                <a:solidFill>
                  <a:schemeClr val="bg1">
                    <a:lumMod val="75000"/>
                  </a:schemeClr>
                </a:solidFill>
                <a:latin typeface="+mn-lt"/>
              </a:rPr>
              <a:t>Feb,May,Aug,Nov</a:t>
            </a:r>
            <a:r>
              <a:rPr lang="en-US" sz="1250" b="0" i="0" u="none" strike="noStrike" baseline="0" dirty="0">
                <a:solidFill>
                  <a:schemeClr val="bg1">
                    <a:lumMod val="75000"/>
                  </a:schemeClr>
                </a:solidFill>
                <a:latin typeface="+mn-lt"/>
              </a:rPr>
              <a:t>" means each round starts in February, May, August, November of any given year for that store. </a:t>
            </a:r>
          </a:p>
          <a:p>
            <a:endParaRPr lang="en-US" sz="1300" dirty="0"/>
          </a:p>
        </p:txBody>
      </p:sp>
    </p:spTree>
    <p:extLst>
      <p:ext uri="{BB962C8B-B14F-4D97-AF65-F5344CB8AC3E}">
        <p14:creationId xmlns:p14="http://schemas.microsoft.com/office/powerpoint/2010/main" val="34187085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5495" y="142143"/>
            <a:ext cx="8520600" cy="572700"/>
          </a:xfrm>
        </p:spPr>
        <p:txBody>
          <a:bodyPr/>
          <a:lstStyle/>
          <a:p>
            <a:pPr algn="ctr"/>
            <a:r>
              <a:rPr lang="en-US" sz="3200" b="1" dirty="0">
                <a:latin typeface="Arial Black" panose="020B0A04020102020204" pitchFamily="34" charset="0"/>
              </a:rPr>
              <a:t>Exploratory Data Analysis</a:t>
            </a:r>
          </a:p>
        </p:txBody>
      </p:sp>
      <p:sp>
        <p:nvSpPr>
          <p:cNvPr id="3" name="Text Placeholder 2"/>
          <p:cNvSpPr>
            <a:spLocks noGrp="1"/>
          </p:cNvSpPr>
          <p:nvPr>
            <p:ph type="body" idx="1"/>
          </p:nvPr>
        </p:nvSpPr>
        <p:spPr>
          <a:xfrm>
            <a:off x="68949" y="1149731"/>
            <a:ext cx="4394979" cy="3416400"/>
          </a:xfrm>
        </p:spPr>
        <p:txBody>
          <a:bodyPr/>
          <a:lstStyle/>
          <a:p>
            <a:pPr algn="just">
              <a:buClr>
                <a:schemeClr val="bg1">
                  <a:lumMod val="75000"/>
                </a:schemeClr>
              </a:buClr>
              <a:buSzPct val="120000"/>
              <a:buFont typeface="Arial" pitchFamily="34" charset="0"/>
              <a:buChar char="•"/>
            </a:pPr>
            <a:r>
              <a:rPr lang="en-US" dirty="0">
                <a:solidFill>
                  <a:schemeClr val="bg1">
                    <a:lumMod val="75000"/>
                  </a:schemeClr>
                </a:solidFill>
              </a:rPr>
              <a:t>Exploratory Data Analysis also known as EDA, is the  process of interpreting datasets by summarizing their key properties.</a:t>
            </a:r>
          </a:p>
          <a:p>
            <a:pPr algn="just">
              <a:buClr>
                <a:schemeClr val="bg1">
                  <a:lumMod val="75000"/>
                </a:schemeClr>
              </a:buClr>
              <a:buSzPct val="120000"/>
              <a:buFont typeface="Arial" pitchFamily="34" charset="0"/>
              <a:buChar char="•"/>
            </a:pPr>
            <a:r>
              <a:rPr lang="en-US" dirty="0">
                <a:solidFill>
                  <a:schemeClr val="bg1">
                    <a:lumMod val="75000"/>
                  </a:schemeClr>
                </a:solidFill>
              </a:rPr>
              <a:t>EDA refers to the critical process of performing initial investigation on datasets so as discover the patterns, spot anomalies, to the hypothesis, and check assumptions with the help of summary statics and graphical representation.</a:t>
            </a:r>
          </a:p>
        </p:txBody>
      </p:sp>
      <p:pic>
        <p:nvPicPr>
          <p:cNvPr id="4" name="Picture 2" descr="Sweetviz: Automate Exploratory Data Analysis (EDA)">
            <a:extLst>
              <a:ext uri="{FF2B5EF4-FFF2-40B4-BE49-F238E27FC236}">
                <a16:creationId xmlns:a16="http://schemas.microsoft.com/office/drawing/2014/main" id="{CBBFE05E-32C7-E5B3-FC17-8F5E7AAF05A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20139" b="27643"/>
          <a:stretch/>
        </p:blipFill>
        <p:spPr bwMode="auto">
          <a:xfrm>
            <a:off x="4463928" y="1840755"/>
            <a:ext cx="4540896" cy="23142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1468C35-A711-64E0-A28E-3F6A49A95E8F}"/>
              </a:ext>
            </a:extLst>
          </p:cNvPr>
          <p:cNvSpPr txBox="1"/>
          <p:nvPr/>
        </p:nvSpPr>
        <p:spPr>
          <a:xfrm>
            <a:off x="443023" y="752308"/>
            <a:ext cx="8257954" cy="4247317"/>
          </a:xfrm>
          <a:prstGeom prst="rect">
            <a:avLst/>
          </a:prstGeom>
          <a:noFill/>
        </p:spPr>
        <p:txBody>
          <a:bodyPr wrap="square">
            <a:spAutoFit/>
          </a:bodyPr>
          <a:lstStyle/>
          <a:p>
            <a:pPr algn="l"/>
            <a:endParaRPr lang="en-US" sz="1800" b="0" i="0" u="none" strike="noStrike" baseline="0" dirty="0">
              <a:solidFill>
                <a:schemeClr val="bg1">
                  <a:lumMod val="75000"/>
                </a:schemeClr>
              </a:solidFill>
              <a:latin typeface="+mn-lt"/>
            </a:endParaRPr>
          </a:p>
          <a:p>
            <a:pPr marL="285750" indent="-285750" algn="just">
              <a:buClr>
                <a:schemeClr val="bg1">
                  <a:lumMod val="75000"/>
                </a:schemeClr>
              </a:buClr>
              <a:buFont typeface="Arial" panose="020B0604020202020204" pitchFamily="34" charset="0"/>
              <a:buChar char="•"/>
            </a:pPr>
            <a:r>
              <a:rPr lang="en-US" sz="1800" b="0" i="0" u="none" strike="noStrike" baseline="0" dirty="0">
                <a:solidFill>
                  <a:schemeClr val="bg1">
                    <a:lumMod val="75000"/>
                  </a:schemeClr>
                </a:solidFill>
                <a:latin typeface="+mn-lt"/>
              </a:rPr>
              <a:t>Just by observing the head of the dataset and understanding the features involved in it, the following could be framed: </a:t>
            </a:r>
          </a:p>
          <a:p>
            <a:pPr marL="285750" indent="-285750" algn="just">
              <a:buClr>
                <a:schemeClr val="bg1">
                  <a:lumMod val="75000"/>
                </a:schemeClr>
              </a:buClr>
              <a:buFont typeface="Arial" panose="020B0604020202020204" pitchFamily="34" charset="0"/>
              <a:buChar char="•"/>
            </a:pPr>
            <a:r>
              <a:rPr lang="en-US" sz="1800" b="0" i="0" u="none" strike="noStrike" baseline="0" dirty="0">
                <a:solidFill>
                  <a:schemeClr val="bg1">
                    <a:lumMod val="75000"/>
                  </a:schemeClr>
                </a:solidFill>
                <a:latin typeface="+mn-lt"/>
              </a:rPr>
              <a:t>There's a feature called "</a:t>
            </a:r>
            <a:r>
              <a:rPr lang="en-US" sz="1800" b="0" i="0" u="none" strike="noStrike" baseline="0" dirty="0" err="1">
                <a:solidFill>
                  <a:schemeClr val="bg1">
                    <a:lumMod val="75000"/>
                  </a:schemeClr>
                </a:solidFill>
                <a:latin typeface="+mn-lt"/>
              </a:rPr>
              <a:t>DayOfWeek</a:t>
            </a:r>
            <a:r>
              <a:rPr lang="en-US" sz="1800" b="0" i="0" u="none" strike="noStrike" baseline="0" dirty="0">
                <a:solidFill>
                  <a:schemeClr val="bg1">
                    <a:lumMod val="75000"/>
                  </a:schemeClr>
                </a:solidFill>
                <a:latin typeface="+mn-lt"/>
              </a:rPr>
              <a:t>" with the values 1-7 denoting each day of the week. There would be a week off probably Sunday when the stores would be closed and we would get low overall sales. </a:t>
            </a:r>
          </a:p>
          <a:p>
            <a:pPr marL="285750" indent="-285750" algn="just">
              <a:buClr>
                <a:schemeClr val="bg1">
                  <a:lumMod val="75000"/>
                </a:schemeClr>
              </a:buClr>
              <a:buFont typeface="Arial" panose="020B0604020202020204" pitchFamily="34" charset="0"/>
              <a:buChar char="•"/>
            </a:pPr>
            <a:r>
              <a:rPr lang="en-US" sz="1800" b="0" i="0" u="none" strike="noStrike" baseline="0" dirty="0">
                <a:solidFill>
                  <a:schemeClr val="bg1">
                    <a:lumMod val="75000"/>
                  </a:schemeClr>
                </a:solidFill>
                <a:latin typeface="+mn-lt"/>
              </a:rPr>
              <a:t>Customers would have a positive correlation with Sales. </a:t>
            </a:r>
          </a:p>
          <a:p>
            <a:pPr marL="285750" indent="-285750" algn="just">
              <a:buClr>
                <a:schemeClr val="bg1">
                  <a:lumMod val="75000"/>
                </a:schemeClr>
              </a:buClr>
              <a:buFont typeface="Arial" panose="020B0604020202020204" pitchFamily="34" charset="0"/>
              <a:buChar char="•"/>
            </a:pPr>
            <a:r>
              <a:rPr lang="en-US" sz="1800" b="0" i="0" u="none" strike="noStrike" baseline="0" dirty="0">
                <a:solidFill>
                  <a:schemeClr val="bg1">
                    <a:lumMod val="75000"/>
                  </a:schemeClr>
                </a:solidFill>
                <a:latin typeface="+mn-lt"/>
              </a:rPr>
              <a:t>The Store type and Assortment strategy involved would be having a certain effect on sales as well. Some premium high quality products would fetch more revenue. </a:t>
            </a:r>
          </a:p>
          <a:p>
            <a:pPr marL="285750" indent="-285750" algn="just">
              <a:buClr>
                <a:schemeClr val="bg1">
                  <a:lumMod val="75000"/>
                </a:schemeClr>
              </a:buClr>
              <a:buFont typeface="Arial" panose="020B0604020202020204" pitchFamily="34" charset="0"/>
              <a:buChar char="•"/>
            </a:pPr>
            <a:r>
              <a:rPr lang="en-US" sz="1800" b="0" i="0" u="none" strike="noStrike" baseline="0" dirty="0">
                <a:solidFill>
                  <a:schemeClr val="bg1">
                    <a:lumMod val="75000"/>
                  </a:schemeClr>
                </a:solidFill>
                <a:latin typeface="+mn-lt"/>
              </a:rPr>
              <a:t>Promotion should be having a positive correlation with Sales. </a:t>
            </a:r>
          </a:p>
          <a:p>
            <a:pPr marL="285750" indent="-285750" algn="just">
              <a:buClr>
                <a:schemeClr val="bg1">
                  <a:lumMod val="75000"/>
                </a:schemeClr>
              </a:buClr>
              <a:buFont typeface="Arial" panose="020B0604020202020204" pitchFamily="34" charset="0"/>
              <a:buChar char="•"/>
            </a:pPr>
            <a:r>
              <a:rPr lang="en-US" sz="1800" b="0" i="0" u="none" strike="noStrike" baseline="0" dirty="0">
                <a:solidFill>
                  <a:schemeClr val="bg1">
                    <a:lumMod val="75000"/>
                  </a:schemeClr>
                </a:solidFill>
                <a:latin typeface="+mn-lt"/>
              </a:rPr>
              <a:t>Some stores are closed due to refurbishment, those would generate 0 revenue for that time period. </a:t>
            </a:r>
          </a:p>
          <a:p>
            <a:pPr marL="285750" indent="-285750" algn="just">
              <a:buClr>
                <a:schemeClr val="bg1">
                  <a:lumMod val="75000"/>
                </a:schemeClr>
              </a:buClr>
              <a:buFont typeface="Arial" panose="020B0604020202020204" pitchFamily="34" charset="0"/>
              <a:buChar char="•"/>
            </a:pPr>
            <a:r>
              <a:rPr lang="en-US" sz="1800" b="0" i="0" u="none" strike="noStrike" baseline="0" dirty="0">
                <a:solidFill>
                  <a:schemeClr val="bg1">
                    <a:lumMod val="75000"/>
                  </a:schemeClr>
                </a:solidFill>
                <a:latin typeface="+mn-lt"/>
              </a:rPr>
              <a:t>There would be would be high. </a:t>
            </a:r>
            <a:r>
              <a:rPr lang="en-US" sz="1800" dirty="0">
                <a:solidFill>
                  <a:schemeClr val="bg1">
                    <a:lumMod val="75000"/>
                  </a:schemeClr>
                </a:solidFill>
                <a:latin typeface="+mn-lt"/>
              </a:rPr>
              <a:t>some seasonality involved in the sales pattern, probably before holidays sales </a:t>
            </a:r>
            <a:endParaRPr lang="en-US" sz="1800" b="0" i="0" u="none" strike="noStrike" baseline="0" dirty="0">
              <a:solidFill>
                <a:schemeClr val="bg1">
                  <a:lumMod val="75000"/>
                </a:schemeClr>
              </a:solidFill>
              <a:latin typeface="+mn-lt"/>
            </a:endParaRPr>
          </a:p>
        </p:txBody>
      </p:sp>
      <p:sp>
        <p:nvSpPr>
          <p:cNvPr id="7" name="TextBox 6">
            <a:extLst>
              <a:ext uri="{FF2B5EF4-FFF2-40B4-BE49-F238E27FC236}">
                <a16:creationId xmlns:a16="http://schemas.microsoft.com/office/drawing/2014/main" id="{0BB29B0B-34F3-C968-2F73-B114507B22DC}"/>
              </a:ext>
            </a:extLst>
          </p:cNvPr>
          <p:cNvSpPr txBox="1"/>
          <p:nvPr/>
        </p:nvSpPr>
        <p:spPr>
          <a:xfrm>
            <a:off x="1601972" y="321411"/>
            <a:ext cx="6609906" cy="584775"/>
          </a:xfrm>
          <a:prstGeom prst="rect">
            <a:avLst/>
          </a:prstGeom>
          <a:noFill/>
        </p:spPr>
        <p:txBody>
          <a:bodyPr wrap="square">
            <a:spAutoFit/>
          </a:bodyPr>
          <a:lstStyle/>
          <a:p>
            <a:r>
              <a:rPr lang="en-US" sz="3200" b="1" dirty="0">
                <a:solidFill>
                  <a:srgbClr val="C00000"/>
                </a:solidFill>
                <a:latin typeface="Arial Black" panose="020B0A04020102020204" pitchFamily="34" charset="0"/>
              </a:rPr>
              <a:t>Exploratory Data Analysis</a:t>
            </a:r>
            <a:endParaRPr lang="en-US" sz="3200" dirty="0">
              <a:solidFill>
                <a:srgbClr val="C00000"/>
              </a:solidFill>
              <a:latin typeface="Arial Black" panose="020B0A04020102020204" pitchFamily="34" charset="0"/>
            </a:endParaRPr>
          </a:p>
        </p:txBody>
      </p:sp>
    </p:spTree>
    <p:extLst>
      <p:ext uri="{BB962C8B-B14F-4D97-AF65-F5344CB8AC3E}">
        <p14:creationId xmlns:p14="http://schemas.microsoft.com/office/powerpoint/2010/main" val="32986062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306A1-18E6-4335-B2C5-FC3601C1209E}"/>
              </a:ext>
            </a:extLst>
          </p:cNvPr>
          <p:cNvSpPr>
            <a:spLocks noGrp="1"/>
          </p:cNvSpPr>
          <p:nvPr>
            <p:ph type="title"/>
          </p:nvPr>
        </p:nvSpPr>
        <p:spPr>
          <a:xfrm>
            <a:off x="311700" y="429306"/>
            <a:ext cx="8520600" cy="572700"/>
          </a:xfrm>
        </p:spPr>
        <p:txBody>
          <a:bodyPr/>
          <a:lstStyle/>
          <a:p>
            <a:pPr algn="ctr"/>
            <a:r>
              <a:rPr lang="en-US" sz="3200" b="1" dirty="0">
                <a:latin typeface="Arial Black" panose="020B0A04020102020204" pitchFamily="34" charset="0"/>
              </a:rPr>
              <a:t>State Holiday</a:t>
            </a:r>
          </a:p>
        </p:txBody>
      </p:sp>
      <p:sp>
        <p:nvSpPr>
          <p:cNvPr id="3" name="Text Placeholder 2">
            <a:extLst>
              <a:ext uri="{FF2B5EF4-FFF2-40B4-BE49-F238E27FC236}">
                <a16:creationId xmlns:a16="http://schemas.microsoft.com/office/drawing/2014/main" id="{50FF293D-CA59-48C2-ABF1-D8791C09879D}"/>
              </a:ext>
            </a:extLst>
          </p:cNvPr>
          <p:cNvSpPr>
            <a:spLocks noGrp="1"/>
          </p:cNvSpPr>
          <p:nvPr>
            <p:ph type="body" idx="1"/>
          </p:nvPr>
        </p:nvSpPr>
        <p:spPr>
          <a:xfrm>
            <a:off x="311700" y="1297794"/>
            <a:ext cx="4065038" cy="3416400"/>
          </a:xfrm>
        </p:spPr>
        <p:txBody>
          <a:bodyPr/>
          <a:lstStyle/>
          <a:p>
            <a:pPr marL="114300" indent="0" algn="just">
              <a:buNone/>
            </a:pPr>
            <a:r>
              <a:rPr lang="en-US" dirty="0">
                <a:solidFill>
                  <a:schemeClr val="bg1">
                    <a:lumMod val="75000"/>
                  </a:schemeClr>
                </a:solidFill>
              </a:rPr>
              <a:t>We can see 96.9 % of stores are closed on state holidays.</a:t>
            </a:r>
          </a:p>
          <a:p>
            <a:pPr marL="114300" indent="0" algn="just">
              <a:buNone/>
            </a:pPr>
            <a:r>
              <a:rPr lang="en-US" dirty="0">
                <a:solidFill>
                  <a:schemeClr val="bg1">
                    <a:lumMod val="75000"/>
                  </a:schemeClr>
                </a:solidFill>
              </a:rPr>
              <a:t>2% of stores are not closed during public holidays.</a:t>
            </a:r>
          </a:p>
          <a:p>
            <a:pPr marL="114300" indent="0" algn="just">
              <a:buNone/>
            </a:pPr>
            <a:r>
              <a:rPr lang="en-US" dirty="0">
                <a:solidFill>
                  <a:schemeClr val="bg1">
                    <a:lumMod val="75000"/>
                  </a:schemeClr>
                </a:solidFill>
              </a:rPr>
              <a:t>0.7% of stores are not closed on Easter holidays.</a:t>
            </a:r>
          </a:p>
          <a:p>
            <a:pPr marL="114300" indent="0" algn="just">
              <a:buNone/>
            </a:pPr>
            <a:r>
              <a:rPr lang="en-US" dirty="0">
                <a:solidFill>
                  <a:schemeClr val="bg1">
                    <a:lumMod val="75000"/>
                  </a:schemeClr>
                </a:solidFill>
              </a:rPr>
              <a:t>0.45% of stores are not closed on Christmas.</a:t>
            </a:r>
          </a:p>
        </p:txBody>
      </p:sp>
      <p:pic>
        <p:nvPicPr>
          <p:cNvPr id="4" name="Picture 10">
            <a:extLst>
              <a:ext uri="{FF2B5EF4-FFF2-40B4-BE49-F238E27FC236}">
                <a16:creationId xmlns:a16="http://schemas.microsoft.com/office/drawing/2014/main" id="{54A8A146-550D-4D0A-8E60-35EA4F4F42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70306" y="1271587"/>
            <a:ext cx="3676650" cy="2600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35686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625B2B93-D44F-4017-BA27-33C826215F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40224" y="1238631"/>
            <a:ext cx="3876675" cy="249555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3E54E57E-B598-4B22-8CA2-79B08084CECA}"/>
              </a:ext>
            </a:extLst>
          </p:cNvPr>
          <p:cNvSpPr/>
          <p:nvPr/>
        </p:nvSpPr>
        <p:spPr>
          <a:xfrm>
            <a:off x="2576443" y="359398"/>
            <a:ext cx="4269117" cy="584775"/>
          </a:xfrm>
          <a:prstGeom prst="rect">
            <a:avLst/>
          </a:prstGeom>
        </p:spPr>
        <p:txBody>
          <a:bodyPr wrap="none" numCol="1">
            <a:spAutoFit/>
          </a:bodyPr>
          <a:lstStyle/>
          <a:p>
            <a:pPr algn="ctr"/>
            <a:r>
              <a:rPr lang="en-US" sz="3200" b="1" dirty="0">
                <a:solidFill>
                  <a:schemeClr val="tx1"/>
                </a:solidFill>
                <a:latin typeface="Arial Black" panose="020B0A04020102020204" pitchFamily="34" charset="0"/>
              </a:rPr>
              <a:t>Promo2Since year</a:t>
            </a:r>
          </a:p>
        </p:txBody>
      </p:sp>
      <p:sp>
        <p:nvSpPr>
          <p:cNvPr id="7" name="Text Placeholder 2">
            <a:extLst>
              <a:ext uri="{FF2B5EF4-FFF2-40B4-BE49-F238E27FC236}">
                <a16:creationId xmlns:a16="http://schemas.microsoft.com/office/drawing/2014/main" id="{44A4B380-3D58-4863-B61C-3F19D951843E}"/>
              </a:ext>
            </a:extLst>
          </p:cNvPr>
          <p:cNvSpPr>
            <a:spLocks noGrp="1"/>
          </p:cNvSpPr>
          <p:nvPr>
            <p:ph type="body" idx="1"/>
          </p:nvPr>
        </p:nvSpPr>
        <p:spPr>
          <a:xfrm>
            <a:off x="506962" y="1572698"/>
            <a:ext cx="4065038" cy="3416400"/>
          </a:xfrm>
        </p:spPr>
        <p:txBody>
          <a:bodyPr/>
          <a:lstStyle/>
          <a:p>
            <a:pPr marL="114300" indent="0" algn="just">
              <a:buNone/>
            </a:pPr>
            <a:r>
              <a:rPr lang="en-US" dirty="0">
                <a:solidFill>
                  <a:schemeClr val="bg1">
                    <a:lumMod val="75000"/>
                  </a:schemeClr>
                </a:solidFill>
              </a:rPr>
              <a:t>We can maximum stores have not participated in promo2 .</a:t>
            </a:r>
          </a:p>
          <a:p>
            <a:pPr marL="114300" indent="0" algn="just">
              <a:buNone/>
            </a:pPr>
            <a:r>
              <a:rPr lang="en-US" dirty="0">
                <a:solidFill>
                  <a:schemeClr val="bg1">
                    <a:lumMod val="75000"/>
                  </a:schemeClr>
                </a:solidFill>
              </a:rPr>
              <a:t>In participated stores year 2011 highest number of stores participated.</a:t>
            </a:r>
          </a:p>
          <a:p>
            <a:pPr marL="114300" indent="0" algn="just">
              <a:buNone/>
            </a:pPr>
            <a:r>
              <a:rPr lang="en-US" dirty="0">
                <a:solidFill>
                  <a:schemeClr val="bg1">
                    <a:lumMod val="75000"/>
                  </a:schemeClr>
                </a:solidFill>
              </a:rPr>
              <a:t>In 2015 lowest participation was done for promo 2.</a:t>
            </a:r>
          </a:p>
        </p:txBody>
      </p:sp>
    </p:spTree>
    <p:extLst>
      <p:ext uri="{BB962C8B-B14F-4D97-AF65-F5344CB8AC3E}">
        <p14:creationId xmlns:p14="http://schemas.microsoft.com/office/powerpoint/2010/main" val="4267777909"/>
      </p:ext>
    </p:extLst>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1992</TotalTime>
  <Words>1735</Words>
  <Application>Microsoft Office PowerPoint</Application>
  <PresentationFormat>On-screen Show (16:9)</PresentationFormat>
  <Paragraphs>98</Paragraphs>
  <Slides>21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Montserrat</vt:lpstr>
      <vt:lpstr>Arial</vt:lpstr>
      <vt:lpstr>Wingdings</vt:lpstr>
      <vt:lpstr>Arial Black</vt:lpstr>
      <vt:lpstr>Simple Light</vt:lpstr>
      <vt:lpstr> Capstone Project -2   Retail Sales prediction     by-  Souvik Bhattacharyya </vt:lpstr>
      <vt:lpstr>Content</vt:lpstr>
      <vt:lpstr>Abstract</vt:lpstr>
      <vt:lpstr>Dataset Summary</vt:lpstr>
      <vt:lpstr>PowerPoint Presentation</vt:lpstr>
      <vt:lpstr>Exploratory Data Analysis</vt:lpstr>
      <vt:lpstr>PowerPoint Presentation</vt:lpstr>
      <vt:lpstr>State Holiday</vt:lpstr>
      <vt:lpstr>PowerPoint Presentation</vt:lpstr>
      <vt:lpstr>PowerPoint Presentation</vt:lpstr>
      <vt:lpstr>PowerPoint Presentation</vt:lpstr>
      <vt:lpstr>PowerPoint Presentation</vt:lpstr>
      <vt:lpstr>PowerPoint Presentation</vt:lpstr>
      <vt:lpstr>PowerPoint Presentation</vt:lpstr>
      <vt:lpstr>Correlation Between Features and Dependent variable</vt:lpstr>
      <vt:lpstr>Splitting dataset in train and test dataset</vt:lpstr>
      <vt:lpstr>Modeling</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2                 Rossmann Sales prediction              Data science learners Team</dc:title>
  <dc:creator>Souvik</dc:creator>
  <cp:lastModifiedBy>Souvik</cp:lastModifiedBy>
  <cp:revision>60</cp:revision>
  <dcterms:modified xsi:type="dcterms:W3CDTF">2022-11-27T20:43:34Z</dcterms:modified>
</cp:coreProperties>
</file>