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B79F-89C0-4934-8670-FE5AAF46E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5DBFEB-734F-4480-BFC9-1578195B1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C2DA7B-8ED0-416A-BE9A-56ECBAC99DF2}"/>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5" name="Footer Placeholder 4">
            <a:extLst>
              <a:ext uri="{FF2B5EF4-FFF2-40B4-BE49-F238E27FC236}">
                <a16:creationId xmlns:a16="http://schemas.microsoft.com/office/drawing/2014/main" id="{5EF9F923-C0B9-4DCF-B5AC-2184DE234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A6383-549D-478E-80B0-768E1827CBE4}"/>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165670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D502-3A8F-4783-AA82-B9F2EA99F4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140797-22CB-4F8A-8804-8D915FF0C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231D6-57B4-4A9C-84BC-BCB8615B01F6}"/>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5" name="Footer Placeholder 4">
            <a:extLst>
              <a:ext uri="{FF2B5EF4-FFF2-40B4-BE49-F238E27FC236}">
                <a16:creationId xmlns:a16="http://schemas.microsoft.com/office/drawing/2014/main" id="{1BE287BF-6411-4A9A-A36A-C8DCD36AB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D894D-79AB-4AC4-B452-BB88E71366CB}"/>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73979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D42C0-160A-4D51-9C76-4F1479E811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82F987-92D0-4E8C-AAE6-966C1BB9E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FE586-6141-4B91-8898-3A1EBBA27D19}"/>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5" name="Footer Placeholder 4">
            <a:extLst>
              <a:ext uri="{FF2B5EF4-FFF2-40B4-BE49-F238E27FC236}">
                <a16:creationId xmlns:a16="http://schemas.microsoft.com/office/drawing/2014/main" id="{4B62F562-3C6C-449D-B735-6BB152ACB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F0B7E-018C-4AE3-A8C0-A37B1453ADF5}"/>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415362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BEFB-988C-4EF3-81BE-BB1B07751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2ECEC-9568-423D-B47B-8DCD27E88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5ACB4-D2A3-4329-946F-38E17697D4AB}"/>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5" name="Footer Placeholder 4">
            <a:extLst>
              <a:ext uri="{FF2B5EF4-FFF2-40B4-BE49-F238E27FC236}">
                <a16:creationId xmlns:a16="http://schemas.microsoft.com/office/drawing/2014/main" id="{23A265B1-0FED-4578-9CE1-88A47F81F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1707E-D6FB-43C3-AC90-752DAF25BB19}"/>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336267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FF45-D081-4C27-B32D-8CD76E0B90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48A2C3-6874-467A-9C62-F457E4534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7F9C2-E39A-4830-8554-586A0E426317}"/>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5" name="Footer Placeholder 4">
            <a:extLst>
              <a:ext uri="{FF2B5EF4-FFF2-40B4-BE49-F238E27FC236}">
                <a16:creationId xmlns:a16="http://schemas.microsoft.com/office/drawing/2014/main" id="{076BFCF1-5913-4E66-8B28-EBC96723A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9CD7C-6A9B-4ED6-9850-0CB571F286FF}"/>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324284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322F-4AE5-432D-A513-33E911F17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B4BB7-3AE0-41E5-A86C-06CCB6F483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853D4C-B908-47CD-99E7-82A10C558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E6CC26-F042-44FD-B3C2-964CB5973B68}"/>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6" name="Footer Placeholder 5">
            <a:extLst>
              <a:ext uri="{FF2B5EF4-FFF2-40B4-BE49-F238E27FC236}">
                <a16:creationId xmlns:a16="http://schemas.microsoft.com/office/drawing/2014/main" id="{3B635EC4-D429-4123-B587-F392FBB8A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27665-8919-4B74-BF9E-4EE098AB5E81}"/>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162766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963-91D2-4FB2-987C-618097BCF1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2F435C-0F99-47A6-A6D0-DEDE60F21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9F27C-E530-4FCB-A42A-72596B0524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EC699-4401-4BF1-B6DA-FD1DC0B0A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5F2899-6A70-448E-9AFE-7ACA37E7A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91275-FA14-4C41-A8E9-749B2FCE17BD}"/>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8" name="Footer Placeholder 7">
            <a:extLst>
              <a:ext uri="{FF2B5EF4-FFF2-40B4-BE49-F238E27FC236}">
                <a16:creationId xmlns:a16="http://schemas.microsoft.com/office/drawing/2014/main" id="{D0D32DE6-7D92-4C38-A4E5-E02F4BD55F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09CE9-644D-4676-81D5-F568F3739AF3}"/>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426958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87BB-B29C-479A-9246-2852CB9C3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BA648F-CF11-44D8-B55A-F2263E8D2CF5}"/>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4" name="Footer Placeholder 3">
            <a:extLst>
              <a:ext uri="{FF2B5EF4-FFF2-40B4-BE49-F238E27FC236}">
                <a16:creationId xmlns:a16="http://schemas.microsoft.com/office/drawing/2014/main" id="{C0CCCD37-641E-46B8-BA37-8BF760D66B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3784B-318E-4DB1-AD40-1360670C5075}"/>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115993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FDAB0-192C-406F-8B20-E81B7BC5FAA7}"/>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3" name="Footer Placeholder 2">
            <a:extLst>
              <a:ext uri="{FF2B5EF4-FFF2-40B4-BE49-F238E27FC236}">
                <a16:creationId xmlns:a16="http://schemas.microsoft.com/office/drawing/2014/main" id="{F2417F2A-A908-44E6-BB0D-B863BE615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833ED-AF78-4D9D-ACD6-F7DA9F55CA25}"/>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199061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A467-8D7E-45F6-91AE-DEBACC777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AC89A-638E-44FF-AC37-57A1B5CA34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AAE1F-ECAB-40C7-9430-D75EA6FE2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D146A-FB5B-4800-A317-B04CEAEB6385}"/>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6" name="Footer Placeholder 5">
            <a:extLst>
              <a:ext uri="{FF2B5EF4-FFF2-40B4-BE49-F238E27FC236}">
                <a16:creationId xmlns:a16="http://schemas.microsoft.com/office/drawing/2014/main" id="{A605C702-525D-4C86-8893-820BC5D2D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BA7B7-E755-45A7-B02F-F0898F33192E}"/>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311923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A463-D9E5-4A58-A255-EF399A1CA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64EC2A-5360-4E0E-A8BA-61CDF4AAE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F8BFA-A080-4172-8B58-5414DAA2E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2ED8E-9406-4AF1-B981-B3DD680180E2}"/>
              </a:ext>
            </a:extLst>
          </p:cNvPr>
          <p:cNvSpPr>
            <a:spLocks noGrp="1"/>
          </p:cNvSpPr>
          <p:nvPr>
            <p:ph type="dt" sz="half" idx="10"/>
          </p:nvPr>
        </p:nvSpPr>
        <p:spPr/>
        <p:txBody>
          <a:bodyPr/>
          <a:lstStyle/>
          <a:p>
            <a:fld id="{CA0F8EEE-3369-43C7-B60E-0CEB861399C4}" type="datetimeFigureOut">
              <a:rPr lang="en-US" smtClean="0"/>
              <a:t>9/15/2022</a:t>
            </a:fld>
            <a:endParaRPr lang="en-US"/>
          </a:p>
        </p:txBody>
      </p:sp>
      <p:sp>
        <p:nvSpPr>
          <p:cNvPr id="6" name="Footer Placeholder 5">
            <a:extLst>
              <a:ext uri="{FF2B5EF4-FFF2-40B4-BE49-F238E27FC236}">
                <a16:creationId xmlns:a16="http://schemas.microsoft.com/office/drawing/2014/main" id="{3CA1761B-5987-40D9-ACD4-1E13BFDE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BD356-FB78-45EA-BAED-34A812BFB31C}"/>
              </a:ext>
            </a:extLst>
          </p:cNvPr>
          <p:cNvSpPr>
            <a:spLocks noGrp="1"/>
          </p:cNvSpPr>
          <p:nvPr>
            <p:ph type="sldNum" sz="quarter" idx="12"/>
          </p:nvPr>
        </p:nvSpPr>
        <p:spPr/>
        <p:txBody>
          <a:bodyPr/>
          <a:lstStyle/>
          <a:p>
            <a:fld id="{F165A8C3-B287-4667-AC69-CE23FE85741E}" type="slidenum">
              <a:rPr lang="en-US" smtClean="0"/>
              <a:t>‹#›</a:t>
            </a:fld>
            <a:endParaRPr lang="en-US"/>
          </a:p>
        </p:txBody>
      </p:sp>
    </p:spTree>
    <p:extLst>
      <p:ext uri="{BB962C8B-B14F-4D97-AF65-F5344CB8AC3E}">
        <p14:creationId xmlns:p14="http://schemas.microsoft.com/office/powerpoint/2010/main" val="107079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5AE82-D1BE-4039-B3F6-F3CC12F96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985119-6E2E-478E-8C06-ACF500C9C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74890-7340-4AFD-AC63-A03534337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F8EEE-3369-43C7-B60E-0CEB861399C4}" type="datetimeFigureOut">
              <a:rPr lang="en-US" smtClean="0"/>
              <a:t>9/15/2022</a:t>
            </a:fld>
            <a:endParaRPr lang="en-US"/>
          </a:p>
        </p:txBody>
      </p:sp>
      <p:sp>
        <p:nvSpPr>
          <p:cNvPr id="5" name="Footer Placeholder 4">
            <a:extLst>
              <a:ext uri="{FF2B5EF4-FFF2-40B4-BE49-F238E27FC236}">
                <a16:creationId xmlns:a16="http://schemas.microsoft.com/office/drawing/2014/main" id="{FDB4EDA5-12B5-4C7F-A7CF-67C98E21B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982DF-607A-43B4-84E5-94E30EE8B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5A8C3-B287-4667-AC69-CE23FE85741E}" type="slidenum">
              <a:rPr lang="en-US" smtClean="0"/>
              <a:t>‹#›</a:t>
            </a:fld>
            <a:endParaRPr lang="en-US"/>
          </a:p>
        </p:txBody>
      </p:sp>
    </p:spTree>
    <p:extLst>
      <p:ext uri="{BB962C8B-B14F-4D97-AF65-F5344CB8AC3E}">
        <p14:creationId xmlns:p14="http://schemas.microsoft.com/office/powerpoint/2010/main" val="2918460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CC8A-E7A9-48B3-8043-4E5F4511BDB4}"/>
              </a:ext>
            </a:extLst>
          </p:cNvPr>
          <p:cNvSpPr>
            <a:spLocks noGrp="1"/>
          </p:cNvSpPr>
          <p:nvPr>
            <p:ph type="ctrTitle"/>
          </p:nvPr>
        </p:nvSpPr>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Web Scraping and Analysis</a:t>
            </a:r>
            <a:br>
              <a:rPr lang="en-US" b="1" dirty="0">
                <a:solidFill>
                  <a:srgbClr val="C00000"/>
                </a:solidFill>
                <a:latin typeface="Arial" panose="020B0604020202020204" pitchFamily="34" charset="0"/>
                <a:cs typeface="Arial" panose="020B0604020202020204" pitchFamily="34" charset="0"/>
              </a:rPr>
            </a:br>
            <a:r>
              <a:rPr lang="en-US" b="1" dirty="0">
                <a:solidFill>
                  <a:srgbClr val="C00000"/>
                </a:solidFill>
                <a:latin typeface="Arial" panose="020B0604020202020204" pitchFamily="34" charset="0"/>
                <a:cs typeface="Arial" panose="020B0604020202020204" pitchFamily="34" charset="0"/>
              </a:rPr>
              <a:t>using python</a:t>
            </a:r>
          </a:p>
        </p:txBody>
      </p:sp>
      <p:sp>
        <p:nvSpPr>
          <p:cNvPr id="3" name="Subtitle 2">
            <a:extLst>
              <a:ext uri="{FF2B5EF4-FFF2-40B4-BE49-F238E27FC236}">
                <a16:creationId xmlns:a16="http://schemas.microsoft.com/office/drawing/2014/main" id="{FAE84AD7-52C6-4B7B-96D7-687E43AF33FF}"/>
              </a:ext>
            </a:extLst>
          </p:cNvPr>
          <p:cNvSpPr>
            <a:spLocks noGrp="1"/>
          </p:cNvSpPr>
          <p:nvPr>
            <p:ph type="subTitle" idx="1"/>
          </p:nvPr>
        </p:nvSpPr>
        <p:spPr>
          <a:xfrm>
            <a:off x="1524000" y="4079875"/>
            <a:ext cx="9144000" cy="1655762"/>
          </a:xfrm>
        </p:spPr>
        <p:txBody>
          <a:bodyPr>
            <a:normAutofit/>
          </a:bodyPr>
          <a:lstStyle/>
          <a:p>
            <a:r>
              <a:rPr lang="en-US" sz="3200" b="1" dirty="0">
                <a:solidFill>
                  <a:srgbClr val="0070C0"/>
                </a:solidFill>
              </a:rPr>
              <a:t>by-</a:t>
            </a:r>
          </a:p>
          <a:p>
            <a:r>
              <a:rPr lang="en-US" sz="3200" b="1" dirty="0" err="1">
                <a:solidFill>
                  <a:srgbClr val="0070C0"/>
                </a:solidFill>
              </a:rPr>
              <a:t>Souvik</a:t>
            </a:r>
            <a:r>
              <a:rPr lang="en-US" sz="3200" b="1" dirty="0">
                <a:solidFill>
                  <a:srgbClr val="0070C0"/>
                </a:solidFill>
              </a:rPr>
              <a:t> Bhattacharyya</a:t>
            </a:r>
          </a:p>
        </p:txBody>
      </p:sp>
    </p:spTree>
    <p:extLst>
      <p:ext uri="{BB962C8B-B14F-4D97-AF65-F5344CB8AC3E}">
        <p14:creationId xmlns:p14="http://schemas.microsoft.com/office/powerpoint/2010/main" val="208151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1E5C2-B14F-4250-9CEC-E43A9DF76ED2}"/>
              </a:ext>
            </a:extLst>
          </p:cNvPr>
          <p:cNvSpPr txBox="1"/>
          <p:nvPr/>
        </p:nvSpPr>
        <p:spPr>
          <a:xfrm>
            <a:off x="3480047" y="2467993"/>
            <a:ext cx="5656677" cy="1200329"/>
          </a:xfrm>
          <a:prstGeom prst="rect">
            <a:avLst/>
          </a:prstGeom>
          <a:noFill/>
        </p:spPr>
        <p:txBody>
          <a:bodyPr wrap="none" rtlCol="0">
            <a:spAutoFit/>
          </a:bodyPr>
          <a:lstStyle/>
          <a:p>
            <a:r>
              <a:rPr lang="en-US" sz="7200"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896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16AE-AC09-41E7-B59A-60F034032D92}"/>
              </a:ext>
            </a:extLst>
          </p:cNvPr>
          <p:cNvSpPr>
            <a:spLocks noGrp="1"/>
          </p:cNvSpPr>
          <p:nvPr>
            <p:ph type="ctrTitle"/>
          </p:nvPr>
        </p:nvSpPr>
        <p:spPr>
          <a:xfrm>
            <a:off x="1524000" y="456538"/>
            <a:ext cx="9144000" cy="866235"/>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Contents</a:t>
            </a:r>
          </a:p>
        </p:txBody>
      </p:sp>
      <p:sp>
        <p:nvSpPr>
          <p:cNvPr id="3" name="Subtitle 2">
            <a:extLst>
              <a:ext uri="{FF2B5EF4-FFF2-40B4-BE49-F238E27FC236}">
                <a16:creationId xmlns:a16="http://schemas.microsoft.com/office/drawing/2014/main" id="{2A31F4A9-DD53-4DAE-9863-77ADFB8CE8C3}"/>
              </a:ext>
            </a:extLst>
          </p:cNvPr>
          <p:cNvSpPr>
            <a:spLocks noGrp="1"/>
          </p:cNvSpPr>
          <p:nvPr>
            <p:ph type="subTitle" idx="1"/>
          </p:nvPr>
        </p:nvSpPr>
        <p:spPr>
          <a:xfrm>
            <a:off x="1524000" y="2066201"/>
            <a:ext cx="9144000" cy="1655762"/>
          </a:xfrm>
        </p:spPr>
        <p:txBody>
          <a:bodyPr>
            <a:noAutofit/>
          </a:bodyPr>
          <a:lstStyle/>
          <a:p>
            <a:pPr marL="457200" indent="-457200" algn="l">
              <a:buAutoNum type="arabicPeriod"/>
            </a:pPr>
            <a:r>
              <a:rPr lang="en-US" b="1" dirty="0">
                <a:latin typeface="Arial" panose="020B0604020202020204" pitchFamily="34" charset="0"/>
                <a:cs typeface="Arial" panose="020B0604020202020204" pitchFamily="34" charset="0"/>
              </a:rPr>
              <a:t>Abstract</a:t>
            </a:r>
          </a:p>
          <a:p>
            <a:pPr marL="457200" indent="-457200" algn="l">
              <a:buAutoNum type="arabicPeriod"/>
            </a:pPr>
            <a:r>
              <a:rPr lang="en-US" b="1" dirty="0">
                <a:latin typeface="Arial" panose="020B0604020202020204" pitchFamily="34" charset="0"/>
                <a:cs typeface="Arial" panose="020B0604020202020204" pitchFamily="34" charset="0"/>
              </a:rPr>
              <a:t>Data Scrapping using </a:t>
            </a:r>
            <a:r>
              <a:rPr lang="en-US" b="1" dirty="0" err="1">
                <a:latin typeface="Arial" panose="020B0604020202020204" pitchFamily="34" charset="0"/>
                <a:cs typeface="Arial" panose="020B0604020202020204" pitchFamily="34" charset="0"/>
              </a:rPr>
              <a:t>beautifulsoup</a:t>
            </a:r>
            <a:r>
              <a:rPr lang="en-US" b="1" dirty="0">
                <a:latin typeface="Arial" panose="020B0604020202020204" pitchFamily="34" charset="0"/>
                <a:cs typeface="Arial" panose="020B0604020202020204" pitchFamily="34" charset="0"/>
              </a:rPr>
              <a:t> and requests.</a:t>
            </a:r>
          </a:p>
          <a:p>
            <a:pPr marL="457200" indent="-457200" algn="l">
              <a:buAutoNum type="arabicPeriod"/>
            </a:pPr>
            <a:r>
              <a:rPr lang="en-US" b="1" dirty="0">
                <a:latin typeface="Arial" panose="020B0604020202020204" pitchFamily="34" charset="0"/>
                <a:cs typeface="Arial" panose="020B0604020202020204" pitchFamily="34" charset="0"/>
              </a:rPr>
              <a:t>Code overview (Scrapping, Cleaning, and Visualization)</a:t>
            </a:r>
          </a:p>
          <a:p>
            <a:pPr marL="457200" indent="-457200" algn="l">
              <a:buAutoNum type="arabicPeriod"/>
            </a:pPr>
            <a:r>
              <a:rPr lang="en-US" b="1" dirty="0">
                <a:latin typeface="Arial" panose="020B0604020202020204" pitchFamily="34" charset="0"/>
                <a:cs typeface="Arial" panose="020B0604020202020204" pitchFamily="34" charset="0"/>
              </a:rPr>
              <a:t>Visualization </a:t>
            </a:r>
          </a:p>
          <a:p>
            <a:pPr marL="457200" indent="-457200" algn="l">
              <a:buAutoNum type="arabicPeriod"/>
            </a:pPr>
            <a:r>
              <a:rPr lang="en-US" b="1"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16275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D026F7-B027-420A-95C1-BFC5EDDB9317}"/>
              </a:ext>
            </a:extLst>
          </p:cNvPr>
          <p:cNvSpPr>
            <a:spLocks noGrp="1"/>
          </p:cNvSpPr>
          <p:nvPr>
            <p:ph type="subTitle" idx="1"/>
          </p:nvPr>
        </p:nvSpPr>
        <p:spPr>
          <a:xfrm>
            <a:off x="994610" y="1916838"/>
            <a:ext cx="10475494" cy="3826236"/>
          </a:xfrm>
        </p:spPr>
        <p:txBody>
          <a:bodyPr>
            <a:normAutofit/>
          </a:bodyPr>
          <a:lstStyle/>
          <a:p>
            <a:pPr algn="just"/>
            <a:r>
              <a:rPr lang="en-US" dirty="0"/>
              <a:t>In this assignment, we will scrap data from the given website by using python modules like Bs4(</a:t>
            </a:r>
            <a:r>
              <a:rPr lang="en-US" dirty="0" err="1"/>
              <a:t>beautifulsoup</a:t>
            </a:r>
            <a:r>
              <a:rPr lang="en-US" dirty="0"/>
              <a:t>) and requests. And try to extract all the necessary data from the website so that we can analyze the dataset and get information about it.</a:t>
            </a:r>
          </a:p>
          <a:p>
            <a:pPr algn="just"/>
            <a:r>
              <a:rPr lang="en-US" dirty="0"/>
              <a:t>After extracting data from the given website we have to clean unwanted data or fix the missing values and make unstructured data into a structured format using pandas data frame with the help of the created data frame we can easily visualize the dataset using python modules like matplotlib, seaborn, etc.</a:t>
            </a:r>
          </a:p>
        </p:txBody>
      </p:sp>
      <p:sp>
        <p:nvSpPr>
          <p:cNvPr id="4" name="Title 1">
            <a:extLst>
              <a:ext uri="{FF2B5EF4-FFF2-40B4-BE49-F238E27FC236}">
                <a16:creationId xmlns:a16="http://schemas.microsoft.com/office/drawing/2014/main" id="{AF2ED1C3-B77D-4FED-BEE0-9DB16B838DDF}"/>
              </a:ext>
            </a:extLst>
          </p:cNvPr>
          <p:cNvSpPr txBox="1">
            <a:spLocks/>
          </p:cNvSpPr>
          <p:nvPr/>
        </p:nvSpPr>
        <p:spPr>
          <a:xfrm>
            <a:off x="1524000" y="530364"/>
            <a:ext cx="9144000" cy="73307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C00000"/>
                </a:solidFill>
                <a:latin typeface="Arial" panose="020B0604020202020204" pitchFamily="34" charset="0"/>
                <a:cs typeface="Arial" panose="020B0604020202020204" pitchFamily="34" charset="0"/>
              </a:rPr>
              <a:t>Abstract</a:t>
            </a:r>
          </a:p>
        </p:txBody>
      </p:sp>
    </p:spTree>
    <p:extLst>
      <p:ext uri="{BB962C8B-B14F-4D97-AF65-F5344CB8AC3E}">
        <p14:creationId xmlns:p14="http://schemas.microsoft.com/office/powerpoint/2010/main" val="130353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9268-626C-465D-B31E-48510C4AE903}"/>
              </a:ext>
            </a:extLst>
          </p:cNvPr>
          <p:cNvSpPr>
            <a:spLocks noGrp="1"/>
          </p:cNvSpPr>
          <p:nvPr>
            <p:ph type="ctrTitle"/>
          </p:nvPr>
        </p:nvSpPr>
        <p:spPr>
          <a:xfrm>
            <a:off x="1524000" y="1122363"/>
            <a:ext cx="9144000" cy="1523183"/>
          </a:xfrm>
        </p:spPr>
        <p:txBody>
          <a:bodyPr>
            <a:normAutofit fontScale="90000"/>
          </a:bodyPr>
          <a:lstStyle/>
          <a:p>
            <a:r>
              <a:rPr lang="en-US" sz="4000" b="1" dirty="0">
                <a:solidFill>
                  <a:srgbClr val="C00000"/>
                </a:solidFill>
                <a:latin typeface="Arial" panose="020B0604020202020204" pitchFamily="34" charset="0"/>
                <a:cs typeface="Arial" panose="020B0604020202020204" pitchFamily="34" charset="0"/>
              </a:rPr>
              <a:t>Data Scrapping using </a:t>
            </a:r>
            <a:r>
              <a:rPr lang="en-US" sz="4000" b="1" dirty="0" err="1">
                <a:solidFill>
                  <a:srgbClr val="C00000"/>
                </a:solidFill>
                <a:latin typeface="Arial" panose="020B0604020202020204" pitchFamily="34" charset="0"/>
                <a:cs typeface="Arial" panose="020B0604020202020204" pitchFamily="34" charset="0"/>
              </a:rPr>
              <a:t>beautifulsoup</a:t>
            </a:r>
            <a:r>
              <a:rPr lang="en-US" sz="4000" b="1" dirty="0">
                <a:solidFill>
                  <a:srgbClr val="C00000"/>
                </a:solidFill>
                <a:latin typeface="Arial" panose="020B0604020202020204" pitchFamily="34" charset="0"/>
                <a:cs typeface="Arial" panose="020B0604020202020204" pitchFamily="34" charset="0"/>
              </a:rPr>
              <a:t> and requests.</a:t>
            </a:r>
            <a:br>
              <a:rPr lang="en-US" b="1" dirty="0">
                <a:solidFill>
                  <a:srgbClr val="C00000"/>
                </a:solidFill>
                <a:latin typeface="Arial" panose="020B0604020202020204" pitchFamily="34" charset="0"/>
                <a:cs typeface="Arial" panose="020B0604020202020204" pitchFamily="34" charset="0"/>
              </a:rPr>
            </a:br>
            <a:endParaRPr lang="en-US" dirty="0">
              <a:solidFill>
                <a:srgbClr val="C00000"/>
              </a:solidFill>
            </a:endParaRPr>
          </a:p>
        </p:txBody>
      </p:sp>
      <p:sp>
        <p:nvSpPr>
          <p:cNvPr id="3" name="Subtitle 2">
            <a:extLst>
              <a:ext uri="{FF2B5EF4-FFF2-40B4-BE49-F238E27FC236}">
                <a16:creationId xmlns:a16="http://schemas.microsoft.com/office/drawing/2014/main" id="{F42F4F30-9A1E-4DBF-8A1D-97749409D5B0}"/>
              </a:ext>
            </a:extLst>
          </p:cNvPr>
          <p:cNvSpPr>
            <a:spLocks noGrp="1"/>
          </p:cNvSpPr>
          <p:nvPr>
            <p:ph type="subTitle" idx="1"/>
          </p:nvPr>
        </p:nvSpPr>
        <p:spPr>
          <a:xfrm>
            <a:off x="850232" y="2492329"/>
            <a:ext cx="10635915" cy="3475334"/>
          </a:xfrm>
        </p:spPr>
        <p:txBody>
          <a:bodyPr>
            <a:normAutofit/>
          </a:bodyPr>
          <a:lstStyle/>
          <a:p>
            <a:pPr algn="just"/>
            <a:r>
              <a:rPr lang="en-US" dirty="0">
                <a:latin typeface="Calibri" panose="020F0502020204030204" pitchFamily="34" charset="0"/>
                <a:cs typeface="Calibri" panose="020F0502020204030204" pitchFamily="34" charset="0"/>
              </a:rPr>
              <a:t>W</a:t>
            </a:r>
            <a:r>
              <a:rPr lang="en-US" b="0" dirty="0">
                <a:effectLst/>
                <a:latin typeface="Calibri" panose="020F0502020204030204" pitchFamily="34" charset="0"/>
                <a:cs typeface="Calibri" panose="020F0502020204030204" pitchFamily="34" charset="0"/>
              </a:rPr>
              <a:t>e have extracted the URL -'https://opentender.eu/start’  which has data names as a country and their number of tenders with the help of </a:t>
            </a:r>
            <a:r>
              <a:rPr lang="en-US" b="0" dirty="0" err="1">
                <a:effectLst/>
                <a:latin typeface="Calibri" panose="020F0502020204030204" pitchFamily="34" charset="0"/>
                <a:cs typeface="Calibri" panose="020F0502020204030204" pitchFamily="34" charset="0"/>
              </a:rPr>
              <a:t>beautifu</a:t>
            </a:r>
            <a:r>
              <a:rPr lang="en-US" dirty="0" err="1">
                <a:latin typeface="Calibri" panose="020F0502020204030204" pitchFamily="34" charset="0"/>
                <a:cs typeface="Calibri" panose="020F0502020204030204" pitchFamily="34" charset="0"/>
              </a:rPr>
              <a:t>lsoup</a:t>
            </a:r>
            <a:r>
              <a:rPr lang="en-US" dirty="0">
                <a:latin typeface="Calibri" panose="020F0502020204030204" pitchFamily="34" charset="0"/>
                <a:cs typeface="Calibri" panose="020F0502020204030204" pitchFamily="34" charset="0"/>
              </a:rPr>
              <a:t> by requesting to get permission from the website using the request command and extracting the data which is in </a:t>
            </a:r>
            <a:r>
              <a:rPr lang="en-US" b="0" dirty="0">
                <a:effectLst/>
                <a:latin typeface="Calibri" panose="020F0502020204030204" pitchFamily="34" charset="0"/>
                <a:cs typeface="Calibri" panose="020F0502020204030204" pitchFamily="34" charset="0"/>
              </a:rPr>
              <a:t>unstructured data. We converted it into a structured format by providing column names and with the help of pandas, we converted it into a data frame.</a:t>
            </a:r>
          </a:p>
        </p:txBody>
      </p:sp>
    </p:spTree>
    <p:extLst>
      <p:ext uri="{BB962C8B-B14F-4D97-AF65-F5344CB8AC3E}">
        <p14:creationId xmlns:p14="http://schemas.microsoft.com/office/powerpoint/2010/main" val="189026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C8DD-7250-480D-B1AA-6956E361FAA6}"/>
              </a:ext>
            </a:extLst>
          </p:cNvPr>
          <p:cNvSpPr>
            <a:spLocks noGrp="1"/>
          </p:cNvSpPr>
          <p:nvPr>
            <p:ph type="ctrTitle"/>
          </p:nvPr>
        </p:nvSpPr>
        <p:spPr>
          <a:xfrm>
            <a:off x="1524000" y="680838"/>
            <a:ext cx="9144000" cy="1576448"/>
          </a:xfrm>
        </p:spPr>
        <p:txBody>
          <a:bodyPr>
            <a:normAutofit fontScale="90000"/>
          </a:bodyPr>
          <a:lstStyle/>
          <a:p>
            <a:r>
              <a:rPr lang="en-US" sz="3600" b="1" dirty="0">
                <a:solidFill>
                  <a:srgbClr val="C00000"/>
                </a:solidFill>
                <a:latin typeface="Arial" panose="020B0604020202020204" pitchFamily="34" charset="0"/>
                <a:cs typeface="Arial" panose="020B0604020202020204" pitchFamily="34" charset="0"/>
              </a:rPr>
              <a:t>Code overview (Scrapping, Cleaning, and Visualization)</a:t>
            </a:r>
            <a:br>
              <a:rPr lang="en-US" b="1" dirty="0">
                <a:latin typeface="Arial" panose="020B0604020202020204" pitchFamily="34" charset="0"/>
                <a:cs typeface="Arial" panose="020B0604020202020204" pitchFamily="34" charset="0"/>
              </a:rPr>
            </a:br>
            <a:endParaRPr lang="en-US" dirty="0"/>
          </a:p>
        </p:txBody>
      </p:sp>
      <p:pic>
        <p:nvPicPr>
          <p:cNvPr id="5" name="Picture 4">
            <a:extLst>
              <a:ext uri="{FF2B5EF4-FFF2-40B4-BE49-F238E27FC236}">
                <a16:creationId xmlns:a16="http://schemas.microsoft.com/office/drawing/2014/main" id="{746E7248-CDB8-4950-B912-EF6B90B8C8CB}"/>
              </a:ext>
            </a:extLst>
          </p:cNvPr>
          <p:cNvPicPr>
            <a:picLocks noChangeAspect="1"/>
          </p:cNvPicPr>
          <p:nvPr/>
        </p:nvPicPr>
        <p:blipFill>
          <a:blip r:embed="rId2"/>
          <a:stretch>
            <a:fillRect/>
          </a:stretch>
        </p:blipFill>
        <p:spPr>
          <a:xfrm>
            <a:off x="366437" y="2784259"/>
            <a:ext cx="4872082" cy="3314700"/>
          </a:xfrm>
          <a:prstGeom prst="rect">
            <a:avLst/>
          </a:prstGeom>
        </p:spPr>
      </p:pic>
      <p:sp>
        <p:nvSpPr>
          <p:cNvPr id="6" name="TextBox 5">
            <a:extLst>
              <a:ext uri="{FF2B5EF4-FFF2-40B4-BE49-F238E27FC236}">
                <a16:creationId xmlns:a16="http://schemas.microsoft.com/office/drawing/2014/main" id="{8E237C3F-3F55-4CE4-93BF-CDC5A94DA1B3}"/>
              </a:ext>
            </a:extLst>
          </p:cNvPr>
          <p:cNvSpPr txBox="1"/>
          <p:nvPr/>
        </p:nvSpPr>
        <p:spPr>
          <a:xfrm>
            <a:off x="2260846" y="1989199"/>
            <a:ext cx="1429879" cy="461665"/>
          </a:xfrm>
          <a:prstGeom prst="rect">
            <a:avLst/>
          </a:prstGeom>
          <a:noFill/>
        </p:spPr>
        <p:txBody>
          <a:bodyPr wrap="none" rtlCol="0">
            <a:spAutoFit/>
          </a:bodyPr>
          <a:lstStyle/>
          <a:p>
            <a:r>
              <a:rPr lang="en-US" sz="2400" b="1" dirty="0"/>
              <a:t>Scrapping</a:t>
            </a:r>
          </a:p>
        </p:txBody>
      </p:sp>
      <p:pic>
        <p:nvPicPr>
          <p:cNvPr id="8" name="Picture 7">
            <a:extLst>
              <a:ext uri="{FF2B5EF4-FFF2-40B4-BE49-F238E27FC236}">
                <a16:creationId xmlns:a16="http://schemas.microsoft.com/office/drawing/2014/main" id="{3DFC30B9-58C3-41FC-9AA6-DB53260ADF57}"/>
              </a:ext>
            </a:extLst>
          </p:cNvPr>
          <p:cNvPicPr>
            <a:picLocks noChangeAspect="1"/>
          </p:cNvPicPr>
          <p:nvPr/>
        </p:nvPicPr>
        <p:blipFill>
          <a:blip r:embed="rId3"/>
          <a:stretch>
            <a:fillRect/>
          </a:stretch>
        </p:blipFill>
        <p:spPr>
          <a:xfrm>
            <a:off x="5885171" y="2763592"/>
            <a:ext cx="4872082" cy="3335367"/>
          </a:xfrm>
          <a:prstGeom prst="rect">
            <a:avLst/>
          </a:prstGeom>
        </p:spPr>
      </p:pic>
      <p:sp>
        <p:nvSpPr>
          <p:cNvPr id="9" name="TextBox 8">
            <a:extLst>
              <a:ext uri="{FF2B5EF4-FFF2-40B4-BE49-F238E27FC236}">
                <a16:creationId xmlns:a16="http://schemas.microsoft.com/office/drawing/2014/main" id="{E7B916AB-0471-44E6-8B0F-41BAD04E92AD}"/>
              </a:ext>
            </a:extLst>
          </p:cNvPr>
          <p:cNvSpPr txBox="1"/>
          <p:nvPr/>
        </p:nvSpPr>
        <p:spPr>
          <a:xfrm>
            <a:off x="7673197" y="2050754"/>
            <a:ext cx="1951688" cy="461665"/>
          </a:xfrm>
          <a:prstGeom prst="rect">
            <a:avLst/>
          </a:prstGeom>
          <a:noFill/>
        </p:spPr>
        <p:txBody>
          <a:bodyPr wrap="none" rtlCol="0">
            <a:spAutoFit/>
          </a:bodyPr>
          <a:lstStyle/>
          <a:p>
            <a:r>
              <a:rPr lang="en-US" sz="2400" b="1" dirty="0"/>
              <a:t>Data Cleaning</a:t>
            </a:r>
          </a:p>
        </p:txBody>
      </p:sp>
    </p:spTree>
    <p:extLst>
      <p:ext uri="{BB962C8B-B14F-4D97-AF65-F5344CB8AC3E}">
        <p14:creationId xmlns:p14="http://schemas.microsoft.com/office/powerpoint/2010/main" val="236152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52F64-BCA2-47CE-B629-B62F3349373F}"/>
              </a:ext>
            </a:extLst>
          </p:cNvPr>
          <p:cNvPicPr>
            <a:picLocks noChangeAspect="1"/>
          </p:cNvPicPr>
          <p:nvPr/>
        </p:nvPicPr>
        <p:blipFill>
          <a:blip r:embed="rId2"/>
          <a:stretch>
            <a:fillRect/>
          </a:stretch>
        </p:blipFill>
        <p:spPr>
          <a:xfrm>
            <a:off x="373253" y="1778015"/>
            <a:ext cx="5722746" cy="4145074"/>
          </a:xfrm>
          <a:prstGeom prst="rect">
            <a:avLst/>
          </a:prstGeom>
        </p:spPr>
      </p:pic>
      <p:sp>
        <p:nvSpPr>
          <p:cNvPr id="3" name="TextBox 2">
            <a:extLst>
              <a:ext uri="{FF2B5EF4-FFF2-40B4-BE49-F238E27FC236}">
                <a16:creationId xmlns:a16="http://schemas.microsoft.com/office/drawing/2014/main" id="{33D876E6-B59C-4958-94A7-3DEA01FD56A9}"/>
              </a:ext>
            </a:extLst>
          </p:cNvPr>
          <p:cNvSpPr txBox="1"/>
          <p:nvPr/>
        </p:nvSpPr>
        <p:spPr>
          <a:xfrm>
            <a:off x="6501634" y="1778015"/>
            <a:ext cx="4417235"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Display Raw data</a:t>
            </a:r>
          </a:p>
          <a:p>
            <a:pPr marL="285750" indent="-285750">
              <a:buFont typeface="Arial" panose="020B0604020202020204" pitchFamily="34" charset="0"/>
              <a:buChar char="•"/>
            </a:pPr>
            <a:r>
              <a:rPr lang="en-US" sz="2400" dirty="0"/>
              <a:t>Display Cleaned Data</a:t>
            </a:r>
          </a:p>
          <a:p>
            <a:pPr marL="285750" indent="-285750">
              <a:buFont typeface="Arial" panose="020B0604020202020204" pitchFamily="34" charset="0"/>
              <a:buChar char="•"/>
            </a:pPr>
            <a:r>
              <a:rPr lang="en-US" sz="2400" dirty="0"/>
              <a:t>Display Structured Data</a:t>
            </a:r>
          </a:p>
          <a:p>
            <a:pPr marL="285750" indent="-285750">
              <a:buFont typeface="Arial" panose="020B0604020202020204" pitchFamily="34" charset="0"/>
              <a:buChar char="•"/>
            </a:pPr>
            <a:r>
              <a:rPr lang="en-US" sz="2400" dirty="0"/>
              <a:t>Save </a:t>
            </a:r>
            <a:r>
              <a:rPr lang="en-US" sz="2400" dirty="0" err="1"/>
              <a:t>DataFrame</a:t>
            </a:r>
            <a:r>
              <a:rPr lang="en-US" sz="2400" dirty="0"/>
              <a:t> into csv format</a:t>
            </a:r>
          </a:p>
        </p:txBody>
      </p:sp>
      <p:sp>
        <p:nvSpPr>
          <p:cNvPr id="5" name="TextBox 4">
            <a:extLst>
              <a:ext uri="{FF2B5EF4-FFF2-40B4-BE49-F238E27FC236}">
                <a16:creationId xmlns:a16="http://schemas.microsoft.com/office/drawing/2014/main" id="{ECFDAB94-3274-4DAD-A714-3361DB03B98C}"/>
              </a:ext>
            </a:extLst>
          </p:cNvPr>
          <p:cNvSpPr txBox="1"/>
          <p:nvPr/>
        </p:nvSpPr>
        <p:spPr>
          <a:xfrm>
            <a:off x="1373079" y="466133"/>
            <a:ext cx="9445841" cy="1077218"/>
          </a:xfrm>
          <a:prstGeom prst="rect">
            <a:avLst/>
          </a:prstGeom>
          <a:noFill/>
        </p:spPr>
        <p:txBody>
          <a:bodyPr wrap="square">
            <a:spAutoFit/>
          </a:bodyPr>
          <a:lstStyle/>
          <a:p>
            <a:pPr algn="ctr"/>
            <a:r>
              <a:rPr lang="en-US" sz="3200" b="1" dirty="0">
                <a:solidFill>
                  <a:srgbClr val="C00000"/>
                </a:solidFill>
                <a:latin typeface="Arial" panose="020B0604020202020204" pitchFamily="34" charset="0"/>
                <a:cs typeface="Arial" panose="020B0604020202020204" pitchFamily="34" charset="0"/>
              </a:rPr>
              <a:t>Code overview (Scrapping, Cleaning, and Visualization)</a:t>
            </a:r>
            <a:endParaRPr lang="en-US" sz="3200" dirty="0"/>
          </a:p>
        </p:txBody>
      </p:sp>
      <p:pic>
        <p:nvPicPr>
          <p:cNvPr id="6" name="Picture 5">
            <a:extLst>
              <a:ext uri="{FF2B5EF4-FFF2-40B4-BE49-F238E27FC236}">
                <a16:creationId xmlns:a16="http://schemas.microsoft.com/office/drawing/2014/main" id="{DA16EA32-2B79-44E2-8BE2-823C298BC4A5}"/>
              </a:ext>
            </a:extLst>
          </p:cNvPr>
          <p:cNvPicPr>
            <a:picLocks noChangeAspect="1"/>
          </p:cNvPicPr>
          <p:nvPr/>
        </p:nvPicPr>
        <p:blipFill rotWithShape="1">
          <a:blip r:embed="rId3"/>
          <a:srcRect t="428" b="41967"/>
          <a:stretch/>
        </p:blipFill>
        <p:spPr>
          <a:xfrm>
            <a:off x="6769247" y="3347675"/>
            <a:ext cx="3882008" cy="3328082"/>
          </a:xfrm>
          <a:prstGeom prst="rect">
            <a:avLst/>
          </a:prstGeom>
        </p:spPr>
      </p:pic>
    </p:spTree>
    <p:extLst>
      <p:ext uri="{BB962C8B-B14F-4D97-AF65-F5344CB8AC3E}">
        <p14:creationId xmlns:p14="http://schemas.microsoft.com/office/powerpoint/2010/main" val="191288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9CEEB-E134-4DD4-BF2E-F21DECA483D3}"/>
              </a:ext>
            </a:extLst>
          </p:cNvPr>
          <p:cNvPicPr>
            <a:picLocks noChangeAspect="1"/>
          </p:cNvPicPr>
          <p:nvPr/>
        </p:nvPicPr>
        <p:blipFill>
          <a:blip r:embed="rId2"/>
          <a:stretch>
            <a:fillRect/>
          </a:stretch>
        </p:blipFill>
        <p:spPr>
          <a:xfrm>
            <a:off x="615056" y="2111952"/>
            <a:ext cx="5627425" cy="4279915"/>
          </a:xfrm>
          <a:prstGeom prst="rect">
            <a:avLst/>
          </a:prstGeom>
        </p:spPr>
      </p:pic>
      <p:sp>
        <p:nvSpPr>
          <p:cNvPr id="6" name="TextBox 5">
            <a:extLst>
              <a:ext uri="{FF2B5EF4-FFF2-40B4-BE49-F238E27FC236}">
                <a16:creationId xmlns:a16="http://schemas.microsoft.com/office/drawing/2014/main" id="{321F8BC3-200A-490D-9B7B-4C4009AECC3A}"/>
              </a:ext>
            </a:extLst>
          </p:cNvPr>
          <p:cNvSpPr txBox="1"/>
          <p:nvPr/>
        </p:nvSpPr>
        <p:spPr>
          <a:xfrm>
            <a:off x="1373079" y="466133"/>
            <a:ext cx="9445841" cy="1077218"/>
          </a:xfrm>
          <a:prstGeom prst="rect">
            <a:avLst/>
          </a:prstGeom>
          <a:noFill/>
        </p:spPr>
        <p:txBody>
          <a:bodyPr wrap="square">
            <a:spAutoFit/>
          </a:bodyPr>
          <a:lstStyle/>
          <a:p>
            <a:pPr algn="ctr"/>
            <a:r>
              <a:rPr lang="en-US" sz="3200" b="1" dirty="0">
                <a:solidFill>
                  <a:srgbClr val="C00000"/>
                </a:solidFill>
                <a:latin typeface="Arial" panose="020B0604020202020204" pitchFamily="34" charset="0"/>
                <a:cs typeface="Arial" panose="020B0604020202020204" pitchFamily="34" charset="0"/>
              </a:rPr>
              <a:t>Code overview (Scrapping, Cleaning, and Visualization)</a:t>
            </a:r>
            <a:endParaRPr lang="en-US" sz="3200" dirty="0"/>
          </a:p>
        </p:txBody>
      </p:sp>
      <p:sp>
        <p:nvSpPr>
          <p:cNvPr id="7" name="TextBox 6">
            <a:extLst>
              <a:ext uri="{FF2B5EF4-FFF2-40B4-BE49-F238E27FC236}">
                <a16:creationId xmlns:a16="http://schemas.microsoft.com/office/drawing/2014/main" id="{251A51EC-DDC8-4502-8537-95262A4FAF1A}"/>
              </a:ext>
            </a:extLst>
          </p:cNvPr>
          <p:cNvSpPr txBox="1"/>
          <p:nvPr/>
        </p:nvSpPr>
        <p:spPr>
          <a:xfrm>
            <a:off x="1827945" y="1543351"/>
            <a:ext cx="3201646" cy="461665"/>
          </a:xfrm>
          <a:prstGeom prst="rect">
            <a:avLst/>
          </a:prstGeom>
          <a:noFill/>
        </p:spPr>
        <p:txBody>
          <a:bodyPr wrap="none" rtlCol="0">
            <a:spAutoFit/>
          </a:bodyPr>
          <a:lstStyle/>
          <a:p>
            <a:r>
              <a:rPr lang="en-US" sz="2400" b="1" dirty="0"/>
              <a:t>Data Visualization Code</a:t>
            </a:r>
          </a:p>
        </p:txBody>
      </p:sp>
    </p:spTree>
    <p:extLst>
      <p:ext uri="{BB962C8B-B14F-4D97-AF65-F5344CB8AC3E}">
        <p14:creationId xmlns:p14="http://schemas.microsoft.com/office/powerpoint/2010/main" val="20857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4F84C-B651-4ADE-B414-A02B545D043F}"/>
              </a:ext>
            </a:extLst>
          </p:cNvPr>
          <p:cNvSpPr txBox="1"/>
          <p:nvPr/>
        </p:nvSpPr>
        <p:spPr>
          <a:xfrm>
            <a:off x="1373079" y="466133"/>
            <a:ext cx="9445841" cy="646331"/>
          </a:xfrm>
          <a:prstGeom prst="rect">
            <a:avLst/>
          </a:prstGeom>
          <a:noFill/>
        </p:spPr>
        <p:txBody>
          <a:bodyPr wrap="square">
            <a:spAutoFit/>
          </a:bodyPr>
          <a:lstStyle/>
          <a:p>
            <a:pPr algn="ctr"/>
            <a:r>
              <a:rPr lang="en-US" sz="3600" b="1" dirty="0">
                <a:solidFill>
                  <a:srgbClr val="C00000"/>
                </a:solidFill>
                <a:latin typeface="Arial" panose="020B0604020202020204" pitchFamily="34" charset="0"/>
                <a:cs typeface="Arial" panose="020B0604020202020204" pitchFamily="34" charset="0"/>
              </a:rPr>
              <a:t>Visualization</a:t>
            </a:r>
            <a:endParaRPr lang="en-US" sz="3600" dirty="0"/>
          </a:p>
        </p:txBody>
      </p:sp>
      <p:pic>
        <p:nvPicPr>
          <p:cNvPr id="4" name="Picture 3">
            <a:extLst>
              <a:ext uri="{FF2B5EF4-FFF2-40B4-BE49-F238E27FC236}">
                <a16:creationId xmlns:a16="http://schemas.microsoft.com/office/drawing/2014/main" id="{1E30C34F-12AF-454D-8A90-FF257DC20CBA}"/>
              </a:ext>
            </a:extLst>
          </p:cNvPr>
          <p:cNvPicPr>
            <a:picLocks noChangeAspect="1"/>
          </p:cNvPicPr>
          <p:nvPr/>
        </p:nvPicPr>
        <p:blipFill>
          <a:blip r:embed="rId2"/>
          <a:stretch>
            <a:fillRect/>
          </a:stretch>
        </p:blipFill>
        <p:spPr>
          <a:xfrm>
            <a:off x="177553" y="1610202"/>
            <a:ext cx="5311806" cy="4123639"/>
          </a:xfrm>
          <a:prstGeom prst="rect">
            <a:avLst/>
          </a:prstGeom>
        </p:spPr>
      </p:pic>
      <p:pic>
        <p:nvPicPr>
          <p:cNvPr id="6" name="Picture 5">
            <a:extLst>
              <a:ext uri="{FF2B5EF4-FFF2-40B4-BE49-F238E27FC236}">
                <a16:creationId xmlns:a16="http://schemas.microsoft.com/office/drawing/2014/main" id="{D0CBFC8C-7276-4B0F-8316-D520012AA6FA}"/>
              </a:ext>
            </a:extLst>
          </p:cNvPr>
          <p:cNvPicPr>
            <a:picLocks noChangeAspect="1"/>
          </p:cNvPicPr>
          <p:nvPr/>
        </p:nvPicPr>
        <p:blipFill>
          <a:blip r:embed="rId3"/>
          <a:stretch>
            <a:fillRect/>
          </a:stretch>
        </p:blipFill>
        <p:spPr>
          <a:xfrm>
            <a:off x="6275264" y="1788961"/>
            <a:ext cx="4789175" cy="3766120"/>
          </a:xfrm>
          <a:prstGeom prst="rect">
            <a:avLst/>
          </a:prstGeom>
        </p:spPr>
      </p:pic>
      <p:sp>
        <p:nvSpPr>
          <p:cNvPr id="7" name="TextBox 6">
            <a:extLst>
              <a:ext uri="{FF2B5EF4-FFF2-40B4-BE49-F238E27FC236}">
                <a16:creationId xmlns:a16="http://schemas.microsoft.com/office/drawing/2014/main" id="{A2CFDF48-13CC-4592-9CA9-9AF230B8DC07}"/>
              </a:ext>
            </a:extLst>
          </p:cNvPr>
          <p:cNvSpPr txBox="1"/>
          <p:nvPr/>
        </p:nvSpPr>
        <p:spPr>
          <a:xfrm>
            <a:off x="886912" y="1293435"/>
            <a:ext cx="4809971" cy="830997"/>
          </a:xfrm>
          <a:prstGeom prst="rect">
            <a:avLst/>
          </a:prstGeom>
          <a:noFill/>
        </p:spPr>
        <p:txBody>
          <a:bodyPr wrap="none" rtlCol="0">
            <a:spAutoFit/>
          </a:bodyPr>
          <a:lstStyle/>
          <a:p>
            <a:r>
              <a:rPr lang="en-US" sz="2400" b="1" dirty="0"/>
              <a:t>Top 10 least no of tender’s countries</a:t>
            </a:r>
          </a:p>
          <a:p>
            <a:endParaRPr lang="en-US" sz="2400" b="1" dirty="0"/>
          </a:p>
        </p:txBody>
      </p:sp>
      <p:sp>
        <p:nvSpPr>
          <p:cNvPr id="8" name="TextBox 7">
            <a:extLst>
              <a:ext uri="{FF2B5EF4-FFF2-40B4-BE49-F238E27FC236}">
                <a16:creationId xmlns:a16="http://schemas.microsoft.com/office/drawing/2014/main" id="{0F0958B4-835A-46FD-B66C-3236144006E2}"/>
              </a:ext>
            </a:extLst>
          </p:cNvPr>
          <p:cNvSpPr txBox="1"/>
          <p:nvPr/>
        </p:nvSpPr>
        <p:spPr>
          <a:xfrm>
            <a:off x="6482788" y="1327296"/>
            <a:ext cx="4809971" cy="461665"/>
          </a:xfrm>
          <a:prstGeom prst="rect">
            <a:avLst/>
          </a:prstGeom>
          <a:noFill/>
        </p:spPr>
        <p:txBody>
          <a:bodyPr wrap="none" rtlCol="0">
            <a:spAutoFit/>
          </a:bodyPr>
          <a:lstStyle/>
          <a:p>
            <a:r>
              <a:rPr lang="en-US" sz="2400" b="1" dirty="0"/>
              <a:t>Top 10 least no of tender’s countries</a:t>
            </a:r>
          </a:p>
        </p:txBody>
      </p:sp>
      <p:sp>
        <p:nvSpPr>
          <p:cNvPr id="9" name="TextBox 8">
            <a:extLst>
              <a:ext uri="{FF2B5EF4-FFF2-40B4-BE49-F238E27FC236}">
                <a16:creationId xmlns:a16="http://schemas.microsoft.com/office/drawing/2014/main" id="{C52A7552-A615-4F75-9553-F676B1BF2134}"/>
              </a:ext>
            </a:extLst>
          </p:cNvPr>
          <p:cNvSpPr txBox="1"/>
          <p:nvPr/>
        </p:nvSpPr>
        <p:spPr>
          <a:xfrm>
            <a:off x="423759" y="5733841"/>
            <a:ext cx="11703010" cy="1200329"/>
          </a:xfrm>
          <a:prstGeom prst="rect">
            <a:avLst/>
          </a:prstGeom>
          <a:noFill/>
        </p:spPr>
        <p:txBody>
          <a:bodyPr wrap="square" rtlCol="0">
            <a:spAutoFit/>
          </a:bodyPr>
          <a:lstStyle/>
          <a:p>
            <a:r>
              <a:rPr lang="en-US" dirty="0"/>
              <a:t>We can visualize with the help of a graph that Romania has the highest number of tenders in the world followed by Italy, Poland, France, Spain, Portugal, etc. And the lowest number of tenders is from Iceland followed by Malta, Cyprus, Luxembourg, Denmark, Greece, etc.</a:t>
            </a:r>
          </a:p>
          <a:p>
            <a:endParaRPr lang="en-US" dirty="0"/>
          </a:p>
        </p:txBody>
      </p:sp>
    </p:spTree>
    <p:extLst>
      <p:ext uri="{BB962C8B-B14F-4D97-AF65-F5344CB8AC3E}">
        <p14:creationId xmlns:p14="http://schemas.microsoft.com/office/powerpoint/2010/main" val="160017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A2B9D-076C-492E-9896-1BFF6651F634}"/>
              </a:ext>
            </a:extLst>
          </p:cNvPr>
          <p:cNvSpPr txBox="1"/>
          <p:nvPr/>
        </p:nvSpPr>
        <p:spPr>
          <a:xfrm>
            <a:off x="1373079" y="936650"/>
            <a:ext cx="9445841" cy="646331"/>
          </a:xfrm>
          <a:prstGeom prst="rect">
            <a:avLst/>
          </a:prstGeom>
          <a:noFill/>
        </p:spPr>
        <p:txBody>
          <a:bodyPr wrap="square">
            <a:spAutoFit/>
          </a:bodyPr>
          <a:lstStyle/>
          <a:p>
            <a:pPr algn="ctr"/>
            <a:r>
              <a:rPr lang="en-US" sz="3600" b="1" dirty="0">
                <a:solidFill>
                  <a:srgbClr val="C00000"/>
                </a:solidFill>
                <a:latin typeface="Arial" panose="020B0604020202020204" pitchFamily="34" charset="0"/>
                <a:cs typeface="Arial" panose="020B0604020202020204" pitchFamily="34" charset="0"/>
              </a:rPr>
              <a:t>Conclusion</a:t>
            </a:r>
            <a:endParaRPr lang="en-US" sz="3600" dirty="0"/>
          </a:p>
        </p:txBody>
      </p:sp>
      <p:sp>
        <p:nvSpPr>
          <p:cNvPr id="3" name="TextBox 2">
            <a:extLst>
              <a:ext uri="{FF2B5EF4-FFF2-40B4-BE49-F238E27FC236}">
                <a16:creationId xmlns:a16="http://schemas.microsoft.com/office/drawing/2014/main" id="{F81CF5F9-B734-4AC6-B42F-36A66DB663D9}"/>
              </a:ext>
            </a:extLst>
          </p:cNvPr>
          <p:cNvSpPr txBox="1"/>
          <p:nvPr/>
        </p:nvSpPr>
        <p:spPr>
          <a:xfrm>
            <a:off x="1290581" y="2283780"/>
            <a:ext cx="10179369" cy="2308324"/>
          </a:xfrm>
          <a:prstGeom prst="rect">
            <a:avLst/>
          </a:prstGeom>
          <a:noFill/>
        </p:spPr>
        <p:txBody>
          <a:bodyPr wrap="square" rtlCol="0">
            <a:spAutoFit/>
          </a:bodyPr>
          <a:lstStyle/>
          <a:p>
            <a:pPr algn="just"/>
            <a:r>
              <a:rPr lang="en-US" sz="2400" dirty="0"/>
              <a:t>The research concluded that with the creation of data points for the countries with a number of tenders by extracting them from the website which is in an unstructured format and converting them into structured data points in a  form of a </a:t>
            </a:r>
            <a:r>
              <a:rPr lang="en-US" sz="2400" dirty="0" err="1"/>
              <a:t>Dataframe</a:t>
            </a:r>
            <a:r>
              <a:rPr lang="en-US" sz="2400" dirty="0"/>
              <a:t> that can be stored in a comma separated value (CSV) format.</a:t>
            </a:r>
          </a:p>
          <a:p>
            <a:pPr algn="just"/>
            <a:r>
              <a:rPr lang="en-US" sz="2400" dirty="0"/>
              <a:t>After creating </a:t>
            </a:r>
            <a:r>
              <a:rPr lang="en-US" sz="2400" dirty="0" err="1"/>
              <a:t>Dataframe</a:t>
            </a:r>
            <a:r>
              <a:rPr lang="en-US" sz="2400" dirty="0"/>
              <a:t> we analyzed which countries have the maximum number of tenders and countries which have the least number of tenders.</a:t>
            </a:r>
          </a:p>
        </p:txBody>
      </p:sp>
    </p:spTree>
    <p:extLst>
      <p:ext uri="{BB962C8B-B14F-4D97-AF65-F5344CB8AC3E}">
        <p14:creationId xmlns:p14="http://schemas.microsoft.com/office/powerpoint/2010/main" val="409381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427</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 Scraping and Analysis using python</vt:lpstr>
      <vt:lpstr>Contents</vt:lpstr>
      <vt:lpstr>PowerPoint Presentation</vt:lpstr>
      <vt:lpstr>Data Scrapping using beautifulsoup and requests. </vt:lpstr>
      <vt:lpstr>Code overview (Scrapping, Cleaning, and Visualization)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and Analysis using python</dc:title>
  <dc:creator>kousik bhattacharyya</dc:creator>
  <cp:lastModifiedBy>kousik bhattacharyya</cp:lastModifiedBy>
  <cp:revision>3</cp:revision>
  <dcterms:created xsi:type="dcterms:W3CDTF">2022-09-15T09:30:57Z</dcterms:created>
  <dcterms:modified xsi:type="dcterms:W3CDTF">2022-09-15T09:45:16Z</dcterms:modified>
</cp:coreProperties>
</file>