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9144000" cy="5143500"/>
  <p:embeddedFontLst>
    <p:embeddedFont>
      <p:font typeface="Overlock"/>
      <p:regular r:id="rId35"/>
      <p:bold r:id="rId36"/>
      <p:italic r:id="rId37"/>
      <p:boldItalic r:id="rId38"/>
    </p:embeddedFont>
    <p:embeddedFont>
      <p:font typeface="Roboto"/>
      <p:regular r:id="rId39"/>
      <p:bold r:id="rId40"/>
      <p:italic r:id="rId41"/>
      <p:boldItalic r:id="rId42"/>
    </p:embeddedFont>
    <p:embeddedFont>
      <p:font typeface="Montserrat"/>
      <p:regular r:id="rId43"/>
      <p:bold r:id="rId44"/>
      <p:italic r:id="rId45"/>
      <p:boldItalic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8" roundtripDataSignature="AMtx7mhAOn4XkD0xOmhIKIOTTSXrb1ng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ArialBlack-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verlock-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verlock-italic.fntdata"/><Relationship Id="rId14" Type="http://schemas.openxmlformats.org/officeDocument/2006/relationships/slide" Target="slides/slide9.xml"/><Relationship Id="rId36" Type="http://schemas.openxmlformats.org/officeDocument/2006/relationships/font" Target="fonts/Overlock-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Overlo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4: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1"/>
          <p:cNvSpPr txBox="1"/>
          <p:nvPr>
            <p:ph type="title"/>
          </p:nvPr>
        </p:nvSpPr>
        <p:spPr>
          <a:xfrm>
            <a:off x="588875" y="265146"/>
            <a:ext cx="7966249" cy="3454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134F5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1"/>
          <p:cNvSpPr txBox="1"/>
          <p:nvPr>
            <p:ph idx="1" type="body"/>
          </p:nvPr>
        </p:nvSpPr>
        <p:spPr>
          <a:xfrm>
            <a:off x="419209" y="1533626"/>
            <a:ext cx="8305581" cy="11226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600">
                <a:solidFill>
                  <a:srgbClr val="134F5C"/>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32"/>
          <p:cNvSpPr txBox="1"/>
          <p:nvPr>
            <p:ph type="ctrTitle"/>
          </p:nvPr>
        </p:nvSpPr>
        <p:spPr>
          <a:xfrm>
            <a:off x="514525" y="310540"/>
            <a:ext cx="8114949" cy="3454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3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34"/>
          <p:cNvSpPr txBox="1"/>
          <p:nvPr>
            <p:ph type="title"/>
          </p:nvPr>
        </p:nvSpPr>
        <p:spPr>
          <a:xfrm>
            <a:off x="588875" y="265146"/>
            <a:ext cx="7966249" cy="3454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134F5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35"/>
          <p:cNvSpPr txBox="1"/>
          <p:nvPr>
            <p:ph type="title"/>
          </p:nvPr>
        </p:nvSpPr>
        <p:spPr>
          <a:xfrm>
            <a:off x="588875" y="265146"/>
            <a:ext cx="7966249" cy="3454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134F5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3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0"/>
          <p:cNvPicPr preferRelativeResize="0"/>
          <p:nvPr/>
        </p:nvPicPr>
        <p:blipFill rotWithShape="1">
          <a:blip r:embed="rId1">
            <a:alphaModFix/>
          </a:blip>
          <a:srcRect b="0" l="0" r="0" t="0"/>
          <a:stretch/>
        </p:blipFill>
        <p:spPr>
          <a:xfrm>
            <a:off x="8602975" y="66525"/>
            <a:ext cx="348618" cy="357955"/>
          </a:xfrm>
          <a:prstGeom prst="rect">
            <a:avLst/>
          </a:prstGeom>
          <a:noFill/>
          <a:ln>
            <a:noFill/>
          </a:ln>
        </p:spPr>
      </p:pic>
      <p:sp>
        <p:nvSpPr>
          <p:cNvPr id="11" name="Google Shape;11;p30"/>
          <p:cNvSpPr txBox="1"/>
          <p:nvPr>
            <p:ph type="title"/>
          </p:nvPr>
        </p:nvSpPr>
        <p:spPr>
          <a:xfrm>
            <a:off x="588875" y="265146"/>
            <a:ext cx="7966249" cy="3454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100" u="none" cap="none" strike="noStrike">
                <a:solidFill>
                  <a:srgbClr val="134F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0"/>
          <p:cNvSpPr txBox="1"/>
          <p:nvPr>
            <p:ph idx="1" type="body"/>
          </p:nvPr>
        </p:nvSpPr>
        <p:spPr>
          <a:xfrm>
            <a:off x="419209" y="1533626"/>
            <a:ext cx="8305581" cy="11226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3600" u="none" cap="none" strike="noStrike">
                <a:solidFill>
                  <a:srgbClr val="134F5C"/>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title"/>
          </p:nvPr>
        </p:nvSpPr>
        <p:spPr>
          <a:xfrm>
            <a:off x="876300" y="971550"/>
            <a:ext cx="7391400" cy="68993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4400">
                <a:solidFill>
                  <a:srgbClr val="CC0000"/>
                </a:solidFill>
                <a:latin typeface="Arial Black"/>
                <a:ea typeface="Arial Black"/>
                <a:cs typeface="Arial Black"/>
                <a:sym typeface="Arial Black"/>
              </a:rPr>
              <a:t>Capstone Project- 4</a:t>
            </a:r>
            <a:endParaRPr sz="4400">
              <a:latin typeface="Arial Black"/>
              <a:ea typeface="Arial Black"/>
              <a:cs typeface="Arial Black"/>
              <a:sym typeface="Arial Black"/>
            </a:endParaRPr>
          </a:p>
        </p:txBody>
      </p:sp>
      <p:sp>
        <p:nvSpPr>
          <p:cNvPr id="49" name="Google Shape;49;p1"/>
          <p:cNvSpPr txBox="1"/>
          <p:nvPr>
            <p:ph idx="1" type="body"/>
          </p:nvPr>
        </p:nvSpPr>
        <p:spPr>
          <a:xfrm>
            <a:off x="800100" y="1809750"/>
            <a:ext cx="7543799" cy="3154710"/>
          </a:xfrm>
          <a:prstGeom prst="rect">
            <a:avLst/>
          </a:prstGeom>
          <a:noFill/>
          <a:ln>
            <a:noFill/>
          </a:ln>
        </p:spPr>
        <p:txBody>
          <a:bodyPr anchorCtr="0" anchor="t" bIns="0" lIns="0" spcFirstLastPara="1" rIns="0" wrap="square" tIns="12700">
            <a:spAutoFit/>
          </a:bodyPr>
          <a:lstStyle/>
          <a:p>
            <a:pPr indent="-1826895" lvl="0" marL="1839595" marR="5080" rtl="0" algn="just">
              <a:lnSpc>
                <a:spcPct val="100000"/>
              </a:lnSpc>
              <a:spcBef>
                <a:spcPts val="0"/>
              </a:spcBef>
              <a:spcAft>
                <a:spcPts val="0"/>
              </a:spcAft>
              <a:buNone/>
            </a:pPr>
            <a:r>
              <a:rPr lang="en-US" sz="3200">
                <a:latin typeface="Montserrat"/>
                <a:ea typeface="Montserrat"/>
                <a:cs typeface="Montserrat"/>
                <a:sym typeface="Montserrat"/>
              </a:rPr>
              <a:t>Zomato Restaurant Clustering and Sentiment Analysis</a:t>
            </a:r>
            <a:endParaRPr sz="3200">
              <a:latin typeface="Montserrat"/>
              <a:ea typeface="Montserrat"/>
              <a:cs typeface="Montserrat"/>
              <a:sym typeface="Montserrat"/>
            </a:endParaRPr>
          </a:p>
          <a:p>
            <a:pPr indent="-1826895" lvl="0" marL="1839595" marR="5080" rtl="0" algn="ctr">
              <a:lnSpc>
                <a:spcPct val="100000"/>
              </a:lnSpc>
              <a:spcBef>
                <a:spcPts val="100"/>
              </a:spcBef>
              <a:spcAft>
                <a:spcPts val="0"/>
              </a:spcAft>
              <a:buNone/>
            </a:pPr>
            <a:r>
              <a:t/>
            </a:r>
            <a:endParaRPr sz="3200">
              <a:latin typeface="Arial"/>
              <a:ea typeface="Arial"/>
              <a:cs typeface="Arial"/>
              <a:sym typeface="Arial"/>
            </a:endParaRPr>
          </a:p>
          <a:p>
            <a:pPr indent="-1826895" lvl="0" marL="1839595" marR="5080" rtl="0" algn="ctr">
              <a:spcBef>
                <a:spcPts val="100"/>
              </a:spcBef>
              <a:spcAft>
                <a:spcPts val="0"/>
              </a:spcAft>
              <a:buNone/>
            </a:pPr>
            <a:r>
              <a:rPr b="1" lang="en-US" sz="2400">
                <a:solidFill>
                  <a:srgbClr val="134F5C"/>
                </a:solidFill>
                <a:latin typeface="Arial"/>
                <a:ea typeface="Arial"/>
                <a:cs typeface="Arial"/>
                <a:sym typeface="Arial"/>
              </a:rPr>
              <a:t>by-</a:t>
            </a:r>
            <a:endParaRPr/>
          </a:p>
          <a:p>
            <a:pPr indent="-1826895" lvl="0" marL="1839595" marR="5080" rtl="0" algn="ctr">
              <a:spcBef>
                <a:spcPts val="100"/>
              </a:spcBef>
              <a:spcAft>
                <a:spcPts val="0"/>
              </a:spcAft>
              <a:buNone/>
            </a:pPr>
            <a:r>
              <a:t/>
            </a:r>
            <a:endParaRPr b="1" sz="2400">
              <a:solidFill>
                <a:srgbClr val="134F5C"/>
              </a:solidFill>
              <a:latin typeface="Arial"/>
              <a:ea typeface="Arial"/>
              <a:cs typeface="Arial"/>
              <a:sym typeface="Arial"/>
            </a:endParaRPr>
          </a:p>
          <a:p>
            <a:pPr indent="-1826895" lvl="0" marL="1839595" marR="5080" rtl="0" algn="ctr">
              <a:spcBef>
                <a:spcPts val="100"/>
              </a:spcBef>
              <a:spcAft>
                <a:spcPts val="0"/>
              </a:spcAft>
              <a:buNone/>
            </a:pPr>
            <a:r>
              <a:rPr b="1" lang="en-US" sz="2400">
                <a:solidFill>
                  <a:srgbClr val="134F5C"/>
                </a:solidFill>
                <a:latin typeface="Arial"/>
                <a:ea typeface="Arial"/>
                <a:cs typeface="Arial"/>
                <a:sym typeface="Arial"/>
              </a:rPr>
              <a:t>Souvik Bhattacharyya</a:t>
            </a:r>
            <a:endParaRPr sz="2400">
              <a:latin typeface="Arial"/>
              <a:ea typeface="Arial"/>
              <a:cs typeface="Arial"/>
              <a:sym typeface="Arial"/>
            </a:endParaRPr>
          </a:p>
          <a:p>
            <a:pPr indent="-1826895" lvl="0" marL="1839595" marR="5080" rtl="0" algn="l">
              <a:lnSpc>
                <a:spcPct val="100000"/>
              </a:lnSpc>
              <a:spcBef>
                <a:spcPts val="100"/>
              </a:spcBef>
              <a:spcAft>
                <a:spcPts val="0"/>
              </a:spcAft>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3124200" y="285750"/>
            <a:ext cx="4618435"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C00000"/>
                </a:solidFill>
                <a:latin typeface="Arial Black"/>
                <a:ea typeface="Arial Black"/>
                <a:cs typeface="Arial Black"/>
                <a:sym typeface="Arial Black"/>
              </a:rPr>
              <a:t>Costliest Restaurants</a:t>
            </a:r>
            <a:endParaRPr sz="2400">
              <a:solidFill>
                <a:srgbClr val="C00000"/>
              </a:solidFill>
              <a:latin typeface="Arial Black"/>
              <a:ea typeface="Arial Black"/>
              <a:cs typeface="Arial Black"/>
              <a:sym typeface="Arial Black"/>
            </a:endParaRPr>
          </a:p>
        </p:txBody>
      </p:sp>
      <p:pic>
        <p:nvPicPr>
          <p:cNvPr id="108" name="Google Shape;108;p10"/>
          <p:cNvPicPr preferRelativeResize="0"/>
          <p:nvPr/>
        </p:nvPicPr>
        <p:blipFill rotWithShape="1">
          <a:blip r:embed="rId3">
            <a:alphaModFix/>
          </a:blip>
          <a:srcRect b="0" l="0" r="0" t="0"/>
          <a:stretch/>
        </p:blipFill>
        <p:spPr>
          <a:xfrm>
            <a:off x="4094828" y="1123950"/>
            <a:ext cx="4930109" cy="3196795"/>
          </a:xfrm>
          <a:prstGeom prst="rect">
            <a:avLst/>
          </a:prstGeom>
          <a:noFill/>
          <a:ln>
            <a:noFill/>
          </a:ln>
        </p:spPr>
      </p:pic>
      <p:sp>
        <p:nvSpPr>
          <p:cNvPr id="109" name="Google Shape;109;p10"/>
          <p:cNvSpPr txBox="1"/>
          <p:nvPr/>
        </p:nvSpPr>
        <p:spPr>
          <a:xfrm>
            <a:off x="228601" y="1504950"/>
            <a:ext cx="3657600" cy="203132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latin typeface="Arial"/>
                <a:ea typeface="Arial"/>
                <a:cs typeface="Arial"/>
                <a:sym typeface="Arial"/>
              </a:rPr>
              <a:t>Collage is the costliest restaurant whose </a:t>
            </a:r>
            <a:r>
              <a:rPr b="0" i="0" lang="en-US" sz="1800">
                <a:solidFill>
                  <a:srgbClr val="D5D5D5"/>
                </a:solidFill>
                <a:latin typeface="Roboto"/>
                <a:ea typeface="Roboto"/>
                <a:cs typeface="Roboto"/>
                <a:sym typeface="Roboto"/>
              </a:rPr>
              <a:t> </a:t>
            </a:r>
            <a:r>
              <a:rPr b="0" i="0" lang="en-US" sz="1800">
                <a:solidFill>
                  <a:schemeClr val="dk1"/>
                </a:solidFill>
                <a:latin typeface="Arial"/>
                <a:ea typeface="Arial"/>
                <a:cs typeface="Arial"/>
                <a:sym typeface="Arial"/>
              </a:rPr>
              <a:t>Per person estimated Cost of dining is 2800 followed by feast whose estimate costing is 2500 then followed by 10 downing street, Jonathan’s kitchen, cascade, Zega etc.</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1"/>
          <p:cNvPicPr preferRelativeResize="0"/>
          <p:nvPr/>
        </p:nvPicPr>
        <p:blipFill rotWithShape="1">
          <a:blip r:embed="rId3">
            <a:alphaModFix/>
          </a:blip>
          <a:srcRect b="0" l="0" r="0" t="0"/>
          <a:stretch/>
        </p:blipFill>
        <p:spPr>
          <a:xfrm>
            <a:off x="4114800" y="1123950"/>
            <a:ext cx="4613633" cy="3276600"/>
          </a:xfrm>
          <a:prstGeom prst="rect">
            <a:avLst/>
          </a:prstGeom>
          <a:noFill/>
          <a:ln>
            <a:noFill/>
          </a:ln>
        </p:spPr>
      </p:pic>
      <p:sp>
        <p:nvSpPr>
          <p:cNvPr id="115" name="Google Shape;115;p11"/>
          <p:cNvSpPr txBox="1"/>
          <p:nvPr/>
        </p:nvSpPr>
        <p:spPr>
          <a:xfrm>
            <a:off x="2743200" y="209550"/>
            <a:ext cx="3924472"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C00000"/>
                </a:solidFill>
                <a:latin typeface="Arial Black"/>
                <a:ea typeface="Arial Black"/>
                <a:cs typeface="Arial Black"/>
                <a:sym typeface="Arial Black"/>
              </a:rPr>
              <a:t>Cheapest Restaurants</a:t>
            </a:r>
            <a:endParaRPr/>
          </a:p>
        </p:txBody>
      </p:sp>
      <p:sp>
        <p:nvSpPr>
          <p:cNvPr id="116" name="Google Shape;116;p11"/>
          <p:cNvSpPr txBox="1"/>
          <p:nvPr/>
        </p:nvSpPr>
        <p:spPr>
          <a:xfrm>
            <a:off x="228601" y="1504950"/>
            <a:ext cx="3657600"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latin typeface="Arial"/>
                <a:ea typeface="Arial"/>
                <a:cs typeface="Arial"/>
                <a:sym typeface="Arial"/>
              </a:rPr>
              <a:t>Mohammedia Shawarma and Amul is the cheapest restaurant with a dining cost of Rs 150 each followed by KS Bakers, Sweet Basket, Asian Meal Box, Momos Delight, Hunger Maggi Point dining cost Rs 200 for each restaurant.</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nvSpPr>
        <p:spPr>
          <a:xfrm>
            <a:off x="3581400" y="424934"/>
            <a:ext cx="2425664"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C00000"/>
                </a:solidFill>
                <a:latin typeface="Arial Black"/>
                <a:ea typeface="Arial Black"/>
                <a:cs typeface="Arial Black"/>
                <a:sym typeface="Arial Black"/>
              </a:rPr>
              <a:t>CLUSTERING</a:t>
            </a:r>
            <a:endParaRPr/>
          </a:p>
        </p:txBody>
      </p:sp>
      <p:sp>
        <p:nvSpPr>
          <p:cNvPr id="122" name="Google Shape;122;p12"/>
          <p:cNvSpPr txBox="1"/>
          <p:nvPr/>
        </p:nvSpPr>
        <p:spPr>
          <a:xfrm>
            <a:off x="609600" y="1394579"/>
            <a:ext cx="3581400" cy="313932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endParaRPr/>
          </a:p>
        </p:txBody>
      </p:sp>
      <p:pic>
        <p:nvPicPr>
          <p:cNvPr descr="Lightbox" id="123" name="Google Shape;123;p12"/>
          <p:cNvPicPr preferRelativeResize="0"/>
          <p:nvPr/>
        </p:nvPicPr>
        <p:blipFill rotWithShape="1">
          <a:blip r:embed="rId3">
            <a:alphaModFix/>
          </a:blip>
          <a:srcRect b="0" l="0" r="0" t="0"/>
          <a:stretch/>
        </p:blipFill>
        <p:spPr>
          <a:xfrm>
            <a:off x="4343400" y="1581150"/>
            <a:ext cx="4419600"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3">
            <a:alphaModFix/>
          </a:blip>
          <a:srcRect b="0" l="0" r="0" t="0"/>
          <a:stretch/>
        </p:blipFill>
        <p:spPr>
          <a:xfrm>
            <a:off x="4267200" y="1123950"/>
            <a:ext cx="4300538" cy="3446174"/>
          </a:xfrm>
          <a:prstGeom prst="rect">
            <a:avLst/>
          </a:prstGeom>
          <a:noFill/>
          <a:ln>
            <a:noFill/>
          </a:ln>
        </p:spPr>
      </p:pic>
      <p:sp>
        <p:nvSpPr>
          <p:cNvPr id="129" name="Google Shape;129;p13"/>
          <p:cNvSpPr txBox="1"/>
          <p:nvPr/>
        </p:nvSpPr>
        <p:spPr>
          <a:xfrm>
            <a:off x="3225889" y="388710"/>
            <a:ext cx="2534668" cy="4001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C00000"/>
                </a:solidFill>
                <a:latin typeface="Arial Black"/>
                <a:ea typeface="Arial Black"/>
                <a:cs typeface="Arial Black"/>
                <a:sym typeface="Arial Black"/>
              </a:rPr>
              <a:t>ELBOW METHOD</a:t>
            </a:r>
            <a:endParaRPr/>
          </a:p>
        </p:txBody>
      </p:sp>
      <p:sp>
        <p:nvSpPr>
          <p:cNvPr id="130" name="Google Shape;130;p13"/>
          <p:cNvSpPr txBox="1"/>
          <p:nvPr/>
        </p:nvSpPr>
        <p:spPr>
          <a:xfrm>
            <a:off x="415349" y="3638550"/>
            <a:ext cx="3581400" cy="120032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t>We can visualize from the elbow technique that 6 is the optimal cluster number ranging from 1 to 15.</a:t>
            </a:r>
            <a:endParaRPr/>
          </a:p>
        </p:txBody>
      </p:sp>
      <p:sp>
        <p:nvSpPr>
          <p:cNvPr id="131" name="Google Shape;131;p13"/>
          <p:cNvSpPr txBox="1"/>
          <p:nvPr/>
        </p:nvSpPr>
        <p:spPr>
          <a:xfrm>
            <a:off x="415349" y="1276350"/>
            <a:ext cx="3775651"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solidFill>
                  <a:srgbClr val="202124"/>
                </a:solidFill>
                <a:latin typeface="arial"/>
                <a:ea typeface="arial"/>
                <a:cs typeface="arial"/>
                <a:sym typeface="arial"/>
              </a:rPr>
              <a:t>T</a:t>
            </a:r>
            <a:r>
              <a:rPr i="0" lang="en-US" sz="1800">
                <a:solidFill>
                  <a:srgbClr val="202124"/>
                </a:solidFill>
                <a:latin typeface="arial"/>
                <a:ea typeface="arial"/>
                <a:cs typeface="arial"/>
                <a:sym typeface="arial"/>
              </a:rPr>
              <a:t>he elbow method is a heuristic used in determining the number of clusters in a data set. The method consists of plotting the explained variation as a function of the number of clusters and picking the elbow of the curve as the number of clusters to use.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b="0" l="0" r="0" t="0"/>
          <a:stretch/>
        </p:blipFill>
        <p:spPr>
          <a:xfrm>
            <a:off x="4648200" y="811744"/>
            <a:ext cx="4222595" cy="3520012"/>
          </a:xfrm>
          <a:prstGeom prst="rect">
            <a:avLst/>
          </a:prstGeom>
          <a:noFill/>
          <a:ln>
            <a:noFill/>
          </a:ln>
        </p:spPr>
      </p:pic>
      <p:sp>
        <p:nvSpPr>
          <p:cNvPr id="138" name="Google Shape;138;p14"/>
          <p:cNvSpPr txBox="1"/>
          <p:nvPr/>
        </p:nvSpPr>
        <p:spPr>
          <a:xfrm>
            <a:off x="0" y="1123950"/>
            <a:ext cx="4343400" cy="249299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Parameter: {'n_clusters': 2} Score 0.40623160975233424 Parameter: {'n_clusters': 3} Score 0.45099097721261666 Parameter: {'n_clusters': 4} Score 0.48798223363760623 Parameter: {'n_clusters': 5} Score 0.5220060131865882 Parameter: {'n_clusters': 6} Score 0.5374837049173882 Parameter: {'n_clusters': 7} Score 0.5350758343699564 Parameter: {'n_clusters': 8} Score 0.5061123368975379 Parameter: {'n_clusters': 9} Score 0.5254206014213741 Parameter: {'n_clusters': 10} Score 0.5385741276396574 </a:t>
            </a:r>
            <a:r>
              <a:rPr b="1" lang="en-US" sz="1200">
                <a:solidFill>
                  <a:schemeClr val="dk1"/>
                </a:solidFill>
                <a:latin typeface="Arial"/>
                <a:ea typeface="Arial"/>
                <a:cs typeface="Arial"/>
                <a:sym typeface="Arial"/>
              </a:rPr>
              <a:t>Parameter: {'n_clusters': 11} Score 0.5408715582633872 </a:t>
            </a:r>
            <a:r>
              <a:rPr lang="en-US" sz="1200">
                <a:solidFill>
                  <a:schemeClr val="dk1"/>
                </a:solidFill>
                <a:latin typeface="Arial"/>
                <a:ea typeface="Arial"/>
                <a:cs typeface="Arial"/>
                <a:sym typeface="Arial"/>
              </a:rPr>
              <a:t>Parameter: {'n_clusters': 12} Score 0.5359250365286276 Parameter: {'n_clusters': 13} Score 0.537618545043967 Parameter: {'n_clusters': 14} Score 0.4864873452933332</a:t>
            </a:r>
            <a:endParaRPr/>
          </a:p>
        </p:txBody>
      </p:sp>
      <p:sp>
        <p:nvSpPr>
          <p:cNvPr id="139" name="Google Shape;139;p14"/>
          <p:cNvSpPr txBox="1"/>
          <p:nvPr>
            <p:ph type="title"/>
          </p:nvPr>
        </p:nvSpPr>
        <p:spPr>
          <a:xfrm>
            <a:off x="2971800" y="303530"/>
            <a:ext cx="358140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C00000"/>
                </a:solidFill>
                <a:latin typeface="Arial Black"/>
                <a:ea typeface="Arial Black"/>
                <a:cs typeface="Arial Black"/>
                <a:sym typeface="Arial Black"/>
              </a:rPr>
              <a:t>SILHOUETTE SCORE</a:t>
            </a:r>
            <a:endParaRPr sz="2400">
              <a:solidFill>
                <a:srgbClr val="C00000"/>
              </a:solidFill>
              <a:latin typeface="Arial Black"/>
              <a:ea typeface="Arial Black"/>
              <a:cs typeface="Arial Black"/>
              <a:sym typeface="Arial Black"/>
            </a:endParaRPr>
          </a:p>
        </p:txBody>
      </p:sp>
      <p:sp>
        <p:nvSpPr>
          <p:cNvPr id="140" name="Google Shape;140;p14"/>
          <p:cNvSpPr txBox="1"/>
          <p:nvPr/>
        </p:nvSpPr>
        <p:spPr>
          <a:xfrm>
            <a:off x="381000" y="4400550"/>
            <a:ext cx="8763000" cy="55399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1400">
                <a:solidFill>
                  <a:srgbClr val="0F243E"/>
                </a:solidFill>
                <a:latin typeface="Arial"/>
                <a:ea typeface="Arial"/>
                <a:cs typeface="Arial"/>
                <a:sym typeface="Arial"/>
              </a:rPr>
              <a:t>We have used Silhouette Score to find the best cluster for the data set.</a:t>
            </a:r>
            <a:endParaRPr/>
          </a:p>
          <a:p>
            <a:pPr indent="0" lvl="0" marL="0" rtl="0" algn="just">
              <a:spcBef>
                <a:spcPts val="0"/>
              </a:spcBef>
              <a:spcAft>
                <a:spcPts val="0"/>
              </a:spcAft>
              <a:buNone/>
            </a:pPr>
            <a:r>
              <a:rPr b="1" lang="en-US" sz="1400">
                <a:solidFill>
                  <a:srgbClr val="0F243E"/>
                </a:solidFill>
                <a:latin typeface="Arial"/>
                <a:ea typeface="Arial"/>
                <a:cs typeface="Arial"/>
                <a:sym typeface="Arial"/>
              </a:rPr>
              <a:t>We found that n_cluster:11 has the best score so we will implement 11 clustering in the dataset</a:t>
            </a:r>
            <a:r>
              <a:rPr lang="en-US" sz="1600">
                <a:solidFill>
                  <a:srgbClr val="0F243E"/>
                </a:solidFil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2171100" y="207175"/>
            <a:ext cx="48018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400">
                <a:solidFill>
                  <a:srgbClr val="C00000"/>
                </a:solidFill>
                <a:latin typeface="Arial Black"/>
                <a:ea typeface="Arial Black"/>
                <a:cs typeface="Arial Black"/>
                <a:sym typeface="Arial Black"/>
              </a:rPr>
              <a:t>Restaurant Clustering</a:t>
            </a:r>
            <a:endParaRPr/>
          </a:p>
        </p:txBody>
      </p:sp>
      <p:sp>
        <p:nvSpPr>
          <p:cNvPr id="146" name="Google Shape;146;p15"/>
          <p:cNvSpPr txBox="1"/>
          <p:nvPr/>
        </p:nvSpPr>
        <p:spPr>
          <a:xfrm>
            <a:off x="1066800" y="2114550"/>
            <a:ext cx="184731"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147" name="Google Shape;147;p15"/>
          <p:cNvSpPr txBox="1"/>
          <p:nvPr/>
        </p:nvSpPr>
        <p:spPr>
          <a:xfrm>
            <a:off x="1257300" y="4447169"/>
            <a:ext cx="7086600" cy="769441"/>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1600">
                <a:solidFill>
                  <a:srgbClr val="0F243E"/>
                </a:solidFill>
                <a:latin typeface="Arial"/>
                <a:ea typeface="Arial"/>
                <a:cs typeface="Arial"/>
                <a:sym typeface="Arial"/>
              </a:rPr>
              <a:t>We have visualized the clusters in a scatter plot with different colors for cost vs average ratings.</a:t>
            </a:r>
            <a:endParaRPr/>
          </a:p>
          <a:p>
            <a:pPr indent="0" lvl="0" marL="0" rtl="0" algn="ctr">
              <a:spcBef>
                <a:spcPts val="0"/>
              </a:spcBef>
              <a:spcAft>
                <a:spcPts val="0"/>
              </a:spcAft>
              <a:buNone/>
            </a:pPr>
            <a:r>
              <a:t/>
            </a:r>
            <a:endParaRPr b="1" sz="1200">
              <a:solidFill>
                <a:schemeClr val="dk1"/>
              </a:solidFill>
              <a:latin typeface="Arial"/>
              <a:ea typeface="Arial"/>
              <a:cs typeface="Arial"/>
              <a:sym typeface="Arial"/>
            </a:endParaRPr>
          </a:p>
        </p:txBody>
      </p:sp>
      <p:pic>
        <p:nvPicPr>
          <p:cNvPr id="148" name="Google Shape;148;p15"/>
          <p:cNvPicPr preferRelativeResize="0"/>
          <p:nvPr/>
        </p:nvPicPr>
        <p:blipFill rotWithShape="1">
          <a:blip r:embed="rId3">
            <a:alphaModFix/>
          </a:blip>
          <a:srcRect b="0" l="0" r="0" t="0"/>
          <a:stretch/>
        </p:blipFill>
        <p:spPr>
          <a:xfrm>
            <a:off x="1752600" y="770790"/>
            <a:ext cx="5638800" cy="36019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nvSpPr>
        <p:spPr>
          <a:xfrm>
            <a:off x="409575" y="895350"/>
            <a:ext cx="4543425" cy="1200329"/>
          </a:xfrm>
          <a:prstGeom prst="rect">
            <a:avLst/>
          </a:prstGeom>
          <a:noFill/>
          <a:ln>
            <a:noFill/>
          </a:ln>
        </p:spPr>
        <p:txBody>
          <a:bodyPr anchorCtr="0" anchor="t" bIns="45700" lIns="91425" spcFirstLastPara="1" rIns="91425" wrap="square" tIns="45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1:</a:t>
            </a:r>
            <a:endParaRPr sz="1800">
              <a:solidFill>
                <a:srgbClr val="0F243E"/>
              </a:solidFill>
              <a:latin typeface="Arial"/>
              <a:ea typeface="Arial"/>
              <a:cs typeface="Arial"/>
              <a:sym typeface="Arial"/>
            </a:endParaRPr>
          </a:p>
          <a:p>
            <a:pPr indent="0" lvl="0" marL="12700" marR="913130" rtl="0" algn="l">
              <a:lnSpc>
                <a:spcPct val="100000"/>
              </a:lnSpc>
              <a:spcBef>
                <a:spcPts val="0"/>
              </a:spcBef>
              <a:spcAft>
                <a:spcPts val="0"/>
              </a:spcAft>
              <a:buNone/>
            </a:pPr>
            <a:r>
              <a:rPr lang="en-US" sz="1800">
                <a:latin typeface="Arial"/>
                <a:ea typeface="Arial"/>
                <a:cs typeface="Arial"/>
                <a:sym typeface="Arial"/>
              </a:rPr>
              <a:t>Average  Rating: 3.84</a:t>
            </a:r>
            <a:endParaRPr sz="1800">
              <a:latin typeface="Arial"/>
              <a:ea typeface="Arial"/>
              <a:cs typeface="Arial"/>
              <a:sym typeface="Arial"/>
            </a:endParaRPr>
          </a:p>
          <a:p>
            <a:pPr indent="0" lvl="0" marL="12700" marR="1831339" rtl="0" algn="l">
              <a:lnSpc>
                <a:spcPct val="100000"/>
              </a:lnSpc>
              <a:spcBef>
                <a:spcPts val="0"/>
              </a:spcBef>
              <a:spcAft>
                <a:spcPts val="0"/>
              </a:spcAft>
              <a:buNone/>
            </a:pPr>
            <a:r>
              <a:rPr lang="en-US" sz="1800">
                <a:latin typeface="Arial"/>
                <a:ea typeface="Arial"/>
                <a:cs typeface="Arial"/>
                <a:sym typeface="Arial"/>
              </a:rPr>
              <a:t>Average Cost: 1125</a:t>
            </a:r>
            <a:endParaRPr/>
          </a:p>
          <a:p>
            <a:pPr indent="0" lvl="0" marL="12700" marR="1831339" rtl="0" algn="l">
              <a:lnSpc>
                <a:spcPct val="100000"/>
              </a:lnSpc>
              <a:spcBef>
                <a:spcPts val="0"/>
              </a:spcBef>
              <a:spcAft>
                <a:spcPts val="0"/>
              </a:spcAft>
              <a:buNone/>
            </a:pPr>
            <a:r>
              <a:rPr lang="en-US" sz="1800">
                <a:latin typeface="Arial"/>
                <a:ea typeface="Arial"/>
                <a:cs typeface="Arial"/>
                <a:sym typeface="Arial"/>
              </a:rPr>
              <a:t>Total hotels : 6</a:t>
            </a:r>
            <a:endParaRPr/>
          </a:p>
        </p:txBody>
      </p:sp>
      <p:pic>
        <p:nvPicPr>
          <p:cNvPr id="154" name="Google Shape;154;p16"/>
          <p:cNvPicPr preferRelativeResize="0"/>
          <p:nvPr/>
        </p:nvPicPr>
        <p:blipFill rotWithShape="1">
          <a:blip r:embed="rId3">
            <a:alphaModFix/>
          </a:blip>
          <a:srcRect b="0" l="0" r="0" t="0"/>
          <a:stretch/>
        </p:blipFill>
        <p:spPr>
          <a:xfrm>
            <a:off x="3048000" y="666750"/>
            <a:ext cx="5686425" cy="42178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304800" y="895350"/>
            <a:ext cx="3581400" cy="1477328"/>
          </a:xfrm>
          <a:prstGeom prst="rect">
            <a:avLst/>
          </a:prstGeom>
          <a:noFill/>
          <a:ln>
            <a:noFill/>
          </a:ln>
        </p:spPr>
        <p:txBody>
          <a:bodyPr anchorCtr="0" anchor="t" bIns="45700" lIns="91425" spcFirstLastPara="1" rIns="91425" wrap="square" tIns="45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2:</a:t>
            </a:r>
            <a:endParaRPr b="1"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3.73</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900 INR</a:t>
            </a:r>
            <a:endParaRPr/>
          </a:p>
          <a:p>
            <a:pPr indent="0" lvl="0" marL="12700" rtl="0" algn="l">
              <a:spcBef>
                <a:spcPts val="0"/>
              </a:spcBef>
              <a:spcAft>
                <a:spcPts val="0"/>
              </a:spcAft>
              <a:buNone/>
            </a:pPr>
            <a:r>
              <a:rPr lang="en-US" sz="1800">
                <a:latin typeface="Arial"/>
                <a:ea typeface="Arial"/>
                <a:cs typeface="Arial"/>
                <a:sym typeface="Arial"/>
              </a:rPr>
              <a:t>Total hotels : 13</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60" name="Google Shape;160;p17"/>
          <p:cNvPicPr preferRelativeResize="0"/>
          <p:nvPr/>
        </p:nvPicPr>
        <p:blipFill rotWithShape="1">
          <a:blip r:embed="rId3">
            <a:alphaModFix/>
          </a:blip>
          <a:srcRect b="0" l="0" r="0" t="0"/>
          <a:stretch/>
        </p:blipFill>
        <p:spPr>
          <a:xfrm>
            <a:off x="3276600" y="590550"/>
            <a:ext cx="5683648" cy="4215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381000" y="819150"/>
            <a:ext cx="3545840"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3:</a:t>
            </a:r>
            <a:endParaRPr b="1"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3.13</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666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12</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66" name="Google Shape;166;p18"/>
          <p:cNvPicPr preferRelativeResize="0"/>
          <p:nvPr/>
        </p:nvPicPr>
        <p:blipFill rotWithShape="1">
          <a:blip r:embed="rId3">
            <a:alphaModFix/>
          </a:blip>
          <a:srcRect b="0" l="0" r="0" t="0"/>
          <a:stretch/>
        </p:blipFill>
        <p:spPr>
          <a:xfrm>
            <a:off x="2644292" y="447423"/>
            <a:ext cx="6343650" cy="470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304800" y="819150"/>
            <a:ext cx="3357879"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4:</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3.31</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734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16</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72" name="Google Shape;172;p19"/>
          <p:cNvPicPr preferRelativeResize="0"/>
          <p:nvPr/>
        </p:nvPicPr>
        <p:blipFill rotWithShape="1">
          <a:blip r:embed="rId3">
            <a:alphaModFix/>
          </a:blip>
          <a:srcRect b="0" l="0" r="0" t="0"/>
          <a:stretch/>
        </p:blipFill>
        <p:spPr>
          <a:xfrm>
            <a:off x="2800350" y="438150"/>
            <a:ext cx="6343650" cy="470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2971801" y="255719"/>
            <a:ext cx="2420302"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CC0000"/>
                </a:solidFill>
                <a:latin typeface="Arial Black"/>
                <a:ea typeface="Arial Black"/>
                <a:cs typeface="Arial Black"/>
                <a:sym typeface="Arial Black"/>
              </a:rPr>
              <a:t>Contents</a:t>
            </a:r>
            <a:endParaRPr sz="3000">
              <a:latin typeface="Arial Black"/>
              <a:ea typeface="Arial Black"/>
              <a:cs typeface="Arial Black"/>
              <a:sym typeface="Arial Black"/>
            </a:endParaRPr>
          </a:p>
        </p:txBody>
      </p:sp>
      <p:sp>
        <p:nvSpPr>
          <p:cNvPr id="55" name="Google Shape;55;p2"/>
          <p:cNvSpPr txBox="1"/>
          <p:nvPr/>
        </p:nvSpPr>
        <p:spPr>
          <a:xfrm>
            <a:off x="762000" y="895350"/>
            <a:ext cx="5288280" cy="416780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Abstract</a:t>
            </a:r>
            <a:endParaRPr sz="1800">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Data Summary</a:t>
            </a:r>
            <a:endParaRPr b="1" sz="1800">
              <a:solidFill>
                <a:srgbClr val="134F5C"/>
              </a:solidFill>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Basic Exploration</a:t>
            </a:r>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Pre Processing Data</a:t>
            </a:r>
            <a:endParaRPr sz="1800">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Exploratory Data Analysis</a:t>
            </a:r>
            <a:endParaRPr b="1" sz="1800">
              <a:solidFill>
                <a:srgbClr val="134F5C"/>
              </a:solidFill>
              <a:latin typeface="Arial"/>
              <a:ea typeface="Arial"/>
              <a:cs typeface="Arial"/>
              <a:sym typeface="Arial"/>
            </a:endParaRPr>
          </a:p>
          <a:p>
            <a:pPr indent="-285750" lvl="0" marL="298450" rtl="0" algn="l">
              <a:lnSpc>
                <a:spcPct val="100000"/>
              </a:lnSpc>
              <a:spcBef>
                <a:spcPts val="0"/>
              </a:spcBef>
              <a:spcAft>
                <a:spcPts val="0"/>
              </a:spcAft>
              <a:buClr>
                <a:srgbClr val="134F5C"/>
              </a:buClr>
              <a:buSzPts val="1800"/>
              <a:buFont typeface="Arial"/>
              <a:buChar char="•"/>
            </a:pPr>
            <a:r>
              <a:rPr b="1" lang="en-US" sz="1800">
                <a:solidFill>
                  <a:srgbClr val="134F5C"/>
                </a:solidFill>
                <a:latin typeface="Arial"/>
                <a:ea typeface="Arial"/>
                <a:cs typeface="Arial"/>
                <a:sym typeface="Arial"/>
              </a:rPr>
              <a:t>Top Rating Restaurants in the City</a:t>
            </a:r>
            <a:endParaRPr/>
          </a:p>
          <a:p>
            <a:pPr indent="-285750" lvl="0" marL="298450" rtl="0" algn="l">
              <a:lnSpc>
                <a:spcPct val="100000"/>
              </a:lnSpc>
              <a:spcBef>
                <a:spcPts val="0"/>
              </a:spcBef>
              <a:spcAft>
                <a:spcPts val="0"/>
              </a:spcAft>
              <a:buClr>
                <a:srgbClr val="134F5C"/>
              </a:buClr>
              <a:buSzPts val="1800"/>
              <a:buFont typeface="Arial"/>
              <a:buChar char="•"/>
            </a:pPr>
            <a:r>
              <a:rPr b="1" lang="en-US" sz="1800">
                <a:solidFill>
                  <a:srgbClr val="134F5C"/>
                </a:solidFill>
                <a:latin typeface="Arial"/>
                <a:ea typeface="Arial"/>
                <a:cs typeface="Arial"/>
                <a:sym typeface="Arial"/>
              </a:rPr>
              <a:t>The Most Popular Cuisines in Hyderabad</a:t>
            </a:r>
            <a:endParaRPr sz="1800">
              <a:latin typeface="Arial"/>
              <a:ea typeface="Arial"/>
              <a:cs typeface="Arial"/>
              <a:sym typeface="Arial"/>
            </a:endParaRPr>
          </a:p>
          <a:p>
            <a:pPr indent="-285750" lvl="0" marL="298450" rtl="0" algn="l">
              <a:lnSpc>
                <a:spcPct val="100000"/>
              </a:lnSpc>
              <a:spcBef>
                <a:spcPts val="0"/>
              </a:spcBef>
              <a:spcAft>
                <a:spcPts val="0"/>
              </a:spcAft>
              <a:buClr>
                <a:srgbClr val="134F5C"/>
              </a:buClr>
              <a:buSzPts val="1800"/>
              <a:buFont typeface="Arial"/>
              <a:buChar char="•"/>
            </a:pPr>
            <a:r>
              <a:rPr b="1" lang="en-US" sz="1800">
                <a:solidFill>
                  <a:srgbClr val="134F5C"/>
                </a:solidFill>
                <a:latin typeface="Arial"/>
                <a:ea typeface="Arial"/>
                <a:cs typeface="Arial"/>
                <a:sym typeface="Arial"/>
              </a:rPr>
              <a:t>Costliest Restaurants</a:t>
            </a:r>
            <a:endParaRPr/>
          </a:p>
          <a:p>
            <a:pPr indent="-285750" lvl="0" marL="298450" rtl="0" algn="l">
              <a:lnSpc>
                <a:spcPct val="100000"/>
              </a:lnSpc>
              <a:spcBef>
                <a:spcPts val="0"/>
              </a:spcBef>
              <a:spcAft>
                <a:spcPts val="0"/>
              </a:spcAft>
              <a:buClr>
                <a:srgbClr val="134F5C"/>
              </a:buClr>
              <a:buSzPts val="1800"/>
              <a:buFont typeface="Arial"/>
              <a:buChar char="•"/>
            </a:pPr>
            <a:r>
              <a:rPr b="1" lang="en-US" sz="1800">
                <a:solidFill>
                  <a:srgbClr val="134F5C"/>
                </a:solidFill>
                <a:latin typeface="Arial"/>
                <a:ea typeface="Arial"/>
                <a:cs typeface="Arial"/>
                <a:sym typeface="Arial"/>
              </a:rPr>
              <a:t>Cheapest Restaurants</a:t>
            </a:r>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Clustering</a:t>
            </a:r>
            <a:endParaRPr b="1" sz="1800">
              <a:solidFill>
                <a:srgbClr val="134F5C"/>
              </a:solidFill>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Elbow Method</a:t>
            </a:r>
            <a:endParaRPr sz="1800">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Silhouette Score</a:t>
            </a:r>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Restaurant Clustering</a:t>
            </a:r>
            <a:endParaRPr b="1" sz="1800">
              <a:solidFill>
                <a:srgbClr val="134F5C"/>
              </a:solidFill>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Sentiment Analysis</a:t>
            </a:r>
            <a:endParaRPr sz="1800">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134F5C"/>
                </a:solidFill>
                <a:latin typeface="Arial"/>
                <a:ea typeface="Arial"/>
                <a:cs typeface="Arial"/>
                <a:sym typeface="Arial"/>
              </a:rPr>
              <a:t>Conclusion</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457200" y="819150"/>
            <a:ext cx="2883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Custer 5:</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4.02</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1640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5</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78" name="Google Shape;178;p20"/>
          <p:cNvPicPr preferRelativeResize="0"/>
          <p:nvPr/>
        </p:nvPicPr>
        <p:blipFill rotWithShape="1">
          <a:blip r:embed="rId3">
            <a:alphaModFix/>
          </a:blip>
          <a:srcRect b="0" l="0" r="0" t="0"/>
          <a:stretch/>
        </p:blipFill>
        <p:spPr>
          <a:xfrm>
            <a:off x="2946294" y="452926"/>
            <a:ext cx="5835756" cy="4328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304800" y="971550"/>
            <a:ext cx="2883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6:</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3.17</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489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28</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84" name="Google Shape;184;p21"/>
          <p:cNvPicPr preferRelativeResize="0"/>
          <p:nvPr/>
        </p:nvPicPr>
        <p:blipFill rotWithShape="1">
          <a:blip r:embed="rId3">
            <a:alphaModFix/>
          </a:blip>
          <a:srcRect b="0" l="0" r="0" t="0"/>
          <a:stretch/>
        </p:blipFill>
        <p:spPr>
          <a:xfrm>
            <a:off x="2971800" y="590550"/>
            <a:ext cx="5686425" cy="42178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381000" y="819150"/>
            <a:ext cx="2883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7:</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 Average Rating: 2.52</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1112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4</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90" name="Google Shape;190;p22"/>
          <p:cNvPicPr preferRelativeResize="0"/>
          <p:nvPr/>
        </p:nvPicPr>
        <p:blipFill rotWithShape="1">
          <a:blip r:embed="rId3">
            <a:alphaModFix/>
          </a:blip>
          <a:srcRect b="0" l="0" r="0" t="0"/>
          <a:stretch/>
        </p:blipFill>
        <p:spPr>
          <a:xfrm>
            <a:off x="3009206" y="514350"/>
            <a:ext cx="5829994" cy="432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304800" y="819150"/>
            <a:ext cx="2883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8:</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3.73</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1208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6</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196" name="Google Shape;196;p23"/>
          <p:cNvPicPr preferRelativeResize="0"/>
          <p:nvPr/>
        </p:nvPicPr>
        <p:blipFill rotWithShape="1">
          <a:blip r:embed="rId3">
            <a:alphaModFix/>
          </a:blip>
          <a:srcRect b="0" l="0" r="0" t="0"/>
          <a:stretch/>
        </p:blipFill>
        <p:spPr>
          <a:xfrm>
            <a:off x="2743200" y="514350"/>
            <a:ext cx="5838825" cy="433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452205" y="819150"/>
            <a:ext cx="2883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9:</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3.87</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2000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2</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202" name="Google Shape;202;p24"/>
          <p:cNvPicPr preferRelativeResize="0"/>
          <p:nvPr/>
        </p:nvPicPr>
        <p:blipFill rotWithShape="1">
          <a:blip r:embed="rId3">
            <a:alphaModFix/>
          </a:blip>
          <a:srcRect b="0" l="0" r="0" t="0"/>
          <a:stretch/>
        </p:blipFill>
        <p:spPr>
          <a:xfrm>
            <a:off x="3048000" y="666750"/>
            <a:ext cx="5643795" cy="4186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nvSpPr>
        <p:spPr>
          <a:xfrm>
            <a:off x="457200" y="819150"/>
            <a:ext cx="2502535" cy="13978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10:</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3.83</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Cost:1275INR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8</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800">
              <a:latin typeface="Arial"/>
              <a:ea typeface="Arial"/>
              <a:cs typeface="Arial"/>
              <a:sym typeface="Arial"/>
            </a:endParaRPr>
          </a:p>
        </p:txBody>
      </p:sp>
      <p:pic>
        <p:nvPicPr>
          <p:cNvPr id="208" name="Google Shape;208;p25"/>
          <p:cNvPicPr preferRelativeResize="0"/>
          <p:nvPr/>
        </p:nvPicPr>
        <p:blipFill rotWithShape="1">
          <a:blip r:embed="rId3">
            <a:alphaModFix/>
          </a:blip>
          <a:srcRect b="0" l="0" r="0" t="0"/>
          <a:stretch/>
        </p:blipFill>
        <p:spPr>
          <a:xfrm>
            <a:off x="3117414" y="666750"/>
            <a:ext cx="5312212" cy="39402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533400" y="895350"/>
            <a:ext cx="2883535" cy="132087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0F243E"/>
                </a:solidFill>
                <a:latin typeface="Arial"/>
                <a:ea typeface="Arial"/>
                <a:cs typeface="Arial"/>
                <a:sym typeface="Arial"/>
              </a:rPr>
              <a:t>Cluster 11:</a:t>
            </a:r>
            <a:endParaRPr sz="1800">
              <a:solidFill>
                <a:srgbClr val="0F243E"/>
              </a:solidFill>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Rating: 3.62</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Average Cost: 887 INR</a:t>
            </a:r>
            <a:endParaRPr sz="1800">
              <a:latin typeface="Arial"/>
              <a:ea typeface="Arial"/>
              <a:cs typeface="Arial"/>
              <a:sym typeface="Arial"/>
            </a:endParaRPr>
          </a:p>
          <a:p>
            <a:pPr indent="0" lvl="0" marL="12700" rtl="0" algn="l">
              <a:spcBef>
                <a:spcPts val="0"/>
              </a:spcBef>
              <a:spcAft>
                <a:spcPts val="0"/>
              </a:spcAft>
              <a:buNone/>
            </a:pPr>
            <a:r>
              <a:rPr lang="en-US" sz="1800">
                <a:latin typeface="Arial"/>
                <a:ea typeface="Arial"/>
                <a:cs typeface="Arial"/>
                <a:sym typeface="Arial"/>
              </a:rPr>
              <a:t>Total hotels : 4</a:t>
            </a:r>
            <a:endParaRPr sz="1800">
              <a:latin typeface="Arial"/>
              <a:ea typeface="Arial"/>
              <a:cs typeface="Arial"/>
              <a:sym typeface="Arial"/>
            </a:endParaRPr>
          </a:p>
          <a:p>
            <a:pPr indent="0" lvl="0" marL="12700" rtl="0" algn="l">
              <a:lnSpc>
                <a:spcPct val="100000"/>
              </a:lnSpc>
              <a:spcBef>
                <a:spcPts val="0"/>
              </a:spcBef>
              <a:spcAft>
                <a:spcPts val="0"/>
              </a:spcAft>
              <a:buNone/>
            </a:pPr>
            <a:r>
              <a:t/>
            </a:r>
            <a:endParaRPr sz="1300">
              <a:latin typeface="Arial"/>
              <a:ea typeface="Arial"/>
              <a:cs typeface="Arial"/>
              <a:sym typeface="Arial"/>
            </a:endParaRPr>
          </a:p>
        </p:txBody>
      </p:sp>
      <p:pic>
        <p:nvPicPr>
          <p:cNvPr id="214" name="Google Shape;214;p26"/>
          <p:cNvPicPr preferRelativeResize="0"/>
          <p:nvPr/>
        </p:nvPicPr>
        <p:blipFill rotWithShape="1">
          <a:blip r:embed="rId3">
            <a:alphaModFix/>
          </a:blip>
          <a:srcRect b="0" l="0" r="0" t="0"/>
          <a:stretch/>
        </p:blipFill>
        <p:spPr>
          <a:xfrm>
            <a:off x="3124200" y="666750"/>
            <a:ext cx="5431911" cy="4029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489749" y="153881"/>
            <a:ext cx="3396451" cy="3359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C00000"/>
                </a:solidFill>
                <a:latin typeface="Arial Black"/>
                <a:ea typeface="Arial Black"/>
                <a:cs typeface="Arial Black"/>
                <a:sym typeface="Arial Black"/>
              </a:rPr>
              <a:t>Sentiment Analysis:</a:t>
            </a:r>
            <a:endParaRPr/>
          </a:p>
        </p:txBody>
      </p:sp>
      <p:sp>
        <p:nvSpPr>
          <p:cNvPr id="220" name="Google Shape;220;p27"/>
          <p:cNvSpPr txBox="1"/>
          <p:nvPr/>
        </p:nvSpPr>
        <p:spPr>
          <a:xfrm>
            <a:off x="328336" y="3105150"/>
            <a:ext cx="8487327" cy="1636345"/>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450">
              <a:solidFill>
                <a:srgbClr val="0F243E"/>
              </a:solidFill>
              <a:latin typeface="Arial"/>
              <a:ea typeface="Arial"/>
              <a:cs typeface="Arial"/>
              <a:sym typeface="Arial"/>
            </a:endParaRPr>
          </a:p>
          <a:p>
            <a:pPr indent="-285750" lvl="0" marL="427355" marR="315595" rtl="0" algn="just">
              <a:lnSpc>
                <a:spcPct val="100000"/>
              </a:lnSpc>
              <a:spcBef>
                <a:spcPts val="0"/>
              </a:spcBef>
              <a:spcAft>
                <a:spcPts val="0"/>
              </a:spcAft>
              <a:buClr>
                <a:srgbClr val="0F243E"/>
              </a:buClr>
              <a:buSzPts val="1300"/>
              <a:buFont typeface="Arial"/>
              <a:buChar char="•"/>
            </a:pPr>
            <a:r>
              <a:rPr lang="en-US" sz="1300">
                <a:solidFill>
                  <a:srgbClr val="0F243E"/>
                </a:solidFill>
                <a:latin typeface="Arial"/>
                <a:ea typeface="Arial"/>
                <a:cs typeface="Arial"/>
                <a:sym typeface="Arial"/>
              </a:rPr>
              <a:t>In the business problem, predicting the negative sentiments correctly is really important but is more important for the models to reduce the number of false positives.</a:t>
            </a:r>
            <a:endParaRPr sz="1350">
              <a:solidFill>
                <a:srgbClr val="0F243E"/>
              </a:solidFill>
              <a:latin typeface="Arial"/>
              <a:ea typeface="Arial"/>
              <a:cs typeface="Arial"/>
              <a:sym typeface="Arial"/>
            </a:endParaRPr>
          </a:p>
          <a:p>
            <a:pPr indent="-285750" lvl="0" marL="427355" marR="30480" rtl="0" algn="just">
              <a:lnSpc>
                <a:spcPct val="100000"/>
              </a:lnSpc>
              <a:spcBef>
                <a:spcPts val="5"/>
              </a:spcBef>
              <a:spcAft>
                <a:spcPts val="0"/>
              </a:spcAft>
              <a:buClr>
                <a:srgbClr val="0F243E"/>
              </a:buClr>
              <a:buSzPts val="1300"/>
              <a:buFont typeface="Arial"/>
              <a:buChar char="•"/>
            </a:pPr>
            <a:r>
              <a:rPr lang="en-US" sz="1300">
                <a:solidFill>
                  <a:srgbClr val="0F243E"/>
                </a:solidFill>
                <a:latin typeface="Arial"/>
                <a:ea typeface="Arial"/>
                <a:cs typeface="Arial"/>
                <a:sym typeface="Arial"/>
              </a:rPr>
              <a:t>False positives indicate that the reviews were actually negative but they were categorized as positive and this will lead to missing a complaint to work on.</a:t>
            </a:r>
            <a:endParaRPr sz="1350">
              <a:solidFill>
                <a:srgbClr val="0F243E"/>
              </a:solidFill>
              <a:latin typeface="Arial"/>
              <a:ea typeface="Arial"/>
              <a:cs typeface="Arial"/>
              <a:sym typeface="Arial"/>
            </a:endParaRPr>
          </a:p>
          <a:p>
            <a:pPr indent="-285750" lvl="0" marL="427355" marR="5080" rtl="0" algn="just">
              <a:lnSpc>
                <a:spcPct val="100000"/>
              </a:lnSpc>
              <a:spcBef>
                <a:spcPts val="0"/>
              </a:spcBef>
              <a:spcAft>
                <a:spcPts val="0"/>
              </a:spcAft>
              <a:buClr>
                <a:srgbClr val="0F243E"/>
              </a:buClr>
              <a:buSzPts val="1300"/>
              <a:buFont typeface="Arial"/>
              <a:buChar char="•"/>
            </a:pPr>
            <a:r>
              <a:rPr lang="en-US" sz="1300">
                <a:solidFill>
                  <a:srgbClr val="0F243E"/>
                </a:solidFill>
                <a:latin typeface="Arial"/>
                <a:ea typeface="Arial"/>
                <a:cs typeface="Arial"/>
                <a:sym typeface="Arial"/>
              </a:rPr>
              <a:t>Even though the number of false negatives is higher in the case of Logistic Regression than in Random Forest, it is performing better in terms of reducing False positives. This indicates that Logistic Regression is penalizing False positives more just as we want.</a:t>
            </a:r>
            <a:endParaRPr sz="1300">
              <a:solidFill>
                <a:srgbClr val="0F243E"/>
              </a:solidFill>
              <a:latin typeface="Arial"/>
              <a:ea typeface="Arial"/>
              <a:cs typeface="Arial"/>
              <a:sym typeface="Arial"/>
            </a:endParaRPr>
          </a:p>
        </p:txBody>
      </p:sp>
      <p:pic>
        <p:nvPicPr>
          <p:cNvPr id="221" name="Google Shape;221;p27"/>
          <p:cNvPicPr preferRelativeResize="0"/>
          <p:nvPr/>
        </p:nvPicPr>
        <p:blipFill rotWithShape="1">
          <a:blip r:embed="rId3">
            <a:alphaModFix/>
          </a:blip>
          <a:srcRect b="0" l="0" r="0" t="0"/>
          <a:stretch/>
        </p:blipFill>
        <p:spPr>
          <a:xfrm>
            <a:off x="388846" y="725688"/>
            <a:ext cx="4075573" cy="2071687"/>
          </a:xfrm>
          <a:prstGeom prst="rect">
            <a:avLst/>
          </a:prstGeom>
          <a:noFill/>
          <a:ln>
            <a:noFill/>
          </a:ln>
        </p:spPr>
      </p:pic>
      <p:pic>
        <p:nvPicPr>
          <p:cNvPr id="222" name="Google Shape;222;p27"/>
          <p:cNvPicPr preferRelativeResize="0"/>
          <p:nvPr/>
        </p:nvPicPr>
        <p:blipFill rotWithShape="1">
          <a:blip r:embed="rId4">
            <a:alphaModFix/>
          </a:blip>
          <a:srcRect b="0" l="0" r="0" t="0"/>
          <a:stretch/>
        </p:blipFill>
        <p:spPr>
          <a:xfrm>
            <a:off x="4800600" y="725688"/>
            <a:ext cx="4075573" cy="20716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2057400" y="239012"/>
            <a:ext cx="4572635" cy="443711"/>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800">
                <a:solidFill>
                  <a:srgbClr val="C00000"/>
                </a:solidFill>
                <a:latin typeface="Arial Black"/>
                <a:ea typeface="Arial Black"/>
                <a:cs typeface="Arial Black"/>
                <a:sym typeface="Arial Black"/>
              </a:rPr>
              <a:t>Conclusion :</a:t>
            </a:r>
            <a:endParaRPr/>
          </a:p>
        </p:txBody>
      </p:sp>
      <p:sp>
        <p:nvSpPr>
          <p:cNvPr id="228" name="Google Shape;228;p28"/>
          <p:cNvSpPr txBox="1"/>
          <p:nvPr/>
        </p:nvSpPr>
        <p:spPr>
          <a:xfrm>
            <a:off x="381000" y="807212"/>
            <a:ext cx="8382000" cy="38754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F243E"/>
                </a:solidFill>
                <a:latin typeface="Arial"/>
                <a:ea typeface="Arial"/>
                <a:cs typeface="Arial"/>
                <a:sym typeface="Arial"/>
              </a:rPr>
              <a:t>Some important conclusions drawn from the analysis are as follows:</a:t>
            </a:r>
            <a:endParaRPr sz="1400">
              <a:solidFill>
                <a:srgbClr val="0F243E"/>
              </a:solidFill>
              <a:latin typeface="Arial"/>
              <a:ea typeface="Arial"/>
              <a:cs typeface="Arial"/>
              <a:sym typeface="Arial"/>
            </a:endParaRPr>
          </a:p>
          <a:p>
            <a:pPr indent="-285750" lvl="0" marL="427355" marR="193675"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The best restaurants in Hyderabad are AB's - Absolute Barbecues, B-Dubs, and 3B's - Buddies,  Bar &amp; Barbecue.</a:t>
            </a:r>
            <a:endParaRPr sz="1400">
              <a:solidFill>
                <a:srgbClr val="0F243E"/>
              </a:solidFill>
              <a:latin typeface="Arial"/>
              <a:ea typeface="Arial"/>
              <a:cs typeface="Arial"/>
              <a:sym typeface="Arial"/>
            </a:endParaRPr>
          </a:p>
          <a:p>
            <a:pPr indent="-285750" lvl="0" marL="427355" marR="45720"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The most popular cuisines are the cuisines that most restaurants are willing to provide.  The most popular cuisines in Hyderabad are North Indian, Chinese, Continental, and Hyderabadi.</a:t>
            </a:r>
            <a:endParaRPr sz="1400">
              <a:solidFill>
                <a:srgbClr val="0F243E"/>
              </a:solidFill>
              <a:latin typeface="Arial"/>
              <a:ea typeface="Arial"/>
              <a:cs typeface="Arial"/>
              <a:sym typeface="Arial"/>
            </a:endParaRPr>
          </a:p>
          <a:p>
            <a:pPr indent="-285750" lvl="0" marL="427355" marR="74930"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The restaurants in Hyderabadi have a flexible per-person cost of 150 INR to 2800 INR. The cheapest is the food joint called Mohammedia Shawarma and the costliest restaurant is Collage -  Hyatt Hyderabad Gachibowli.</a:t>
            </a:r>
            <a:endParaRPr sz="1400">
              <a:solidFill>
                <a:srgbClr val="0F243E"/>
              </a:solidFill>
              <a:latin typeface="Arial"/>
              <a:ea typeface="Arial"/>
              <a:cs typeface="Arial"/>
              <a:sym typeface="Arial"/>
            </a:endParaRPr>
          </a:p>
          <a:p>
            <a:pPr indent="-285750" lvl="0" marL="427355" marR="5080"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Restaurant Clustering was done in two approaches. First with just two features and then with all of them. K means Clustering worked well in the first approach but as we increase the dimensions, it isn't able to distinguish the clusters hence principal component analysis was done and then clustered into 11 clusters. The similarities in the data points within the clusters were pretty great.</a:t>
            </a:r>
            <a:endParaRPr sz="1400">
              <a:solidFill>
                <a:srgbClr val="0F243E"/>
              </a:solidFill>
              <a:latin typeface="Arial"/>
              <a:ea typeface="Arial"/>
              <a:cs typeface="Arial"/>
              <a:sym typeface="Arial"/>
            </a:endParaRPr>
          </a:p>
          <a:p>
            <a:pPr indent="-285750" lvl="0" marL="427355" marR="328930"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Even though the number of false negatives is higher in the case of Logistic Regression than in Random Forest, it is performing better in terms of reducing False positives. This indicates that  Logistic Regression is penalizing False positives more just as we want.</a:t>
            </a:r>
            <a:endParaRPr sz="1400">
              <a:solidFill>
                <a:srgbClr val="0F243E"/>
              </a:solidFill>
              <a:latin typeface="Arial"/>
              <a:ea typeface="Arial"/>
              <a:cs typeface="Arial"/>
              <a:sym typeface="Arial"/>
            </a:endParaRPr>
          </a:p>
          <a:p>
            <a:pPr indent="-285750" lvl="0" marL="427355"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Restaurants with negative reviews should be worked with in order to arrive at a win-win situation.</a:t>
            </a:r>
            <a:endParaRPr/>
          </a:p>
          <a:p>
            <a:pPr indent="-285750" lvl="0" marL="427355" marR="405765" rtl="0" algn="l">
              <a:lnSpc>
                <a:spcPct val="100000"/>
              </a:lnSpc>
              <a:spcBef>
                <a:spcPts val="0"/>
              </a:spcBef>
              <a:spcAft>
                <a:spcPts val="0"/>
              </a:spcAft>
              <a:buClr>
                <a:srgbClr val="0F243E"/>
              </a:buClr>
              <a:buSzPts val="1400"/>
              <a:buFont typeface="Arial"/>
              <a:buChar char="•"/>
            </a:pPr>
            <a:r>
              <a:rPr lang="en-US" sz="1400">
                <a:solidFill>
                  <a:srgbClr val="0F243E"/>
                </a:solidFill>
                <a:latin typeface="Arial"/>
                <a:ea typeface="Arial"/>
                <a:cs typeface="Arial"/>
                <a:sym typeface="Arial"/>
              </a:rPr>
              <a:t>Ratings should be collected on a category basis such as rating for packaging, delivery, taste,  quality, quantity, service, etc. This would help in targeting specific fields that are lagging.</a:t>
            </a:r>
            <a:endParaRPr sz="1400">
              <a:solidFill>
                <a:srgbClr val="0F243E"/>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 type="body"/>
          </p:nvPr>
        </p:nvSpPr>
        <p:spPr>
          <a:xfrm>
            <a:off x="419209" y="1533626"/>
            <a:ext cx="8305581" cy="92333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6000">
                <a:solidFill>
                  <a:srgbClr val="C00000"/>
                </a:solidFill>
                <a:latin typeface="Arial Black"/>
                <a:ea typeface="Arial Black"/>
                <a:cs typeface="Arial Black"/>
                <a:sym typeface="Arial Black"/>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3172602" y="313901"/>
            <a:ext cx="2565400" cy="443711"/>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800">
                <a:solidFill>
                  <a:srgbClr val="C00000"/>
                </a:solidFill>
                <a:latin typeface="Arial Black"/>
                <a:ea typeface="Arial Black"/>
                <a:cs typeface="Arial Black"/>
                <a:sym typeface="Arial Black"/>
              </a:rPr>
              <a:t>Abstract</a:t>
            </a:r>
            <a:endParaRPr sz="2800">
              <a:solidFill>
                <a:srgbClr val="C00000"/>
              </a:solidFill>
              <a:latin typeface="Arial Black"/>
              <a:ea typeface="Arial Black"/>
              <a:cs typeface="Arial Black"/>
              <a:sym typeface="Arial Black"/>
            </a:endParaRPr>
          </a:p>
        </p:txBody>
      </p:sp>
      <p:sp>
        <p:nvSpPr>
          <p:cNvPr id="61" name="Google Shape;61;p3"/>
          <p:cNvSpPr txBox="1"/>
          <p:nvPr/>
        </p:nvSpPr>
        <p:spPr>
          <a:xfrm>
            <a:off x="609600" y="1267642"/>
            <a:ext cx="7577455" cy="3315203"/>
          </a:xfrm>
          <a:prstGeom prst="rect">
            <a:avLst/>
          </a:prstGeom>
          <a:noFill/>
          <a:ln>
            <a:noFill/>
          </a:ln>
        </p:spPr>
        <p:txBody>
          <a:bodyPr anchorCtr="0" anchor="t" bIns="0" lIns="0" spcFirstLastPara="1" rIns="0" wrap="square" tIns="12700">
            <a:spAutoFit/>
          </a:bodyPr>
          <a:lstStyle/>
          <a:p>
            <a:pPr indent="0" lvl="0" marL="0" rtl="0" algn="just">
              <a:lnSpc>
                <a:spcPct val="135714"/>
              </a:lnSpc>
              <a:spcBef>
                <a:spcPts val="0"/>
              </a:spcBef>
              <a:spcAft>
                <a:spcPts val="0"/>
              </a:spcAft>
              <a:buClr>
                <a:srgbClr val="0F243E"/>
              </a:buClr>
              <a:buSzPts val="1800"/>
              <a:buFont typeface="Arial"/>
              <a:buNone/>
            </a:pPr>
            <a:r>
              <a:rPr lang="en-US" sz="2000">
                <a:solidFill>
                  <a:srgbClr val="0F243E"/>
                </a:solidFill>
                <a:latin typeface="Arial"/>
                <a:ea typeface="Arial"/>
                <a:cs typeface="Arial"/>
                <a:sym typeface="Arial"/>
              </a:rPr>
              <a:t>The Project focuses on analyzing the Zomato restaurant data. In today’s digitized modern world, the popularity of food apps is increasing due to their functionality to view, book, and order food with a few clicks on the phone for their favorite restaurant or cafes, by surveying the user ratings and reviews of the previously visited customers. Zomato is a site where someone can give a review of a restaurant, how the restaurant is, and someone's opinion about the restaurant.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2977636" y="386505"/>
            <a:ext cx="3188728"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C00000"/>
                </a:solidFill>
                <a:latin typeface="Arial Black"/>
                <a:ea typeface="Arial Black"/>
                <a:cs typeface="Arial Black"/>
                <a:sym typeface="Arial Black"/>
              </a:rPr>
              <a:t>Data Summary</a:t>
            </a:r>
            <a:endParaRPr/>
          </a:p>
        </p:txBody>
      </p:sp>
      <p:sp>
        <p:nvSpPr>
          <p:cNvPr id="67" name="Google Shape;67;p4"/>
          <p:cNvSpPr txBox="1"/>
          <p:nvPr/>
        </p:nvSpPr>
        <p:spPr>
          <a:xfrm>
            <a:off x="147811" y="1804570"/>
            <a:ext cx="4272675" cy="29238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2000" u="none" strike="noStrike">
                <a:solidFill>
                  <a:srgbClr val="C00000"/>
                </a:solidFill>
                <a:latin typeface="Overlock"/>
                <a:ea typeface="Overlock"/>
                <a:cs typeface="Overlock"/>
                <a:sym typeface="Overlock"/>
              </a:rPr>
              <a:t>Data Description –1</a:t>
            </a:r>
            <a:endParaRPr/>
          </a:p>
          <a:p>
            <a:pPr indent="0" lvl="0" marL="0" rtl="0" algn="l">
              <a:spcBef>
                <a:spcPts val="0"/>
              </a:spcBef>
              <a:spcAft>
                <a:spcPts val="0"/>
              </a:spcAft>
              <a:buNone/>
            </a:pPr>
            <a:r>
              <a:t/>
            </a:r>
            <a:endParaRPr b="0" i="0" sz="2000" u="none" strike="noStrike">
              <a:solidFill>
                <a:srgbClr val="C00000"/>
              </a:solidFill>
              <a:latin typeface="Overlock"/>
              <a:ea typeface="Overlock"/>
              <a:cs typeface="Overlock"/>
              <a:sym typeface="Overlock"/>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Zomato Restaurant names and Metadata Attribute Information:</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Name: Name of Restaurants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Links: URL Links of Restaurants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Cost: Per person estimated Cost of dining</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Collection: Tagging of Restaurants w.r.t. Zomato categories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Cuisines: Cuisines served by Restaurants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Timings: Restaurant Timings</a:t>
            </a:r>
            <a:endParaRPr/>
          </a:p>
        </p:txBody>
      </p:sp>
      <p:sp>
        <p:nvSpPr>
          <p:cNvPr id="68" name="Google Shape;68;p4"/>
          <p:cNvSpPr txBox="1"/>
          <p:nvPr/>
        </p:nvSpPr>
        <p:spPr>
          <a:xfrm>
            <a:off x="4861896" y="1812847"/>
            <a:ext cx="4113028" cy="31700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2000" u="none" strike="noStrike">
                <a:solidFill>
                  <a:srgbClr val="C00000"/>
                </a:solidFill>
                <a:latin typeface="Overlock"/>
                <a:ea typeface="Overlock"/>
                <a:cs typeface="Overlock"/>
                <a:sym typeface="Overlock"/>
              </a:rPr>
              <a:t>Data Description –2</a:t>
            </a:r>
            <a:endParaRPr/>
          </a:p>
          <a:p>
            <a:pPr indent="0" lvl="0" marL="0" rtl="0" algn="l">
              <a:spcBef>
                <a:spcPts val="0"/>
              </a:spcBef>
              <a:spcAft>
                <a:spcPts val="0"/>
              </a:spcAft>
              <a:buNone/>
            </a:pPr>
            <a:r>
              <a:t/>
            </a:r>
            <a:endParaRPr b="0" i="0" sz="2000" u="none" strike="noStrike">
              <a:solidFill>
                <a:srgbClr val="C00000"/>
              </a:solidFill>
              <a:latin typeface="Overlock"/>
              <a:ea typeface="Overlock"/>
              <a:cs typeface="Overlock"/>
              <a:sym typeface="Overlock"/>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Zomato Restaurant reviews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Restaurant: Name of the Restaurant</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Reviewer: Name of the Reviewer</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Review: Review Text</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Rating: Rating Provided by Reviewer</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MetaData: Reviewer Metadata -No. of Reviews and followers</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Time: Date and Time of Review</a:t>
            </a:r>
            <a:endParaRPr/>
          </a:p>
          <a:p>
            <a:pPr indent="0" lvl="0" marL="0" rtl="0" algn="just">
              <a:spcBef>
                <a:spcPts val="0"/>
              </a:spcBef>
              <a:spcAft>
                <a:spcPts val="0"/>
              </a:spcAft>
              <a:buNone/>
            </a:pPr>
            <a:r>
              <a:rPr b="0" i="0" lang="en-US" sz="1600" u="none" strike="noStrike">
                <a:solidFill>
                  <a:srgbClr val="0F243E"/>
                </a:solidFill>
                <a:latin typeface="Arial"/>
                <a:ea typeface="Arial"/>
                <a:cs typeface="Arial"/>
                <a:sym typeface="Arial"/>
              </a:rPr>
              <a:t>Pictures: No. of pictures posted with a review</a:t>
            </a:r>
            <a:endParaRPr/>
          </a:p>
        </p:txBody>
      </p:sp>
      <p:sp>
        <p:nvSpPr>
          <p:cNvPr id="69" name="Google Shape;69;p4"/>
          <p:cNvSpPr txBox="1"/>
          <p:nvPr/>
        </p:nvSpPr>
        <p:spPr>
          <a:xfrm>
            <a:off x="228600" y="998366"/>
            <a:ext cx="8458200" cy="64633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rgbClr val="0F243E"/>
                </a:solidFill>
                <a:latin typeface="Arial"/>
                <a:ea typeface="Arial"/>
                <a:cs typeface="Arial"/>
                <a:sym typeface="Arial"/>
              </a:rPr>
              <a:t>D</a:t>
            </a:r>
            <a:r>
              <a:rPr b="0" i="0" lang="en-US" sz="1800" u="none" strike="noStrike">
                <a:solidFill>
                  <a:srgbClr val="0F243E"/>
                </a:solidFill>
                <a:latin typeface="Arial"/>
                <a:ea typeface="Arial"/>
                <a:cs typeface="Arial"/>
                <a:sym typeface="Arial"/>
              </a:rPr>
              <a:t>ataset contains two data Zomato Restaurant names and Metadata and Zomato Restaurant reviews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533400" y="514350"/>
            <a:ext cx="7966249" cy="430887"/>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2800">
                <a:solidFill>
                  <a:srgbClr val="C00000"/>
                </a:solidFill>
                <a:latin typeface="Arial Black"/>
                <a:ea typeface="Arial Black"/>
                <a:cs typeface="Arial Black"/>
                <a:sym typeface="Arial Black"/>
              </a:rPr>
              <a:t>Basic Exploration</a:t>
            </a:r>
            <a:endParaRPr sz="2800">
              <a:latin typeface="Arial Black"/>
              <a:ea typeface="Arial Black"/>
              <a:cs typeface="Arial Black"/>
              <a:sym typeface="Arial Black"/>
            </a:endParaRPr>
          </a:p>
        </p:txBody>
      </p:sp>
      <p:sp>
        <p:nvSpPr>
          <p:cNvPr id="75" name="Google Shape;75;p5"/>
          <p:cNvSpPr txBox="1"/>
          <p:nvPr>
            <p:ph idx="1" type="body"/>
          </p:nvPr>
        </p:nvSpPr>
        <p:spPr>
          <a:xfrm>
            <a:off x="533400" y="1809750"/>
            <a:ext cx="7467600" cy="1122363"/>
          </a:xfrm>
          <a:prstGeom prst="rect">
            <a:avLst/>
          </a:prstGeom>
          <a:noFill/>
          <a:ln>
            <a:noFill/>
          </a:ln>
        </p:spPr>
        <p:txBody>
          <a:bodyPr anchorCtr="0" anchor="t" bIns="0" lIns="0" spcFirstLastPara="1" rIns="0" wrap="square" tIns="0">
            <a:normAutofit fontScale="25000" lnSpcReduction="20000"/>
          </a:bodyPr>
          <a:lstStyle/>
          <a:p>
            <a:pPr indent="-457200" lvl="0" marL="571500" rtl="0" algn="l">
              <a:lnSpc>
                <a:spcPct val="115000"/>
              </a:lnSpc>
              <a:spcBef>
                <a:spcPts val="0"/>
              </a:spcBef>
              <a:spcAft>
                <a:spcPts val="0"/>
              </a:spcAft>
              <a:buClr>
                <a:srgbClr val="0F243E"/>
              </a:buClr>
              <a:buSzPct val="120000"/>
              <a:buFont typeface="Arial"/>
              <a:buChar char="•"/>
            </a:pPr>
            <a:r>
              <a:rPr b="1" lang="en-US" sz="8000">
                <a:solidFill>
                  <a:srgbClr val="17365D"/>
                </a:solidFill>
                <a:latin typeface="Arial"/>
                <a:ea typeface="Arial"/>
                <a:cs typeface="Arial"/>
                <a:sym typeface="Arial"/>
              </a:rPr>
              <a:t>Data of 105 restaurants.</a:t>
            </a:r>
            <a:endParaRPr/>
          </a:p>
          <a:p>
            <a:pPr indent="-457200" lvl="0" marL="571500" rtl="0" algn="l">
              <a:lnSpc>
                <a:spcPct val="115000"/>
              </a:lnSpc>
              <a:spcBef>
                <a:spcPts val="0"/>
              </a:spcBef>
              <a:spcAft>
                <a:spcPts val="0"/>
              </a:spcAft>
              <a:buClr>
                <a:srgbClr val="0F243E"/>
              </a:buClr>
              <a:buSzPct val="120000"/>
              <a:buFont typeface="Arial"/>
              <a:buChar char="•"/>
            </a:pPr>
            <a:r>
              <a:rPr b="1" lang="en-US" sz="8000">
                <a:solidFill>
                  <a:srgbClr val="17365D"/>
                </a:solidFill>
                <a:latin typeface="Arial"/>
                <a:ea typeface="Arial"/>
                <a:cs typeface="Arial"/>
                <a:sym typeface="Arial"/>
              </a:rPr>
              <a:t>Data of 9000 reviews.</a:t>
            </a:r>
            <a:endParaRPr/>
          </a:p>
          <a:p>
            <a:pPr indent="-457200" lvl="0" marL="571500" rtl="0" algn="l">
              <a:lnSpc>
                <a:spcPct val="115000"/>
              </a:lnSpc>
              <a:spcBef>
                <a:spcPts val="0"/>
              </a:spcBef>
              <a:spcAft>
                <a:spcPts val="0"/>
              </a:spcAft>
              <a:buClr>
                <a:srgbClr val="0F243E"/>
              </a:buClr>
              <a:buSzPct val="120000"/>
              <a:buFont typeface="Arial"/>
              <a:buChar char="•"/>
            </a:pPr>
            <a:r>
              <a:rPr b="1" lang="en-US" sz="8000">
                <a:solidFill>
                  <a:srgbClr val="17365D"/>
                </a:solidFill>
                <a:latin typeface="Arial"/>
                <a:ea typeface="Arial"/>
                <a:cs typeface="Arial"/>
                <a:sym typeface="Arial"/>
              </a:rPr>
              <a:t>0.36 percent null values were present.</a:t>
            </a:r>
            <a:endParaRPr/>
          </a:p>
          <a:p>
            <a:pPr indent="-457200" lvl="0" marL="571500" rtl="0" algn="l">
              <a:lnSpc>
                <a:spcPct val="115000"/>
              </a:lnSpc>
              <a:spcBef>
                <a:spcPts val="0"/>
              </a:spcBef>
              <a:spcAft>
                <a:spcPts val="0"/>
              </a:spcAft>
              <a:buClr>
                <a:srgbClr val="0F243E"/>
              </a:buClr>
              <a:buSzPct val="120000"/>
              <a:buFont typeface="Arial"/>
              <a:buChar char="•"/>
            </a:pPr>
            <a:r>
              <a:rPr b="1" lang="en-US" sz="8000">
                <a:solidFill>
                  <a:srgbClr val="17365D"/>
                </a:solidFill>
                <a:latin typeface="Arial"/>
                <a:ea typeface="Arial"/>
                <a:cs typeface="Arial"/>
                <a:sym typeface="Arial"/>
              </a:rPr>
              <a:t>50 percent of the collected data is missing. </a:t>
            </a:r>
            <a:endParaRPr/>
          </a:p>
          <a:p>
            <a:pPr indent="-457200" lvl="0" marL="571500" rtl="0" algn="l">
              <a:lnSpc>
                <a:spcPct val="115000"/>
              </a:lnSpc>
              <a:spcBef>
                <a:spcPts val="0"/>
              </a:spcBef>
              <a:spcAft>
                <a:spcPts val="0"/>
              </a:spcAft>
              <a:buClr>
                <a:srgbClr val="0F243E"/>
              </a:buClr>
              <a:buSzPct val="120000"/>
              <a:buFont typeface="Arial"/>
              <a:buChar char="•"/>
            </a:pPr>
            <a:r>
              <a:rPr b="1" lang="en-US" sz="8000">
                <a:solidFill>
                  <a:srgbClr val="17365D"/>
                </a:solidFill>
                <a:latin typeface="Arial"/>
                <a:ea typeface="Arial"/>
                <a:cs typeface="Arial"/>
                <a:sym typeface="Arial"/>
              </a:rPr>
              <a:t>The average price of a Restaurant ranges from 150 to 2800.</a:t>
            </a:r>
            <a:r>
              <a:rPr b="1" lang="en-US" sz="2400">
                <a:solidFill>
                  <a:srgbClr val="17365D"/>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457200" y="438150"/>
            <a:ext cx="8520600" cy="430887"/>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800">
                <a:solidFill>
                  <a:srgbClr val="C00000"/>
                </a:solidFill>
                <a:latin typeface="Arial Black"/>
                <a:ea typeface="Arial Black"/>
                <a:cs typeface="Arial Black"/>
                <a:sym typeface="Arial Black"/>
              </a:rPr>
              <a:t>Pre Processing Data</a:t>
            </a:r>
            <a:endParaRPr sz="2800">
              <a:solidFill>
                <a:srgbClr val="C00000"/>
              </a:solidFill>
              <a:latin typeface="Arial Black"/>
              <a:ea typeface="Arial Black"/>
              <a:cs typeface="Arial Black"/>
              <a:sym typeface="Arial Black"/>
            </a:endParaRPr>
          </a:p>
        </p:txBody>
      </p:sp>
      <p:sp>
        <p:nvSpPr>
          <p:cNvPr id="81" name="Google Shape;81;p6"/>
          <p:cNvSpPr txBox="1"/>
          <p:nvPr>
            <p:ph idx="1" type="body"/>
          </p:nvPr>
        </p:nvSpPr>
        <p:spPr>
          <a:xfrm>
            <a:off x="762000" y="1463754"/>
            <a:ext cx="7696200" cy="1846659"/>
          </a:xfrm>
          <a:prstGeom prst="rect">
            <a:avLst/>
          </a:prstGeom>
          <a:noFill/>
          <a:ln>
            <a:noFill/>
          </a:ln>
        </p:spPr>
        <p:txBody>
          <a:bodyPr anchorCtr="0" anchor="t" bIns="0" lIns="0" spcFirstLastPara="1" rIns="0" wrap="square" tIns="0">
            <a:spAutoFit/>
          </a:bodyPr>
          <a:lstStyle/>
          <a:p>
            <a:pPr indent="0" lvl="0" marL="114300" rtl="0" algn="l">
              <a:spcBef>
                <a:spcPts val="0"/>
              </a:spcBef>
              <a:spcAft>
                <a:spcPts val="0"/>
              </a:spcAft>
              <a:buNone/>
            </a:pPr>
            <a:r>
              <a:rPr lang="en-US" sz="2000">
                <a:latin typeface="Arial"/>
                <a:ea typeface="Arial"/>
                <a:cs typeface="Arial"/>
                <a:sym typeface="Arial"/>
              </a:rPr>
              <a:t>While processing the data we tend to :</a:t>
            </a:r>
            <a:endParaRPr/>
          </a:p>
          <a:p>
            <a:pPr indent="0" lvl="0" marL="11430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US" sz="2000">
                <a:latin typeface="Arial"/>
                <a:ea typeface="Arial"/>
                <a:cs typeface="Arial"/>
                <a:sym typeface="Arial"/>
              </a:rPr>
              <a:t>In the metadata dataset, the collection feature contains more than 50% of null values, so we are dropping the collections feature.</a:t>
            </a:r>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US" sz="2000">
                <a:latin typeface="Arial"/>
                <a:ea typeface="Arial"/>
                <a:cs typeface="Arial"/>
                <a:sym typeface="Arial"/>
              </a:rPr>
              <a:t>Removing some columns which are not necessary for our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idx="1" type="body"/>
          </p:nvPr>
        </p:nvSpPr>
        <p:spPr>
          <a:xfrm>
            <a:off x="1245400" y="2010000"/>
            <a:ext cx="8913000" cy="1123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3700">
                <a:solidFill>
                  <a:srgbClr val="C00000"/>
                </a:solidFill>
                <a:latin typeface="Arial Black"/>
                <a:ea typeface="Arial Black"/>
                <a:cs typeface="Arial Black"/>
                <a:sym typeface="Arial Black"/>
              </a:rPr>
              <a:t>Exploratory Data Analysis</a:t>
            </a:r>
            <a:endParaRPr sz="37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nvSpPr>
        <p:spPr>
          <a:xfrm>
            <a:off x="1295400" y="361950"/>
            <a:ext cx="5822964"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C00000"/>
                </a:solidFill>
                <a:latin typeface="Arial Black"/>
                <a:ea typeface="Arial Black"/>
                <a:cs typeface="Arial Black"/>
                <a:sym typeface="Arial Black"/>
              </a:rPr>
              <a:t>Top Rating Restaurants in the City</a:t>
            </a:r>
            <a:endParaRPr sz="2400">
              <a:solidFill>
                <a:srgbClr val="C00000"/>
              </a:solidFill>
              <a:latin typeface="Arial Black"/>
              <a:ea typeface="Arial Black"/>
              <a:cs typeface="Arial Black"/>
              <a:sym typeface="Arial Black"/>
            </a:endParaRPr>
          </a:p>
        </p:txBody>
      </p:sp>
      <p:pic>
        <p:nvPicPr>
          <p:cNvPr id="92" name="Google Shape;92;p8"/>
          <p:cNvPicPr preferRelativeResize="0"/>
          <p:nvPr/>
        </p:nvPicPr>
        <p:blipFill rotWithShape="1">
          <a:blip r:embed="rId3">
            <a:alphaModFix/>
          </a:blip>
          <a:srcRect b="0" l="0" r="0" t="0"/>
          <a:stretch/>
        </p:blipFill>
        <p:spPr>
          <a:xfrm>
            <a:off x="5029200" y="807946"/>
            <a:ext cx="3765348" cy="4355490"/>
          </a:xfrm>
          <a:prstGeom prst="rect">
            <a:avLst/>
          </a:prstGeom>
          <a:noFill/>
          <a:ln>
            <a:noFill/>
          </a:ln>
        </p:spPr>
      </p:pic>
      <p:sp>
        <p:nvSpPr>
          <p:cNvPr id="93" name="Google Shape;93;p8"/>
          <p:cNvSpPr txBox="1"/>
          <p:nvPr/>
        </p:nvSpPr>
        <p:spPr>
          <a:xfrm>
            <a:off x="1600200" y="1428750"/>
            <a:ext cx="184731"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94" name="Google Shape;94;p8"/>
          <p:cNvSpPr txBox="1"/>
          <p:nvPr/>
        </p:nvSpPr>
        <p:spPr>
          <a:xfrm>
            <a:off x="381350" y="1613416"/>
            <a:ext cx="4267200" cy="175432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latin typeface="Arial"/>
                <a:ea typeface="Arial"/>
                <a:cs typeface="Arial"/>
                <a:sym typeface="Arial"/>
              </a:rPr>
              <a:t>The top 10 rating restaurants are visualized.</a:t>
            </a:r>
            <a:endParaRPr/>
          </a:p>
          <a:p>
            <a:pPr indent="0" lvl="0" marL="0" rtl="0" algn="just">
              <a:spcBef>
                <a:spcPts val="0"/>
              </a:spcBef>
              <a:spcAft>
                <a:spcPts val="0"/>
              </a:spcAft>
              <a:buNone/>
            </a:pPr>
            <a:r>
              <a:rPr lang="en-US" sz="1800">
                <a:latin typeface="Arial"/>
                <a:ea typeface="Arial"/>
                <a:cs typeface="Arial"/>
                <a:sym typeface="Arial"/>
              </a:rPr>
              <a:t>AB’s has the highest rating among the restaurants and other top-rating restaurants are B-Dubs, 3B’s, Paradise, Flechazo, and so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nvSpPr>
        <p:spPr>
          <a:xfrm>
            <a:off x="1371600" y="512724"/>
            <a:ext cx="6784023"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C00000"/>
                </a:solidFill>
                <a:latin typeface="Arial Black"/>
                <a:ea typeface="Arial Black"/>
                <a:cs typeface="Arial Black"/>
                <a:sym typeface="Arial Black"/>
              </a:rPr>
              <a:t>The Most Popular Cuisines in Hyderabad</a:t>
            </a:r>
            <a:endParaRPr sz="2400">
              <a:solidFill>
                <a:srgbClr val="C00000"/>
              </a:solidFill>
              <a:latin typeface="Arial Black"/>
              <a:ea typeface="Arial Black"/>
              <a:cs typeface="Arial Black"/>
              <a:sym typeface="Arial Black"/>
            </a:endParaRPr>
          </a:p>
        </p:txBody>
      </p:sp>
      <p:pic>
        <p:nvPicPr>
          <p:cNvPr id="100" name="Google Shape;100;p9"/>
          <p:cNvPicPr preferRelativeResize="0"/>
          <p:nvPr/>
        </p:nvPicPr>
        <p:blipFill rotWithShape="1">
          <a:blip r:embed="rId3">
            <a:alphaModFix/>
          </a:blip>
          <a:srcRect b="0" l="0" r="0" t="0"/>
          <a:stretch/>
        </p:blipFill>
        <p:spPr>
          <a:xfrm>
            <a:off x="4343400" y="1354176"/>
            <a:ext cx="4399629" cy="3276600"/>
          </a:xfrm>
          <a:prstGeom prst="rect">
            <a:avLst/>
          </a:prstGeom>
          <a:noFill/>
          <a:ln>
            <a:noFill/>
          </a:ln>
        </p:spPr>
      </p:pic>
      <p:sp>
        <p:nvSpPr>
          <p:cNvPr id="101" name="Google Shape;101;p9"/>
          <p:cNvSpPr txBox="1"/>
          <p:nvPr/>
        </p:nvSpPr>
        <p:spPr>
          <a:xfrm>
            <a:off x="381350" y="1613416"/>
            <a:ext cx="3885850" cy="120032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latin typeface="Arial"/>
                <a:ea typeface="Arial"/>
                <a:cs typeface="Arial"/>
                <a:sym typeface="Arial"/>
              </a:rPr>
              <a:t>The most popular cuisine is North Indian followed by Chinese, continental, Biriyani, Fast food, Asian, Italian, Deserts, and so on.</a:t>
            </a:r>
            <a:endParaRPr/>
          </a:p>
        </p:txBody>
      </p:sp>
      <p:sp>
        <p:nvSpPr>
          <p:cNvPr id="102" name="Google Shape;102;p9"/>
          <p:cNvSpPr txBox="1"/>
          <p:nvPr/>
        </p:nvSpPr>
        <p:spPr>
          <a:xfrm>
            <a:off x="400970" y="3055707"/>
            <a:ext cx="3866229" cy="92333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800">
                <a:latin typeface="Arial"/>
                <a:ea typeface="Arial"/>
                <a:cs typeface="Arial"/>
                <a:sym typeface="Arial"/>
              </a:rPr>
              <a:t>The least popular cuisines are Pizza, North Eastern, Mithai, Malaysian,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2022-12-02T18:05:59Z</dcterms:created>
  <dc:creator>Souvik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