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75" r:id="rId6"/>
    <p:sldId id="290" r:id="rId7"/>
    <p:sldId id="289" r:id="rId8"/>
    <p:sldId id="288" r:id="rId9"/>
    <p:sldId id="287" r:id="rId10"/>
    <p:sldId id="286" r:id="rId11"/>
    <p:sldId id="285" r:id="rId12"/>
    <p:sldId id="284" r:id="rId13"/>
    <p:sldId id="283" r:id="rId14"/>
    <p:sldId id="282" r:id="rId15"/>
    <p:sldId id="281" r:id="rId16"/>
    <p:sldId id="280" r:id="rId17"/>
    <p:sldId id="279" r:id="rId18"/>
    <p:sldId id="310" r:id="rId19"/>
    <p:sldId id="278" r:id="rId20"/>
    <p:sldId id="277" r:id="rId21"/>
    <p:sldId id="276" r:id="rId22"/>
    <p:sldId id="312" r:id="rId23"/>
    <p:sldId id="291" r:id="rId24"/>
    <p:sldId id="292" r:id="rId25"/>
    <p:sldId id="294" r:id="rId26"/>
    <p:sldId id="293" r:id="rId27"/>
    <p:sldId id="313" r:id="rId28"/>
    <p:sldId id="314" r:id="rId29"/>
    <p:sldId id="315" r:id="rId30"/>
  </p:sldIdLst>
  <p:sldSz cx="9144000" cy="5143500" type="screen16x9"/>
  <p:notesSz cx="6858000" cy="9144000"/>
  <p:embeddedFontLst>
    <p:embeddedFont>
      <p:font typeface="Arial Black" panose="020B0A04020102020204" pitchFamily="34" charset="0"/>
      <p:bold r:id="rId32"/>
    </p:embeddedFont>
    <p:embeddedFont>
      <p:font typeface="Montserrat"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usik bhattacharyya" initials="kb" lastIdx="1" clrIdx="0">
    <p:extLst>
      <p:ext uri="{19B8F6BF-5375-455C-9EA6-DF929625EA0E}">
        <p15:presenceInfo xmlns:p15="http://schemas.microsoft.com/office/powerpoint/2012/main" userId="9a22989b009f91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14" d="100"/>
          <a:sy n="114" d="100"/>
        </p:scale>
        <p:origin x="45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
          <p:cNvPicPr preferRelativeResize="0"/>
          <p:nvPr/>
        </p:nvPicPr>
        <p:blipFill rotWithShape="1">
          <a:blip r:embed="rId13"/>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3587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Capstone Project-1</a:t>
            </a:r>
            <a:endParaRPr sz="4200" b="1" dirty="0">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t>Hotel Booking Analysis</a:t>
            </a:r>
            <a:b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br>
            <a:b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2400" b="1" dirty="0">
                <a:solidFill>
                  <a:schemeClr val="lt1"/>
                </a:solidFill>
                <a:latin typeface="+mj-lt"/>
                <a:ea typeface="Montserrat" panose="00000500000000000000"/>
                <a:cs typeface="Montserrat" panose="00000500000000000000"/>
                <a:sym typeface="Montserrat" panose="00000500000000000000"/>
              </a:rPr>
              <a:t>by-</a:t>
            </a:r>
            <a:b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br>
            <a:br>
              <a:rPr lang="en-GB" sz="18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n-lt"/>
                <a:ea typeface="Montserrat" panose="00000500000000000000"/>
                <a:cs typeface="Montserrat" panose="00000500000000000000"/>
                <a:sym typeface="Montserrat" panose="00000500000000000000"/>
              </a:rPr>
              <a:t>Souvik Bhattacharyya</a:t>
            </a:r>
            <a:br>
              <a:rPr lang="en-GB" sz="1600" b="1" dirty="0">
                <a:solidFill>
                  <a:schemeClr val="lt1"/>
                </a:solidFill>
                <a:latin typeface="+mn-lt"/>
                <a:ea typeface="Montserrat" panose="00000500000000000000"/>
                <a:cs typeface="Montserrat" panose="00000500000000000000"/>
                <a:sym typeface="Montserrat" panose="00000500000000000000"/>
              </a:rPr>
            </a:br>
            <a:br>
              <a:rPr lang="en-GB" sz="3600" b="1" dirty="0">
                <a:solidFill>
                  <a:schemeClr val="lt1"/>
                </a:solidFill>
                <a:latin typeface="+mn-lt"/>
                <a:ea typeface="Montserrat" panose="00000500000000000000"/>
                <a:cs typeface="Montserrat" panose="00000500000000000000"/>
                <a:sym typeface="Montserrat" panose="00000500000000000000"/>
              </a:rPr>
            </a:br>
            <a:endParaRPr sz="1600" b="1" dirty="0">
              <a:solidFill>
                <a:schemeClr val="lt1"/>
              </a:solidFill>
              <a:latin typeface="+mn-lt"/>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123055"/>
          </a:xfrm>
        </p:spPr>
        <p:txBody>
          <a:bodyPr vert="horz" anchor="ctr" anchorCtr="0"/>
          <a:lstStyle/>
          <a:p>
            <a:pPr algn="ctr"/>
            <a:r>
              <a:rPr lang="en-IN" altLang="en-US" sz="4000">
                <a:solidFill>
                  <a:schemeClr val="bg1">
                    <a:lumMod val="75000"/>
                  </a:schemeClr>
                </a:solidFill>
                <a:effectLst>
                  <a:outerShdw blurRad="38100" dist="19050" dir="2700000" algn="tl" rotWithShape="0">
                    <a:schemeClr val="dk1">
                      <a:alpha val="40000"/>
                    </a:schemeClr>
                  </a:outerShdw>
                </a:effectLst>
                <a:latin typeface="Arial Black" panose="020B0A04020102020204" pitchFamily="34" charset="0"/>
                <a:cs typeface="Arial Black" panose="020B0A04020102020204" pitchFamily="34" charset="0"/>
              </a:rPr>
              <a:t>PHASE-2</a:t>
            </a:r>
          </a:p>
        </p:txBody>
      </p:sp>
      <p:sp>
        <p:nvSpPr>
          <p:cNvPr id="3" name="Text Placeholder 2"/>
          <p:cNvSpPr>
            <a:spLocks noGrp="1"/>
          </p:cNvSpPr>
          <p:nvPr>
            <p:ph type="body" idx="1"/>
          </p:nvPr>
        </p:nvSpPr>
        <p:spPr>
          <a:xfrm>
            <a:off x="311700" y="4530040"/>
            <a:ext cx="8520600" cy="3416400"/>
          </a:xfrm>
        </p:spPr>
        <p:txBody>
          <a:bodyPr/>
          <a:lstStyle/>
          <a:p>
            <a:pPr marL="114300" indent="0">
              <a:buNone/>
            </a:pPr>
            <a:r>
              <a:rPr lang="en-IN" altLang="en-US" sz="1400">
                <a:solidFill>
                  <a:schemeClr val="accent2"/>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08821"/>
            <a:ext cx="8520600" cy="572700"/>
          </a:xfrm>
        </p:spPr>
        <p:txBody>
          <a:bodyPr/>
          <a:lstStyle/>
          <a:p>
            <a:r>
              <a:rPr lang="en-US" altLang="en-US" sz="2400" dirty="0">
                <a:latin typeface="Arial Black" panose="020B0A04020102020204" pitchFamily="34" charset="0"/>
                <a:cs typeface="Arial Black" panose="020B0A04020102020204" pitchFamily="34" charset="0"/>
              </a:rPr>
              <a:t>Booking percentage between Resort Hotel and City Hotel</a:t>
            </a:r>
            <a:endParaRPr lang="en-IN" altLang="en-US" sz="2400" dirty="0">
              <a:latin typeface="Arial Black" panose="020B0A04020102020204" pitchFamily="34" charset="0"/>
              <a:cs typeface="Arial Black" panose="020B0A04020102020204" pitchFamily="34" charset="0"/>
            </a:endParaRPr>
          </a:p>
        </p:txBody>
      </p:sp>
      <p:sp>
        <p:nvSpPr>
          <p:cNvPr id="8" name="TextBox 7"/>
          <p:cNvSpPr txBox="1"/>
          <p:nvPr/>
        </p:nvSpPr>
        <p:spPr>
          <a:xfrm>
            <a:off x="117233" y="1688635"/>
            <a:ext cx="4454767"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solidFill>
                  <a:schemeClr val="accent2"/>
                </a:solidFill>
              </a:rPr>
              <a:t>We can see 2/3 guests prefer city hotels over resorts.</a:t>
            </a:r>
          </a:p>
          <a:p>
            <a:pPr marL="285750" indent="-285750" algn="just">
              <a:buFont typeface="Arial" panose="020B0604020202020204" pitchFamily="34" charset="0"/>
              <a:buChar char="•"/>
            </a:pPr>
            <a:endParaRPr lang="en-US" sz="1800" b="1" dirty="0">
              <a:solidFill>
                <a:schemeClr val="accent2"/>
              </a:solidFill>
            </a:endParaRPr>
          </a:p>
          <a:p>
            <a:pPr marL="285750" indent="-285750" algn="just">
              <a:buFont typeface="Arial" panose="020B0604020202020204" pitchFamily="34" charset="0"/>
              <a:buChar char="•"/>
            </a:pPr>
            <a:r>
              <a:rPr lang="en-US" sz="1800" b="1" dirty="0">
                <a:solidFill>
                  <a:schemeClr val="accent2"/>
                </a:solidFill>
              </a:rPr>
              <a:t>City hotels would be more affordable than resort hotels due to accessibility, reliability and lavishing factors.</a:t>
            </a: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080" y="1081521"/>
            <a:ext cx="4247199" cy="4261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Black" panose="020B0A04020102020204" pitchFamily="34" charset="0"/>
                <a:cs typeface="Arial Black" panose="020B0A04020102020204" pitchFamily="34" charset="0"/>
              </a:rPr>
              <a:t>Yearly bookings for each year given in the </a:t>
            </a:r>
            <a:r>
              <a:rPr lang="en-US" altLang="en-US" sz="2400" dirty="0" err="1">
                <a:latin typeface="Arial Black" panose="020B0A04020102020204" pitchFamily="34" charset="0"/>
                <a:cs typeface="Arial Black" panose="020B0A04020102020204" pitchFamily="34" charset="0"/>
              </a:rPr>
              <a:t>Dataframe</a:t>
            </a:r>
            <a:endParaRPr lang="en-IN" altLang="en-US" sz="2400" dirty="0">
              <a:latin typeface="Arial Black" panose="020B0A04020102020204" pitchFamily="34" charset="0"/>
              <a:cs typeface="Arial Black" panose="020B0A04020102020204" pitchFamily="34" charset="0"/>
            </a:endParaRPr>
          </a:p>
        </p:txBody>
      </p:sp>
      <p:pic>
        <p:nvPicPr>
          <p:cNvPr id="6" name="Picture 5"/>
          <p:cNvPicPr>
            <a:picLocks noChangeAspect="1"/>
          </p:cNvPicPr>
          <p:nvPr/>
        </p:nvPicPr>
        <p:blipFill>
          <a:blip r:embed="rId2"/>
          <a:stretch>
            <a:fillRect/>
          </a:stretch>
        </p:blipFill>
        <p:spPr>
          <a:xfrm>
            <a:off x="3517900" y="1226820"/>
            <a:ext cx="5314315" cy="2337435"/>
          </a:xfrm>
          <a:prstGeom prst="rect">
            <a:avLst/>
          </a:prstGeom>
        </p:spPr>
      </p:pic>
      <p:sp>
        <p:nvSpPr>
          <p:cNvPr id="3" name="Text Box 2"/>
          <p:cNvSpPr txBox="1"/>
          <p:nvPr/>
        </p:nvSpPr>
        <p:spPr>
          <a:xfrm>
            <a:off x="311785" y="1450975"/>
            <a:ext cx="3207385" cy="3692525"/>
          </a:xfrm>
          <a:prstGeom prst="rect">
            <a:avLst/>
          </a:prstGeom>
          <a:noFill/>
        </p:spPr>
        <p:txBody>
          <a:bodyPr wrap="square" rtlCol="0">
            <a:spAutoFit/>
          </a:bodyPr>
          <a:lstStyle/>
          <a:p>
            <a:pPr marL="342900" indent="-342900" algn="just">
              <a:buFont typeface="Arial" panose="020B0604020202020204" pitchFamily="34" charset="0"/>
              <a:buChar char="•"/>
            </a:pPr>
            <a:r>
              <a:rPr lang="en-US" sz="1800" b="1" dirty="0"/>
              <a:t>It could be seen from the visual aid that the trend from 2015 to 2016 is increasing.</a:t>
            </a:r>
          </a:p>
          <a:p>
            <a:pPr marL="342900" indent="-342900" algn="just">
              <a:buFont typeface="Arial" panose="020B0604020202020204" pitchFamily="34" charset="0"/>
              <a:buChar char="•"/>
            </a:pPr>
            <a:endParaRPr lang="en-US" sz="1800" b="1" dirty="0"/>
          </a:p>
          <a:p>
            <a:pPr marL="342900" indent="-342900" algn="just">
              <a:buFont typeface="Arial" panose="020B0604020202020204" pitchFamily="34" charset="0"/>
              <a:buChar char="•"/>
            </a:pPr>
            <a:r>
              <a:rPr sz="1800" b="1" dirty="0"/>
              <a:t>While the average rate of inflation in the number of guests opting for resorts increased by 63%, the number of guests in city hotels escalated to 266% of the previous year.</a:t>
            </a:r>
          </a:p>
        </p:txBody>
      </p:sp>
      <p:sp>
        <p:nvSpPr>
          <p:cNvPr id="4" name="Text Box 3"/>
          <p:cNvSpPr txBox="1"/>
          <p:nvPr/>
        </p:nvSpPr>
        <p:spPr>
          <a:xfrm>
            <a:off x="3758565" y="3773170"/>
            <a:ext cx="4921885" cy="1198880"/>
          </a:xfrm>
          <a:prstGeom prst="rect">
            <a:avLst/>
          </a:prstGeom>
          <a:noFill/>
        </p:spPr>
        <p:txBody>
          <a:bodyPr wrap="square" rtlCol="0">
            <a:spAutoFit/>
          </a:bodyPr>
          <a:lstStyle/>
          <a:p>
            <a:pPr marL="342900" indent="-342900" algn="just">
              <a:buFont typeface="Arial" panose="020B0604020202020204" pitchFamily="34" charset="0"/>
              <a:buChar char="•"/>
            </a:pPr>
            <a:r>
              <a:rPr lang="en-US" sz="1800" b="1">
                <a:sym typeface="+mn-ea"/>
              </a:rPr>
              <a:t>2017, on the other hand showed a downward tajectory in the daily footfall in both kinds of hotel, showing are decline of 29% on an average</a:t>
            </a:r>
            <a:endParaRPr lang="en-IN"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i="0" dirty="0">
                <a:solidFill>
                  <a:schemeClr val="tx1"/>
                </a:solidFill>
                <a:effectLst/>
                <a:latin typeface="Arial Black" panose="020B0A04020102020204" pitchFamily="34" charset="0"/>
              </a:rPr>
              <a:t>Bookings that were not cancelled.</a:t>
            </a:r>
            <a:endParaRPr lang="en-IN" altLang="en-US" sz="2400" dirty="0">
              <a:solidFill>
                <a:schemeClr val="tx1"/>
              </a:solidFill>
              <a:latin typeface="Arial Black" panose="020B0A04020102020204" pitchFamily="34" charset="0"/>
              <a:cs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3752850" y="1017905"/>
            <a:ext cx="4087495" cy="2268855"/>
          </a:xfrm>
          <a:prstGeom prst="rect">
            <a:avLst/>
          </a:prstGeom>
        </p:spPr>
      </p:pic>
      <p:sp>
        <p:nvSpPr>
          <p:cNvPr id="3" name="Text Box 2"/>
          <p:cNvSpPr txBox="1"/>
          <p:nvPr/>
        </p:nvSpPr>
        <p:spPr>
          <a:xfrm>
            <a:off x="419100" y="892645"/>
            <a:ext cx="3333750" cy="4523105"/>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t>In 2015, The city hotels' section saw an average non cancellation rate of 0.56, while resorts had the rate around resort 0.76 </a:t>
            </a:r>
          </a:p>
          <a:p>
            <a:pPr marL="0" indent="0" algn="just">
              <a:buFont typeface="Arial" panose="020B0604020202020204" pitchFamily="34" charset="0"/>
              <a:buNone/>
            </a:pPr>
            <a:endParaRPr lang="en-US" sz="1800" b="1" dirty="0"/>
          </a:p>
          <a:p>
            <a:pPr marL="285750" indent="-285750" algn="just">
              <a:buFont typeface="Arial" panose="020B0604020202020204" pitchFamily="34" charset="0"/>
              <a:buChar char="•"/>
            </a:pPr>
            <a:r>
              <a:rPr lang="en-US" sz="1800" b="1" dirty="0"/>
              <a:t>The same for 2016 would be 0.61 and 0.72 for city hotels' and resorts' respectively.</a:t>
            </a:r>
          </a:p>
          <a:p>
            <a:pPr marL="285750" indent="-285750" algn="just">
              <a:buFont typeface="Arial" panose="020B0604020202020204" pitchFamily="34" charset="0"/>
              <a:buChar char="•"/>
            </a:pPr>
            <a:endParaRPr lang="en-US" sz="1800" b="1" dirty="0"/>
          </a:p>
          <a:p>
            <a:pPr marL="285750" indent="-285750" algn="just">
              <a:buFont typeface="Arial" panose="020B0604020202020204" pitchFamily="34" charset="0"/>
              <a:buChar char="•"/>
            </a:pPr>
            <a:r>
              <a:rPr lang="en-US" sz="1800" b="1" dirty="0">
                <a:sym typeface="+mn-ea"/>
              </a:rPr>
              <a:t>It has been observed that guests are more likely to not cancel on bookings with a resort.</a:t>
            </a:r>
            <a:endParaRPr lang="en-US" sz="1800" b="1" dirty="0"/>
          </a:p>
          <a:p>
            <a:pPr marL="285750" indent="-285750" algn="just">
              <a:buFont typeface="Arial" panose="020B0604020202020204" pitchFamily="34" charset="0"/>
              <a:buChar char="•"/>
            </a:pPr>
            <a:endParaRPr lang="en-US" sz="1800" b="1" dirty="0"/>
          </a:p>
        </p:txBody>
      </p:sp>
      <p:sp>
        <p:nvSpPr>
          <p:cNvPr id="5" name="Text Box 4"/>
          <p:cNvSpPr txBox="1"/>
          <p:nvPr/>
        </p:nvSpPr>
        <p:spPr>
          <a:xfrm>
            <a:off x="4066540" y="3465195"/>
            <a:ext cx="3773805" cy="1198880"/>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t>As for 2017, the non cancellation rates were 0.57 and 0.70 for city hotels' and resorts' respectively.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00" y="396257"/>
            <a:ext cx="8520600" cy="572700"/>
          </a:xfrm>
        </p:spPr>
        <p:txBody>
          <a:bodyPr/>
          <a:lstStyle/>
          <a:p>
            <a:r>
              <a:rPr lang="en-US" sz="2400" dirty="0">
                <a:latin typeface="Arial Black" panose="020B0A04020102020204" pitchFamily="34" charset="0"/>
              </a:rPr>
              <a:t>Monthly footfall in different types of hotels</a:t>
            </a:r>
            <a:br>
              <a:rPr lang="en-US" sz="1600" b="0" i="0" dirty="0">
                <a:solidFill>
                  <a:srgbClr val="D5D5D5"/>
                </a:solidFill>
                <a:effectLst/>
                <a:latin typeface="Roboto" panose="02000000000000000000" pitchFamily="2" charset="0"/>
              </a:rPr>
            </a:br>
            <a:endParaRPr lang="en-IN" altLang="en-US" sz="2400" dirty="0">
              <a:latin typeface="Arial Black" panose="020B0A04020102020204" pitchFamily="34" charset="0"/>
              <a:cs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786765" y="1008380"/>
            <a:ext cx="7807960" cy="3127375"/>
          </a:xfrm>
          <a:prstGeom prst="rect">
            <a:avLst/>
          </a:prstGeom>
        </p:spPr>
      </p:pic>
      <p:sp>
        <p:nvSpPr>
          <p:cNvPr id="3" name="Text Box 2"/>
          <p:cNvSpPr txBox="1"/>
          <p:nvPr/>
        </p:nvSpPr>
        <p:spPr>
          <a:xfrm>
            <a:off x="786765" y="4220210"/>
            <a:ext cx="7807325" cy="922020"/>
          </a:xfrm>
          <a:prstGeom prst="rect">
            <a:avLst/>
          </a:prstGeom>
          <a:noFill/>
        </p:spPr>
        <p:txBody>
          <a:bodyPr wrap="square" rtlCol="0">
            <a:spAutoFit/>
          </a:bodyPr>
          <a:lstStyle/>
          <a:p>
            <a:pPr algn="l"/>
            <a:r>
              <a:rPr lang="en-US" sz="1800" b="1" dirty="0">
                <a:sym typeface="+mn-ea"/>
              </a:rPr>
              <a:t>The trajectory of the graph is in the shape of a BELL CURVE. This suggest that the middle of the year are some of the busiest time, peaking at August, over the period of 3 years.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Arial Black" panose="020B0A04020102020204" pitchFamily="34" charset="0"/>
              </a:rPr>
              <a:t>Nationality of the guests</a:t>
            </a:r>
            <a:endParaRPr lang="en-IN" altLang="en-US" sz="2400" dirty="0">
              <a:latin typeface="Arial Black" panose="020B0A04020102020204" pitchFamily="34" charset="0"/>
            </a:endParaRPr>
          </a:p>
        </p:txBody>
      </p:sp>
      <p:pic>
        <p:nvPicPr>
          <p:cNvPr id="6" name="Picture 5"/>
          <p:cNvPicPr>
            <a:picLocks noChangeAspect="1"/>
          </p:cNvPicPr>
          <p:nvPr/>
        </p:nvPicPr>
        <p:blipFill>
          <a:blip r:embed="rId2"/>
          <a:stretch>
            <a:fillRect/>
          </a:stretch>
        </p:blipFill>
        <p:spPr>
          <a:xfrm>
            <a:off x="1089212" y="906781"/>
            <a:ext cx="6772723" cy="2983346"/>
          </a:xfrm>
          <a:prstGeom prst="rect">
            <a:avLst/>
          </a:prstGeom>
        </p:spPr>
      </p:pic>
      <p:sp>
        <p:nvSpPr>
          <p:cNvPr id="3" name="Text Box 2"/>
          <p:cNvSpPr txBox="1"/>
          <p:nvPr/>
        </p:nvSpPr>
        <p:spPr>
          <a:xfrm>
            <a:off x="311700" y="3890127"/>
            <a:ext cx="8260715" cy="1198880"/>
          </a:xfrm>
          <a:prstGeom prst="rect">
            <a:avLst/>
          </a:prstGeom>
          <a:noFill/>
        </p:spPr>
        <p:txBody>
          <a:bodyPr wrap="square" rtlCol="0">
            <a:spAutoFit/>
          </a:bodyPr>
          <a:lstStyle/>
          <a:p>
            <a:pPr algn="just"/>
            <a:r>
              <a:rPr lang="en-US" sz="1800" b="1" dirty="0"/>
              <a:t>The visual aid suggests that Portuguese are the most popular guests at both the type of hotels. Other prominent nationalities are British, </a:t>
            </a:r>
            <a:r>
              <a:rPr lang="en-US" sz="1800" b="1" dirty="0" err="1"/>
              <a:t>Espanol</a:t>
            </a:r>
            <a:r>
              <a:rPr lang="en-US" sz="1800" b="1" dirty="0"/>
              <a:t>, Irish, French, etc., in the same order. Aside from visitors from The Great Britain and Ireland, guests mostly prefer to stay at city hotels.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Arial Black" panose="020B0A04020102020204" pitchFamily="34" charset="0"/>
              </a:rPr>
              <a:t>ADR V/s Arrival Month.</a:t>
            </a:r>
          </a:p>
        </p:txBody>
      </p:sp>
      <p:pic>
        <p:nvPicPr>
          <p:cNvPr id="4" name="Picture 3"/>
          <p:cNvPicPr>
            <a:picLocks noChangeAspect="1"/>
          </p:cNvPicPr>
          <p:nvPr/>
        </p:nvPicPr>
        <p:blipFill>
          <a:blip r:embed="rId2"/>
          <a:stretch>
            <a:fillRect/>
          </a:stretch>
        </p:blipFill>
        <p:spPr>
          <a:xfrm>
            <a:off x="3933190" y="1173480"/>
            <a:ext cx="4899025" cy="2704465"/>
          </a:xfrm>
          <a:prstGeom prst="rect">
            <a:avLst/>
          </a:prstGeom>
        </p:spPr>
      </p:pic>
      <p:sp>
        <p:nvSpPr>
          <p:cNvPr id="3" name="Text Box 2"/>
          <p:cNvSpPr txBox="1"/>
          <p:nvPr/>
        </p:nvSpPr>
        <p:spPr>
          <a:xfrm>
            <a:off x="845185" y="1173480"/>
            <a:ext cx="3088005" cy="3138170"/>
          </a:xfrm>
          <a:prstGeom prst="rect">
            <a:avLst/>
          </a:prstGeom>
          <a:noFill/>
        </p:spPr>
        <p:txBody>
          <a:bodyPr wrap="square" rtlCol="0">
            <a:spAutoFit/>
          </a:bodyPr>
          <a:lstStyle/>
          <a:p>
            <a:pPr algn="just"/>
            <a:r>
              <a:rPr lang="en-IN" altLang="en-US" sz="1800" b="1" dirty="0"/>
              <a:t>I</a:t>
            </a:r>
            <a:r>
              <a:rPr lang="en-US" sz="1800" b="1" dirty="0"/>
              <a:t>t has been observed that the average cost of staying for a guest in city hotels remains somewhat constant, fluctuating within a range of 100 to 120.</a:t>
            </a:r>
          </a:p>
          <a:p>
            <a:pPr algn="just"/>
            <a:endParaRPr lang="en-US" sz="1800" b="1" dirty="0"/>
          </a:p>
          <a:p>
            <a:pPr algn="just"/>
            <a:r>
              <a:rPr lang="en-US" sz="1800" b="1" dirty="0"/>
              <a:t>Whereas in the case of Resorts, there is a spiked in the month of August. </a:t>
            </a:r>
          </a:p>
        </p:txBody>
      </p:sp>
      <p:sp>
        <p:nvSpPr>
          <p:cNvPr id="5" name="Text Box 4"/>
          <p:cNvSpPr txBox="1"/>
          <p:nvPr/>
        </p:nvSpPr>
        <p:spPr>
          <a:xfrm>
            <a:off x="845185" y="4221480"/>
            <a:ext cx="7985760" cy="922020"/>
          </a:xfrm>
          <a:prstGeom prst="rect">
            <a:avLst/>
          </a:prstGeom>
          <a:noFill/>
        </p:spPr>
        <p:txBody>
          <a:bodyPr wrap="square" rtlCol="0">
            <a:spAutoFit/>
          </a:bodyPr>
          <a:lstStyle/>
          <a:p>
            <a:pPr algn="just"/>
            <a:r>
              <a:rPr lang="en-US" sz="1800" b="1" dirty="0">
                <a:sym typeface="+mn-ea"/>
              </a:rPr>
              <a:t>The minimum ADR is observed from January to March and then from October to November. The local maxima at December suggests an influx of guests for the occasion of The New Year</a:t>
            </a:r>
            <a:r>
              <a:rPr lang="en-IN" altLang="en-US" sz="1800" b="1" dirty="0">
                <a:sym typeface="+mn-ea"/>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2400" dirty="0">
                <a:latin typeface="Arial Black" panose="020B0A04020102020204" pitchFamily="34" charset="0"/>
                <a:cs typeface="Arial Black" panose="020B0A04020102020204" pitchFamily="34" charset="0"/>
              </a:rPr>
              <a:t>ADR VS Arrival Days of Month</a:t>
            </a:r>
          </a:p>
        </p:txBody>
      </p:sp>
      <p:pic>
        <p:nvPicPr>
          <p:cNvPr id="6" name="Picture 5"/>
          <p:cNvPicPr>
            <a:picLocks noChangeAspect="1"/>
          </p:cNvPicPr>
          <p:nvPr/>
        </p:nvPicPr>
        <p:blipFill>
          <a:blip r:embed="rId2"/>
          <a:stretch>
            <a:fillRect/>
          </a:stretch>
        </p:blipFill>
        <p:spPr>
          <a:xfrm>
            <a:off x="497583" y="1115965"/>
            <a:ext cx="7978145" cy="40275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atin typeface="Arial Black" panose="020B0A04020102020204" pitchFamily="34" charset="0"/>
                <a:cs typeface="Arial Black" panose="020B0A04020102020204" pitchFamily="34" charset="0"/>
                <a:sym typeface="+mn-ea"/>
              </a:rPr>
              <a:t>ADR VS Arrival Days of Month</a:t>
            </a:r>
            <a:endParaRPr lang="en-US"/>
          </a:p>
        </p:txBody>
      </p:sp>
      <p:sp>
        <p:nvSpPr>
          <p:cNvPr id="3" name="Text Placeholder 2"/>
          <p:cNvSpPr>
            <a:spLocks noGrp="1"/>
          </p:cNvSpPr>
          <p:nvPr>
            <p:ph type="body" idx="1"/>
          </p:nvPr>
        </p:nvSpPr>
        <p:spPr/>
        <p:txBody>
          <a:bodyPr/>
          <a:lstStyle/>
          <a:p>
            <a:pPr marL="114300" indent="0" algn="just">
              <a:buNone/>
            </a:pPr>
            <a:r>
              <a:rPr lang="en-US" b="1" dirty="0">
                <a:solidFill>
                  <a:schemeClr val="accent2"/>
                </a:solidFill>
              </a:rPr>
              <a:t>On a cursory glance, we can observe that City hotels have higher ADR compare to Resorts.</a:t>
            </a:r>
            <a:r>
              <a:rPr lang="en-IN" altLang="en-US" b="1" dirty="0">
                <a:solidFill>
                  <a:schemeClr val="accent2"/>
                </a:solidFill>
              </a:rPr>
              <a:t> </a:t>
            </a:r>
            <a:r>
              <a:rPr lang="en-US" b="1" dirty="0">
                <a:solidFill>
                  <a:schemeClr val="accent2"/>
                </a:solidFill>
              </a:rPr>
              <a:t>We can see that the end of month is the busiest time thusly leading to higher ADR in both the type of hotels.</a:t>
            </a:r>
            <a:r>
              <a:rPr lang="en-IN" altLang="en-US" b="1" dirty="0">
                <a:solidFill>
                  <a:schemeClr val="accent2"/>
                </a:solidFill>
              </a:rPr>
              <a:t> </a:t>
            </a:r>
            <a:r>
              <a:rPr lang="en-US" b="1" dirty="0">
                <a:solidFill>
                  <a:schemeClr val="accent2"/>
                </a:solidFill>
              </a:rPr>
              <a:t>It would be justified from the graph that beginning of the month (starting from day 2 to day 9) are the quietest time leading to lower ADR.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Black" panose="020B0A04020102020204" pitchFamily="34" charset="0"/>
              </a:rPr>
              <a:t>The most booked accommodation type(Single, Couple, Family)</a:t>
            </a:r>
            <a:br>
              <a:rPr lang="en-US" sz="1600" b="0" dirty="0">
                <a:solidFill>
                  <a:srgbClr val="D4D4D4"/>
                </a:solidFill>
                <a:effectLst/>
                <a:latin typeface="Courier New" panose="02070309020205020404" pitchFamily="49" charset="0"/>
              </a:rPr>
            </a:br>
            <a:endParaRPr lang="en-IN" altLang="en-US" sz="2400" dirty="0">
              <a:latin typeface="Arial Black" panose="020B0A04020102020204" pitchFamily="34" charset="0"/>
              <a:cs typeface="Arial Black" panose="020B0A040201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06" y="1077596"/>
            <a:ext cx="6657564" cy="3253512"/>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311785" y="4221480"/>
            <a:ext cx="8430895" cy="922020"/>
          </a:xfrm>
          <a:prstGeom prst="rect">
            <a:avLst/>
          </a:prstGeom>
          <a:noFill/>
        </p:spPr>
        <p:txBody>
          <a:bodyPr wrap="square" rtlCol="0">
            <a:spAutoFit/>
          </a:bodyPr>
          <a:lstStyle/>
          <a:p>
            <a:pPr algn="just"/>
            <a:r>
              <a:rPr lang="en-US" sz="1800" b="1">
                <a:sym typeface="+mn-ea"/>
              </a:rPr>
              <a:t>While family type bookings were the least popular kind, the graph suggests that couples formed the largest topography of guests ranging to 75.5% of the total customer list</a:t>
            </a:r>
            <a:endParaRPr lang="en-US"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p:cNvSpPr txBox="1"/>
          <p:nvPr/>
        </p:nvSpPr>
        <p:spPr>
          <a:xfrm>
            <a:off x="1073086" y="908971"/>
            <a:ext cx="7361759" cy="4001095"/>
          </a:xfrm>
          <a:prstGeom prst="rect">
            <a:avLst/>
          </a:prstGeom>
        </p:spPr>
        <p:txBody>
          <a:bodyPr wrap="square">
            <a:spAutoFit/>
          </a:bodyPr>
          <a:lstStyle/>
          <a:p>
            <a:r>
              <a:rPr lang="en-IN" altLang="en-US" sz="2000" b="1" dirty="0">
                <a:solidFill>
                  <a:schemeClr val="accent3">
                    <a:lumMod val="50000"/>
                  </a:schemeClr>
                </a:solidFill>
                <a:latin typeface="Arial" panose="020B0604020202020204" pitchFamily="34" charset="0"/>
                <a:cs typeface="Arial" panose="020B0604020202020204" pitchFamily="34" charset="0"/>
                <a:sym typeface="+mn-ea"/>
              </a:rPr>
              <a:t>Abstract</a:t>
            </a:r>
          </a:p>
          <a:p>
            <a:endParaRPr lang="en-US" sz="1800" b="1" i="0" u="none" strike="noStrike" baseline="0" dirty="0">
              <a:solidFill>
                <a:srgbClr val="124F5C"/>
              </a:solidFill>
              <a:latin typeface="Arial" panose="020B0604020202020204" pitchFamily="34" charset="0"/>
              <a:cs typeface="Arial" panose="020B0604020202020204" pitchFamily="34" charset="0"/>
            </a:endParaRPr>
          </a:p>
          <a:p>
            <a:r>
              <a:rPr lang="en-US" sz="2000" b="1" i="0" u="none" strike="noStrike" baseline="0" dirty="0">
                <a:solidFill>
                  <a:srgbClr val="124F5C"/>
                </a:solidFill>
                <a:latin typeface="Arial" panose="020B0604020202020204" pitchFamily="34" charset="0"/>
                <a:cs typeface="Arial" panose="020B0604020202020204" pitchFamily="34" charset="0"/>
              </a:rPr>
              <a:t>Phase</a:t>
            </a:r>
            <a:r>
              <a:rPr lang="en-IN" altLang="en-US" sz="2000" b="1" i="0" u="none" strike="noStrike" baseline="0" dirty="0">
                <a:solidFill>
                  <a:srgbClr val="124F5C"/>
                </a:solidFill>
                <a:latin typeface="Arial" panose="020B0604020202020204" pitchFamily="34" charset="0"/>
                <a:cs typeface="Arial" panose="020B0604020202020204" pitchFamily="34" charset="0"/>
              </a:rPr>
              <a:t>-</a:t>
            </a:r>
            <a:r>
              <a:rPr lang="en-US" sz="2000" b="1" i="0" u="none" strike="noStrike" baseline="0" dirty="0">
                <a:solidFill>
                  <a:srgbClr val="124F5C"/>
                </a:solidFill>
                <a:latin typeface="Arial" panose="020B0604020202020204" pitchFamily="34" charset="0"/>
                <a:cs typeface="Arial" panose="020B0604020202020204" pitchFamily="34" charset="0"/>
              </a:rPr>
              <a:t>1</a:t>
            </a:r>
          </a:p>
          <a:p>
            <a:endParaRPr lang="en-US" sz="1800" b="0" i="0" u="none" strike="noStrike" baseline="0" dirty="0">
              <a:solidFill>
                <a:srgbClr val="124F5C"/>
              </a:solidFill>
              <a:latin typeface="Arial" panose="020B0604020202020204" pitchFamily="34" charset="0"/>
              <a:cs typeface="Arial" panose="020B0604020202020204" pitchFamily="34" charset="0"/>
            </a:endParaRPr>
          </a:p>
          <a:p>
            <a:r>
              <a:rPr lang="en-US" b="1" i="0" u="none" strike="noStrike" baseline="0" dirty="0">
                <a:solidFill>
                  <a:srgbClr val="ED8500"/>
                </a:solidFill>
                <a:latin typeface="Arial" panose="020B0604020202020204" pitchFamily="34" charset="0"/>
                <a:cs typeface="Arial" panose="020B0604020202020204" pitchFamily="34" charset="0"/>
              </a:rPr>
              <a:t>1.</a:t>
            </a:r>
            <a:r>
              <a:rPr lang="en-IN" altLang="en-US" b="1" i="0" u="none" strike="noStrike" baseline="0" dirty="0">
                <a:solidFill>
                  <a:srgbClr val="ED8500"/>
                </a:solidFill>
                <a:latin typeface="Arial" panose="020B0604020202020204" pitchFamily="34" charset="0"/>
                <a:cs typeface="Arial" panose="020B0604020202020204" pitchFamily="34" charset="0"/>
              </a:rPr>
              <a:t> </a:t>
            </a:r>
            <a:r>
              <a:rPr lang="en-US" b="1" i="0" u="none" strike="noStrike" baseline="0" dirty="0">
                <a:solidFill>
                  <a:srgbClr val="ED8500"/>
                </a:solidFill>
                <a:latin typeface="Arial" panose="020B0604020202020204" pitchFamily="34" charset="0"/>
                <a:cs typeface="Arial" panose="020B0604020202020204" pitchFamily="34" charset="0"/>
              </a:rPr>
              <a:t>Data Exploration</a:t>
            </a:r>
            <a:endParaRPr lang="en-US" b="0" i="0" u="none" strike="noStrike" baseline="0" dirty="0">
              <a:solidFill>
                <a:srgbClr val="ED8500"/>
              </a:solidFill>
              <a:latin typeface="Arial" panose="020B0604020202020204" pitchFamily="34" charset="0"/>
              <a:cs typeface="Arial" panose="020B0604020202020204" pitchFamily="34" charset="0"/>
            </a:endParaRPr>
          </a:p>
          <a:p>
            <a:r>
              <a:rPr lang="en-US" b="1" i="0" u="none" strike="noStrike" baseline="0" dirty="0">
                <a:solidFill>
                  <a:srgbClr val="ED8500"/>
                </a:solidFill>
                <a:latin typeface="Arial" panose="020B0604020202020204" pitchFamily="34" charset="0"/>
                <a:cs typeface="Arial" panose="020B0604020202020204" pitchFamily="34" charset="0"/>
              </a:rPr>
              <a:t>2.</a:t>
            </a:r>
            <a:r>
              <a:rPr lang="en-IN" altLang="en-US" b="1" i="0" u="none" strike="noStrike" baseline="0" dirty="0">
                <a:solidFill>
                  <a:srgbClr val="ED8500"/>
                </a:solidFill>
                <a:latin typeface="Arial" panose="020B0604020202020204" pitchFamily="34" charset="0"/>
                <a:cs typeface="Arial" panose="020B0604020202020204" pitchFamily="34" charset="0"/>
              </a:rPr>
              <a:t> </a:t>
            </a:r>
            <a:r>
              <a:rPr lang="en-US" b="1" i="0" u="none" strike="noStrike" baseline="0" dirty="0">
                <a:solidFill>
                  <a:srgbClr val="ED8500"/>
                </a:solidFill>
                <a:latin typeface="Arial" panose="020B0604020202020204" pitchFamily="34" charset="0"/>
                <a:cs typeface="Arial" panose="020B0604020202020204" pitchFamily="34" charset="0"/>
              </a:rPr>
              <a:t>Data </a:t>
            </a:r>
            <a:r>
              <a:rPr lang="en-IN" altLang="en-US" b="1" i="0" u="none" strike="noStrike" baseline="0" dirty="0">
                <a:solidFill>
                  <a:srgbClr val="ED8500"/>
                </a:solidFill>
                <a:latin typeface="Arial" panose="020B0604020202020204" pitchFamily="34" charset="0"/>
                <a:cs typeface="Arial" panose="020B0604020202020204" pitchFamily="34" charset="0"/>
              </a:rPr>
              <a:t>Pre-P</a:t>
            </a:r>
            <a:r>
              <a:rPr lang="en-US" b="1" i="0" u="none" strike="noStrike" baseline="0" dirty="0">
                <a:solidFill>
                  <a:srgbClr val="ED8500"/>
                </a:solidFill>
                <a:latin typeface="Arial" panose="020B0604020202020204" pitchFamily="34" charset="0"/>
                <a:cs typeface="Arial" panose="020B0604020202020204" pitchFamily="34" charset="0"/>
              </a:rPr>
              <a:t>rocessing</a:t>
            </a:r>
            <a:br>
              <a:rPr lang="en-US" b="1" i="0" u="none" strike="noStrike" baseline="0" dirty="0">
                <a:solidFill>
                  <a:srgbClr val="ED8500"/>
                </a:solidFill>
                <a:latin typeface="Arial" panose="020B0604020202020204" pitchFamily="34" charset="0"/>
                <a:cs typeface="Arial" panose="020B0604020202020204" pitchFamily="34" charset="0"/>
              </a:rPr>
            </a:br>
            <a:r>
              <a:rPr lang="en-US" b="1" i="0" u="none" strike="noStrike" baseline="0" dirty="0">
                <a:solidFill>
                  <a:srgbClr val="ED8500"/>
                </a:solidFill>
                <a:latin typeface="Arial" panose="020B0604020202020204" pitchFamily="34" charset="0"/>
                <a:cs typeface="Arial" panose="020B0604020202020204" pitchFamily="34" charset="0"/>
              </a:rPr>
              <a:t>   </a:t>
            </a:r>
            <a:r>
              <a:rPr lang="en-IN" altLang="en-US" b="1" i="0" u="none" strike="noStrike" baseline="0" dirty="0">
                <a:solidFill>
                  <a:srgbClr val="ED8500"/>
                </a:solidFill>
                <a:latin typeface="Arial" panose="020B0604020202020204" pitchFamily="34" charset="0"/>
                <a:cs typeface="Arial" panose="020B0604020202020204" pitchFamily="34" charset="0"/>
              </a:rPr>
              <a:t>   </a:t>
            </a:r>
            <a:r>
              <a:rPr lang="en-US" b="1" i="0" u="none" strike="noStrike" baseline="0" dirty="0">
                <a:solidFill>
                  <a:srgbClr val="ED8500"/>
                </a:solidFill>
                <a:latin typeface="Arial" panose="020B0604020202020204" pitchFamily="34" charset="0"/>
                <a:cs typeface="Arial" panose="020B0604020202020204" pitchFamily="34" charset="0"/>
              </a:rPr>
              <a:t>(Data Cleaning, Data Transformation and Data Reduction)</a:t>
            </a:r>
            <a:endParaRPr lang="en-US" b="0" i="0" u="none" strike="noStrike" baseline="0" dirty="0">
              <a:solidFill>
                <a:srgbClr val="ED8500"/>
              </a:solidFill>
              <a:latin typeface="Arial" panose="020B0604020202020204" pitchFamily="34" charset="0"/>
              <a:cs typeface="Arial" panose="020B0604020202020204" pitchFamily="34" charset="0"/>
            </a:endParaRPr>
          </a:p>
          <a:p>
            <a:endParaRPr lang="en-US" sz="1800" b="0" i="0" u="none" strike="noStrike" baseline="0" dirty="0">
              <a:solidFill>
                <a:srgbClr val="ED8500"/>
              </a:solidFill>
              <a:latin typeface="Arial" panose="020B0604020202020204" pitchFamily="34" charset="0"/>
              <a:cs typeface="Arial" panose="020B0604020202020204" pitchFamily="34" charset="0"/>
            </a:endParaRPr>
          </a:p>
          <a:p>
            <a:r>
              <a:rPr lang="en-US" sz="2000" b="1" i="0" u="none" strike="noStrike" baseline="0" dirty="0">
                <a:solidFill>
                  <a:srgbClr val="124F5C"/>
                </a:solidFill>
                <a:latin typeface="Arial" panose="020B0604020202020204" pitchFamily="34" charset="0"/>
                <a:cs typeface="Arial" panose="020B0604020202020204" pitchFamily="34" charset="0"/>
              </a:rPr>
              <a:t>Phase</a:t>
            </a:r>
            <a:r>
              <a:rPr lang="en-IN" altLang="en-US" sz="2000" b="1" i="0" u="none" strike="noStrike" baseline="0" dirty="0">
                <a:solidFill>
                  <a:srgbClr val="124F5C"/>
                </a:solidFill>
                <a:latin typeface="Arial" panose="020B0604020202020204" pitchFamily="34" charset="0"/>
                <a:cs typeface="Arial" panose="020B0604020202020204" pitchFamily="34" charset="0"/>
              </a:rPr>
              <a:t>-</a:t>
            </a:r>
            <a:r>
              <a:rPr lang="en-US" sz="2000" b="1" i="0" u="none" strike="noStrike" baseline="0" dirty="0">
                <a:solidFill>
                  <a:srgbClr val="124F5C"/>
                </a:solidFill>
                <a:latin typeface="Arial" panose="020B0604020202020204" pitchFamily="34" charset="0"/>
                <a:cs typeface="Arial" panose="020B0604020202020204" pitchFamily="34" charset="0"/>
              </a:rPr>
              <a:t>2</a:t>
            </a:r>
          </a:p>
          <a:p>
            <a:endParaRPr lang="en-IN" altLang="en-US" b="1" dirty="0">
              <a:solidFill>
                <a:srgbClr val="ED8500"/>
              </a:solidFill>
              <a:latin typeface="Arial" panose="020B0604020202020204" pitchFamily="34" charset="0"/>
              <a:cs typeface="Arial" panose="020B0604020202020204" pitchFamily="34" charset="0"/>
              <a:sym typeface="+mn-ea"/>
            </a:endParaRPr>
          </a:p>
          <a:p>
            <a:r>
              <a:rPr lang="en-IN" altLang="en-US" b="1" dirty="0">
                <a:solidFill>
                  <a:srgbClr val="ED8500"/>
                </a:solidFill>
                <a:latin typeface="Arial" panose="020B0604020202020204" pitchFamily="34" charset="0"/>
                <a:cs typeface="Arial" panose="020B0604020202020204" pitchFamily="34" charset="0"/>
                <a:sym typeface="+mn-ea"/>
              </a:rPr>
              <a:t>1.  Booking percentage in different types of hotels</a:t>
            </a:r>
          </a:p>
          <a:p>
            <a:r>
              <a:rPr lang="en-IN" altLang="en-US" b="1" dirty="0">
                <a:solidFill>
                  <a:srgbClr val="ED8500"/>
                </a:solidFill>
                <a:latin typeface="Arial" panose="020B0604020202020204" pitchFamily="34" charset="0"/>
                <a:cs typeface="Arial" panose="020B0604020202020204" pitchFamily="34" charset="0"/>
                <a:sym typeface="+mn-ea"/>
              </a:rPr>
              <a:t>2.  Yearly bookings for 2015, 2016 &amp; 2017</a:t>
            </a:r>
          </a:p>
          <a:p>
            <a:r>
              <a:rPr lang="en-IN" altLang="en-US" b="1" dirty="0">
                <a:solidFill>
                  <a:srgbClr val="ED8500"/>
                </a:solidFill>
                <a:latin typeface="Arial" panose="020B0604020202020204" pitchFamily="34" charset="0"/>
                <a:cs typeface="Arial" panose="020B0604020202020204" pitchFamily="34" charset="0"/>
                <a:sym typeface="+mn-ea"/>
              </a:rPr>
              <a:t>3.  Bookings that were mot cancelled.</a:t>
            </a:r>
            <a:br>
              <a:rPr lang="en-IN" altLang="en-US" b="1" dirty="0">
                <a:solidFill>
                  <a:srgbClr val="ED8500"/>
                </a:solidFill>
                <a:latin typeface="Arial" panose="020B0604020202020204" pitchFamily="34" charset="0"/>
                <a:cs typeface="Arial" panose="020B0604020202020204" pitchFamily="34" charset="0"/>
                <a:sym typeface="+mn-ea"/>
              </a:rPr>
            </a:br>
            <a:r>
              <a:rPr lang="en-IN" altLang="en-US" b="1" dirty="0">
                <a:solidFill>
                  <a:srgbClr val="ED8500"/>
                </a:solidFill>
                <a:latin typeface="Arial" panose="020B0604020202020204" pitchFamily="34" charset="0"/>
                <a:cs typeface="Arial" panose="020B0604020202020204" pitchFamily="34" charset="0"/>
                <a:sym typeface="+mn-ea"/>
              </a:rPr>
              <a:t>4.  Monthly footfall of different types of guests</a:t>
            </a:r>
          </a:p>
          <a:p>
            <a:r>
              <a:rPr lang="en-IN" altLang="en-US" b="1" dirty="0">
                <a:solidFill>
                  <a:srgbClr val="ED8500"/>
                </a:solidFill>
                <a:latin typeface="Arial" panose="020B0604020202020204" pitchFamily="34" charset="0"/>
                <a:cs typeface="Arial" panose="020B0604020202020204" pitchFamily="34" charset="0"/>
                <a:sym typeface="+mn-ea"/>
              </a:rPr>
              <a:t>5.  Nationality of all the guests.</a:t>
            </a:r>
          </a:p>
          <a:p>
            <a:r>
              <a:rPr lang="en-IN" altLang="en-US" b="1" dirty="0">
                <a:solidFill>
                  <a:srgbClr val="ED8500"/>
                </a:solidFill>
                <a:latin typeface="Arial" panose="020B0604020202020204" pitchFamily="34" charset="0"/>
                <a:cs typeface="Arial" panose="020B0604020202020204" pitchFamily="34" charset="0"/>
                <a:sym typeface="+mn-ea"/>
              </a:rPr>
              <a:t>6.  Average Daily Rate (ADR) V/s Arrival Month.</a:t>
            </a:r>
          </a:p>
        </p:txBody>
      </p:sp>
      <p:sp>
        <p:nvSpPr>
          <p:cNvPr id="6" name="TextBox 5"/>
          <p:cNvSpPr txBox="1"/>
          <p:nvPr/>
        </p:nvSpPr>
        <p:spPr>
          <a:xfrm>
            <a:off x="1459767" y="368856"/>
            <a:ext cx="5706374" cy="461665"/>
          </a:xfrm>
          <a:prstGeom prst="rect">
            <a:avLst/>
          </a:prstGeom>
          <a:noFill/>
        </p:spPr>
        <p:txBody>
          <a:bodyPr wrap="square">
            <a:spAutoFit/>
          </a:bodyPr>
          <a:lstStyle/>
          <a:p>
            <a:pPr algn="ctr"/>
            <a:r>
              <a:rPr lang="en-US" sz="2400" b="1" i="0" u="none" strike="noStrike" baseline="0" dirty="0">
                <a:solidFill>
                  <a:srgbClr val="CC0000"/>
                </a:solidFill>
                <a:latin typeface="Arial Black" panose="020B0A04020102020204" pitchFamily="34" charset="0"/>
              </a:rPr>
              <a:t>Contents:</a:t>
            </a:r>
            <a:endParaRPr lang="en-US" sz="2400" dirty="0">
              <a:latin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Source of bookings</a:t>
            </a:r>
            <a:br>
              <a:rPr lang="en-US" sz="1600" b="0" i="0" dirty="0">
                <a:solidFill>
                  <a:srgbClr val="D5D5D5"/>
                </a:solidFill>
                <a:effectLst/>
                <a:latin typeface="Roboto" panose="02000000000000000000" pitchFamily="2" charset="0"/>
              </a:rPr>
            </a:br>
            <a:endParaRPr lang="en-IN" altLang="en-US" sz="2400" dirty="0">
              <a:latin typeface="Arial Black" panose="020B0A04020102020204" pitchFamily="34" charset="0"/>
              <a:cs typeface="Arial Black" panose="020B0A04020102020204" pitchFamily="34" charset="0"/>
            </a:endParaRPr>
          </a:p>
        </p:txBody>
      </p:sp>
      <p:pic>
        <p:nvPicPr>
          <p:cNvPr id="6" name="Picture 5"/>
          <p:cNvPicPr>
            <a:picLocks noChangeAspect="1"/>
          </p:cNvPicPr>
          <p:nvPr/>
        </p:nvPicPr>
        <p:blipFill>
          <a:blip r:embed="rId2"/>
          <a:stretch>
            <a:fillRect/>
          </a:stretch>
        </p:blipFill>
        <p:spPr>
          <a:xfrm>
            <a:off x="2341523" y="1573306"/>
            <a:ext cx="6669127" cy="2988236"/>
          </a:xfrm>
          <a:prstGeom prst="rect">
            <a:avLst/>
          </a:prstGeom>
        </p:spPr>
      </p:pic>
      <p:sp>
        <p:nvSpPr>
          <p:cNvPr id="3" name="Text Box 2"/>
          <p:cNvSpPr txBox="1"/>
          <p:nvPr/>
        </p:nvSpPr>
        <p:spPr>
          <a:xfrm>
            <a:off x="133350" y="1376073"/>
            <a:ext cx="3282203" cy="3416320"/>
          </a:xfrm>
          <a:prstGeom prst="rect">
            <a:avLst/>
          </a:prstGeom>
          <a:noFill/>
        </p:spPr>
        <p:txBody>
          <a:bodyPr wrap="square" rtlCol="0">
            <a:spAutoFit/>
          </a:bodyPr>
          <a:lstStyle/>
          <a:p>
            <a:r>
              <a:rPr lang="en-US" sz="1800" b="1" dirty="0"/>
              <a:t>The maximum number of bookings were done through Online Agents (at 47.4%).</a:t>
            </a:r>
          </a:p>
          <a:p>
            <a:r>
              <a:rPr lang="en-US" sz="1800" b="1" dirty="0"/>
              <a:t>Another prominent source of booking was done through Offline methods (at 20.3%). Other methods of booking include Groups, Direct, Corporate, etc., forming the remaining 32.3%.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59" y="262712"/>
            <a:ext cx="8520600" cy="572700"/>
          </a:xfrm>
        </p:spPr>
        <p:txBody>
          <a:bodyPr/>
          <a:lstStyle/>
          <a:p>
            <a:r>
              <a:rPr lang="en-US" sz="2400" dirty="0">
                <a:latin typeface="Arial Black" panose="020B0A04020102020204" pitchFamily="34" charset="0"/>
              </a:rPr>
              <a:t>Relationship between lead time and cancellation</a:t>
            </a:r>
          </a:p>
        </p:txBody>
      </p:sp>
      <p:pic>
        <p:nvPicPr>
          <p:cNvPr id="6" name="Picture 5"/>
          <p:cNvPicPr>
            <a:picLocks noChangeAspect="1"/>
          </p:cNvPicPr>
          <p:nvPr/>
        </p:nvPicPr>
        <p:blipFill>
          <a:blip r:embed="rId2"/>
          <a:stretch>
            <a:fillRect/>
          </a:stretch>
        </p:blipFill>
        <p:spPr>
          <a:xfrm>
            <a:off x="0" y="884051"/>
            <a:ext cx="9144000" cy="384259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59" y="262712"/>
            <a:ext cx="8520600" cy="572700"/>
          </a:xfrm>
        </p:spPr>
        <p:txBody>
          <a:bodyPr/>
          <a:lstStyle/>
          <a:p>
            <a:r>
              <a:rPr lang="en-US" sz="2400" dirty="0">
                <a:latin typeface="Arial Black" panose="020B0A04020102020204" pitchFamily="34" charset="0"/>
              </a:rPr>
              <a:t>Relationship between lead time and cancellation</a:t>
            </a:r>
          </a:p>
        </p:txBody>
      </p:sp>
      <p:sp>
        <p:nvSpPr>
          <p:cNvPr id="4" name="Text Box 3"/>
          <p:cNvSpPr txBox="1"/>
          <p:nvPr/>
        </p:nvSpPr>
        <p:spPr>
          <a:xfrm>
            <a:off x="394970" y="1188720"/>
            <a:ext cx="7858125" cy="2030095"/>
          </a:xfrm>
          <a:prstGeom prst="rect">
            <a:avLst/>
          </a:prstGeom>
          <a:noFill/>
        </p:spPr>
        <p:txBody>
          <a:bodyPr wrap="square" rtlCol="0">
            <a:spAutoFit/>
          </a:bodyPr>
          <a:lstStyle/>
          <a:p>
            <a:pPr algn="just"/>
            <a:r>
              <a:rPr lang="en-IN" altLang="en-US" sz="1800" b="1" dirty="0"/>
              <a:t>From the aforementioned graph, o</a:t>
            </a:r>
            <a:r>
              <a:rPr lang="en-US" sz="1800" b="1" dirty="0"/>
              <a:t>n a cursory glance it is visible that, majority of the guests book their prefer rooms as late as possible within a margin of 20 day</a:t>
            </a:r>
            <a:r>
              <a:rPr lang="en-IN" altLang="en-US" sz="1800" b="1" dirty="0"/>
              <a:t>s.</a:t>
            </a:r>
          </a:p>
          <a:p>
            <a:pPr algn="just"/>
            <a:endParaRPr lang="en-US" sz="1800" b="1" dirty="0"/>
          </a:p>
          <a:p>
            <a:pPr algn="just"/>
            <a:r>
              <a:rPr lang="en-US" sz="1800" b="1" dirty="0"/>
              <a:t>It has also been observed that guests are likely to cancel more when they book their rooms of with a span of 80 days or more as their lead time(almost 50%)</a:t>
            </a:r>
            <a:r>
              <a:rPr lang="en-IN" altLang="en-US" sz="1800" b="1"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5569"/>
            <a:ext cx="8520600" cy="572700"/>
          </a:xfrm>
        </p:spPr>
        <p:txBody>
          <a:bodyPr/>
          <a:lstStyle/>
          <a:p>
            <a:r>
              <a:rPr lang="en-US" sz="2400" dirty="0">
                <a:latin typeface="Arial Black" panose="020B0A04020102020204" pitchFamily="34" charset="0"/>
              </a:rPr>
              <a:t>Market segment has any impact on repeated customer</a:t>
            </a:r>
          </a:p>
        </p:txBody>
      </p:sp>
      <p:pic>
        <p:nvPicPr>
          <p:cNvPr id="4" name="Picture 3"/>
          <p:cNvPicPr>
            <a:picLocks noChangeAspect="1"/>
          </p:cNvPicPr>
          <p:nvPr/>
        </p:nvPicPr>
        <p:blipFill>
          <a:blip r:embed="rId2"/>
          <a:stretch>
            <a:fillRect/>
          </a:stretch>
        </p:blipFill>
        <p:spPr>
          <a:xfrm>
            <a:off x="3196142" y="947839"/>
            <a:ext cx="5636158" cy="4195661"/>
          </a:xfrm>
          <a:prstGeom prst="rect">
            <a:avLst/>
          </a:prstGeom>
        </p:spPr>
      </p:pic>
      <p:sp>
        <p:nvSpPr>
          <p:cNvPr id="5" name="Text Box 4"/>
          <p:cNvSpPr txBox="1"/>
          <p:nvPr/>
        </p:nvSpPr>
        <p:spPr>
          <a:xfrm>
            <a:off x="434340" y="1609725"/>
            <a:ext cx="2761615" cy="2306955"/>
          </a:xfrm>
          <a:prstGeom prst="rect">
            <a:avLst/>
          </a:prstGeom>
          <a:noFill/>
        </p:spPr>
        <p:txBody>
          <a:bodyPr wrap="square" rtlCol="0">
            <a:spAutoFit/>
          </a:bodyPr>
          <a:lstStyle/>
          <a:p>
            <a:pPr algn="just"/>
            <a:r>
              <a:rPr lang="en-US" sz="1800" b="1" dirty="0"/>
              <a:t>Corporates are the largest customer base for hotels amounting for almost 40% of the market share, with the follower ups being Direct bookings, Online Travel agencies, etc.</a:t>
            </a:r>
            <a:endParaRPr lang="en-IN" altLang="en-US" sz="1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Arial Black" panose="020B0A04020102020204" pitchFamily="34" charset="0"/>
              </a:rPr>
              <a:t>Required car parking spaces.</a:t>
            </a:r>
          </a:p>
        </p:txBody>
      </p:sp>
      <p:pic>
        <p:nvPicPr>
          <p:cNvPr id="4" name="Picture 3"/>
          <p:cNvPicPr>
            <a:picLocks noChangeAspect="1"/>
          </p:cNvPicPr>
          <p:nvPr/>
        </p:nvPicPr>
        <p:blipFill>
          <a:blip r:embed="rId2"/>
          <a:stretch>
            <a:fillRect/>
          </a:stretch>
        </p:blipFill>
        <p:spPr>
          <a:xfrm>
            <a:off x="548640" y="1017270"/>
            <a:ext cx="7498080" cy="3279140"/>
          </a:xfrm>
          <a:prstGeom prst="rect">
            <a:avLst/>
          </a:prstGeom>
        </p:spPr>
      </p:pic>
      <p:sp>
        <p:nvSpPr>
          <p:cNvPr id="3" name="Text Box 2"/>
          <p:cNvSpPr txBox="1"/>
          <p:nvPr/>
        </p:nvSpPr>
        <p:spPr>
          <a:xfrm>
            <a:off x="727710" y="4296410"/>
            <a:ext cx="7917180" cy="368300"/>
          </a:xfrm>
          <a:prstGeom prst="rect">
            <a:avLst/>
          </a:prstGeom>
          <a:noFill/>
        </p:spPr>
        <p:txBody>
          <a:bodyPr wrap="none" rtlCol="0">
            <a:spAutoFit/>
          </a:bodyPr>
          <a:lstStyle/>
          <a:p>
            <a:pPr algn="l"/>
            <a:r>
              <a:rPr lang="en-US" sz="1800" b="1"/>
              <a:t>We can see that maximum customers doesnot requires Parking spaces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Arial Black" panose="020B0A04020102020204" pitchFamily="34" charset="0"/>
              </a:rPr>
              <a:t>How long people stay in a hotel</a:t>
            </a:r>
            <a:br>
              <a:rPr lang="en-US" b="0" dirty="0">
                <a:solidFill>
                  <a:srgbClr val="D4D4D4"/>
                </a:solidFill>
                <a:effectLst/>
                <a:latin typeface="Courier New" panose="02070309020205020404" pitchFamily="49" charset="0"/>
              </a:rPr>
            </a:br>
            <a:endParaRPr lang="en-US" dirty="0"/>
          </a:p>
        </p:txBody>
      </p:sp>
      <p:pic>
        <p:nvPicPr>
          <p:cNvPr id="5" name="Picture 4"/>
          <p:cNvPicPr>
            <a:picLocks noChangeAspect="1"/>
          </p:cNvPicPr>
          <p:nvPr/>
        </p:nvPicPr>
        <p:blipFill>
          <a:blip r:embed="rId2"/>
          <a:stretch>
            <a:fillRect/>
          </a:stretch>
        </p:blipFill>
        <p:spPr>
          <a:xfrm>
            <a:off x="2806065" y="1290955"/>
            <a:ext cx="5544820" cy="2891790"/>
          </a:xfrm>
          <a:prstGeom prst="rect">
            <a:avLst/>
          </a:prstGeom>
        </p:spPr>
      </p:pic>
      <p:sp>
        <p:nvSpPr>
          <p:cNvPr id="3" name="Text Box 2"/>
          <p:cNvSpPr txBox="1"/>
          <p:nvPr/>
        </p:nvSpPr>
        <p:spPr>
          <a:xfrm>
            <a:off x="109855" y="1290955"/>
            <a:ext cx="2696845" cy="3138170"/>
          </a:xfrm>
          <a:prstGeom prst="rect">
            <a:avLst/>
          </a:prstGeom>
          <a:noFill/>
        </p:spPr>
        <p:txBody>
          <a:bodyPr wrap="square" rtlCol="0">
            <a:spAutoFit/>
          </a:bodyPr>
          <a:lstStyle/>
          <a:p>
            <a:pPr algn="just"/>
            <a:r>
              <a:rPr lang="en-US" sz="1800" b="1" dirty="0"/>
              <a:t>We can observe from the graph that first 25 days average daily rate is very high after that average daily rate decrease sharply till 30 then we can see inclination and after that ADR reduces</a:t>
            </a:r>
            <a:r>
              <a:rPr lang="en-IN" altLang="en-US" sz="1800" b="1" dirty="0"/>
              <a:t>. A large no of guests</a:t>
            </a:r>
            <a:br>
              <a:rPr lang="en-IN" altLang="en-US" sz="1800" b="1" dirty="0"/>
            </a:br>
            <a:r>
              <a:rPr lang="en-IN" altLang="en-US" sz="1800" b="1" dirty="0"/>
              <a:t> </a:t>
            </a:r>
          </a:p>
        </p:txBody>
      </p:sp>
      <p:sp>
        <p:nvSpPr>
          <p:cNvPr id="4" name="Text Box 3"/>
          <p:cNvSpPr txBox="1"/>
          <p:nvPr/>
        </p:nvSpPr>
        <p:spPr>
          <a:xfrm>
            <a:off x="110490" y="4036695"/>
            <a:ext cx="8240395" cy="645160"/>
          </a:xfrm>
          <a:prstGeom prst="rect">
            <a:avLst/>
          </a:prstGeom>
          <a:noFill/>
        </p:spPr>
        <p:txBody>
          <a:bodyPr wrap="square" rtlCol="0">
            <a:spAutoFit/>
          </a:bodyPr>
          <a:lstStyle/>
          <a:p>
            <a:pPr algn="just"/>
            <a:r>
              <a:rPr lang="en-IN" altLang="en-US" sz="1800" b="1">
                <a:sym typeface="+mn-ea"/>
              </a:rPr>
              <a:t>prefer to stay at a hotel for 5 to 15 days. Another local maxima can be observed at the 30 day interval suggeting a monthly stint.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9953"/>
            <a:ext cx="8520600" cy="572700"/>
          </a:xfrm>
        </p:spPr>
        <p:txBody>
          <a:bodyPr/>
          <a:lstStyle/>
          <a:p>
            <a:pPr algn="ctr"/>
            <a:r>
              <a:rPr lang="en-US" sz="2400" dirty="0">
                <a:latin typeface="Arial Black" panose="020B0A04020102020204" pitchFamily="34" charset="0"/>
              </a:rPr>
              <a:t>Preferred meals types.</a:t>
            </a:r>
            <a:endParaRPr lang="en-US" sz="2400" b="0" dirty="0">
              <a:solidFill>
                <a:srgbClr val="D4D4D4"/>
              </a:solidFill>
              <a:effectLst/>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3779519" y="1028009"/>
            <a:ext cx="4647915" cy="4115491"/>
          </a:xfrm>
          <a:prstGeom prst="rect">
            <a:avLst/>
          </a:prstGeom>
        </p:spPr>
      </p:pic>
      <p:sp>
        <p:nvSpPr>
          <p:cNvPr id="3" name="Text Box 2"/>
          <p:cNvSpPr txBox="1"/>
          <p:nvPr/>
        </p:nvSpPr>
        <p:spPr>
          <a:xfrm>
            <a:off x="311785" y="1190625"/>
            <a:ext cx="3467100" cy="3415030"/>
          </a:xfrm>
          <a:prstGeom prst="rect">
            <a:avLst/>
          </a:prstGeom>
          <a:noFill/>
        </p:spPr>
        <p:txBody>
          <a:bodyPr wrap="square" rtlCol="0">
            <a:spAutoFit/>
          </a:bodyPr>
          <a:lstStyle/>
          <a:p>
            <a:pPr algn="just"/>
            <a:r>
              <a:rPr lang="en-US" sz="1800" b="1" dirty="0"/>
              <a:t>As majority of the guests are staying for a short stint of up to 10 days they prefer to have (breakfast only) type meal, hence opting for BB. This demography suggests that guest are interested in visiting places , thusly not staying at the hotel for majority of time. Other popular option for </a:t>
            </a:r>
            <a:r>
              <a:rPr lang="en-US" sz="1800" b="1" dirty="0" err="1"/>
              <a:t>fooding</a:t>
            </a:r>
            <a:r>
              <a:rPr lang="en-US" sz="1800" b="1" dirty="0"/>
              <a:t> include HB, SC and FB.</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43CF5C-30A4-442F-81C3-B128BD732FDC}"/>
              </a:ext>
            </a:extLst>
          </p:cNvPr>
          <p:cNvPicPr>
            <a:picLocks noChangeAspect="1"/>
          </p:cNvPicPr>
          <p:nvPr/>
        </p:nvPicPr>
        <p:blipFill>
          <a:blip r:embed="rId2"/>
          <a:stretch>
            <a:fillRect/>
          </a:stretch>
        </p:blipFill>
        <p:spPr>
          <a:xfrm>
            <a:off x="4309730" y="1272532"/>
            <a:ext cx="4586178" cy="3620666"/>
          </a:xfrm>
          <a:prstGeom prst="rect">
            <a:avLst/>
          </a:prstGeom>
        </p:spPr>
      </p:pic>
      <p:sp>
        <p:nvSpPr>
          <p:cNvPr id="4" name="TextBox 3">
            <a:extLst>
              <a:ext uri="{FF2B5EF4-FFF2-40B4-BE49-F238E27FC236}">
                <a16:creationId xmlns:a16="http://schemas.microsoft.com/office/drawing/2014/main" id="{A8FADB5B-50DA-4D30-9DA9-0BF00C90B54B}"/>
              </a:ext>
            </a:extLst>
          </p:cNvPr>
          <p:cNvSpPr txBox="1"/>
          <p:nvPr/>
        </p:nvSpPr>
        <p:spPr>
          <a:xfrm>
            <a:off x="549349" y="1556087"/>
            <a:ext cx="3760381" cy="2031325"/>
          </a:xfrm>
          <a:prstGeom prst="rect">
            <a:avLst/>
          </a:prstGeom>
          <a:noFill/>
        </p:spPr>
        <p:txBody>
          <a:bodyPr wrap="square">
            <a:spAutoFit/>
          </a:bodyPr>
          <a:lstStyle/>
          <a:p>
            <a:r>
              <a:rPr lang="en-US" sz="1800" b="1" dirty="0"/>
              <a:t>It could be concluded from above graph that number of special request for the city hotel is 43300 and for resort hotel 24591. so the city hotel is more preferred than resort hotel by the guests.</a:t>
            </a:r>
          </a:p>
        </p:txBody>
      </p:sp>
      <p:sp>
        <p:nvSpPr>
          <p:cNvPr id="8" name="TextBox 7">
            <a:extLst>
              <a:ext uri="{FF2B5EF4-FFF2-40B4-BE49-F238E27FC236}">
                <a16:creationId xmlns:a16="http://schemas.microsoft.com/office/drawing/2014/main" id="{3A18D388-4C9B-4C24-841C-C7413B2BF51E}"/>
              </a:ext>
            </a:extLst>
          </p:cNvPr>
          <p:cNvSpPr txBox="1"/>
          <p:nvPr/>
        </p:nvSpPr>
        <p:spPr>
          <a:xfrm>
            <a:off x="630865" y="491306"/>
            <a:ext cx="7634177" cy="461665"/>
          </a:xfrm>
          <a:prstGeom prst="rect">
            <a:avLst/>
          </a:prstGeom>
          <a:noFill/>
        </p:spPr>
        <p:txBody>
          <a:bodyPr wrap="square">
            <a:spAutoFit/>
          </a:bodyPr>
          <a:lstStyle/>
          <a:p>
            <a:pPr algn="ctr"/>
            <a:r>
              <a:rPr lang="en-US" sz="2400" b="1" dirty="0">
                <a:solidFill>
                  <a:schemeClr val="tx1"/>
                </a:solidFill>
                <a:latin typeface="Arial Black" panose="020B0A04020102020204" pitchFamily="34" charset="0"/>
              </a:rPr>
              <a:t>Total special requests from types of hotel.</a:t>
            </a:r>
          </a:p>
        </p:txBody>
      </p:sp>
    </p:spTree>
    <p:extLst>
      <p:ext uri="{BB962C8B-B14F-4D97-AF65-F5344CB8AC3E}">
        <p14:creationId xmlns:p14="http://schemas.microsoft.com/office/powerpoint/2010/main" val="4157853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F752A8-9B17-4191-BD2C-E5267D01663A}"/>
              </a:ext>
            </a:extLst>
          </p:cNvPr>
          <p:cNvSpPr txBox="1"/>
          <p:nvPr/>
        </p:nvSpPr>
        <p:spPr>
          <a:xfrm>
            <a:off x="406773" y="1286129"/>
            <a:ext cx="8532159" cy="3416320"/>
          </a:xfrm>
          <a:prstGeom prst="rect">
            <a:avLst/>
          </a:prstGeom>
          <a:noFill/>
        </p:spPr>
        <p:txBody>
          <a:bodyPr wrap="square">
            <a:spAutoFit/>
          </a:bodyPr>
          <a:lstStyle/>
          <a:p>
            <a:pPr algn="just"/>
            <a:r>
              <a:rPr lang="en-US" sz="1800" b="1" dirty="0"/>
              <a:t>The research concluded with the creation of data-points for guests to book suitable rooms for themselves by monitoring the trends. This data, being interactive improves the user experience and allows them to use this system as per their convenience. The background research aided in the formulation and validation of the problem statement and helped us create an information architecture.</a:t>
            </a:r>
          </a:p>
          <a:p>
            <a:pPr algn="just"/>
            <a:r>
              <a:rPr lang="en-US" sz="1800" b="1" dirty="0"/>
              <a:t>This study allowed us to acquire insight into the processes that are followed while creating a booking token. Overall, the research accomplished our goals of comprehending how the hotel systems work and how we could avail them at an appropriate price point with suitable amenities. The implementation of the system would help guests better understand the structure involved in booking hotels on a regular basis.</a:t>
            </a:r>
          </a:p>
        </p:txBody>
      </p:sp>
      <p:sp>
        <p:nvSpPr>
          <p:cNvPr id="4" name="TextBox 3">
            <a:extLst>
              <a:ext uri="{FF2B5EF4-FFF2-40B4-BE49-F238E27FC236}">
                <a16:creationId xmlns:a16="http://schemas.microsoft.com/office/drawing/2014/main" id="{B210513E-D177-4A92-B0D2-377F14958C04}"/>
              </a:ext>
            </a:extLst>
          </p:cNvPr>
          <p:cNvSpPr txBox="1"/>
          <p:nvPr/>
        </p:nvSpPr>
        <p:spPr>
          <a:xfrm>
            <a:off x="630865" y="491306"/>
            <a:ext cx="7634177" cy="461665"/>
          </a:xfrm>
          <a:prstGeom prst="rect">
            <a:avLst/>
          </a:prstGeom>
          <a:noFill/>
        </p:spPr>
        <p:txBody>
          <a:bodyPr wrap="square">
            <a:spAutoFit/>
          </a:bodyPr>
          <a:lstStyle/>
          <a:p>
            <a:pPr algn="ctr"/>
            <a:r>
              <a:rPr lang="en-US" sz="2400" b="1" dirty="0">
                <a:solidFill>
                  <a:schemeClr val="tx1"/>
                </a:solidFill>
                <a:latin typeface="Arial Black" panose="020B0A04020102020204" pitchFamily="34" charset="0"/>
              </a:rPr>
              <a:t>CONCLUSION</a:t>
            </a:r>
          </a:p>
        </p:txBody>
      </p:sp>
    </p:spTree>
    <p:extLst>
      <p:ext uri="{BB962C8B-B14F-4D97-AF65-F5344CB8AC3E}">
        <p14:creationId xmlns:p14="http://schemas.microsoft.com/office/powerpoint/2010/main" val="2865601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C25D-05F7-46E6-A94D-54A5300253AF}"/>
              </a:ext>
            </a:extLst>
          </p:cNvPr>
          <p:cNvSpPr>
            <a:spLocks noGrp="1"/>
          </p:cNvSpPr>
          <p:nvPr>
            <p:ph type="title"/>
          </p:nvPr>
        </p:nvSpPr>
        <p:spPr>
          <a:xfrm>
            <a:off x="1703471" y="1816625"/>
            <a:ext cx="8520600" cy="572700"/>
          </a:xfrm>
        </p:spPr>
        <p:txBody>
          <a:bodyPr/>
          <a:lstStyle/>
          <a:p>
            <a:r>
              <a:rPr lang="en-US" sz="6000" b="1" dirty="0">
                <a:latin typeface="Arial Black" panose="020B0A04020102020204" pitchFamily="34" charset="0"/>
              </a:rPr>
              <a:t>THANK YOU</a:t>
            </a:r>
          </a:p>
        </p:txBody>
      </p:sp>
    </p:spTree>
    <p:extLst>
      <p:ext uri="{BB962C8B-B14F-4D97-AF65-F5344CB8AC3E}">
        <p14:creationId xmlns:p14="http://schemas.microsoft.com/office/powerpoint/2010/main" val="306090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p:cNvSpPr txBox="1"/>
          <p:nvPr/>
        </p:nvSpPr>
        <p:spPr>
          <a:xfrm>
            <a:off x="1073086" y="969483"/>
            <a:ext cx="7361759" cy="3139321"/>
          </a:xfrm>
          <a:prstGeom prst="rect">
            <a:avLst/>
          </a:prstGeom>
        </p:spPr>
        <p:txBody>
          <a:bodyPr wrap="square">
            <a:spAutoFit/>
          </a:bodyPr>
          <a:lstStyle/>
          <a:p>
            <a:r>
              <a:rPr lang="en-IN" altLang="en-US" sz="1800" b="1" dirty="0">
                <a:solidFill>
                  <a:srgbClr val="124F5C"/>
                </a:solidFill>
                <a:latin typeface="Arial" panose="020B0604020202020204" pitchFamily="34" charset="0"/>
                <a:cs typeface="Arial" panose="020B0604020202020204" pitchFamily="34" charset="0"/>
                <a:sym typeface="+mn-ea"/>
              </a:rPr>
              <a:t>Phase-2 (Continued)</a:t>
            </a:r>
          </a:p>
          <a:p>
            <a:endParaRPr lang="en-IN" altLang="en-US" sz="1800" b="1" dirty="0">
              <a:solidFill>
                <a:srgbClr val="124F5C"/>
              </a:solidFill>
              <a:latin typeface="Arial" panose="020B0604020202020204" pitchFamily="34" charset="0"/>
              <a:cs typeface="Arial" panose="020B0604020202020204" pitchFamily="34" charset="0"/>
              <a:sym typeface="+mn-ea"/>
            </a:endParaRPr>
          </a:p>
          <a:p>
            <a:r>
              <a:rPr lang="en-IN" altLang="en-US" b="1" dirty="0">
                <a:solidFill>
                  <a:srgbClr val="ED8500"/>
                </a:solidFill>
                <a:latin typeface="Arial" panose="020B0604020202020204" pitchFamily="34" charset="0"/>
                <a:cs typeface="Arial" panose="020B0604020202020204" pitchFamily="34" charset="0"/>
                <a:sym typeface="+mn-ea"/>
              </a:rPr>
              <a:t>7.   ADR V/s Arrival Days of Month.</a:t>
            </a:r>
          </a:p>
          <a:p>
            <a:r>
              <a:rPr lang="en-IN" altLang="en-US" b="1" dirty="0">
                <a:solidFill>
                  <a:srgbClr val="ED8500"/>
                </a:solidFill>
                <a:latin typeface="Arial" panose="020B0604020202020204" pitchFamily="34" charset="0"/>
                <a:cs typeface="Arial" panose="020B0604020202020204" pitchFamily="34" charset="0"/>
                <a:sym typeface="+mn-ea"/>
              </a:rPr>
              <a:t>8.</a:t>
            </a:r>
            <a:r>
              <a:rPr lang="en-US" sz="1800" dirty="0">
                <a:effectLst/>
                <a:latin typeface="Arial" panose="020B0604020202020204" pitchFamily="34" charset="0"/>
                <a:ea typeface="Calibri" panose="020F0502020204030204" pitchFamily="34" charset="0"/>
              </a:rPr>
              <a:t>  </a:t>
            </a:r>
            <a:r>
              <a:rPr lang="en-US" b="1" dirty="0">
                <a:solidFill>
                  <a:schemeClr val="accent1">
                    <a:lumMod val="75000"/>
                  </a:schemeClr>
                </a:solidFill>
                <a:effectLst/>
                <a:latin typeface="Arial" panose="020B0604020202020204" pitchFamily="34" charset="0"/>
                <a:ea typeface="Calibri" panose="020F0502020204030204" pitchFamily="34" charset="0"/>
              </a:rPr>
              <a:t>The most booked accommodation type (Single, Couple, Family).</a:t>
            </a:r>
            <a:endParaRPr lang="en-IN" altLang="en-US" b="1" dirty="0">
              <a:solidFill>
                <a:schemeClr val="accent1">
                  <a:lumMod val="75000"/>
                </a:schemeClr>
              </a:solidFill>
              <a:latin typeface="Arial" panose="020B0604020202020204" pitchFamily="34" charset="0"/>
              <a:cs typeface="Arial" panose="020B0604020202020204" pitchFamily="34" charset="0"/>
              <a:sym typeface="+mn-ea"/>
            </a:endParaRPr>
          </a:p>
          <a:p>
            <a:r>
              <a:rPr lang="en-IN" altLang="en-US" b="1" dirty="0">
                <a:solidFill>
                  <a:srgbClr val="ED8500"/>
                </a:solidFill>
                <a:latin typeface="Arial" panose="020B0604020202020204" pitchFamily="34" charset="0"/>
                <a:cs typeface="Arial" panose="020B0604020202020204" pitchFamily="34" charset="0"/>
                <a:sym typeface="+mn-ea"/>
              </a:rPr>
              <a:t>9.   Source of booking</a:t>
            </a:r>
          </a:p>
          <a:p>
            <a:r>
              <a:rPr lang="en-IN" altLang="en-US" b="1" dirty="0">
                <a:solidFill>
                  <a:srgbClr val="ED8500"/>
                </a:solidFill>
                <a:latin typeface="Arial" panose="020B0604020202020204" pitchFamily="34" charset="0"/>
                <a:cs typeface="Arial" panose="020B0604020202020204" pitchFamily="34" charset="0"/>
                <a:sym typeface="+mn-ea"/>
              </a:rPr>
              <a:t>10. Relation between Lead Time and Cancellation</a:t>
            </a:r>
          </a:p>
          <a:p>
            <a:r>
              <a:rPr lang="en-IN" altLang="en-US" b="1" dirty="0">
                <a:solidFill>
                  <a:srgbClr val="ED8500"/>
                </a:solidFill>
                <a:latin typeface="Arial" panose="020B0604020202020204" pitchFamily="34" charset="0"/>
                <a:cs typeface="Arial" panose="020B0604020202020204" pitchFamily="34" charset="0"/>
                <a:sym typeface="+mn-ea"/>
              </a:rPr>
              <a:t>11. Do market segments have any impact on Repeated customers?</a:t>
            </a:r>
          </a:p>
          <a:p>
            <a:r>
              <a:rPr lang="en-IN" altLang="en-US" b="1" dirty="0">
                <a:solidFill>
                  <a:srgbClr val="ED8500"/>
                </a:solidFill>
                <a:latin typeface="Arial" panose="020B0604020202020204" pitchFamily="34" charset="0"/>
                <a:cs typeface="Arial" panose="020B0604020202020204" pitchFamily="34" charset="0"/>
                <a:sym typeface="+mn-ea"/>
              </a:rPr>
              <a:t>12. Required number of Parking Spaces.</a:t>
            </a:r>
          </a:p>
          <a:p>
            <a:r>
              <a:rPr lang="en-IN" altLang="en-US" b="1" dirty="0">
                <a:solidFill>
                  <a:srgbClr val="ED8500"/>
                </a:solidFill>
                <a:latin typeface="Arial" panose="020B0604020202020204" pitchFamily="34" charset="0"/>
                <a:cs typeface="Arial" panose="020B0604020202020204" pitchFamily="34" charset="0"/>
                <a:sym typeface="+mn-ea"/>
              </a:rPr>
              <a:t>13. Duration of the Stay.</a:t>
            </a:r>
          </a:p>
          <a:p>
            <a:r>
              <a:rPr lang="en-IN" altLang="en-US" b="1" dirty="0">
                <a:solidFill>
                  <a:srgbClr val="ED8500"/>
                </a:solidFill>
                <a:latin typeface="Arial" panose="020B0604020202020204" pitchFamily="34" charset="0"/>
                <a:cs typeface="Arial" panose="020B0604020202020204" pitchFamily="34" charset="0"/>
                <a:sym typeface="+mn-ea"/>
              </a:rPr>
              <a:t>14. Preferred types of meals.</a:t>
            </a:r>
          </a:p>
          <a:p>
            <a:r>
              <a:rPr lang="en-IN" altLang="en-US" b="1" dirty="0">
                <a:solidFill>
                  <a:srgbClr val="ED8500"/>
                </a:solidFill>
                <a:latin typeface="Arial" panose="020B0604020202020204" pitchFamily="34" charset="0"/>
                <a:cs typeface="Arial" panose="020B0604020202020204" pitchFamily="34" charset="0"/>
                <a:sym typeface="+mn-ea"/>
              </a:rPr>
              <a:t>15. </a:t>
            </a:r>
            <a:r>
              <a:rPr lang="en-US" b="1" dirty="0">
                <a:solidFill>
                  <a:schemeClr val="accent1">
                    <a:lumMod val="75000"/>
                  </a:schemeClr>
                </a:solidFill>
                <a:effectLst/>
                <a:latin typeface="Arial" panose="020B0604020202020204" pitchFamily="34" charset="0"/>
                <a:ea typeface="Calibri" panose="020F0502020204030204" pitchFamily="34" charset="0"/>
              </a:rPr>
              <a:t>Total special requests for different types of hotels.</a:t>
            </a:r>
          </a:p>
          <a:p>
            <a:endParaRPr lang="en-US" altLang="en-US" b="1" dirty="0">
              <a:solidFill>
                <a:schemeClr val="accent1">
                  <a:lumMod val="75000"/>
                </a:schemeClr>
              </a:solidFill>
              <a:latin typeface="Arial" panose="020B0604020202020204" pitchFamily="34" charset="0"/>
              <a:cs typeface="Arial" panose="020B0604020202020204" pitchFamily="34" charset="0"/>
              <a:sym typeface="+mn-ea"/>
            </a:endParaRPr>
          </a:p>
          <a:p>
            <a:r>
              <a:rPr lang="en-IN" altLang="en-US" sz="1800" b="1" dirty="0">
                <a:solidFill>
                  <a:srgbClr val="124F5C"/>
                </a:solidFill>
                <a:latin typeface="Arial" panose="020B0604020202020204" pitchFamily="34" charset="0"/>
                <a:cs typeface="Arial" panose="020B0604020202020204" pitchFamily="34" charset="0"/>
                <a:sym typeface="+mn-ea"/>
              </a:rPr>
              <a:t>Conclusion</a:t>
            </a:r>
            <a:endParaRPr lang="en-IN" altLang="en-US" sz="1800" b="1" dirty="0">
              <a:solidFill>
                <a:schemeClr val="accent1">
                  <a:lumMod val="75000"/>
                </a:schemeClr>
              </a:solidFill>
              <a:latin typeface="Arial" panose="020B0604020202020204" pitchFamily="34" charset="0"/>
              <a:cs typeface="Arial" panose="020B0604020202020204" pitchFamily="34" charset="0"/>
              <a:sym typeface="+mn-ea"/>
            </a:endParaRPr>
          </a:p>
        </p:txBody>
      </p:sp>
      <p:sp>
        <p:nvSpPr>
          <p:cNvPr id="6" name="TextBox 5"/>
          <p:cNvSpPr txBox="1"/>
          <p:nvPr/>
        </p:nvSpPr>
        <p:spPr>
          <a:xfrm>
            <a:off x="1446320" y="368856"/>
            <a:ext cx="5706374" cy="461665"/>
          </a:xfrm>
          <a:prstGeom prst="rect">
            <a:avLst/>
          </a:prstGeom>
          <a:noFill/>
        </p:spPr>
        <p:txBody>
          <a:bodyPr wrap="square">
            <a:spAutoFit/>
          </a:bodyPr>
          <a:lstStyle/>
          <a:p>
            <a:pPr algn="ctr"/>
            <a:r>
              <a:rPr lang="en-US" sz="2400" b="1" i="0" u="none" strike="noStrike" baseline="0" dirty="0">
                <a:solidFill>
                  <a:srgbClr val="CC0000"/>
                </a:solidFill>
                <a:latin typeface="Arial Black" panose="020B0A04020102020204" pitchFamily="34" charset="0"/>
              </a:rPr>
              <a:t>Contents:</a:t>
            </a:r>
            <a:endParaRPr lang="en-US" sz="2400" dirty="0">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00" y="451748"/>
            <a:ext cx="8520600" cy="572700"/>
          </a:xfrm>
        </p:spPr>
        <p:txBody>
          <a:bodyPr/>
          <a:lstStyle/>
          <a:p>
            <a:pPr algn="ctr"/>
            <a:r>
              <a:rPr lang="en-IN" altLang="en-US" sz="2400" dirty="0">
                <a:latin typeface="Arial Black" panose="020B0A04020102020204" pitchFamily="34" charset="0"/>
                <a:cs typeface="Arial Black" panose="020B0A04020102020204" pitchFamily="34" charset="0"/>
              </a:rPr>
              <a:t>ABSTRACT</a:t>
            </a:r>
          </a:p>
        </p:txBody>
      </p:sp>
      <p:sp>
        <p:nvSpPr>
          <p:cNvPr id="3" name="Text Placeholder 2"/>
          <p:cNvSpPr>
            <a:spLocks noGrp="1"/>
          </p:cNvSpPr>
          <p:nvPr>
            <p:ph type="body" idx="1"/>
          </p:nvPr>
        </p:nvSpPr>
        <p:spPr/>
        <p:txBody>
          <a:bodyPr/>
          <a:lstStyle/>
          <a:p>
            <a:pPr marL="114300" indent="0" algn="just">
              <a:buNone/>
            </a:pPr>
            <a:r>
              <a:rPr lang="en-IN" altLang="en-US" sz="1400" dirty="0">
                <a:solidFill>
                  <a:schemeClr val="accent2"/>
                </a:solidFill>
              </a:rPr>
              <a:t>In this project we attempt to understand the trends so that we could estimate the best time to book a room at a hotel and the optimal length of stay. we also calculated the factors that affect the monthly footfall of a hotel using the Hotel Booking Dataset provided to us.</a:t>
            </a:r>
          </a:p>
          <a:p>
            <a:pPr marL="114300" indent="0" algn="just">
              <a:buNone/>
            </a:pPr>
            <a:endParaRPr lang="en-IN" altLang="en-US" sz="1400" dirty="0">
              <a:solidFill>
                <a:schemeClr val="accent2"/>
              </a:solidFill>
            </a:endParaRPr>
          </a:p>
          <a:p>
            <a:pPr marL="114300" indent="0" algn="just">
              <a:buNone/>
            </a:pPr>
            <a:r>
              <a:rPr lang="en-IN" altLang="en-US" sz="1400" dirty="0">
                <a:solidFill>
                  <a:schemeClr val="accent2"/>
                </a:solidFill>
              </a:rPr>
              <a:t>This data set contained booking information for different City hotels and Resorts and included information such as when the booking was made, length of stay, the number of adults, children, and/or babies, etc.. </a:t>
            </a:r>
          </a:p>
          <a:p>
            <a:pPr marL="114300" indent="0" algn="just">
              <a:buNone/>
            </a:pPr>
            <a:endParaRPr lang="en-IN" altLang="en-US" sz="1400" dirty="0">
              <a:solidFill>
                <a:schemeClr val="accent2"/>
              </a:solidFill>
            </a:endParaRPr>
          </a:p>
          <a:p>
            <a:pPr marL="114300" indent="0" algn="just">
              <a:buNone/>
            </a:pPr>
            <a:r>
              <a:rPr lang="en-IN" altLang="en-US" sz="1400" dirty="0">
                <a:solidFill>
                  <a:schemeClr val="accent2"/>
                </a:solidFill>
              </a:rPr>
              <a:t>We explored and analysed the data to discover the Key Performance Indicators (KPI) that govern the bookings and prove us with the necessary information behind the underlying principles.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950" y="277385"/>
            <a:ext cx="8520600" cy="572700"/>
          </a:xfrm>
        </p:spPr>
        <p:txBody>
          <a:bodyPr/>
          <a:lstStyle/>
          <a:p>
            <a:r>
              <a:rPr lang="en-IN" altLang="en-US" sz="2400" dirty="0">
                <a:solidFill>
                  <a:schemeClr val="accent3">
                    <a:lumMod val="50000"/>
                  </a:schemeClr>
                </a:solidFill>
                <a:latin typeface="Arial Black" panose="020B0A04020102020204" pitchFamily="34" charset="0"/>
                <a:cs typeface="Arial Black" panose="020B0A04020102020204" pitchFamily="34" charset="0"/>
              </a:rPr>
              <a:t>PHASE 1</a:t>
            </a:r>
            <a:br>
              <a:rPr lang="en-IN" altLang="en-US" sz="2400" dirty="0">
                <a:solidFill>
                  <a:schemeClr val="bg1">
                    <a:lumMod val="75000"/>
                  </a:schemeClr>
                </a:solidFill>
                <a:latin typeface="Arial Black" panose="020B0A04020102020204" pitchFamily="34" charset="0"/>
                <a:cs typeface="Arial Black" panose="020B0A04020102020204" pitchFamily="34" charset="0"/>
              </a:rPr>
            </a:br>
            <a:r>
              <a:rPr lang="en-IN" altLang="en-US" sz="2400" dirty="0">
                <a:latin typeface="Arial Black" panose="020B0A04020102020204" pitchFamily="34" charset="0"/>
                <a:cs typeface="Arial Black" panose="020B0A04020102020204" pitchFamily="34" charset="0"/>
              </a:rPr>
              <a:t>DATA EXPLORATION &amp; DATA PRE-PROCESSING</a:t>
            </a:r>
          </a:p>
        </p:txBody>
      </p:sp>
      <p:sp>
        <p:nvSpPr>
          <p:cNvPr id="3" name="Text Placeholder 2"/>
          <p:cNvSpPr>
            <a:spLocks noGrp="1"/>
          </p:cNvSpPr>
          <p:nvPr>
            <p:ph type="body" idx="1"/>
          </p:nvPr>
        </p:nvSpPr>
        <p:spPr>
          <a:xfrm>
            <a:off x="311785" y="1152525"/>
            <a:ext cx="8520430" cy="3762375"/>
          </a:xfrm>
        </p:spPr>
        <p:txBody>
          <a:bodyPr/>
          <a:lstStyle/>
          <a:p>
            <a:pPr marL="114300" indent="0" algn="just">
              <a:buNone/>
            </a:pPr>
            <a:r>
              <a:rPr lang="en-IN" altLang="en-US" sz="1400" b="1" dirty="0">
                <a:solidFill>
                  <a:schemeClr val="accent2"/>
                </a:solidFill>
              </a:rPr>
              <a:t>Data Exploration</a:t>
            </a:r>
            <a:r>
              <a:rPr lang="en-IN" altLang="en-US" sz="1400" dirty="0">
                <a:solidFill>
                  <a:schemeClr val="accent2"/>
                </a:solidFill>
              </a:rPr>
              <a:t> is the first step of data analysis used to explore and visualize data to uncover insights from the start or identify areas or patterns to dig into more.</a:t>
            </a:r>
          </a:p>
          <a:p>
            <a:pPr marL="114300" indent="0" algn="just">
              <a:buNone/>
            </a:pPr>
            <a:endParaRPr lang="en-IN" altLang="en-US" sz="1400" dirty="0">
              <a:solidFill>
                <a:schemeClr val="accent2"/>
              </a:solidFill>
            </a:endParaRPr>
          </a:p>
          <a:p>
            <a:pPr marL="114300" indent="0" algn="just">
              <a:buNone/>
            </a:pPr>
            <a:r>
              <a:rPr lang="en-IN" altLang="en-US" sz="1400" dirty="0">
                <a:solidFill>
                  <a:schemeClr val="accent2"/>
                </a:solidFill>
              </a:rPr>
              <a:t>Then we proceed towards</a:t>
            </a:r>
            <a:r>
              <a:rPr lang="en-IN" altLang="en-US" sz="1400" b="1" dirty="0">
                <a:solidFill>
                  <a:schemeClr val="accent2"/>
                </a:solidFill>
              </a:rPr>
              <a:t> Data Pre-processing </a:t>
            </a:r>
            <a:r>
              <a:rPr lang="en-IN" altLang="en-US" sz="1400" dirty="0">
                <a:solidFill>
                  <a:schemeClr val="accent2"/>
                </a:solidFill>
              </a:rPr>
              <a:t>which includes data cleaning, data transformation and data reduction which will enhance the performance and understanding of a </a:t>
            </a:r>
            <a:r>
              <a:rPr lang="en-IN" altLang="en-US" sz="1400" dirty="0" err="1">
                <a:solidFill>
                  <a:schemeClr val="accent2"/>
                </a:solidFill>
              </a:rPr>
              <a:t>dataframe</a:t>
            </a:r>
            <a:r>
              <a:rPr lang="en-IN" altLang="en-US" sz="1400" dirty="0">
                <a:solidFill>
                  <a:schemeClr val="accent2"/>
                </a:solidFill>
              </a:rPr>
              <a:t>.</a:t>
            </a:r>
          </a:p>
          <a:p>
            <a:pPr marL="114300" indent="0" algn="just">
              <a:buNone/>
            </a:pPr>
            <a:endParaRPr lang="en-IN" altLang="en-US" sz="1400" dirty="0">
              <a:solidFill>
                <a:schemeClr val="accent2"/>
              </a:solidFill>
            </a:endParaRPr>
          </a:p>
          <a:p>
            <a:pPr algn="just"/>
            <a:r>
              <a:rPr lang="en-IN" altLang="en-US" sz="1400" b="1" dirty="0">
                <a:solidFill>
                  <a:schemeClr val="accent2"/>
                </a:solidFill>
              </a:rPr>
              <a:t>Data Cleaning: </a:t>
            </a:r>
            <a:r>
              <a:rPr lang="en-IN" altLang="en-US" sz="1400" dirty="0">
                <a:solidFill>
                  <a:schemeClr val="accent2"/>
                </a:solidFill>
              </a:rPr>
              <a:t>The data can have many irrelevant and missing parts. To handle this part, data cleaning is done. It involves handling of missing data, noisy data etc.</a:t>
            </a:r>
          </a:p>
          <a:p>
            <a:pPr algn="just"/>
            <a:r>
              <a:rPr lang="en-IN" altLang="en-US" sz="1400" b="1" dirty="0">
                <a:solidFill>
                  <a:schemeClr val="accent2"/>
                </a:solidFill>
              </a:rPr>
              <a:t>Data Transformation: </a:t>
            </a:r>
            <a:r>
              <a:rPr lang="en-IN" altLang="en-US" sz="1400" dirty="0">
                <a:solidFill>
                  <a:schemeClr val="accent2"/>
                </a:solidFill>
              </a:rPr>
              <a:t>This step is taken in order to transform the data in appropriate forms suitable for mining process.</a:t>
            </a:r>
          </a:p>
          <a:p>
            <a:pPr algn="just"/>
            <a:r>
              <a:rPr lang="en-IN" altLang="en-US" sz="1400" b="1" dirty="0">
                <a:solidFill>
                  <a:schemeClr val="accent2"/>
                </a:solidFill>
              </a:rPr>
              <a:t>Data Reduction:</a:t>
            </a:r>
            <a:r>
              <a:rPr lang="en-IN" altLang="en-US" sz="1400" dirty="0">
                <a:solidFill>
                  <a:schemeClr val="accent2"/>
                </a:solidFill>
              </a:rPr>
              <a:t> Since data mining is a technique that is used to handle huge amount of data. While working with huge volume of data, analysis became harder in such cases.  In order to get rid of this, we uses data reduction technique. It aims to increase the storage efficiency and reduce data storage and analysis costs.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latin typeface="Arial Black" panose="020B0A04020102020204" pitchFamily="34" charset="0"/>
                <a:cs typeface="Arial Black" panose="020B0A04020102020204" pitchFamily="34" charset="0"/>
              </a:rPr>
              <a:t>COMMAND LINE FOR DATA EXPLORATION</a:t>
            </a:r>
          </a:p>
        </p:txBody>
      </p:sp>
      <p:sp>
        <p:nvSpPr>
          <p:cNvPr id="3" name="Text Placeholder 2"/>
          <p:cNvSpPr>
            <a:spLocks noGrp="1"/>
          </p:cNvSpPr>
          <p:nvPr>
            <p:ph type="body" idx="1"/>
          </p:nvPr>
        </p:nvSpPr>
        <p:spPr/>
        <p:txBody>
          <a:bodyPr/>
          <a:lstStyle/>
          <a:p>
            <a:pPr marL="114300" indent="0">
              <a:buNone/>
            </a:pPr>
            <a:r>
              <a:rPr lang="en-IN" altLang="en-US" sz="1400">
                <a:solidFill>
                  <a:schemeClr val="accent2"/>
                </a:solidFill>
              </a:rPr>
              <a:t> </a:t>
            </a:r>
          </a:p>
        </p:txBody>
      </p:sp>
      <p:pic>
        <p:nvPicPr>
          <p:cNvPr id="4" name="Picture 3" descr="WhatsApp Image 2022-08-13 at 3.36.37 PM"/>
          <p:cNvPicPr>
            <a:picLocks noChangeAspect="1"/>
          </p:cNvPicPr>
          <p:nvPr/>
        </p:nvPicPr>
        <p:blipFill>
          <a:blip r:embed="rId2"/>
          <a:stretch>
            <a:fillRect/>
          </a:stretch>
        </p:blipFill>
        <p:spPr>
          <a:xfrm>
            <a:off x="311785" y="1282065"/>
            <a:ext cx="8520430" cy="2606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latin typeface="Arial Black" panose="020B0A04020102020204" pitchFamily="34" charset="0"/>
                <a:cs typeface="Arial Black" panose="020B0A04020102020204" pitchFamily="34" charset="0"/>
              </a:rPr>
              <a:t>COMMAND LINES FOR DATA </a:t>
            </a:r>
            <a:r>
              <a:rPr lang="en-IN" altLang="en-US" sz="2400">
                <a:latin typeface="Arial Black" panose="020B0A04020102020204" pitchFamily="34" charset="0"/>
                <a:cs typeface="Arial Black" panose="020B0A04020102020204" pitchFamily="34" charset="0"/>
                <a:sym typeface="+mn-ea"/>
              </a:rPr>
              <a:t>DATA EXPLORATION</a:t>
            </a:r>
            <a:endParaRPr lang="en-IN" altLang="en-US" sz="2400">
              <a:latin typeface="Arial Black" panose="020B0A04020102020204" pitchFamily="34" charset="0"/>
              <a:cs typeface="Arial Black" panose="020B0A04020102020204" pitchFamily="34" charset="0"/>
            </a:endParaRPr>
          </a:p>
        </p:txBody>
      </p:sp>
      <p:sp>
        <p:nvSpPr>
          <p:cNvPr id="3" name="Text Placeholder 2"/>
          <p:cNvSpPr>
            <a:spLocks noGrp="1"/>
          </p:cNvSpPr>
          <p:nvPr>
            <p:ph type="body" idx="1"/>
          </p:nvPr>
        </p:nvSpPr>
        <p:spPr/>
        <p:txBody>
          <a:bodyPr/>
          <a:lstStyle/>
          <a:p>
            <a:pPr marL="114300" indent="0">
              <a:buNone/>
            </a:pPr>
            <a:r>
              <a:rPr lang="en-IN" altLang="en-US" sz="1400">
                <a:solidFill>
                  <a:schemeClr val="accent2"/>
                </a:solidFill>
              </a:rPr>
              <a:t> </a:t>
            </a:r>
          </a:p>
        </p:txBody>
      </p:sp>
      <p:pic>
        <p:nvPicPr>
          <p:cNvPr id="4" name="Picture 3" descr="WhatsApp Image 2022-08-13 at 3.50.53 PM"/>
          <p:cNvPicPr>
            <a:picLocks noChangeAspect="1"/>
          </p:cNvPicPr>
          <p:nvPr/>
        </p:nvPicPr>
        <p:blipFill>
          <a:blip r:embed="rId2"/>
          <a:srcRect b="2118"/>
          <a:stretch>
            <a:fillRect/>
          </a:stretch>
        </p:blipFill>
        <p:spPr>
          <a:xfrm>
            <a:off x="1174115" y="1077445"/>
            <a:ext cx="2436421" cy="3736601"/>
          </a:xfrm>
          <a:prstGeom prst="rect">
            <a:avLst/>
          </a:prstGeom>
        </p:spPr>
      </p:pic>
      <p:pic>
        <p:nvPicPr>
          <p:cNvPr id="7" name="Picture 6" descr="WhatsApp Image 2022-08-13 at 3.50.53 PM (1)"/>
          <p:cNvPicPr>
            <a:picLocks noChangeAspect="1"/>
          </p:cNvPicPr>
          <p:nvPr/>
        </p:nvPicPr>
        <p:blipFill>
          <a:blip r:embed="rId3"/>
          <a:stretch>
            <a:fillRect/>
          </a:stretch>
        </p:blipFill>
        <p:spPr>
          <a:xfrm>
            <a:off x="5533465" y="942974"/>
            <a:ext cx="2436421" cy="38953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latin typeface="Arial Black" panose="020B0A04020102020204" pitchFamily="34" charset="0"/>
                <a:cs typeface="Arial Black" panose="020B0A04020102020204" pitchFamily="34" charset="0"/>
                <a:sym typeface="+mn-ea"/>
              </a:rPr>
              <a:t>COMMAND LINES FOR DATA PRE-PROCESSING</a:t>
            </a:r>
            <a:endParaRPr lang="en-IN" altLang="en-US" sz="2400">
              <a:latin typeface="Arial Black" panose="020B0A04020102020204" pitchFamily="34" charset="0"/>
              <a:cs typeface="Arial Black" panose="020B0A04020102020204" pitchFamily="34" charset="0"/>
            </a:endParaRPr>
          </a:p>
        </p:txBody>
      </p:sp>
      <p:sp>
        <p:nvSpPr>
          <p:cNvPr id="3" name="Text Placeholder 2"/>
          <p:cNvSpPr>
            <a:spLocks noGrp="1"/>
          </p:cNvSpPr>
          <p:nvPr>
            <p:ph type="body" idx="1"/>
          </p:nvPr>
        </p:nvSpPr>
        <p:spPr>
          <a:xfrm>
            <a:off x="268605" y="1134110"/>
            <a:ext cx="3970655" cy="3286125"/>
          </a:xfrm>
        </p:spPr>
        <p:txBody>
          <a:bodyPr/>
          <a:lstStyle/>
          <a:p>
            <a:pPr marL="114300" indent="0">
              <a:buNone/>
            </a:pPr>
            <a:r>
              <a:rPr lang="en-IN" altLang="en-US" sz="1000" dirty="0">
                <a:solidFill>
                  <a:schemeClr val="accent2"/>
                </a:solidFill>
              </a:rPr>
              <a:t> </a:t>
            </a: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1000" dirty="0">
              <a:solidFill>
                <a:schemeClr val="accent2"/>
              </a:solidFill>
            </a:endParaRPr>
          </a:p>
          <a:p>
            <a:pPr marL="114300" indent="0">
              <a:buNone/>
            </a:pPr>
            <a:endParaRPr lang="en-IN" altLang="en-US" sz="800" dirty="0">
              <a:solidFill>
                <a:schemeClr val="accent2"/>
              </a:solidFill>
            </a:endParaRPr>
          </a:p>
          <a:p>
            <a:pPr marL="114300" indent="0">
              <a:buNone/>
            </a:pPr>
            <a:endParaRPr lang="en-IN" altLang="en-US" sz="800" b="1" dirty="0">
              <a:solidFill>
                <a:schemeClr val="accent2"/>
              </a:solidFill>
            </a:endParaRPr>
          </a:p>
          <a:p>
            <a:pPr marL="114300" indent="0">
              <a:buNone/>
            </a:pPr>
            <a:r>
              <a:rPr lang="en-IN" altLang="en-US" sz="1200" b="1" dirty="0">
                <a:solidFill>
                  <a:schemeClr val="accent2"/>
                </a:solidFill>
              </a:rPr>
              <a:t>Notice that earlier the data size was [119390,32] &amp; after required procedures in Pre-Processing, the shape of the data has reduced to [118732,29]</a:t>
            </a:r>
          </a:p>
          <a:p>
            <a:pPr marL="114300" indent="0">
              <a:buNone/>
            </a:pPr>
            <a:endParaRPr lang="en-IN" altLang="en-US" sz="800" dirty="0">
              <a:solidFill>
                <a:schemeClr val="accent2"/>
              </a:solidFill>
            </a:endParaRPr>
          </a:p>
          <a:p>
            <a:pPr marL="114300" indent="0">
              <a:buNone/>
            </a:pPr>
            <a:endParaRPr lang="en-IN" altLang="en-US" sz="800" dirty="0">
              <a:solidFill>
                <a:schemeClr val="accent2"/>
              </a:solidFill>
            </a:endParaRPr>
          </a:p>
          <a:p>
            <a:pPr marL="114300" indent="0">
              <a:buNone/>
            </a:pPr>
            <a:r>
              <a:rPr lang="en-IN" altLang="en-US" sz="1200" b="1" dirty="0">
                <a:solidFill>
                  <a:schemeClr val="accent2"/>
                </a:solidFill>
              </a:rPr>
              <a:t>The last image is a tabular confirmation on if the null values have been eradicated off the new Data shape.</a:t>
            </a:r>
            <a:r>
              <a:rPr lang="en-IN" altLang="en-US" sz="800" dirty="0">
                <a:solidFill>
                  <a:schemeClr val="accent2"/>
                </a:solidFill>
              </a:rPr>
              <a:t>.</a:t>
            </a:r>
          </a:p>
        </p:txBody>
      </p:sp>
      <p:pic>
        <p:nvPicPr>
          <p:cNvPr id="4" name="Picture 3" descr="WhatsApp Image 2022-08-13 at 4.01.36 PM"/>
          <p:cNvPicPr>
            <a:picLocks noChangeAspect="1"/>
          </p:cNvPicPr>
          <p:nvPr/>
        </p:nvPicPr>
        <p:blipFill>
          <a:blip r:embed="rId2"/>
          <a:stretch>
            <a:fillRect/>
          </a:stretch>
        </p:blipFill>
        <p:spPr>
          <a:xfrm>
            <a:off x="4239895" y="1079500"/>
            <a:ext cx="3955415" cy="1136015"/>
          </a:xfrm>
          <a:prstGeom prst="rect">
            <a:avLst/>
          </a:prstGeom>
        </p:spPr>
      </p:pic>
      <p:pic>
        <p:nvPicPr>
          <p:cNvPr id="5" name="Picture 4" descr="WhatsApp Image 2022-08-13 at 4.01.36 PM"/>
          <p:cNvPicPr>
            <a:picLocks noChangeAspect="1"/>
          </p:cNvPicPr>
          <p:nvPr/>
        </p:nvPicPr>
        <p:blipFill>
          <a:blip r:embed="rId3"/>
          <a:stretch>
            <a:fillRect/>
          </a:stretch>
        </p:blipFill>
        <p:spPr>
          <a:xfrm>
            <a:off x="4239895" y="2336165"/>
            <a:ext cx="3955415" cy="2084705"/>
          </a:xfrm>
          <a:prstGeom prst="rect">
            <a:avLst/>
          </a:prstGeom>
        </p:spPr>
      </p:pic>
      <p:pic>
        <p:nvPicPr>
          <p:cNvPr id="6" name="Picture 5" descr="WhatsApp Image 2022-08-13 at 4.04.57 PM"/>
          <p:cNvPicPr>
            <a:picLocks noChangeAspect="1"/>
          </p:cNvPicPr>
          <p:nvPr/>
        </p:nvPicPr>
        <p:blipFill>
          <a:blip r:embed="rId4"/>
          <a:stretch>
            <a:fillRect/>
          </a:stretch>
        </p:blipFill>
        <p:spPr>
          <a:xfrm>
            <a:off x="465455" y="1649730"/>
            <a:ext cx="3719830" cy="1303020"/>
          </a:xfrm>
          <a:prstGeom prst="rect">
            <a:avLst/>
          </a:prstGeom>
        </p:spPr>
      </p:pic>
      <p:pic>
        <p:nvPicPr>
          <p:cNvPr id="7" name="Picture 6" descr="WhatsApp Image 2022-08-13 at 3.46.10 PM"/>
          <p:cNvPicPr>
            <a:picLocks noChangeAspect="1"/>
          </p:cNvPicPr>
          <p:nvPr/>
        </p:nvPicPr>
        <p:blipFill>
          <a:blip r:embed="rId5"/>
          <a:stretch>
            <a:fillRect/>
          </a:stretch>
        </p:blipFill>
        <p:spPr>
          <a:xfrm>
            <a:off x="465455" y="1079500"/>
            <a:ext cx="3716655" cy="444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latin typeface="Arial Black" panose="020B0A04020102020204" pitchFamily="34" charset="0"/>
                <a:cs typeface="Arial Black" panose="020B0A04020102020204" pitchFamily="34" charset="0"/>
              </a:rPr>
              <a:t> </a:t>
            </a:r>
          </a:p>
        </p:txBody>
      </p:sp>
      <p:sp>
        <p:nvSpPr>
          <p:cNvPr id="3" name="Text Placeholder 2"/>
          <p:cNvSpPr>
            <a:spLocks noGrp="1"/>
          </p:cNvSpPr>
          <p:nvPr>
            <p:ph type="body" idx="1"/>
          </p:nvPr>
        </p:nvSpPr>
        <p:spPr/>
        <p:txBody>
          <a:bodyPr/>
          <a:lstStyle/>
          <a:p>
            <a:pPr marL="114300" indent="0">
              <a:buNone/>
            </a:pPr>
            <a:r>
              <a:rPr lang="en-IN" altLang="en-US" sz="1400">
                <a:solidFill>
                  <a:schemeClr val="accent2"/>
                </a:solidFill>
              </a:rPr>
              <a:t> </a:t>
            </a:r>
          </a:p>
        </p:txBody>
      </p:sp>
      <p:pic>
        <p:nvPicPr>
          <p:cNvPr id="5" name="Picture 4" descr="WhatsApp Image 2022-08-13 at 3.50.53 PM (1)"/>
          <p:cNvPicPr>
            <a:picLocks noChangeAspect="1"/>
          </p:cNvPicPr>
          <p:nvPr/>
        </p:nvPicPr>
        <p:blipFill>
          <a:blip r:embed="rId2"/>
          <a:stretch>
            <a:fillRect/>
          </a:stretch>
        </p:blipFill>
        <p:spPr>
          <a:xfrm>
            <a:off x="1127648" y="1017725"/>
            <a:ext cx="2640442" cy="3981450"/>
          </a:xfrm>
          <a:prstGeom prst="rect">
            <a:avLst/>
          </a:prstGeom>
        </p:spPr>
      </p:pic>
      <p:pic>
        <p:nvPicPr>
          <p:cNvPr id="4" name="Picture 3" descr="WhatsApp Image 2022-08-13 at 4.01.36 PM"/>
          <p:cNvPicPr>
            <a:picLocks noChangeAspect="1"/>
          </p:cNvPicPr>
          <p:nvPr/>
        </p:nvPicPr>
        <p:blipFill>
          <a:blip r:embed="rId3"/>
          <a:srcRect t="4173" r="72066" b="1188"/>
          <a:stretch>
            <a:fillRect/>
          </a:stretch>
        </p:blipFill>
        <p:spPr>
          <a:xfrm>
            <a:off x="4842858" y="1010621"/>
            <a:ext cx="2564068" cy="3980635"/>
          </a:xfrm>
          <a:prstGeom prst="rect">
            <a:avLst/>
          </a:prstGeom>
        </p:spPr>
      </p:pic>
      <p:sp>
        <p:nvSpPr>
          <p:cNvPr id="6" name="Text Box 5"/>
          <p:cNvSpPr txBox="1"/>
          <p:nvPr/>
        </p:nvSpPr>
        <p:spPr>
          <a:xfrm>
            <a:off x="4879340" y="445135"/>
            <a:ext cx="2491105" cy="521970"/>
          </a:xfrm>
          <a:prstGeom prst="rect">
            <a:avLst/>
          </a:prstGeom>
          <a:noFill/>
        </p:spPr>
        <p:txBody>
          <a:bodyPr wrap="square" rtlCol="0">
            <a:spAutoFit/>
          </a:bodyPr>
          <a:lstStyle/>
          <a:p>
            <a:r>
              <a:rPr lang="en-IN" altLang="en-US">
                <a:solidFill>
                  <a:schemeClr val="tx1"/>
                </a:solidFill>
                <a:effectLst>
                  <a:outerShdw blurRad="38100" dist="19050" dir="2700000" algn="tl" rotWithShape="0">
                    <a:schemeClr val="dk1">
                      <a:alpha val="40000"/>
                    </a:schemeClr>
                  </a:outerShdw>
                </a:effectLst>
                <a:sym typeface="+mn-ea"/>
              </a:rPr>
              <a:t>AFTER PRE-PROCESSING THE DATASET</a:t>
            </a:r>
          </a:p>
        </p:txBody>
      </p:sp>
      <p:sp>
        <p:nvSpPr>
          <p:cNvPr id="8" name="Text Box 7"/>
          <p:cNvSpPr txBox="1"/>
          <p:nvPr/>
        </p:nvSpPr>
        <p:spPr>
          <a:xfrm>
            <a:off x="1185545" y="445135"/>
            <a:ext cx="2582545" cy="521970"/>
          </a:xfrm>
          <a:prstGeom prst="rect">
            <a:avLst/>
          </a:prstGeom>
          <a:noFill/>
        </p:spPr>
        <p:txBody>
          <a:bodyPr wrap="square" rtlCol="0">
            <a:spAutoFit/>
          </a:bodyPr>
          <a:lstStyle/>
          <a:p>
            <a:r>
              <a:rPr lang="en-IN" altLang="en-US">
                <a:solidFill>
                  <a:schemeClr val="tx1"/>
                </a:solidFill>
                <a:effectLst>
                  <a:outerShdw blurRad="38100" dist="19050" dir="2700000" algn="tl" rotWithShape="0">
                    <a:schemeClr val="dk1">
                      <a:alpha val="40000"/>
                    </a:schemeClr>
                  </a:outerShdw>
                </a:effectLst>
              </a:rPr>
              <a:t>BEFORE PRE-PROCESSING THE DATASET</a:t>
            </a: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1639</Words>
  <Application>Microsoft Office PowerPoint</Application>
  <PresentationFormat>On-screen Show (16:9)</PresentationFormat>
  <Paragraphs>124</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Courier New</vt:lpstr>
      <vt:lpstr>Montserrat</vt:lpstr>
      <vt:lpstr>Roboto</vt:lpstr>
      <vt:lpstr>Arial Black</vt:lpstr>
      <vt:lpstr>Arial</vt:lpstr>
      <vt:lpstr>Simple Light</vt:lpstr>
      <vt:lpstr>           Capstone Project-1 Hotel Booking Analysis  by-  Souvik Bhattacharyya   </vt:lpstr>
      <vt:lpstr>PowerPoint Presentation</vt:lpstr>
      <vt:lpstr>PowerPoint Presentation</vt:lpstr>
      <vt:lpstr>ABSTRACT</vt:lpstr>
      <vt:lpstr>PHASE 1 DATA EXPLORATION &amp; DATA PRE-PROCESSING</vt:lpstr>
      <vt:lpstr>COMMAND LINE FOR DATA EXPLORATION</vt:lpstr>
      <vt:lpstr>COMMAND LINES FOR DATA DATA EXPLORATION</vt:lpstr>
      <vt:lpstr>COMMAND LINES FOR DATA PRE-PROCESSING</vt:lpstr>
      <vt:lpstr> </vt:lpstr>
      <vt:lpstr>PHASE-2</vt:lpstr>
      <vt:lpstr>Booking percentage between Resort Hotel and City Hotel</vt:lpstr>
      <vt:lpstr>Yearly bookings for each year given in the Dataframe</vt:lpstr>
      <vt:lpstr>Bookings that were not cancelled.</vt:lpstr>
      <vt:lpstr>Monthly footfall in different types of hotels </vt:lpstr>
      <vt:lpstr>Nationality of the guests</vt:lpstr>
      <vt:lpstr>ADR V/s Arrival Month.</vt:lpstr>
      <vt:lpstr>ADR VS Arrival Days of Month</vt:lpstr>
      <vt:lpstr>ADR VS Arrival Days of Month</vt:lpstr>
      <vt:lpstr>The most booked accommodation type(Single, Couple, Family) </vt:lpstr>
      <vt:lpstr>Source of bookings </vt:lpstr>
      <vt:lpstr>Relationship between lead time and cancellation</vt:lpstr>
      <vt:lpstr>Relationship between lead time and cancellation</vt:lpstr>
      <vt:lpstr>Market segment has any impact on repeated customer</vt:lpstr>
      <vt:lpstr>Required car parking spaces.</vt:lpstr>
      <vt:lpstr>How long people stay in a hotel </vt:lpstr>
      <vt:lpstr>Preferred meals types.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kou$ik</dc:creator>
  <cp:lastModifiedBy>kousik bhattacharyya</cp:lastModifiedBy>
  <cp:revision>25</cp:revision>
  <dcterms:created xsi:type="dcterms:W3CDTF">2022-08-09T17:39:00Z</dcterms:created>
  <dcterms:modified xsi:type="dcterms:W3CDTF">2022-09-05T15:23:14Z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3690351C347E45B5BD7BBBDAB1B45FFF</vt:lpwstr>
  </property>
  <property fmtid="{D5CDD505-2E9C-101B-9397-08002B2CF9AE}" pid="3" name="KSOProductBuildVer">
    <vt:lpwstr>1033-11.2.0.11254</vt:lpwstr>
  </property>
</Properties>
</file>